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94" r:id="rId2"/>
    <p:sldId id="295" r:id="rId3"/>
    <p:sldId id="269" r:id="rId4"/>
    <p:sldId id="281" r:id="rId5"/>
    <p:sldId id="288" r:id="rId6"/>
    <p:sldId id="298" r:id="rId7"/>
    <p:sldId id="260" r:id="rId8"/>
    <p:sldId id="275" r:id="rId9"/>
    <p:sldId id="280" r:id="rId10"/>
    <p:sldId id="304" r:id="rId11"/>
    <p:sldId id="302" r:id="rId12"/>
    <p:sldId id="285" r:id="rId13"/>
    <p:sldId id="270" r:id="rId14"/>
    <p:sldId id="291" r:id="rId15"/>
    <p:sldId id="289" r:id="rId16"/>
    <p:sldId id="286" r:id="rId17"/>
    <p:sldId id="290" r:id="rId18"/>
    <p:sldId id="293" r:id="rId19"/>
    <p:sldId id="296" r:id="rId20"/>
    <p:sldId id="265" r:id="rId21"/>
    <p:sldId id="283" r:id="rId22"/>
    <p:sldId id="287" r:id="rId23"/>
    <p:sldId id="292" r:id="rId24"/>
    <p:sldId id="299" r:id="rId25"/>
    <p:sldId id="305" r:id="rId26"/>
    <p:sldId id="300" r:id="rId27"/>
    <p:sldId id="30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47" autoAdjust="0"/>
    <p:restoredTop sz="94660"/>
  </p:normalViewPr>
  <p:slideViewPr>
    <p:cSldViewPr>
      <p:cViewPr varScale="1">
        <p:scale>
          <a:sx n="84" d="100"/>
          <a:sy n="84" d="100"/>
        </p:scale>
        <p:origin x="60" y="408"/>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44DAA98-1D24-45C7-89D5-38C16677C66B}" type="datetimeFigureOut">
              <a:rPr lang="en-US" smtClean="0"/>
              <a:t>9/26/2018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EEDF16-3A75-4AA1-8382-298D1062EE72}" type="slidenum">
              <a:rPr lang="en-US" smtClean="0"/>
              <a:t>‹#›</a:t>
            </a:fld>
            <a:endParaRPr lang="en-US"/>
          </a:p>
        </p:txBody>
      </p:sp>
    </p:spTree>
    <p:extLst>
      <p:ext uri="{BB962C8B-B14F-4D97-AF65-F5344CB8AC3E}">
        <p14:creationId xmlns:p14="http://schemas.microsoft.com/office/powerpoint/2010/main" val="2974774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E9C0DB-CF94-4C4D-B450-F31383BDC19D}" type="datetimeFigureOut">
              <a:rPr lang="en-US" smtClean="0"/>
              <a:t>9/26/2018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448FBB-460E-41AB-B24B-20334895932F}" type="slidenum">
              <a:rPr lang="en-US" smtClean="0"/>
              <a:t>‹#›</a:t>
            </a:fld>
            <a:endParaRPr lang="en-US"/>
          </a:p>
        </p:txBody>
      </p:sp>
    </p:spTree>
    <p:extLst>
      <p:ext uri="{BB962C8B-B14F-4D97-AF65-F5344CB8AC3E}">
        <p14:creationId xmlns:p14="http://schemas.microsoft.com/office/powerpoint/2010/main" val="15511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a:t>
            </a:fld>
            <a:endParaRPr lang="en-US"/>
          </a:p>
        </p:txBody>
      </p:sp>
    </p:spTree>
    <p:extLst>
      <p:ext uri="{BB962C8B-B14F-4D97-AF65-F5344CB8AC3E}">
        <p14:creationId xmlns:p14="http://schemas.microsoft.com/office/powerpoint/2010/main" val="400565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10</a:t>
            </a:fld>
            <a:endParaRPr lang="en-US"/>
          </a:p>
        </p:txBody>
      </p:sp>
    </p:spTree>
    <p:extLst>
      <p:ext uri="{BB962C8B-B14F-4D97-AF65-F5344CB8AC3E}">
        <p14:creationId xmlns:p14="http://schemas.microsoft.com/office/powerpoint/2010/main" val="308250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11</a:t>
            </a:fld>
            <a:endParaRPr lang="en-US"/>
          </a:p>
        </p:txBody>
      </p:sp>
    </p:spTree>
    <p:extLst>
      <p:ext uri="{BB962C8B-B14F-4D97-AF65-F5344CB8AC3E}">
        <p14:creationId xmlns:p14="http://schemas.microsoft.com/office/powerpoint/2010/main" val="422794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12</a:t>
            </a:fld>
            <a:endParaRPr lang="en-US"/>
          </a:p>
        </p:txBody>
      </p:sp>
    </p:spTree>
    <p:extLst>
      <p:ext uri="{BB962C8B-B14F-4D97-AF65-F5344CB8AC3E}">
        <p14:creationId xmlns:p14="http://schemas.microsoft.com/office/powerpoint/2010/main" val="156985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13</a:t>
            </a:fld>
            <a:endParaRPr lang="en-US"/>
          </a:p>
        </p:txBody>
      </p:sp>
    </p:spTree>
    <p:extLst>
      <p:ext uri="{BB962C8B-B14F-4D97-AF65-F5344CB8AC3E}">
        <p14:creationId xmlns:p14="http://schemas.microsoft.com/office/powerpoint/2010/main" val="276816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14</a:t>
            </a:fld>
            <a:endParaRPr lang="en-US"/>
          </a:p>
        </p:txBody>
      </p:sp>
    </p:spTree>
    <p:extLst>
      <p:ext uri="{BB962C8B-B14F-4D97-AF65-F5344CB8AC3E}">
        <p14:creationId xmlns:p14="http://schemas.microsoft.com/office/powerpoint/2010/main" val="315687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15</a:t>
            </a:fld>
            <a:endParaRPr lang="en-US"/>
          </a:p>
        </p:txBody>
      </p:sp>
    </p:spTree>
    <p:extLst>
      <p:ext uri="{BB962C8B-B14F-4D97-AF65-F5344CB8AC3E}">
        <p14:creationId xmlns:p14="http://schemas.microsoft.com/office/powerpoint/2010/main" val="321073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16</a:t>
            </a:fld>
            <a:endParaRPr lang="en-US"/>
          </a:p>
        </p:txBody>
      </p:sp>
    </p:spTree>
    <p:extLst>
      <p:ext uri="{BB962C8B-B14F-4D97-AF65-F5344CB8AC3E}">
        <p14:creationId xmlns:p14="http://schemas.microsoft.com/office/powerpoint/2010/main" val="2569402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17</a:t>
            </a:fld>
            <a:endParaRPr lang="en-US"/>
          </a:p>
        </p:txBody>
      </p:sp>
    </p:spTree>
    <p:extLst>
      <p:ext uri="{BB962C8B-B14F-4D97-AF65-F5344CB8AC3E}">
        <p14:creationId xmlns:p14="http://schemas.microsoft.com/office/powerpoint/2010/main" val="211703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18</a:t>
            </a:fld>
            <a:endParaRPr lang="en-US"/>
          </a:p>
        </p:txBody>
      </p:sp>
    </p:spTree>
    <p:extLst>
      <p:ext uri="{BB962C8B-B14F-4D97-AF65-F5344CB8AC3E}">
        <p14:creationId xmlns:p14="http://schemas.microsoft.com/office/powerpoint/2010/main" val="294014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19</a:t>
            </a:fld>
            <a:endParaRPr lang="en-US"/>
          </a:p>
        </p:txBody>
      </p:sp>
    </p:spTree>
    <p:extLst>
      <p:ext uri="{BB962C8B-B14F-4D97-AF65-F5344CB8AC3E}">
        <p14:creationId xmlns:p14="http://schemas.microsoft.com/office/powerpoint/2010/main" val="21283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a:t>
            </a:fld>
            <a:endParaRPr lang="en-US"/>
          </a:p>
        </p:txBody>
      </p:sp>
    </p:spTree>
    <p:extLst>
      <p:ext uri="{BB962C8B-B14F-4D97-AF65-F5344CB8AC3E}">
        <p14:creationId xmlns:p14="http://schemas.microsoft.com/office/powerpoint/2010/main" val="245897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20</a:t>
            </a:fld>
            <a:endParaRPr lang="en-US"/>
          </a:p>
        </p:txBody>
      </p:sp>
    </p:spTree>
    <p:extLst>
      <p:ext uri="{BB962C8B-B14F-4D97-AF65-F5344CB8AC3E}">
        <p14:creationId xmlns:p14="http://schemas.microsoft.com/office/powerpoint/2010/main" val="208038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21</a:t>
            </a:fld>
            <a:endParaRPr lang="en-US"/>
          </a:p>
        </p:txBody>
      </p:sp>
    </p:spTree>
    <p:extLst>
      <p:ext uri="{BB962C8B-B14F-4D97-AF65-F5344CB8AC3E}">
        <p14:creationId xmlns:p14="http://schemas.microsoft.com/office/powerpoint/2010/main" val="121998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22</a:t>
            </a:fld>
            <a:endParaRPr lang="en-US"/>
          </a:p>
        </p:txBody>
      </p:sp>
    </p:spTree>
    <p:extLst>
      <p:ext uri="{BB962C8B-B14F-4D97-AF65-F5344CB8AC3E}">
        <p14:creationId xmlns:p14="http://schemas.microsoft.com/office/powerpoint/2010/main" val="196298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23</a:t>
            </a:fld>
            <a:endParaRPr lang="en-US"/>
          </a:p>
        </p:txBody>
      </p:sp>
    </p:spTree>
    <p:extLst>
      <p:ext uri="{BB962C8B-B14F-4D97-AF65-F5344CB8AC3E}">
        <p14:creationId xmlns:p14="http://schemas.microsoft.com/office/powerpoint/2010/main" val="26195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24</a:t>
            </a:fld>
            <a:endParaRPr lang="en-US"/>
          </a:p>
        </p:txBody>
      </p:sp>
    </p:spTree>
    <p:extLst>
      <p:ext uri="{BB962C8B-B14F-4D97-AF65-F5344CB8AC3E}">
        <p14:creationId xmlns:p14="http://schemas.microsoft.com/office/powerpoint/2010/main" val="3650256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25</a:t>
            </a:fld>
            <a:endParaRPr lang="en-US"/>
          </a:p>
        </p:txBody>
      </p:sp>
    </p:spTree>
    <p:extLst>
      <p:ext uri="{BB962C8B-B14F-4D97-AF65-F5344CB8AC3E}">
        <p14:creationId xmlns:p14="http://schemas.microsoft.com/office/powerpoint/2010/main" val="1100110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26</a:t>
            </a:fld>
            <a:endParaRPr lang="en-US"/>
          </a:p>
        </p:txBody>
      </p:sp>
    </p:spTree>
    <p:extLst>
      <p:ext uri="{BB962C8B-B14F-4D97-AF65-F5344CB8AC3E}">
        <p14:creationId xmlns:p14="http://schemas.microsoft.com/office/powerpoint/2010/main" val="825935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27</a:t>
            </a:fld>
            <a:endParaRPr lang="en-US"/>
          </a:p>
        </p:txBody>
      </p:sp>
    </p:spTree>
    <p:extLst>
      <p:ext uri="{BB962C8B-B14F-4D97-AF65-F5344CB8AC3E}">
        <p14:creationId xmlns:p14="http://schemas.microsoft.com/office/powerpoint/2010/main" val="391753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3</a:t>
            </a:fld>
            <a:endParaRPr lang="en-US"/>
          </a:p>
        </p:txBody>
      </p:sp>
    </p:spTree>
    <p:extLst>
      <p:ext uri="{BB962C8B-B14F-4D97-AF65-F5344CB8AC3E}">
        <p14:creationId xmlns:p14="http://schemas.microsoft.com/office/powerpoint/2010/main" val="30040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4</a:t>
            </a:fld>
            <a:endParaRPr lang="en-US"/>
          </a:p>
        </p:txBody>
      </p:sp>
    </p:spTree>
    <p:extLst>
      <p:ext uri="{BB962C8B-B14F-4D97-AF65-F5344CB8AC3E}">
        <p14:creationId xmlns:p14="http://schemas.microsoft.com/office/powerpoint/2010/main" val="248948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5</a:t>
            </a:fld>
            <a:endParaRPr lang="en-US"/>
          </a:p>
        </p:txBody>
      </p:sp>
    </p:spTree>
    <p:extLst>
      <p:ext uri="{BB962C8B-B14F-4D97-AF65-F5344CB8AC3E}">
        <p14:creationId xmlns:p14="http://schemas.microsoft.com/office/powerpoint/2010/main" val="414992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6</a:t>
            </a:fld>
            <a:endParaRPr lang="en-US"/>
          </a:p>
        </p:txBody>
      </p:sp>
    </p:spTree>
    <p:extLst>
      <p:ext uri="{BB962C8B-B14F-4D97-AF65-F5344CB8AC3E}">
        <p14:creationId xmlns:p14="http://schemas.microsoft.com/office/powerpoint/2010/main" val="20513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7</a:t>
            </a:fld>
            <a:endParaRPr lang="en-US"/>
          </a:p>
        </p:txBody>
      </p:sp>
    </p:spTree>
    <p:extLst>
      <p:ext uri="{BB962C8B-B14F-4D97-AF65-F5344CB8AC3E}">
        <p14:creationId xmlns:p14="http://schemas.microsoft.com/office/powerpoint/2010/main" val="256589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8</a:t>
            </a:fld>
            <a:endParaRPr lang="en-US"/>
          </a:p>
        </p:txBody>
      </p:sp>
    </p:spTree>
    <p:extLst>
      <p:ext uri="{BB962C8B-B14F-4D97-AF65-F5344CB8AC3E}">
        <p14:creationId xmlns:p14="http://schemas.microsoft.com/office/powerpoint/2010/main" val="264655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48FBB-460E-41AB-B24B-20334895932F}" type="slidenum">
              <a:rPr lang="en-US" smtClean="0"/>
              <a:t>9</a:t>
            </a:fld>
            <a:endParaRPr lang="en-US"/>
          </a:p>
        </p:txBody>
      </p:sp>
    </p:spTree>
    <p:extLst>
      <p:ext uri="{BB962C8B-B14F-4D97-AF65-F5344CB8AC3E}">
        <p14:creationId xmlns:p14="http://schemas.microsoft.com/office/powerpoint/2010/main" val="422794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7FFEDD-80E3-4F07-9C76-56503586902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FEDD-80E3-4F07-9C76-56503586902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FEDD-80E3-4F07-9C76-56503586902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FEDD-80E3-4F07-9C76-56503586902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FFEDD-80E3-4F07-9C76-56503586902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FFEDD-80E3-4F07-9C76-565035869021}"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FFEDD-80E3-4F07-9C76-565035869021}"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FFEDD-80E3-4F07-9C76-565035869021}"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FFEDD-80E3-4F07-9C76-565035869021}"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FFEDD-80E3-4F07-9C76-565035869021}"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57FFEDD-80E3-4F07-9C76-565035869021}" type="datetimeFigureOut">
              <a:rPr lang="en-US" smtClean="0"/>
              <a:t>9/26/2018</a:t>
            </a:fld>
            <a:endParaRPr lang="en-US"/>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BDD674E4-890D-418E-B0A8-9F8CE02E76B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305800" y="0"/>
            <a:ext cx="838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57FFEDD-80E3-4F07-9C76-565035869021}" type="datetimeFigureOut">
              <a:rPr lang="en-US" smtClean="0"/>
              <a:t>9/26/2018</a:t>
            </a:fld>
            <a:endParaRPr lang="en-US"/>
          </a:p>
        </p:txBody>
      </p:sp>
      <p:pic>
        <p:nvPicPr>
          <p:cNvPr id="9" name="Content Placeholder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49771" y="6019800"/>
            <a:ext cx="750257" cy="7578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jfif"/><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086600" cy="2133600"/>
          </a:xfrm>
        </p:spPr>
        <p:txBody>
          <a:bodyPr>
            <a:normAutofit fontScale="90000"/>
          </a:bodyPr>
          <a:lstStyle/>
          <a:p>
            <a:r>
              <a:rPr lang="en-US" sz="3100" b="1" dirty="0"/>
              <a:t>CT Highway Safety </a:t>
            </a:r>
            <a:r>
              <a:rPr lang="en-US" sz="3100" b="1" dirty="0" smtClean="0"/>
              <a:t>Office </a:t>
            </a:r>
            <a:br>
              <a:rPr lang="en-US" sz="3100" b="1" dirty="0" smtClean="0"/>
            </a:br>
            <a:r>
              <a:rPr lang="en-US" b="1" dirty="0" smtClean="0">
                <a:latin typeface="+mn-lt"/>
              </a:rPr>
              <a:t>REFERENCE GUIDE FOR </a:t>
            </a:r>
            <a:br>
              <a:rPr lang="en-US" b="1" dirty="0" smtClean="0">
                <a:latin typeface="+mn-lt"/>
              </a:rPr>
            </a:br>
            <a:r>
              <a:rPr lang="en-US" b="1" dirty="0" smtClean="0">
                <a:latin typeface="+mn-lt"/>
              </a:rPr>
              <a:t>DUI REIMBURSEMENT</a:t>
            </a:r>
            <a:br>
              <a:rPr lang="en-US" b="1" dirty="0" smtClean="0">
                <a:latin typeface="+mn-lt"/>
              </a:rPr>
            </a:br>
            <a:endParaRPr lang="en-US" sz="3600" b="1" dirty="0">
              <a:latin typeface="+mn-lt"/>
            </a:endParaRPr>
          </a:p>
        </p:txBody>
      </p:sp>
      <p:sp>
        <p:nvSpPr>
          <p:cNvPr id="4" name="TextBox 3"/>
          <p:cNvSpPr txBox="1"/>
          <p:nvPr/>
        </p:nvSpPr>
        <p:spPr>
          <a:xfrm>
            <a:off x="4191000" y="5562600"/>
            <a:ext cx="3657600" cy="523220"/>
          </a:xfrm>
          <a:prstGeom prst="rect">
            <a:avLst/>
          </a:prstGeom>
          <a:noFill/>
        </p:spPr>
        <p:txBody>
          <a:bodyPr wrap="square" rtlCol="0">
            <a:spAutoFit/>
          </a:bodyPr>
          <a:lstStyle/>
          <a:p>
            <a:pPr algn="ctr"/>
            <a:r>
              <a:rPr lang="en-US" sz="2800" dirty="0" smtClean="0"/>
              <a:t>Billing Period 1</a:t>
            </a:r>
            <a:endParaRPr lang="en-US" sz="2800" dirty="0"/>
          </a:p>
        </p:txBody>
      </p:sp>
      <p:pic>
        <p:nvPicPr>
          <p:cNvPr id="5" name="Picture 4" descr="http://www.ct.gov/dot/lib/dot/ctdot-logo.jpg"/>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371600" cy="1066800"/>
          </a:xfrm>
          <a:prstGeom prst="rect">
            <a:avLst/>
          </a:prstGeom>
          <a:noFill/>
          <a:ln>
            <a:noFill/>
          </a:ln>
        </p:spPr>
      </p:pic>
    </p:spTree>
    <p:extLst>
      <p:ext uri="{BB962C8B-B14F-4D97-AF65-F5344CB8AC3E}">
        <p14:creationId xmlns:p14="http://schemas.microsoft.com/office/powerpoint/2010/main" val="2279095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1143000"/>
          </a:xfrm>
        </p:spPr>
        <p:txBody>
          <a:bodyPr/>
          <a:lstStyle/>
          <a:p>
            <a:r>
              <a:rPr lang="en-US" dirty="0" smtClean="0"/>
              <a:t>Activity Report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828800"/>
            <a:ext cx="3733800" cy="47084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828800"/>
            <a:ext cx="3657600" cy="4724400"/>
          </a:xfrm>
          <a:prstGeom prst="rect">
            <a:avLst/>
          </a:prstGeom>
        </p:spPr>
      </p:pic>
      <p:sp>
        <p:nvSpPr>
          <p:cNvPr id="6" name="TextBox 5"/>
          <p:cNvSpPr txBox="1"/>
          <p:nvPr/>
        </p:nvSpPr>
        <p:spPr>
          <a:xfrm>
            <a:off x="304800" y="1143000"/>
            <a:ext cx="3429000" cy="369332"/>
          </a:xfrm>
          <a:prstGeom prst="rect">
            <a:avLst/>
          </a:prstGeom>
          <a:noFill/>
        </p:spPr>
        <p:txBody>
          <a:bodyPr wrap="square" rtlCol="0">
            <a:spAutoFit/>
          </a:bodyPr>
          <a:lstStyle/>
          <a:p>
            <a:r>
              <a:rPr lang="en-US" dirty="0" smtClean="0"/>
              <a:t>Premium Rate Checked:</a:t>
            </a:r>
            <a:endParaRPr lang="en-US" dirty="0"/>
          </a:p>
        </p:txBody>
      </p:sp>
      <p:sp>
        <p:nvSpPr>
          <p:cNvPr id="7" name="TextBox 6"/>
          <p:cNvSpPr txBox="1"/>
          <p:nvPr/>
        </p:nvSpPr>
        <p:spPr>
          <a:xfrm>
            <a:off x="4267200" y="1186339"/>
            <a:ext cx="3429000" cy="369332"/>
          </a:xfrm>
          <a:prstGeom prst="rect">
            <a:avLst/>
          </a:prstGeom>
          <a:noFill/>
        </p:spPr>
        <p:txBody>
          <a:bodyPr wrap="square" rtlCol="0">
            <a:spAutoFit/>
          </a:bodyPr>
          <a:lstStyle/>
          <a:p>
            <a:r>
              <a:rPr lang="en-US" dirty="0" smtClean="0"/>
              <a:t>Premium Rate Unchecked:</a:t>
            </a:r>
            <a:endParaRPr lang="en-US" dirty="0"/>
          </a:p>
        </p:txBody>
      </p:sp>
    </p:spTree>
    <p:extLst>
      <p:ext uri="{BB962C8B-B14F-4D97-AF65-F5344CB8AC3E}">
        <p14:creationId xmlns:p14="http://schemas.microsoft.com/office/powerpoint/2010/main" val="3744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30" y="23745"/>
            <a:ext cx="6781800" cy="1143000"/>
          </a:xfrm>
        </p:spPr>
        <p:txBody>
          <a:bodyPr>
            <a:normAutofit fontScale="90000"/>
          </a:bodyPr>
          <a:lstStyle/>
          <a:p>
            <a:r>
              <a:rPr lang="en-US" b="1" dirty="0" smtClean="0"/>
              <a:t>ACTIVITY REPORT</a:t>
            </a:r>
            <a:r>
              <a:rPr lang="en-US" dirty="0" smtClean="0"/>
              <a:t/>
            </a:r>
            <a:br>
              <a:rPr lang="en-US" dirty="0" smtClean="0"/>
            </a:br>
            <a:endParaRPr lang="en-US" sz="3600" b="1" dirty="0"/>
          </a:p>
        </p:txBody>
      </p:sp>
      <p:sp>
        <p:nvSpPr>
          <p:cNvPr id="7" name="TextBox 6"/>
          <p:cNvSpPr txBox="1"/>
          <p:nvPr/>
        </p:nvSpPr>
        <p:spPr>
          <a:xfrm>
            <a:off x="3924300" y="990600"/>
            <a:ext cx="4191000" cy="5078313"/>
          </a:xfrm>
          <a:prstGeom prst="rect">
            <a:avLst/>
          </a:prstGeom>
          <a:noFill/>
          <a:ln w="38100">
            <a:solidFill>
              <a:srgbClr val="FF0000"/>
            </a:solidFill>
          </a:ln>
        </p:spPr>
        <p:txBody>
          <a:bodyPr wrap="square" rtlCol="0">
            <a:spAutoFit/>
          </a:bodyPr>
          <a:lstStyle/>
          <a:p>
            <a:r>
              <a:rPr lang="en-US" b="1" dirty="0" smtClean="0"/>
              <a:t>REQUIRED FIELDS:</a:t>
            </a:r>
          </a:p>
          <a:p>
            <a:pPr marL="285750" indent="-285750">
              <a:buFont typeface="Arial" panose="020B0604020202020204" pitchFamily="34" charset="0"/>
              <a:buChar char="•"/>
            </a:pPr>
            <a:r>
              <a:rPr lang="en-US" b="1" dirty="0" smtClean="0"/>
              <a:t>OFFICER NAME (DROP-DOWN)</a:t>
            </a:r>
          </a:p>
          <a:p>
            <a:pPr marL="285750" indent="-285750">
              <a:buFont typeface="Arial" panose="020B0604020202020204" pitchFamily="34" charset="0"/>
              <a:buChar char="•"/>
            </a:pPr>
            <a:r>
              <a:rPr lang="en-US" b="1" dirty="0" smtClean="0"/>
              <a:t>DATE WORKED (DROP-DOWN)</a:t>
            </a:r>
          </a:p>
          <a:p>
            <a:pPr marL="285750" indent="-285750">
              <a:buFont typeface="Arial" panose="020B0604020202020204" pitchFamily="34" charset="0"/>
              <a:buChar char="•"/>
            </a:pPr>
            <a:r>
              <a:rPr lang="en-US" b="1" dirty="0" smtClean="0"/>
              <a:t>START AND END TIME</a:t>
            </a:r>
          </a:p>
          <a:p>
            <a:pPr marL="742950" lvl="1" indent="-285750">
              <a:buFont typeface="Arial" panose="020B0604020202020204" pitchFamily="34" charset="0"/>
              <a:buChar char="•"/>
            </a:pPr>
            <a:r>
              <a:rPr lang="en-US" b="1" u="sng" dirty="0" smtClean="0"/>
              <a:t>MUST BE ENTERED FOLLOWING THE EXAMPLE IN THE PINK BOX</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HOURS WORKED:</a:t>
            </a:r>
          </a:p>
          <a:p>
            <a:pPr marL="742950" lvl="1" indent="-285750">
              <a:buFont typeface="Arial" panose="020B0604020202020204" pitchFamily="34" charset="0"/>
              <a:buChar char="•"/>
            </a:pPr>
            <a:r>
              <a:rPr lang="en-US" b="1" u="sng" dirty="0" smtClean="0"/>
              <a:t>AUTO POPULATES IF OFFICER IS WORKING AT OVERTIME RATE</a:t>
            </a:r>
          </a:p>
          <a:p>
            <a:pPr marL="742950" lvl="1" indent="-285750">
              <a:buFont typeface="Arial" panose="020B0604020202020204" pitchFamily="34" charset="0"/>
              <a:buChar char="•"/>
            </a:pPr>
            <a:r>
              <a:rPr lang="en-US" b="1" u="sng" dirty="0" smtClean="0"/>
              <a:t>AUTO POPULATES IF OFFICER IS WORKING AT PREMIUM RATE</a:t>
            </a:r>
          </a:p>
          <a:p>
            <a:endParaRPr lang="en-US" b="1" dirty="0" smtClean="0"/>
          </a:p>
          <a:p>
            <a:pPr marL="285750" indent="-285750">
              <a:buFont typeface="Arial" panose="020B0604020202020204" pitchFamily="34" charset="0"/>
              <a:buChar char="•"/>
            </a:pPr>
            <a:r>
              <a:rPr lang="en-US" b="1" dirty="0" smtClean="0"/>
              <a:t>ACTIVITY REPORTING (STATS)</a:t>
            </a:r>
          </a:p>
          <a:p>
            <a:pPr marL="285750" indent="-285750">
              <a:buFont typeface="Arial" panose="020B0604020202020204" pitchFamily="34" charset="0"/>
              <a:buChar char="•"/>
            </a:pPr>
            <a:endParaRPr lang="en-US" b="1" dirty="0"/>
          </a:p>
          <a:p>
            <a:r>
              <a:rPr lang="en-US" b="1" dirty="0" smtClean="0"/>
              <a:t>OPTIONAL FIELD:</a:t>
            </a:r>
          </a:p>
          <a:p>
            <a:pPr marL="285750" indent="-285750">
              <a:buFont typeface="Arial" panose="020B0604020202020204" pitchFamily="34" charset="0"/>
              <a:buChar char="•"/>
            </a:pPr>
            <a:r>
              <a:rPr lang="en-US" b="1" dirty="0" smtClean="0"/>
              <a:t>NO. OF STOPS</a:t>
            </a:r>
          </a:p>
          <a:p>
            <a:pPr marL="285750" indent="-285750">
              <a:buFont typeface="Arial" panose="020B0604020202020204" pitchFamily="34" charset="0"/>
              <a:buChar char="•"/>
            </a:pPr>
            <a:r>
              <a:rPr lang="en-US" b="1" dirty="0" smtClean="0"/>
              <a:t>LAW ENFORCEMENT NOTES</a:t>
            </a:r>
            <a:endParaRPr lang="en-US" b="1"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90600"/>
            <a:ext cx="3657600" cy="5486400"/>
          </a:xfrm>
          <a:prstGeom prst="rect">
            <a:avLst/>
          </a:prstGeom>
          <a:ln w="6350">
            <a:solidFill>
              <a:schemeClr val="tx1"/>
            </a:solidFill>
          </a:ln>
          <a:effectLst>
            <a:glow>
              <a:schemeClr val="accent1"/>
            </a:glow>
          </a:effectLst>
        </p:spPr>
      </p:pic>
    </p:spTree>
    <p:extLst>
      <p:ext uri="{BB962C8B-B14F-4D97-AF65-F5344CB8AC3E}">
        <p14:creationId xmlns:p14="http://schemas.microsoft.com/office/powerpoint/2010/main" val="17933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NUMBER OF STOPS</a:t>
            </a:r>
            <a:r>
              <a:rPr lang="en-US" dirty="0" smtClean="0"/>
              <a:t/>
            </a:r>
            <a:br>
              <a:rPr lang="en-US" dirty="0" smtClean="0"/>
            </a:br>
            <a:r>
              <a:rPr lang="en-US" b="1" dirty="0" smtClean="0"/>
              <a:t>(Optional)</a:t>
            </a:r>
            <a:endParaRPr lang="en-US"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0" y="1459852"/>
            <a:ext cx="4182059" cy="83823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038868"/>
            <a:ext cx="1890713" cy="19902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730" y="2674798"/>
            <a:ext cx="3962400" cy="1305181"/>
          </a:xfrm>
          <a:prstGeom prst="rect">
            <a:avLst/>
          </a:prstGeom>
        </p:spPr>
      </p:pic>
      <p:sp>
        <p:nvSpPr>
          <p:cNvPr id="9" name="Oval 8"/>
          <p:cNvSpPr/>
          <p:nvPr/>
        </p:nvSpPr>
        <p:spPr>
          <a:xfrm>
            <a:off x="3881730" y="2694818"/>
            <a:ext cx="914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2730" y="1585496"/>
            <a:ext cx="3281070" cy="4985980"/>
          </a:xfrm>
          <a:prstGeom prst="rect">
            <a:avLst/>
          </a:prstGeom>
          <a:noFill/>
          <a:ln w="38100">
            <a:solidFill>
              <a:srgbClr val="FF0000"/>
            </a:solidFill>
          </a:ln>
        </p:spPr>
        <p:txBody>
          <a:bodyPr wrap="square" rtlCol="0">
            <a:spAutoFit/>
          </a:bodyPr>
          <a:lstStyle/>
          <a:p>
            <a:r>
              <a:rPr lang="en-US" sz="2000" b="1" dirty="0" smtClean="0"/>
              <a:t>THIS STEP IS OPTIONAL</a:t>
            </a:r>
          </a:p>
          <a:p>
            <a:endParaRPr lang="en-US" sz="2000" b="1" dirty="0" smtClean="0"/>
          </a:p>
          <a:p>
            <a:r>
              <a:rPr lang="en-US" sz="2000" b="1" dirty="0" smtClean="0"/>
              <a:t>RECORDS THE NUMBER OF MOTORISTS WHO GET STOPPED DURING ENFORCEMENT.</a:t>
            </a:r>
          </a:p>
          <a:p>
            <a:r>
              <a:rPr lang="en-US" sz="2000" b="1" dirty="0" smtClean="0"/>
              <a:t/>
            </a:r>
            <a:br>
              <a:rPr lang="en-US" sz="2000" b="1" dirty="0" smtClean="0"/>
            </a:br>
            <a:r>
              <a:rPr lang="en-US" sz="2000" b="1" dirty="0" smtClean="0"/>
              <a:t>STOPS ARE RECORDED IN THE STATS REPORT.</a:t>
            </a:r>
          </a:p>
          <a:p>
            <a:endParaRPr lang="en-US" sz="2000" b="1" dirty="0" smtClean="0"/>
          </a:p>
          <a:p>
            <a:r>
              <a:rPr lang="en-US" sz="2000" b="1" dirty="0" smtClean="0"/>
              <a:t>STATS REPORT GENERATED BY “ALL REPORTS” IN THE “MACROS” TAB.</a:t>
            </a:r>
          </a:p>
          <a:p>
            <a:endParaRPr lang="en-US" sz="2000" dirty="0"/>
          </a:p>
          <a:p>
            <a:endParaRPr lang="en-US" sz="2000" dirty="0" smtClean="0"/>
          </a:p>
          <a:p>
            <a:endParaRPr lang="en-US" dirty="0"/>
          </a:p>
        </p:txBody>
      </p:sp>
    </p:spTree>
    <p:extLst>
      <p:ext uri="{BB962C8B-B14F-4D97-AF65-F5344CB8AC3E}">
        <p14:creationId xmlns:p14="http://schemas.microsoft.com/office/powerpoint/2010/main" val="390827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REPORTS THE CHECKPOINT STATS?</a:t>
            </a:r>
            <a:endParaRPr lang="en-US" b="1" dirty="0"/>
          </a:p>
        </p:txBody>
      </p:sp>
      <p:sp>
        <p:nvSpPr>
          <p:cNvPr id="3" name="Content Placeholder 2"/>
          <p:cNvSpPr>
            <a:spLocks noGrp="1"/>
          </p:cNvSpPr>
          <p:nvPr>
            <p:ph sz="half" idx="1"/>
          </p:nvPr>
        </p:nvSpPr>
        <p:spPr>
          <a:ln w="57150">
            <a:solidFill>
              <a:srgbClr val="FF0000"/>
            </a:solidFill>
          </a:ln>
        </p:spPr>
        <p:txBody>
          <a:bodyPr/>
          <a:lstStyle/>
          <a:p>
            <a:pPr marL="0" indent="0" algn="ctr">
              <a:buNone/>
            </a:pPr>
            <a:r>
              <a:rPr lang="en-US" sz="2800" dirty="0" smtClean="0"/>
              <a:t>ACTIVITY REPORT FOR CHECKPOINT</a:t>
            </a:r>
          </a:p>
          <a:p>
            <a:pPr lvl="1">
              <a:buFont typeface="Wingdings" panose="05000000000000000000" pitchFamily="2" charset="2"/>
              <a:buChar char="q"/>
            </a:pPr>
            <a:r>
              <a:rPr lang="en-US" sz="1800" b="1" u="sng" dirty="0" smtClean="0"/>
              <a:t>ONE OFFICER REPORTS </a:t>
            </a:r>
            <a:r>
              <a:rPr lang="en-US" sz="1800" dirty="0" smtClean="0"/>
              <a:t>THE STATS FOR THE GROUP (USE OIC—OFFICER IN CHARGE IN AR LAW ENFORCEMENT NOTES) </a:t>
            </a:r>
          </a:p>
          <a:p>
            <a:pPr marL="857250" lvl="2" indent="0">
              <a:buNone/>
            </a:pPr>
            <a:r>
              <a:rPr lang="en-US" sz="1800" b="1" dirty="0" smtClean="0">
                <a:solidFill>
                  <a:srgbClr val="FF0000"/>
                </a:solidFill>
              </a:rPr>
              <a:t>		</a:t>
            </a:r>
            <a:r>
              <a:rPr lang="en-US" sz="2000" b="1" dirty="0" smtClean="0">
                <a:solidFill>
                  <a:srgbClr val="FF0000"/>
                </a:solidFill>
              </a:rPr>
              <a:t>OR</a:t>
            </a:r>
            <a:r>
              <a:rPr lang="en-US" sz="2000" b="1" dirty="0" smtClean="0"/>
              <a:t> </a:t>
            </a:r>
          </a:p>
          <a:p>
            <a:pPr lvl="1">
              <a:buFont typeface="Wingdings" panose="05000000000000000000" pitchFamily="2" charset="2"/>
              <a:buChar char="q"/>
            </a:pPr>
            <a:r>
              <a:rPr lang="en-US" sz="1800" b="1" u="sng" dirty="0" smtClean="0"/>
              <a:t>EACH OFFICER REPORTS </a:t>
            </a:r>
            <a:r>
              <a:rPr lang="en-US" sz="1800" dirty="0" smtClean="0"/>
              <a:t>INDIVIDUAL STATS BASED ON THE DUTIES THEY PERFORMED DURING THE CHECKPOINT.</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038" y="1686196"/>
            <a:ext cx="3730904" cy="3352800"/>
          </a:xfrm>
          <a:prstGeom prst="rect">
            <a:avLst/>
          </a:prstGeom>
        </p:spPr>
      </p:pic>
      <p:sp>
        <p:nvSpPr>
          <p:cNvPr id="8" name="Oval 7"/>
          <p:cNvSpPr/>
          <p:nvPr/>
        </p:nvSpPr>
        <p:spPr>
          <a:xfrm>
            <a:off x="6084890" y="3005545"/>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9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REGIONAL TRAFFIC UNIT</a:t>
            </a:r>
            <a:br>
              <a:rPr lang="en-US" b="1" dirty="0" smtClean="0"/>
            </a:br>
            <a:r>
              <a:rPr lang="en-US" b="1" dirty="0" smtClean="0"/>
              <a:t>(RTU)</a:t>
            </a:r>
            <a:endParaRPr lang="en-US" b="1" dirty="0"/>
          </a:p>
        </p:txBody>
      </p:sp>
      <p:sp>
        <p:nvSpPr>
          <p:cNvPr id="3" name="Content Placeholder 2"/>
          <p:cNvSpPr>
            <a:spLocks noGrp="1"/>
          </p:cNvSpPr>
          <p:nvPr>
            <p:ph idx="1"/>
          </p:nvPr>
        </p:nvSpPr>
        <p:spPr>
          <a:xfrm>
            <a:off x="152400" y="1600200"/>
            <a:ext cx="7620000" cy="4800600"/>
          </a:xfrm>
        </p:spPr>
        <p:txBody>
          <a:bodyPr>
            <a:normAutofit/>
          </a:bodyPr>
          <a:lstStyle/>
          <a:p>
            <a:r>
              <a:rPr lang="en-US" b="1" dirty="0" smtClean="0">
                <a:solidFill>
                  <a:schemeClr val="tx2">
                    <a:lumMod val="75000"/>
                  </a:schemeClr>
                </a:solidFill>
              </a:rPr>
              <a:t>HOST TOWN</a:t>
            </a:r>
          </a:p>
          <a:p>
            <a:pPr lvl="1">
              <a:buFont typeface="Wingdings" panose="05000000000000000000" pitchFamily="2" charset="2"/>
              <a:buChar char="§"/>
            </a:pPr>
            <a:r>
              <a:rPr lang="en-US" sz="2400" dirty="0" smtClean="0">
                <a:solidFill>
                  <a:schemeClr val="tx2">
                    <a:lumMod val="75000"/>
                  </a:schemeClr>
                </a:solidFill>
              </a:rPr>
              <a:t>STATS ARE CREDITED TO THE HOST TOWN</a:t>
            </a:r>
          </a:p>
          <a:p>
            <a:pPr lvl="1">
              <a:buFont typeface="Wingdings" panose="05000000000000000000" pitchFamily="2" charset="2"/>
              <a:buChar char="§"/>
            </a:pPr>
            <a:r>
              <a:rPr lang="en-US" sz="2400" dirty="0" smtClean="0">
                <a:solidFill>
                  <a:schemeClr val="tx2">
                    <a:lumMod val="75000"/>
                  </a:schemeClr>
                </a:solidFill>
              </a:rPr>
              <a:t>THE HOST TOWN SHOULD </a:t>
            </a:r>
            <a:r>
              <a:rPr lang="en-US" sz="2400" u="sng" dirty="0" smtClean="0">
                <a:solidFill>
                  <a:schemeClr val="tx2">
                    <a:lumMod val="75000"/>
                  </a:schemeClr>
                </a:solidFill>
              </a:rPr>
              <a:t>NOT</a:t>
            </a:r>
            <a:r>
              <a:rPr lang="en-US" sz="2400" dirty="0" smtClean="0">
                <a:solidFill>
                  <a:schemeClr val="tx2">
                    <a:lumMod val="75000"/>
                  </a:schemeClr>
                </a:solidFill>
              </a:rPr>
              <a:t> SUBMIT ACTIVITY REPORTS FOR NON-GRANT FUNDED ACTIVITY</a:t>
            </a:r>
            <a:r>
              <a:rPr lang="en-US" sz="2400" b="1" dirty="0" smtClean="0">
                <a:solidFill>
                  <a:schemeClr val="tx2">
                    <a:lumMod val="75000"/>
                  </a:schemeClr>
                </a:solidFill>
              </a:rPr>
              <a:t>.</a:t>
            </a:r>
          </a:p>
          <a:p>
            <a:pPr marL="457200" lvl="1" indent="0">
              <a:buNone/>
            </a:pPr>
            <a:endParaRPr lang="en-US" sz="2400" b="1" dirty="0" smtClean="0">
              <a:solidFill>
                <a:schemeClr val="tx2">
                  <a:lumMod val="75000"/>
                </a:schemeClr>
              </a:solidFill>
            </a:endParaRPr>
          </a:p>
          <a:p>
            <a:r>
              <a:rPr lang="en-US" b="1" dirty="0" smtClean="0">
                <a:solidFill>
                  <a:schemeClr val="tx2">
                    <a:lumMod val="75000"/>
                  </a:schemeClr>
                </a:solidFill>
              </a:rPr>
              <a:t>NON-HOST RTU MEMBER</a:t>
            </a:r>
          </a:p>
          <a:p>
            <a:pPr lvl="1">
              <a:buFont typeface="Wingdings" panose="05000000000000000000" pitchFamily="2" charset="2"/>
              <a:buChar char="§"/>
            </a:pPr>
            <a:r>
              <a:rPr lang="en-US" sz="2400" dirty="0" smtClean="0">
                <a:solidFill>
                  <a:schemeClr val="tx2">
                    <a:lumMod val="75000"/>
                  </a:schemeClr>
                </a:solidFill>
              </a:rPr>
              <a:t>OFFICERS ACTIVITY REPORTS SHOULD REFLECT</a:t>
            </a:r>
            <a:br>
              <a:rPr lang="en-US" sz="2400" dirty="0" smtClean="0">
                <a:solidFill>
                  <a:schemeClr val="tx2">
                    <a:lumMod val="75000"/>
                  </a:schemeClr>
                </a:solidFill>
              </a:rPr>
            </a:br>
            <a:r>
              <a:rPr lang="en-US" sz="2400" dirty="0" smtClean="0">
                <a:solidFill>
                  <a:schemeClr val="tx2">
                    <a:lumMod val="75000"/>
                  </a:schemeClr>
                </a:solidFill>
              </a:rPr>
              <a:t>REFLECT SALARY AMOUNT AND HOURS WORKED.</a:t>
            </a:r>
          </a:p>
          <a:p>
            <a:pPr lvl="1">
              <a:buFont typeface="Wingdings" panose="05000000000000000000" pitchFamily="2" charset="2"/>
              <a:buChar char="§"/>
            </a:pPr>
            <a:r>
              <a:rPr lang="en-US" sz="2400" dirty="0" smtClean="0">
                <a:solidFill>
                  <a:schemeClr val="tx2">
                    <a:lumMod val="75000"/>
                  </a:schemeClr>
                </a:solidFill>
              </a:rPr>
              <a:t>STATS SHOULD BE BLANK.</a:t>
            </a:r>
            <a:endParaRPr lang="en-US" sz="2400" dirty="0">
              <a:solidFill>
                <a:schemeClr val="tx2">
                  <a:lumMod val="75000"/>
                </a:schemeClr>
              </a:solidFill>
            </a:endParaRPr>
          </a:p>
          <a:p>
            <a:pPr lvl="1"/>
            <a:endParaRPr lang="en-US" dirty="0"/>
          </a:p>
          <a:p>
            <a:pPr lvl="1"/>
            <a:endParaRPr lang="en-US" dirty="0" smtClean="0"/>
          </a:p>
          <a:p>
            <a:pPr lvl="1"/>
            <a:endParaRPr lang="en-US" dirty="0" smtClean="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619" y="2819400"/>
            <a:ext cx="1624181" cy="1752600"/>
          </a:xfrm>
          <a:prstGeom prst="rect">
            <a:avLst/>
          </a:prstGeom>
        </p:spPr>
      </p:pic>
    </p:spTree>
    <p:extLst>
      <p:ext uri="{BB962C8B-B14F-4D97-AF65-F5344CB8AC3E}">
        <p14:creationId xmlns:p14="http://schemas.microsoft.com/office/powerpoint/2010/main" val="71516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ACTIVITY REPORT</a:t>
            </a:r>
            <a:r>
              <a:rPr lang="en-US" dirty="0" smtClean="0"/>
              <a:t/>
            </a:r>
            <a:br>
              <a:rPr lang="en-US" dirty="0" smtClean="0"/>
            </a:b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571" y="2632459"/>
            <a:ext cx="6324600" cy="1302605"/>
          </a:xfrm>
        </p:spPr>
      </p:pic>
      <p:grpSp>
        <p:nvGrpSpPr>
          <p:cNvPr id="14" name="Group 13"/>
          <p:cNvGrpSpPr/>
          <p:nvPr/>
        </p:nvGrpSpPr>
        <p:grpSpPr>
          <a:xfrm>
            <a:off x="2819400" y="3960919"/>
            <a:ext cx="4395454" cy="1373081"/>
            <a:chOff x="2819400" y="3960919"/>
            <a:chExt cx="4395454" cy="137308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031942"/>
              <a:ext cx="4014454" cy="1302058"/>
            </a:xfrm>
            <a:prstGeom prst="rect">
              <a:avLst/>
            </a:prstGeom>
          </p:spPr>
        </p:pic>
        <p:sp>
          <p:nvSpPr>
            <p:cNvPr id="6" name="Oval 5"/>
            <p:cNvSpPr/>
            <p:nvPr/>
          </p:nvSpPr>
          <p:spPr>
            <a:xfrm>
              <a:off x="2819400" y="3960919"/>
              <a:ext cx="230124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81000" y="4267200"/>
            <a:ext cx="2971800" cy="646331"/>
          </a:xfrm>
          <a:prstGeom prst="rect">
            <a:avLst/>
          </a:prstGeom>
          <a:noFill/>
        </p:spPr>
        <p:txBody>
          <a:bodyPr wrap="square" rtlCol="0">
            <a:spAutoFit/>
          </a:bodyPr>
          <a:lstStyle/>
          <a:p>
            <a:r>
              <a:rPr lang="en-US" b="1" dirty="0" smtClean="0"/>
              <a:t>INDICATES ROVING ENFORCEMENT</a:t>
            </a:r>
            <a:endParaRPr lang="en-US" b="1" dirty="0"/>
          </a:p>
        </p:txBody>
      </p:sp>
      <p:cxnSp>
        <p:nvCxnSpPr>
          <p:cNvPr id="9" name="Straight Arrow Connector 8"/>
          <p:cNvCxnSpPr/>
          <p:nvPr/>
        </p:nvCxnSpPr>
        <p:spPr>
          <a:xfrm flipV="1">
            <a:off x="2123983" y="4570519"/>
            <a:ext cx="1066800" cy="1984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2314981"/>
            <a:ext cx="1676400" cy="1618565"/>
          </a:xfrm>
          <a:prstGeom prst="rect">
            <a:avLst/>
          </a:prstGeom>
        </p:spPr>
      </p:pic>
      <p:sp>
        <p:nvSpPr>
          <p:cNvPr id="3" name="TextBox 2"/>
          <p:cNvSpPr txBox="1"/>
          <p:nvPr/>
        </p:nvSpPr>
        <p:spPr>
          <a:xfrm>
            <a:off x="304800" y="6019800"/>
            <a:ext cx="4343400" cy="646331"/>
          </a:xfrm>
          <a:prstGeom prst="rect">
            <a:avLst/>
          </a:prstGeom>
          <a:noFill/>
        </p:spPr>
        <p:txBody>
          <a:bodyPr wrap="square" rtlCol="0">
            <a:spAutoFit/>
          </a:bodyPr>
          <a:lstStyle/>
          <a:p>
            <a:r>
              <a:rPr lang="en-US" b="1" dirty="0" smtClean="0"/>
              <a:t>Stats Report generated by the “ALL REPORTS” in the Macros tab.</a:t>
            </a:r>
            <a:endParaRPr lang="en-US" b="1" dirty="0"/>
          </a:p>
        </p:txBody>
      </p:sp>
      <p:sp>
        <p:nvSpPr>
          <p:cNvPr id="11" name="TextBox 10"/>
          <p:cNvSpPr txBox="1"/>
          <p:nvPr/>
        </p:nvSpPr>
        <p:spPr>
          <a:xfrm>
            <a:off x="609600" y="1044122"/>
            <a:ext cx="6324600" cy="1015663"/>
          </a:xfrm>
          <a:prstGeom prst="rect">
            <a:avLst/>
          </a:prstGeom>
          <a:noFill/>
          <a:ln w="57150">
            <a:solidFill>
              <a:srgbClr val="FF0000"/>
            </a:solidFill>
          </a:ln>
        </p:spPr>
        <p:txBody>
          <a:bodyPr wrap="square" rtlCol="0">
            <a:spAutoFit/>
          </a:bodyPr>
          <a:lstStyle/>
          <a:p>
            <a:r>
              <a:rPr lang="en-US" sz="2000" b="1" dirty="0" smtClean="0"/>
              <a:t>CONFIRM ACTIVITY (ROVING) TYPE BY CHECKING STATS REPORT.  THIS REPORT SHOWS THAT YOU </a:t>
            </a:r>
            <a:r>
              <a:rPr lang="en-US" sz="2000" b="1" u="sng" dirty="0" smtClean="0"/>
              <a:t>DID NOT </a:t>
            </a:r>
            <a:r>
              <a:rPr lang="en-US" sz="2000" b="1" dirty="0" smtClean="0"/>
              <a:t>CHECK ANY BOXES.  </a:t>
            </a:r>
            <a:endParaRPr lang="en-US"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965" y="3276600"/>
            <a:ext cx="695422" cy="495124"/>
          </a:xfrm>
          <a:prstGeom prst="rect">
            <a:avLst/>
          </a:prstGeom>
        </p:spPr>
      </p:pic>
    </p:spTree>
    <p:extLst>
      <p:ext uri="{BB962C8B-B14F-4D97-AF65-F5344CB8AC3E}">
        <p14:creationId xmlns:p14="http://schemas.microsoft.com/office/powerpoint/2010/main" val="238339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Autofit/>
          </a:bodyPr>
          <a:lstStyle/>
          <a:p>
            <a:r>
              <a:rPr lang="en-US" sz="3600" b="1" dirty="0" smtClean="0"/>
              <a:t>ACTIVITY REPORT</a:t>
            </a:r>
            <a:endParaRPr lang="en-US" sz="36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88" y="3415696"/>
            <a:ext cx="5868219" cy="1208610"/>
          </a:xfrm>
        </p:spPr>
      </p:pic>
      <p:sp>
        <p:nvSpPr>
          <p:cNvPr id="11" name="TextBox 10"/>
          <p:cNvSpPr txBox="1"/>
          <p:nvPr/>
        </p:nvSpPr>
        <p:spPr>
          <a:xfrm>
            <a:off x="254726" y="4823795"/>
            <a:ext cx="2362200" cy="646331"/>
          </a:xfrm>
          <a:prstGeom prst="rect">
            <a:avLst/>
          </a:prstGeom>
          <a:noFill/>
        </p:spPr>
        <p:txBody>
          <a:bodyPr wrap="square" rtlCol="0">
            <a:spAutoFit/>
          </a:bodyPr>
          <a:lstStyle/>
          <a:p>
            <a:r>
              <a:rPr lang="en-US" b="1" dirty="0" smtClean="0"/>
              <a:t>INDICATES IN TOWN CHECKPOINT</a:t>
            </a:r>
            <a:endParaRPr lang="en-US" b="1" dirty="0"/>
          </a:p>
        </p:txBody>
      </p:sp>
      <p:grpSp>
        <p:nvGrpSpPr>
          <p:cNvPr id="8" name="Group 7"/>
          <p:cNvGrpSpPr/>
          <p:nvPr/>
        </p:nvGrpSpPr>
        <p:grpSpPr>
          <a:xfrm>
            <a:off x="2590800" y="4561685"/>
            <a:ext cx="4907651" cy="1170553"/>
            <a:chOff x="2590800" y="4561685"/>
            <a:chExt cx="4907651" cy="1170553"/>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207" y="4561685"/>
              <a:ext cx="3823244" cy="1170553"/>
            </a:xfrm>
            <a:prstGeom prst="rect">
              <a:avLst/>
            </a:prstGeom>
          </p:spPr>
        </p:pic>
        <p:cxnSp>
          <p:nvCxnSpPr>
            <p:cNvPr id="13" name="Straight Arrow Connector 12"/>
            <p:cNvCxnSpPr/>
            <p:nvPr/>
          </p:nvCxnSpPr>
          <p:spPr>
            <a:xfrm>
              <a:off x="2590800" y="5146963"/>
              <a:ext cx="114300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96661" y="4562141"/>
              <a:ext cx="838200" cy="907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300" y="2209800"/>
            <a:ext cx="2019300" cy="1704975"/>
          </a:xfrm>
          <a:prstGeom prst="rect">
            <a:avLst/>
          </a:prstGeom>
        </p:spPr>
      </p:pic>
      <p:sp>
        <p:nvSpPr>
          <p:cNvPr id="12" name="TextBox 11"/>
          <p:cNvSpPr txBox="1"/>
          <p:nvPr/>
        </p:nvSpPr>
        <p:spPr>
          <a:xfrm>
            <a:off x="304800" y="6019800"/>
            <a:ext cx="4343400" cy="646331"/>
          </a:xfrm>
          <a:prstGeom prst="rect">
            <a:avLst/>
          </a:prstGeom>
          <a:noFill/>
        </p:spPr>
        <p:txBody>
          <a:bodyPr wrap="square" rtlCol="0">
            <a:spAutoFit/>
          </a:bodyPr>
          <a:lstStyle/>
          <a:p>
            <a:r>
              <a:rPr lang="en-US" b="1" dirty="0" smtClean="0"/>
              <a:t>Stats Report generated by the “ALL REPORTS” in the Macros tab.</a:t>
            </a:r>
            <a:endParaRPr lang="en-US" b="1" dirty="0"/>
          </a:p>
        </p:txBody>
      </p:sp>
      <p:sp>
        <p:nvSpPr>
          <p:cNvPr id="10" name="TextBox 9"/>
          <p:cNvSpPr txBox="1"/>
          <p:nvPr/>
        </p:nvSpPr>
        <p:spPr>
          <a:xfrm>
            <a:off x="304800" y="1855857"/>
            <a:ext cx="6324600" cy="1015663"/>
          </a:xfrm>
          <a:prstGeom prst="rect">
            <a:avLst/>
          </a:prstGeom>
          <a:noFill/>
          <a:ln w="57150">
            <a:solidFill>
              <a:srgbClr val="FF0000"/>
            </a:solidFill>
          </a:ln>
        </p:spPr>
        <p:txBody>
          <a:bodyPr wrap="square" rtlCol="0">
            <a:spAutoFit/>
          </a:bodyPr>
          <a:lstStyle/>
          <a:p>
            <a:r>
              <a:rPr lang="en-US" sz="2000" b="1" dirty="0"/>
              <a:t>CONFIRM ACTIVITY </a:t>
            </a:r>
            <a:r>
              <a:rPr lang="en-US" sz="2000" b="1" dirty="0" smtClean="0"/>
              <a:t>(IN TOWN) </a:t>
            </a:r>
            <a:r>
              <a:rPr lang="en-US" sz="2000" b="1" dirty="0"/>
              <a:t>TYPE BY CHECKING STATS </a:t>
            </a:r>
            <a:r>
              <a:rPr lang="en-US" sz="2000" b="1" dirty="0" smtClean="0"/>
              <a:t>REPORT.  THIS REPORT SHOWS THAT YOU </a:t>
            </a:r>
            <a:r>
              <a:rPr lang="en-US" sz="2000" b="1" u="sng" dirty="0" smtClean="0"/>
              <a:t>DID CHECK</a:t>
            </a:r>
            <a:r>
              <a:rPr lang="en-US" sz="2000" b="1" dirty="0" smtClean="0"/>
              <a:t> “IN TOWN CHECKPOINT” BOX.  </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440" y="4000324"/>
            <a:ext cx="695422" cy="495124"/>
          </a:xfrm>
          <a:prstGeom prst="rect">
            <a:avLst/>
          </a:prstGeom>
        </p:spPr>
      </p:pic>
    </p:spTree>
    <p:extLst>
      <p:ext uri="{BB962C8B-B14F-4D97-AF65-F5344CB8AC3E}">
        <p14:creationId xmlns:p14="http://schemas.microsoft.com/office/powerpoint/2010/main" val="227869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3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477962"/>
          </a:xfrm>
        </p:spPr>
        <p:txBody>
          <a:bodyPr>
            <a:normAutofit/>
          </a:bodyPr>
          <a:lstStyle/>
          <a:p>
            <a:r>
              <a:rPr lang="en-US" sz="4000" b="1" dirty="0" smtClean="0"/>
              <a:t>ACTIVITY REPORT</a:t>
            </a:r>
            <a:r>
              <a:rPr lang="en-US" sz="4000" dirty="0" smtClean="0"/>
              <a:t/>
            </a:r>
            <a:br>
              <a:rPr lang="en-US" sz="4000" dirty="0" smtClean="0"/>
            </a:br>
            <a:endParaRPr lang="en-US" sz="4000"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0478" y="3581400"/>
            <a:ext cx="4315428" cy="1219370"/>
          </a:xfrm>
        </p:spPr>
      </p:pic>
      <p:sp>
        <p:nvSpPr>
          <p:cNvPr id="7" name="TextBox 6"/>
          <p:cNvSpPr txBox="1"/>
          <p:nvPr/>
        </p:nvSpPr>
        <p:spPr>
          <a:xfrm>
            <a:off x="76200" y="3623014"/>
            <a:ext cx="2667000" cy="646331"/>
          </a:xfrm>
          <a:prstGeom prst="rect">
            <a:avLst/>
          </a:prstGeom>
          <a:noFill/>
        </p:spPr>
        <p:txBody>
          <a:bodyPr wrap="square" rtlCol="0">
            <a:spAutoFit/>
          </a:bodyPr>
          <a:lstStyle/>
          <a:p>
            <a:r>
              <a:rPr lang="en-US" b="1" dirty="0" smtClean="0"/>
              <a:t>INDICATES OUT OF TOWN CHECKPOINT</a:t>
            </a:r>
            <a:endParaRPr lang="en-US" b="1" dirty="0"/>
          </a:p>
        </p:txBody>
      </p:sp>
      <p:sp>
        <p:nvSpPr>
          <p:cNvPr id="6" name="Oval 5"/>
          <p:cNvSpPr/>
          <p:nvPr/>
        </p:nvSpPr>
        <p:spPr>
          <a:xfrm>
            <a:off x="4267200" y="3498285"/>
            <a:ext cx="838200" cy="990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555626" y="4038600"/>
            <a:ext cx="2495551"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930" y="4488885"/>
            <a:ext cx="1830070" cy="1545201"/>
          </a:xfrm>
          <a:prstGeom prst="rect">
            <a:avLst/>
          </a:prstGeom>
        </p:spPr>
      </p:pic>
      <p:sp>
        <p:nvSpPr>
          <p:cNvPr id="10" name="TextBox 9"/>
          <p:cNvSpPr txBox="1"/>
          <p:nvPr/>
        </p:nvSpPr>
        <p:spPr>
          <a:xfrm>
            <a:off x="304800" y="6019800"/>
            <a:ext cx="4343400" cy="646331"/>
          </a:xfrm>
          <a:prstGeom prst="rect">
            <a:avLst/>
          </a:prstGeom>
          <a:noFill/>
        </p:spPr>
        <p:txBody>
          <a:bodyPr wrap="square" rtlCol="0">
            <a:spAutoFit/>
          </a:bodyPr>
          <a:lstStyle/>
          <a:p>
            <a:r>
              <a:rPr lang="en-US" b="1" dirty="0" smtClean="0"/>
              <a:t>Stats Report generated by the “ALL REPORTS” in the Macros tab.</a:t>
            </a:r>
            <a:endParaRPr lang="en-US" b="1" dirty="0"/>
          </a:p>
        </p:txBody>
      </p:sp>
      <p:sp>
        <p:nvSpPr>
          <p:cNvPr id="11" name="TextBox 10"/>
          <p:cNvSpPr txBox="1"/>
          <p:nvPr/>
        </p:nvSpPr>
        <p:spPr>
          <a:xfrm>
            <a:off x="304800" y="1194137"/>
            <a:ext cx="6324600" cy="1015663"/>
          </a:xfrm>
          <a:prstGeom prst="rect">
            <a:avLst/>
          </a:prstGeom>
          <a:noFill/>
          <a:ln w="57150">
            <a:solidFill>
              <a:srgbClr val="FF0000"/>
            </a:solidFill>
          </a:ln>
        </p:spPr>
        <p:txBody>
          <a:bodyPr wrap="square" rtlCol="0">
            <a:spAutoFit/>
          </a:bodyPr>
          <a:lstStyle/>
          <a:p>
            <a:r>
              <a:rPr lang="en-US" sz="2000" b="1" dirty="0"/>
              <a:t>CONFIRM ACTIVITY </a:t>
            </a:r>
            <a:r>
              <a:rPr lang="en-US" sz="2000" b="1" dirty="0" smtClean="0"/>
              <a:t>(OUT OF TOWN) </a:t>
            </a:r>
            <a:r>
              <a:rPr lang="en-US" sz="2000" b="1" dirty="0"/>
              <a:t>TYPE BY CHECKING STATS REPORT. </a:t>
            </a:r>
            <a:r>
              <a:rPr lang="en-US" sz="2000" b="1" dirty="0" smtClean="0"/>
              <a:t> THIS REPORT SHOWS THAT YOU </a:t>
            </a:r>
            <a:r>
              <a:rPr lang="en-US" sz="2000" b="1" u="sng" dirty="0" smtClean="0"/>
              <a:t>DID CHECK “</a:t>
            </a:r>
            <a:r>
              <a:rPr lang="en-US" sz="2000" b="1" dirty="0" smtClean="0"/>
              <a:t>OUT OF TOWN CHECKPOINT” BOX.  </a:t>
            </a:r>
            <a:endParaRPr lang="en-US" dirty="0"/>
          </a:p>
        </p:txBody>
      </p:sp>
      <p:grpSp>
        <p:nvGrpSpPr>
          <p:cNvPr id="4" name="Group 3"/>
          <p:cNvGrpSpPr/>
          <p:nvPr/>
        </p:nvGrpSpPr>
        <p:grpSpPr>
          <a:xfrm>
            <a:off x="361131" y="2306027"/>
            <a:ext cx="6096851" cy="1255698"/>
            <a:chOff x="361131" y="2306027"/>
            <a:chExt cx="6096851" cy="125569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31" y="2306027"/>
              <a:ext cx="6096851" cy="125569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7915" y="2933876"/>
              <a:ext cx="695422" cy="495124"/>
            </a:xfrm>
            <a:prstGeom prst="rect">
              <a:avLst/>
            </a:prstGeom>
          </p:spPr>
        </p:pic>
      </p:grpSp>
    </p:spTree>
    <p:extLst>
      <p:ext uri="{BB962C8B-B14F-4D97-AF65-F5344CB8AC3E}">
        <p14:creationId xmlns:p14="http://schemas.microsoft.com/office/powerpoint/2010/main" val="18863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b="1" dirty="0" smtClean="0"/>
              <a:t>GENERATING REPORTS</a:t>
            </a: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 y="973564"/>
            <a:ext cx="8229599" cy="4606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819400"/>
            <a:ext cx="1381125" cy="332300"/>
          </a:xfrm>
          <a:prstGeom prst="rect">
            <a:avLst/>
          </a:prstGeom>
        </p:spPr>
      </p:pic>
      <p:sp>
        <p:nvSpPr>
          <p:cNvPr id="6" name="TextBox 5"/>
          <p:cNvSpPr txBox="1"/>
          <p:nvPr/>
        </p:nvSpPr>
        <p:spPr>
          <a:xfrm>
            <a:off x="882831" y="5579635"/>
            <a:ext cx="6477000" cy="1200329"/>
          </a:xfrm>
          <a:prstGeom prst="rect">
            <a:avLst/>
          </a:prstGeom>
          <a:noFill/>
          <a:ln w="38100">
            <a:solidFill>
              <a:srgbClr val="FF0000"/>
            </a:solidFill>
          </a:ln>
        </p:spPr>
        <p:txBody>
          <a:bodyPr wrap="square" rtlCol="0">
            <a:spAutoFit/>
          </a:bodyPr>
          <a:lstStyle>
            <a:defPPr>
              <a:defRPr lang="en-US"/>
            </a:defPPr>
            <a:lvl1pPr algn="ctr">
              <a:defRPr b="1"/>
            </a:lvl1pPr>
          </a:lstStyle>
          <a:p>
            <a:r>
              <a:rPr lang="en-US" dirty="0" smtClean="0"/>
              <a:t>GENRATE REPORTS WITH THE “ALL REPORTS” BUTTON ON THE “MACROS” TAB.  THIS ACTION FILLS IN AUTO-POPULATED AREAS OF THE REIMBURSEMENT PACKAGE.  REPORTS </a:t>
            </a:r>
            <a:r>
              <a:rPr lang="en-US" dirty="0"/>
              <a:t>CAN BE GENERATED AT ANYTIME DURING THE </a:t>
            </a:r>
            <a:r>
              <a:rPr lang="en-US" dirty="0" smtClean="0"/>
              <a:t>ENFORCEMENT PERIOD.</a:t>
            </a:r>
            <a:endParaRPr lang="en-US" dirty="0"/>
          </a:p>
        </p:txBody>
      </p:sp>
    </p:spTree>
    <p:extLst>
      <p:ext uri="{BB962C8B-B14F-4D97-AF65-F5344CB8AC3E}">
        <p14:creationId xmlns:p14="http://schemas.microsoft.com/office/powerpoint/2010/main" val="169793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6687" y="457200"/>
            <a:ext cx="8810625" cy="990600"/>
          </a:xfrm>
        </p:spPr>
        <p:txBody>
          <a:bodyPr>
            <a:normAutofit fontScale="90000"/>
          </a:bodyPr>
          <a:lstStyle/>
          <a:p>
            <a:r>
              <a:rPr lang="en-US" b="1" dirty="0" smtClean="0"/>
              <a:t>“ALL REPORTS” BUTTON </a:t>
            </a:r>
            <a:r>
              <a:rPr lang="en-US" dirty="0" smtClean="0"/>
              <a:t/>
            </a:r>
            <a:br>
              <a:rPr lang="en-US" dirty="0" smtClean="0"/>
            </a:br>
            <a:r>
              <a:rPr lang="en-US" sz="3100" dirty="0" smtClean="0"/>
              <a:t>(EXAMPLE OF VISIBLE WORKSHEET TABS)</a:t>
            </a:r>
            <a:endParaRPr lang="en-US" sz="31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905326"/>
            <a:ext cx="8215313" cy="723750"/>
          </a:xfrm>
          <a:prstGeom prst="rect">
            <a:avLst/>
          </a:prstGeom>
        </p:spPr>
      </p:pic>
      <p:sp>
        <p:nvSpPr>
          <p:cNvPr id="6" name="TextBox 5"/>
          <p:cNvSpPr txBox="1"/>
          <p:nvPr/>
        </p:nvSpPr>
        <p:spPr>
          <a:xfrm>
            <a:off x="838200" y="1447800"/>
            <a:ext cx="5486400" cy="1015663"/>
          </a:xfrm>
          <a:prstGeom prst="rect">
            <a:avLst/>
          </a:prstGeom>
          <a:noFill/>
          <a:ln w="57150">
            <a:solidFill>
              <a:srgbClr val="FF0000"/>
            </a:solidFill>
          </a:ln>
        </p:spPr>
        <p:txBody>
          <a:bodyPr wrap="square" rtlCol="0">
            <a:spAutoFit/>
          </a:bodyPr>
          <a:lstStyle/>
          <a:p>
            <a:r>
              <a:rPr lang="en-US" sz="2000" b="1" dirty="0" smtClean="0"/>
              <a:t>THESE ARE THE TABS YOU WILL SEE WHEN YOU GENERATE REPORTS.  BP3 HAS ADDITIONAL REPORTS.  BP4 HAS RECAP.</a:t>
            </a:r>
            <a:endParaRPr lang="en-US" dirty="0"/>
          </a:p>
        </p:txBody>
      </p:sp>
      <p:grpSp>
        <p:nvGrpSpPr>
          <p:cNvPr id="2" name="Group 1"/>
          <p:cNvGrpSpPr/>
          <p:nvPr/>
        </p:nvGrpSpPr>
        <p:grpSpPr>
          <a:xfrm>
            <a:off x="4108745" y="2155686"/>
            <a:ext cx="2269060" cy="1558979"/>
            <a:chOff x="4108745" y="2709684"/>
            <a:chExt cx="2269060" cy="1004981"/>
          </a:xfrm>
        </p:grpSpPr>
        <p:sp>
          <p:nvSpPr>
            <p:cNvPr id="7" name="Down Arrow 6"/>
            <p:cNvSpPr/>
            <p:nvPr/>
          </p:nvSpPr>
          <p:spPr>
            <a:xfrm>
              <a:off x="4108745" y="2709684"/>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642145" y="2709684"/>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311005" y="2724065"/>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844405" y="2724065"/>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74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smtClean="0"/>
              <a:t>STARTING THE REIMBURSEMENT PROCESS</a:t>
            </a:r>
            <a:br>
              <a:rPr lang="en-US" b="1" dirty="0" smtClean="0"/>
            </a:br>
            <a:r>
              <a:rPr lang="en-US" b="1" dirty="0" smtClean="0"/>
              <a:t/>
            </a:r>
            <a:br>
              <a:rPr lang="en-US" b="1" dirty="0" smtClean="0"/>
            </a:b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550727"/>
            <a:ext cx="8001000" cy="1021273"/>
          </a:xfrm>
          <a:prstGeom prst="rect">
            <a:avLst/>
          </a:prstGeom>
        </p:spPr>
      </p:pic>
      <p:sp>
        <p:nvSpPr>
          <p:cNvPr id="5" name="TextBox 4"/>
          <p:cNvSpPr txBox="1"/>
          <p:nvPr/>
        </p:nvSpPr>
        <p:spPr>
          <a:xfrm>
            <a:off x="1279070" y="2133600"/>
            <a:ext cx="5883729" cy="707886"/>
          </a:xfrm>
          <a:prstGeom prst="rect">
            <a:avLst/>
          </a:prstGeom>
          <a:noFill/>
          <a:ln w="57150">
            <a:solidFill>
              <a:srgbClr val="FF0000"/>
            </a:solidFill>
          </a:ln>
        </p:spPr>
        <p:txBody>
          <a:bodyPr wrap="square" rtlCol="0">
            <a:spAutoFit/>
          </a:bodyPr>
          <a:lstStyle/>
          <a:p>
            <a:r>
              <a:rPr lang="en-US" sz="2000" b="1" dirty="0" smtClean="0"/>
              <a:t>THESE ARE THE TABS YOU WILL SEE WHEN YOU OPEN THE REIMBURSEMENT PACKAGE.</a:t>
            </a:r>
            <a:endParaRPr lang="en-US" dirty="0"/>
          </a:p>
        </p:txBody>
      </p:sp>
    </p:spTree>
    <p:extLst>
      <p:ext uri="{BB962C8B-B14F-4D97-AF65-F5344CB8AC3E}">
        <p14:creationId xmlns:p14="http://schemas.microsoft.com/office/powerpoint/2010/main" val="3190189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630362"/>
          </a:xfrm>
        </p:spPr>
        <p:txBody>
          <a:bodyPr>
            <a:normAutofit/>
          </a:bodyPr>
          <a:lstStyle/>
          <a:p>
            <a:r>
              <a:rPr lang="en-US" sz="3200" b="1" dirty="0" smtClean="0"/>
              <a:t>WHAT TO LOOK FOR BEFORE </a:t>
            </a:r>
            <a:br>
              <a:rPr lang="en-US" sz="3200" b="1" dirty="0" smtClean="0"/>
            </a:br>
            <a:r>
              <a:rPr lang="en-US" sz="3200" b="1" dirty="0" smtClean="0"/>
              <a:t>PRINTING &amp;</a:t>
            </a:r>
            <a:br>
              <a:rPr lang="en-US" sz="3200" b="1" dirty="0" smtClean="0"/>
            </a:br>
            <a:r>
              <a:rPr lang="en-US" sz="3200" b="1" dirty="0" smtClean="0"/>
              <a:t>SIGNING SIGNATURE REPORTS</a:t>
            </a:r>
            <a:endParaRPr lang="en-US" sz="3200" b="1" dirty="0"/>
          </a:p>
        </p:txBody>
      </p:sp>
      <p:sp>
        <p:nvSpPr>
          <p:cNvPr id="3" name="Content Placeholder 2"/>
          <p:cNvSpPr>
            <a:spLocks noGrp="1"/>
          </p:cNvSpPr>
          <p:nvPr>
            <p:ph idx="1"/>
          </p:nvPr>
        </p:nvSpPr>
        <p:spPr>
          <a:xfrm>
            <a:off x="152400" y="1981200"/>
            <a:ext cx="8153400" cy="4525963"/>
          </a:xfrm>
        </p:spPr>
        <p:txBody>
          <a:bodyPr>
            <a:normAutofit fontScale="85000" lnSpcReduction="10000"/>
          </a:bodyPr>
          <a:lstStyle/>
          <a:p>
            <a:r>
              <a:rPr lang="en-US" sz="1800" b="1" dirty="0" smtClean="0"/>
              <a:t>LOOK AT SUMMARY REPORT, IF YOU SEE $0.00 THEN YOU FORGOT TO FILL-IN THE START AND END TIME ON ACTIVITY REPORT.  </a:t>
            </a:r>
          </a:p>
          <a:p>
            <a:endParaRPr lang="en-US" sz="1800" b="1" dirty="0" smtClean="0"/>
          </a:p>
          <a:p>
            <a:r>
              <a:rPr lang="en-US" sz="1800" b="1" dirty="0" smtClean="0"/>
              <a:t>LOOK AT SUMMARY REPORT, DO YOU HAVE ACTIVITY REPORTS THAT ARE BLANK?  DELETE THESE ACTIVITY REPORTS AND THEN GENERATE REPORTS AGAIN (MACRO SHEET BUTTON—ALL REPORTS).</a:t>
            </a:r>
          </a:p>
          <a:p>
            <a:endParaRPr lang="en-US" sz="1800" b="1" dirty="0"/>
          </a:p>
          <a:p>
            <a:r>
              <a:rPr lang="en-US" sz="1800" b="1" dirty="0" smtClean="0"/>
              <a:t>LOOK ON ACTIVITY REPORTS—DATE WORKED FORMATS—DAY OF WEEK, MONTH, DAY, YEAR.  IF SUNDAY, MONDAY, TUESDAY, OR WEDNESDAY APPEARS YOU HAVE AN ISSUE.  THESE DAYS OF THE WEEK ARE NOT APPROVED DATES (HOLIDAY ENFORCEMENT MAY HAVE APPROVED DATES OTHER THAN THURSDAY, FRIDAY, SATURDAY)</a:t>
            </a:r>
          </a:p>
          <a:p>
            <a:endParaRPr lang="en-US" sz="1800" b="1" dirty="0" smtClean="0"/>
          </a:p>
          <a:p>
            <a:r>
              <a:rPr lang="en-US" sz="1800" b="1" dirty="0" smtClean="0"/>
              <a:t>LOOK AT SUMMARY REPORT, ARE ALL DATES IN GRANT—IF YOU SEE DATE THAT DOES NOT MATCH YOUR GRANT, THEN SEE IF YOU HAVE EMAIL REQUESTING DATE CHANGE AND EMAIL CONFIRMING HSO APPROVAL.</a:t>
            </a:r>
          </a:p>
          <a:p>
            <a:endParaRPr lang="en-US" sz="1800" b="1" dirty="0" smtClean="0"/>
          </a:p>
          <a:p>
            <a:r>
              <a:rPr lang="en-US" sz="1800" b="1" dirty="0" smtClean="0"/>
              <a:t>LOOK AT SUMMARY REPORT, DO YOU SEE ANY HOURS OVER 8, IF SO REVIEW ACTIVITY REPORT AND SUPPLY AN EXPLANATION FOR EXCEEDING ALLOWABLE GRANT HOURS.</a:t>
            </a:r>
            <a:endParaRPr lang="en-US" sz="1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28600"/>
            <a:ext cx="1362075" cy="1447799"/>
          </a:xfrm>
          <a:prstGeom prst="rect">
            <a:avLst/>
          </a:prstGeom>
        </p:spPr>
      </p:pic>
    </p:spTree>
    <p:extLst>
      <p:ext uri="{BB962C8B-B14F-4D97-AF65-F5344CB8AC3E}">
        <p14:creationId xmlns:p14="http://schemas.microsoft.com/office/powerpoint/2010/main" val="4179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r>
              <a:rPr lang="en-US" b="1" dirty="0" smtClean="0"/>
              <a:t>SUMMARY REPORT</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28600"/>
            <a:ext cx="1752601" cy="1825881"/>
          </a:xfrm>
          <a:prstGeom prst="rect">
            <a:avLst/>
          </a:prstGeom>
        </p:spPr>
      </p:pic>
      <p:sp>
        <p:nvSpPr>
          <p:cNvPr id="8" name="TextBox 7"/>
          <p:cNvSpPr txBox="1"/>
          <p:nvPr/>
        </p:nvSpPr>
        <p:spPr>
          <a:xfrm>
            <a:off x="304800" y="6019800"/>
            <a:ext cx="4343400" cy="646331"/>
          </a:xfrm>
          <a:prstGeom prst="rect">
            <a:avLst/>
          </a:prstGeom>
          <a:noFill/>
        </p:spPr>
        <p:txBody>
          <a:bodyPr wrap="square" rtlCol="0">
            <a:spAutoFit/>
          </a:bodyPr>
          <a:lstStyle/>
          <a:p>
            <a:r>
              <a:rPr lang="en-US" b="1" dirty="0" smtClean="0"/>
              <a:t>Summary Report generated by the “ALL REPORTS” in the Macros tab.</a:t>
            </a:r>
            <a:endParaRPr lang="en-US" b="1" dirty="0"/>
          </a:p>
        </p:txBody>
      </p:sp>
      <p:sp>
        <p:nvSpPr>
          <p:cNvPr id="9" name="TextBox 8"/>
          <p:cNvSpPr txBox="1"/>
          <p:nvPr/>
        </p:nvSpPr>
        <p:spPr>
          <a:xfrm>
            <a:off x="609835" y="1295400"/>
            <a:ext cx="5486400" cy="1015663"/>
          </a:xfrm>
          <a:prstGeom prst="rect">
            <a:avLst/>
          </a:prstGeom>
          <a:noFill/>
          <a:ln w="57150">
            <a:solidFill>
              <a:srgbClr val="FF0000"/>
            </a:solidFill>
          </a:ln>
        </p:spPr>
        <p:txBody>
          <a:bodyPr wrap="square" rtlCol="0">
            <a:spAutoFit/>
          </a:bodyPr>
          <a:lstStyle/>
          <a:p>
            <a:r>
              <a:rPr lang="en-US" sz="2000" b="1" dirty="0" smtClean="0"/>
              <a:t>CHECK TO SEE THAT THERE ARE NO PROBLEMS EVIDENT IN THE SUMMARY REPORT. SUMMARY REPORT WILL PRINT IN ALPHA ORDER.</a:t>
            </a:r>
            <a:endParaRPr lang="en-US" dirty="0"/>
          </a:p>
        </p:txBody>
      </p:sp>
      <p:sp>
        <p:nvSpPr>
          <p:cNvPr id="10" name="TextBox 9"/>
          <p:cNvSpPr txBox="1"/>
          <p:nvPr/>
        </p:nvSpPr>
        <p:spPr>
          <a:xfrm>
            <a:off x="572824" y="4981303"/>
            <a:ext cx="5486400" cy="1015663"/>
          </a:xfrm>
          <a:prstGeom prst="rect">
            <a:avLst/>
          </a:prstGeom>
          <a:noFill/>
          <a:ln w="57150">
            <a:solidFill>
              <a:srgbClr val="FF0000"/>
            </a:solidFill>
          </a:ln>
        </p:spPr>
        <p:txBody>
          <a:bodyPr wrap="square" rtlCol="0">
            <a:spAutoFit/>
          </a:bodyPr>
          <a:lstStyle/>
          <a:p>
            <a:r>
              <a:rPr lang="en-US" sz="2000" b="1" dirty="0" smtClean="0"/>
              <a:t>SUMMARY REPORT NOW APPEARS WITH SUBTOTALS.  “OTHER TOTALS” ARE NO. OF DAYS, NO. OF OFFICERS, AND TOTAL HOURS.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966" y="2427513"/>
            <a:ext cx="2706114" cy="152399"/>
          </a:xfrm>
          <a:prstGeom prst="rect">
            <a:avLst/>
          </a:prstGeom>
        </p:spPr>
      </p:pic>
      <p:sp>
        <p:nvSpPr>
          <p:cNvPr id="13" name="Oval 12"/>
          <p:cNvSpPr/>
          <p:nvPr/>
        </p:nvSpPr>
        <p:spPr>
          <a:xfrm>
            <a:off x="1066800" y="3962400"/>
            <a:ext cx="6781800" cy="3047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3400" y="2355627"/>
            <a:ext cx="7162800" cy="2521173"/>
            <a:chOff x="533400" y="2355627"/>
            <a:chExt cx="7162800" cy="2521173"/>
          </a:xfrm>
        </p:grpSpPr>
        <p:grpSp>
          <p:nvGrpSpPr>
            <p:cNvPr id="5" name="Group 4"/>
            <p:cNvGrpSpPr/>
            <p:nvPr/>
          </p:nvGrpSpPr>
          <p:grpSpPr>
            <a:xfrm>
              <a:off x="533400" y="2355627"/>
              <a:ext cx="7162800" cy="2521173"/>
              <a:chOff x="533400" y="2355627"/>
              <a:chExt cx="7162800" cy="2521173"/>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55627"/>
                <a:ext cx="7162800" cy="252117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2971800"/>
                <a:ext cx="990600" cy="1295399"/>
              </a:xfrm>
              <a:prstGeom prst="rect">
                <a:avLst/>
              </a:prstGeom>
            </p:spPr>
          </p:pic>
        </p:gr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050" y="2355627"/>
              <a:ext cx="3962400" cy="191225"/>
            </a:xfrm>
            <a:prstGeom prst="rect">
              <a:avLst/>
            </a:prstGeom>
          </p:spPr>
        </p:pic>
      </p:grpSp>
    </p:spTree>
    <p:extLst>
      <p:ext uri="{BB962C8B-B14F-4D97-AF65-F5344CB8AC3E}">
        <p14:creationId xmlns:p14="http://schemas.microsoft.com/office/powerpoint/2010/main" val="3023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SIGNATURE REPORT</a:t>
            </a:r>
            <a:r>
              <a:rPr lang="en-US" dirty="0" smtClean="0"/>
              <a:t/>
            </a:r>
            <a:br>
              <a:rPr lang="en-US" dirty="0" smtClean="0"/>
            </a:br>
            <a:endParaRPr lang="en-US" dirty="0"/>
          </a:p>
        </p:txBody>
      </p:sp>
      <p:grpSp>
        <p:nvGrpSpPr>
          <p:cNvPr id="11" name="Group 10"/>
          <p:cNvGrpSpPr/>
          <p:nvPr/>
        </p:nvGrpSpPr>
        <p:grpSpPr>
          <a:xfrm>
            <a:off x="2821872" y="762000"/>
            <a:ext cx="5331528" cy="5000046"/>
            <a:chOff x="2821872" y="762000"/>
            <a:chExt cx="5331528" cy="500004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872" y="4458098"/>
              <a:ext cx="5331528" cy="13039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723" y="762000"/>
              <a:ext cx="4190341" cy="3612090"/>
            </a:xfrm>
            <a:prstGeom prst="rect">
              <a:avLst/>
            </a:prstGeom>
            <a:ln w="6350">
              <a:solidFill>
                <a:schemeClr val="tx1"/>
              </a:solidFill>
            </a:ln>
          </p:spPr>
        </p:pic>
      </p:grpSp>
      <p:sp>
        <p:nvSpPr>
          <p:cNvPr id="6" name="TextBox 5"/>
          <p:cNvSpPr txBox="1"/>
          <p:nvPr/>
        </p:nvSpPr>
        <p:spPr>
          <a:xfrm>
            <a:off x="228600" y="1447800"/>
            <a:ext cx="2438400" cy="1015663"/>
          </a:xfrm>
          <a:prstGeom prst="rect">
            <a:avLst/>
          </a:prstGeom>
          <a:noFill/>
          <a:ln w="57150">
            <a:solidFill>
              <a:srgbClr val="FF0000"/>
            </a:solidFill>
          </a:ln>
        </p:spPr>
        <p:txBody>
          <a:bodyPr wrap="square" rtlCol="0">
            <a:spAutoFit/>
          </a:bodyPr>
          <a:lstStyle/>
          <a:p>
            <a:r>
              <a:rPr lang="en-US" sz="2000" b="1" dirty="0" smtClean="0"/>
              <a:t>“ALL REPORTS” BUTTON GENERATES SIGNATURE PAGES.</a:t>
            </a:r>
            <a:endParaRPr lang="en-US" dirty="0"/>
          </a:p>
        </p:txBody>
      </p:sp>
      <p:sp>
        <p:nvSpPr>
          <p:cNvPr id="9" name="TextBox 8"/>
          <p:cNvSpPr txBox="1"/>
          <p:nvPr/>
        </p:nvSpPr>
        <p:spPr>
          <a:xfrm>
            <a:off x="228600" y="4474452"/>
            <a:ext cx="2438400" cy="1323439"/>
          </a:xfrm>
          <a:prstGeom prst="rect">
            <a:avLst/>
          </a:prstGeom>
          <a:noFill/>
          <a:ln w="57150">
            <a:solidFill>
              <a:srgbClr val="FF0000"/>
            </a:solidFill>
          </a:ln>
        </p:spPr>
        <p:txBody>
          <a:bodyPr wrap="square" rtlCol="0">
            <a:spAutoFit/>
          </a:bodyPr>
          <a:lstStyle/>
          <a:p>
            <a:r>
              <a:rPr lang="en-US" sz="2000" b="1" dirty="0" smtClean="0"/>
              <a:t>THE “END” AND “START” TIME ON ACTIVITY REPORT IS MISSING.</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4128" y="4369954"/>
            <a:ext cx="5419271" cy="20566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078" y="4575619"/>
            <a:ext cx="866322" cy="1222272"/>
          </a:xfrm>
          <a:prstGeom prst="rect">
            <a:avLst/>
          </a:prstGeom>
        </p:spPr>
      </p:pic>
      <p:sp>
        <p:nvSpPr>
          <p:cNvPr id="8" name="Oval 7"/>
          <p:cNvSpPr/>
          <p:nvPr/>
        </p:nvSpPr>
        <p:spPr>
          <a:xfrm>
            <a:off x="3429000" y="5277392"/>
            <a:ext cx="4876800" cy="3047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5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494"/>
            <a:ext cx="8229600" cy="1143000"/>
          </a:xfrm>
        </p:spPr>
        <p:txBody>
          <a:bodyPr/>
          <a:lstStyle/>
          <a:p>
            <a:r>
              <a:rPr lang="en-US" b="1" dirty="0" smtClean="0"/>
              <a:t>SIGNATURE REPORT PRINTOUT</a:t>
            </a:r>
            <a:endParaRPr lang="en-US" b="1" dirty="0"/>
          </a:p>
        </p:txBody>
      </p:sp>
      <p:sp>
        <p:nvSpPr>
          <p:cNvPr id="11" name="TextBox 10"/>
          <p:cNvSpPr txBox="1"/>
          <p:nvPr/>
        </p:nvSpPr>
        <p:spPr>
          <a:xfrm>
            <a:off x="190500" y="1084112"/>
            <a:ext cx="3162300" cy="3693319"/>
          </a:xfrm>
          <a:prstGeom prst="rect">
            <a:avLst/>
          </a:prstGeom>
          <a:noFill/>
          <a:ln w="57150">
            <a:solidFill>
              <a:srgbClr val="FF0000"/>
            </a:solidFill>
          </a:ln>
        </p:spPr>
        <p:txBody>
          <a:bodyPr wrap="square" rtlCol="0">
            <a:spAutoFit/>
          </a:bodyPr>
          <a:lstStyle/>
          <a:p>
            <a:r>
              <a:rPr lang="en-US" b="1" dirty="0" smtClean="0"/>
              <a:t>PRINTOUT OF SIGNATURE PAGES:  </a:t>
            </a:r>
          </a:p>
          <a:p>
            <a:pPr marL="285750" indent="-285750">
              <a:buFont typeface="Arial" panose="020B0604020202020204" pitchFamily="34" charset="0"/>
              <a:buChar char="•"/>
            </a:pPr>
            <a:r>
              <a:rPr lang="en-US" b="1" u="sng" dirty="0" smtClean="0"/>
              <a:t>DO NOT PRINT DOUBLE SIDED</a:t>
            </a:r>
            <a:endParaRPr lang="en-US" b="1" dirty="0" smtClean="0"/>
          </a:p>
          <a:p>
            <a:pPr marL="285750" indent="-285750">
              <a:buFont typeface="Arial" panose="020B0604020202020204" pitchFamily="34" charset="0"/>
              <a:buChar char="•"/>
            </a:pPr>
            <a:r>
              <a:rPr lang="en-US" b="1" dirty="0" smtClean="0"/>
              <a:t>PRINTING IN COLOR IS OPTIONAL</a:t>
            </a:r>
          </a:p>
          <a:p>
            <a:pPr marL="285750" indent="-285750">
              <a:buFont typeface="Arial" panose="020B0604020202020204" pitchFamily="34" charset="0"/>
              <a:buChar char="•"/>
            </a:pPr>
            <a:r>
              <a:rPr lang="en-US" b="1" dirty="0" smtClean="0"/>
              <a:t>ONE SHEET PER OFFICER</a:t>
            </a:r>
          </a:p>
          <a:p>
            <a:pPr marL="742950" lvl="1" indent="-285750">
              <a:buFont typeface="Arial" panose="020B0604020202020204" pitchFamily="34" charset="0"/>
              <a:buChar char="•"/>
            </a:pPr>
            <a:r>
              <a:rPr lang="en-US" b="1" dirty="0" smtClean="0"/>
              <a:t>ALL COLUMNS ON ONE PAGE FOR PRINTING</a:t>
            </a:r>
          </a:p>
          <a:p>
            <a:pPr marL="285750" indent="-285750">
              <a:buFont typeface="Arial" panose="020B0604020202020204" pitchFamily="34" charset="0"/>
              <a:buChar char="•"/>
            </a:pPr>
            <a:r>
              <a:rPr lang="en-US" b="1" dirty="0" smtClean="0"/>
              <a:t>SIGNATURE REPORTS PRINT IN ALPHA ORDER</a:t>
            </a:r>
          </a:p>
          <a:p>
            <a:pPr marL="285750" indent="-285750">
              <a:buFont typeface="Arial" panose="020B0604020202020204" pitchFamily="34" charset="0"/>
              <a:buChar char="•"/>
            </a:pPr>
            <a:r>
              <a:rPr lang="en-US" b="1" dirty="0" smtClean="0"/>
              <a:t>TYPING SUPERVISOR NAME </a:t>
            </a:r>
            <a:r>
              <a:rPr lang="en-US" b="1" smtClean="0"/>
              <a:t>SAVES TIME</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4909428"/>
            <a:ext cx="7789937" cy="161952"/>
          </a:xfrm>
          <a:prstGeom prst="rect">
            <a:avLst/>
          </a:prstGeom>
        </p:spPr>
      </p:pic>
      <p:grpSp>
        <p:nvGrpSpPr>
          <p:cNvPr id="6" name="Group 5"/>
          <p:cNvGrpSpPr/>
          <p:nvPr/>
        </p:nvGrpSpPr>
        <p:grpSpPr>
          <a:xfrm>
            <a:off x="381000" y="1280707"/>
            <a:ext cx="7789937" cy="4967692"/>
            <a:chOff x="381000" y="1280707"/>
            <a:chExt cx="7789937" cy="4967692"/>
          </a:xfrm>
        </p:grpSpPr>
        <p:grpSp>
          <p:nvGrpSpPr>
            <p:cNvPr id="7" name="Group 6"/>
            <p:cNvGrpSpPr/>
            <p:nvPr/>
          </p:nvGrpSpPr>
          <p:grpSpPr>
            <a:xfrm>
              <a:off x="381000" y="1280707"/>
              <a:ext cx="7789937" cy="4967692"/>
              <a:chOff x="-1341578" y="1285389"/>
              <a:chExt cx="8960378" cy="508477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78" y="4999632"/>
                <a:ext cx="8960378" cy="13705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761" y="1285389"/>
                <a:ext cx="4403665" cy="3377908"/>
              </a:xfrm>
              <a:prstGeom prst="rect">
                <a:avLst/>
              </a:prstGeom>
              <a:ln w="6350">
                <a:solidFill>
                  <a:schemeClr val="tx1"/>
                </a:solidFill>
              </a:ln>
            </p:spPr>
          </p:pic>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5098709"/>
              <a:ext cx="1238251" cy="1149690"/>
            </a:xfrm>
            <a:prstGeom prst="rect">
              <a:avLst/>
            </a:prstGeom>
          </p:spPr>
        </p:pic>
      </p:grpSp>
    </p:spTree>
    <p:extLst>
      <p:ext uri="{BB962C8B-B14F-4D97-AF65-F5344CB8AC3E}">
        <p14:creationId xmlns:p14="http://schemas.microsoft.com/office/powerpoint/2010/main" val="34441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61" y="97253"/>
            <a:ext cx="8229600" cy="1143000"/>
          </a:xfrm>
        </p:spPr>
        <p:txBody>
          <a:bodyPr/>
          <a:lstStyle/>
          <a:p>
            <a:r>
              <a:rPr lang="en-US" b="1" dirty="0" smtClean="0"/>
              <a:t>PRINTING HARDCOPIES</a:t>
            </a:r>
            <a:endParaRPr lang="en-US" b="1" dirty="0"/>
          </a:p>
        </p:txBody>
      </p:sp>
      <p:grpSp>
        <p:nvGrpSpPr>
          <p:cNvPr id="3" name="Group 2"/>
          <p:cNvGrpSpPr/>
          <p:nvPr/>
        </p:nvGrpSpPr>
        <p:grpSpPr>
          <a:xfrm>
            <a:off x="4367528" y="2526541"/>
            <a:ext cx="3914323" cy="2884349"/>
            <a:chOff x="4391477" y="1635278"/>
            <a:chExt cx="4715533" cy="288434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477" y="1635278"/>
              <a:ext cx="4715533" cy="28843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010" y="1654247"/>
              <a:ext cx="344389" cy="3261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009" y="2041329"/>
              <a:ext cx="344389" cy="3261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008" y="2363477"/>
              <a:ext cx="344389" cy="3261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007" y="2909642"/>
              <a:ext cx="344389" cy="326129"/>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651" y="146543"/>
            <a:ext cx="1981200" cy="191220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2008041"/>
            <a:ext cx="4001529" cy="4605990"/>
          </a:xfrm>
          <a:prstGeom prst="rect">
            <a:avLst/>
          </a:prstGeom>
        </p:spPr>
      </p:pic>
      <p:sp>
        <p:nvSpPr>
          <p:cNvPr id="14" name="TextBox 13"/>
          <p:cNvSpPr txBox="1"/>
          <p:nvPr/>
        </p:nvSpPr>
        <p:spPr>
          <a:xfrm>
            <a:off x="4486671" y="6090811"/>
            <a:ext cx="1533129" cy="523220"/>
          </a:xfrm>
          <a:prstGeom prst="rect">
            <a:avLst/>
          </a:prstGeom>
          <a:noFill/>
        </p:spPr>
        <p:txBody>
          <a:bodyPr wrap="square" rtlCol="0">
            <a:spAutoFit/>
          </a:bodyPr>
          <a:lstStyle/>
          <a:p>
            <a:r>
              <a:rPr lang="en-US" sz="2800" b="1" dirty="0" smtClean="0"/>
              <a:t>(Ctrl + p)</a:t>
            </a:r>
            <a:endParaRPr lang="en-US" sz="2800" b="1" dirty="0"/>
          </a:p>
        </p:txBody>
      </p:sp>
      <p:sp>
        <p:nvSpPr>
          <p:cNvPr id="15" name="TextBox 14"/>
          <p:cNvSpPr txBox="1"/>
          <p:nvPr/>
        </p:nvSpPr>
        <p:spPr>
          <a:xfrm>
            <a:off x="533400" y="1102644"/>
            <a:ext cx="6172200" cy="646331"/>
          </a:xfrm>
          <a:prstGeom prst="rect">
            <a:avLst/>
          </a:prstGeom>
          <a:noFill/>
          <a:ln w="57150">
            <a:solidFill>
              <a:srgbClr val="FF0000"/>
            </a:solidFill>
          </a:ln>
        </p:spPr>
        <p:txBody>
          <a:bodyPr wrap="square" rtlCol="0">
            <a:spAutoFit/>
          </a:bodyPr>
          <a:lstStyle/>
          <a:p>
            <a:r>
              <a:rPr lang="en-US" b="1" u="sng" dirty="0" smtClean="0"/>
              <a:t>ONLY THE CHECKED BOXES </a:t>
            </a:r>
            <a:r>
              <a:rPr lang="en-US" b="1" dirty="0" smtClean="0"/>
              <a:t>NEED TO BE PRINTED AND SUBMITTED TO HSO.  </a:t>
            </a:r>
            <a:r>
              <a:rPr lang="en-US" b="1" u="sng" dirty="0" smtClean="0"/>
              <a:t>DO NOT PRINT DOUBLE SIDED.</a:t>
            </a:r>
            <a:endParaRPr lang="en-US" b="1" u="sng" dirty="0"/>
          </a:p>
        </p:txBody>
      </p:sp>
    </p:spTree>
    <p:extLst>
      <p:ext uri="{BB962C8B-B14F-4D97-AF65-F5344CB8AC3E}">
        <p14:creationId xmlns:p14="http://schemas.microsoft.com/office/powerpoint/2010/main" val="22683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t>
            </a:r>
            <a:br>
              <a:rPr lang="en-US" dirty="0" smtClean="0"/>
            </a:br>
            <a:r>
              <a:rPr lang="en-US" dirty="0" smtClean="0"/>
              <a:t>HARDCOPIES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828800"/>
            <a:ext cx="3200847" cy="381053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58520"/>
            <a:ext cx="4285445" cy="5893360"/>
          </a:xfrm>
          <a:prstGeom prst="rect">
            <a:avLst/>
          </a:prstGeom>
        </p:spPr>
      </p:pic>
    </p:spTree>
    <p:extLst>
      <p:ext uri="{BB962C8B-B14F-4D97-AF65-F5344CB8AC3E}">
        <p14:creationId xmlns:p14="http://schemas.microsoft.com/office/powerpoint/2010/main" val="36412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EMAIL SUBMITTALS</a:t>
            </a:r>
            <a:endParaRPr lang="en-US" b="1" dirty="0"/>
          </a:p>
        </p:txBody>
      </p:sp>
      <p:grpSp>
        <p:nvGrpSpPr>
          <p:cNvPr id="3" name="Group 2"/>
          <p:cNvGrpSpPr/>
          <p:nvPr/>
        </p:nvGrpSpPr>
        <p:grpSpPr>
          <a:xfrm>
            <a:off x="4114800" y="1524000"/>
            <a:ext cx="4107258" cy="4114800"/>
            <a:chOff x="4425630" y="1524000"/>
            <a:chExt cx="4107258" cy="41148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630" y="1524000"/>
              <a:ext cx="4107258" cy="4114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2903" y="3906299"/>
              <a:ext cx="197091" cy="721802"/>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4267200"/>
            <a:ext cx="2514600" cy="1804458"/>
          </a:xfrm>
          <a:prstGeom prst="rect">
            <a:avLst/>
          </a:prstGeom>
        </p:spPr>
      </p:pic>
      <p:sp>
        <p:nvSpPr>
          <p:cNvPr id="9" name="TextBox 8"/>
          <p:cNvSpPr txBox="1"/>
          <p:nvPr/>
        </p:nvSpPr>
        <p:spPr>
          <a:xfrm>
            <a:off x="304800" y="1905000"/>
            <a:ext cx="3733800" cy="1323439"/>
          </a:xfrm>
          <a:prstGeom prst="rect">
            <a:avLst/>
          </a:prstGeom>
          <a:noFill/>
          <a:ln w="57150">
            <a:solidFill>
              <a:srgbClr val="FF0000"/>
            </a:solidFill>
          </a:ln>
        </p:spPr>
        <p:txBody>
          <a:bodyPr wrap="square" rtlCol="0">
            <a:spAutoFit/>
          </a:bodyPr>
          <a:lstStyle/>
          <a:p>
            <a:r>
              <a:rPr lang="en-US" sz="1600" b="1" dirty="0" smtClean="0"/>
              <a:t>DO </a:t>
            </a:r>
            <a:r>
              <a:rPr lang="en-US" sz="1600" b="1" u="sng" dirty="0" smtClean="0"/>
              <a:t>NOT</a:t>
            </a:r>
            <a:r>
              <a:rPr lang="en-US" sz="1600" b="1" dirty="0" smtClean="0"/>
              <a:t> USE THE BUTTON “EMAIL ATTACHMENT” IF YOU ARE NOT SETUP FOR MICROSOFT OUTLOOK.  MANUALLY ATTACH THE WORKBOOK.</a:t>
            </a:r>
          </a:p>
          <a:p>
            <a:r>
              <a:rPr lang="en-US" sz="1600" b="1" dirty="0" smtClean="0"/>
              <a:t>MAIL TO:  </a:t>
            </a:r>
            <a:r>
              <a:rPr lang="en-US" sz="1600" b="1" u="sng" dirty="0" smtClean="0">
                <a:solidFill>
                  <a:schemeClr val="accent1">
                    <a:lumMod val="75000"/>
                  </a:schemeClr>
                </a:solidFill>
              </a:rPr>
              <a:t>Drink-Drive-Lose.DOT@ct.gov</a:t>
            </a:r>
            <a:endParaRPr lang="en-US" sz="1600" b="1" u="sng" dirty="0">
              <a:solidFill>
                <a:schemeClr val="accent1">
                  <a:lumMod val="75000"/>
                </a:schemeClr>
              </a:solidFill>
            </a:endParaRPr>
          </a:p>
        </p:txBody>
      </p:sp>
    </p:spTree>
    <p:extLst>
      <p:ext uri="{BB962C8B-B14F-4D97-AF65-F5344CB8AC3E}">
        <p14:creationId xmlns:p14="http://schemas.microsoft.com/office/powerpoint/2010/main" val="3993196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37" y="533400"/>
            <a:ext cx="7620000" cy="639762"/>
          </a:xfrm>
        </p:spPr>
        <p:txBody>
          <a:bodyPr>
            <a:normAutofit fontScale="90000"/>
          </a:bodyPr>
          <a:lstStyle/>
          <a:p>
            <a:r>
              <a:rPr lang="en-US" b="1" dirty="0" smtClean="0"/>
              <a:t>EMAIL </a:t>
            </a:r>
            <a:br>
              <a:rPr lang="en-US" b="1" dirty="0" smtClean="0"/>
            </a:b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438401"/>
            <a:ext cx="8077200" cy="91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288" y="3485750"/>
            <a:ext cx="4925112" cy="7315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419600"/>
            <a:ext cx="6858000" cy="1235589"/>
          </a:xfrm>
          <a:prstGeom prst="rect">
            <a:avLst/>
          </a:prstGeom>
        </p:spPr>
      </p:pic>
      <p:sp>
        <p:nvSpPr>
          <p:cNvPr id="9" name="TextBox 8"/>
          <p:cNvSpPr txBox="1"/>
          <p:nvPr/>
        </p:nvSpPr>
        <p:spPr>
          <a:xfrm>
            <a:off x="381000" y="1178766"/>
            <a:ext cx="6324600" cy="707886"/>
          </a:xfrm>
          <a:prstGeom prst="rect">
            <a:avLst/>
          </a:prstGeom>
          <a:noFill/>
          <a:ln w="57150">
            <a:solidFill>
              <a:srgbClr val="FF0000"/>
            </a:solidFill>
          </a:ln>
        </p:spPr>
        <p:txBody>
          <a:bodyPr wrap="square" rtlCol="0">
            <a:spAutoFit/>
          </a:bodyPr>
          <a:lstStyle/>
          <a:p>
            <a:r>
              <a:rPr lang="en-US" sz="2000" b="1" dirty="0" smtClean="0"/>
              <a:t>THIS REPORT SHOWS THAT YOU USED THE “EMAIL ATTACHMENT” BUTTON.   </a:t>
            </a:r>
            <a:endParaRPr lang="en-US" dirty="0"/>
          </a:p>
        </p:txBody>
      </p:sp>
    </p:spTree>
    <p:extLst>
      <p:ext uri="{BB962C8B-B14F-4D97-AF65-F5344CB8AC3E}">
        <p14:creationId xmlns:p14="http://schemas.microsoft.com/office/powerpoint/2010/main" val="972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INSTRUCTIONS</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1" y="914400"/>
            <a:ext cx="3979940" cy="5715000"/>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1062"/>
          <a:stretch/>
        </p:blipFill>
        <p:spPr>
          <a:xfrm>
            <a:off x="4447713" y="2490186"/>
            <a:ext cx="3858087" cy="4114800"/>
          </a:xfrm>
          <a:prstGeom prst="rect">
            <a:avLst/>
          </a:prstGeom>
        </p:spPr>
      </p:pic>
      <p:sp>
        <p:nvSpPr>
          <p:cNvPr id="8" name="TextBox 7"/>
          <p:cNvSpPr txBox="1"/>
          <p:nvPr/>
        </p:nvSpPr>
        <p:spPr>
          <a:xfrm>
            <a:off x="4741817" y="533400"/>
            <a:ext cx="3124200" cy="1631216"/>
          </a:xfrm>
          <a:prstGeom prst="rect">
            <a:avLst/>
          </a:prstGeom>
          <a:noFill/>
          <a:ln w="57150">
            <a:solidFill>
              <a:srgbClr val="FF0000"/>
            </a:solidFill>
          </a:ln>
        </p:spPr>
        <p:txBody>
          <a:bodyPr wrap="square" rtlCol="0">
            <a:spAutoFit/>
          </a:bodyPr>
          <a:lstStyle/>
          <a:p>
            <a:r>
              <a:rPr lang="en-US" sz="2000" b="1" dirty="0" smtClean="0"/>
              <a:t>THESE ARE THE INSTRUCTIONS INCLUDED IN THE REIMBURSEMENT PACKAGE.  REFER TO THEM AS OFTEN AS NECCESARY.</a:t>
            </a:r>
            <a:endParaRPr lang="en-US" dirty="0"/>
          </a:p>
        </p:txBody>
      </p:sp>
    </p:spTree>
    <p:extLst>
      <p:ext uri="{BB962C8B-B14F-4D97-AF65-F5344CB8AC3E}">
        <p14:creationId xmlns:p14="http://schemas.microsoft.com/office/powerpoint/2010/main" val="1680413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3" y="62961"/>
            <a:ext cx="1762836" cy="1551296"/>
          </a:xfrm>
          <a:prstGeom prst="rect">
            <a:avLst/>
          </a:prstGeom>
        </p:spPr>
      </p:pic>
      <p:sp>
        <p:nvSpPr>
          <p:cNvPr id="2" name="Title 1"/>
          <p:cNvSpPr>
            <a:spLocks noGrp="1"/>
          </p:cNvSpPr>
          <p:nvPr>
            <p:ph type="title"/>
          </p:nvPr>
        </p:nvSpPr>
        <p:spPr/>
        <p:txBody>
          <a:bodyPr/>
          <a:lstStyle/>
          <a:p>
            <a:pPr algn="ctr"/>
            <a:r>
              <a:rPr lang="en-US" b="1" dirty="0" smtClean="0"/>
              <a:t>COVER - 2</a:t>
            </a:r>
            <a:r>
              <a:rPr lang="en-US" b="1" baseline="30000" dirty="0" smtClean="0"/>
              <a:t>nd</a:t>
            </a:r>
            <a:r>
              <a:rPr lang="en-US" b="1" dirty="0" smtClean="0"/>
              <a:t> </a:t>
            </a:r>
            <a:r>
              <a:rPr lang="en-US" b="1" dirty="0"/>
              <a:t>PAGE </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7064" y="1377141"/>
            <a:ext cx="3731268" cy="5391748"/>
          </a:xfrm>
          <a:ln w="6350">
            <a:solidFill>
              <a:schemeClr val="tx1"/>
            </a:solidFill>
          </a:ln>
        </p:spPr>
      </p:pic>
      <p:sp>
        <p:nvSpPr>
          <p:cNvPr id="6" name="Oval 5"/>
          <p:cNvSpPr/>
          <p:nvPr/>
        </p:nvSpPr>
        <p:spPr>
          <a:xfrm>
            <a:off x="2104469" y="141266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8262"/>
          <a:stretch/>
        </p:blipFill>
        <p:spPr>
          <a:xfrm>
            <a:off x="4954472" y="4876800"/>
            <a:ext cx="3351328" cy="1038370"/>
          </a:xfrm>
          <a:prstGeom prst="rect">
            <a:avLst/>
          </a:prstGeom>
        </p:spPr>
      </p:pic>
      <p:sp>
        <p:nvSpPr>
          <p:cNvPr id="8" name="TextBox 7"/>
          <p:cNvSpPr txBox="1"/>
          <p:nvPr/>
        </p:nvSpPr>
        <p:spPr>
          <a:xfrm>
            <a:off x="5221430" y="1793660"/>
            <a:ext cx="2855769" cy="1200329"/>
          </a:xfrm>
          <a:prstGeom prst="rect">
            <a:avLst/>
          </a:prstGeom>
          <a:noFill/>
          <a:ln w="38100">
            <a:solidFill>
              <a:srgbClr val="FF0000"/>
            </a:solidFill>
          </a:ln>
        </p:spPr>
        <p:txBody>
          <a:bodyPr wrap="square" rtlCol="0">
            <a:spAutoFit/>
          </a:bodyPr>
          <a:lstStyle/>
          <a:p>
            <a:r>
              <a:rPr lang="en-US" b="1" dirty="0" smtClean="0"/>
              <a:t>SELECT THE “CITY/TOWN OF” FROM THE DROP-DOWN, THE PROJECT NUMBER WILL APPEAR.</a:t>
            </a:r>
            <a:endParaRPr lang="en-US" b="1" dirty="0"/>
          </a:p>
        </p:txBody>
      </p:sp>
      <p:sp>
        <p:nvSpPr>
          <p:cNvPr id="9" name="Right Arrow 8"/>
          <p:cNvSpPr/>
          <p:nvPr/>
        </p:nvSpPr>
        <p:spPr>
          <a:xfrm rot="12369206">
            <a:off x="3165683" y="1825351"/>
            <a:ext cx="1778401" cy="58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3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b="1" dirty="0" smtClean="0"/>
              <a:t>APPROXIMATE BALANCE</a:t>
            </a:r>
            <a:r>
              <a:rPr lang="en-US" dirty="0" smtClean="0"/>
              <a:t/>
            </a:r>
            <a:br>
              <a:rPr lang="en-US" dirty="0" smtClean="0"/>
            </a:br>
            <a:r>
              <a:rPr lang="en-US" dirty="0" smtClean="0"/>
              <a:t>(Optional)</a:t>
            </a:r>
            <a:br>
              <a:rPr lang="en-US" dirty="0" smtClean="0"/>
            </a:br>
            <a:r>
              <a:rPr lang="en-US" sz="1800" b="1" dirty="0" smtClean="0"/>
              <a:t>Appears on the 2</a:t>
            </a:r>
            <a:r>
              <a:rPr lang="en-US" sz="1800" b="1" baseline="30000" dirty="0" smtClean="0"/>
              <a:t>nd</a:t>
            </a:r>
            <a:r>
              <a:rPr lang="en-US" sz="1800" b="1" dirty="0" smtClean="0"/>
              <a:t> page of the Cover sheet</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7945" y="1897287"/>
            <a:ext cx="6014862" cy="212465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4370696"/>
            <a:ext cx="1292352" cy="1978090"/>
          </a:xfrm>
          <a:prstGeom prst="rect">
            <a:avLst/>
          </a:prstGeom>
        </p:spPr>
      </p:pic>
      <p:sp>
        <p:nvSpPr>
          <p:cNvPr id="7" name="TextBox 6"/>
          <p:cNvSpPr txBox="1"/>
          <p:nvPr/>
        </p:nvSpPr>
        <p:spPr>
          <a:xfrm>
            <a:off x="1066800" y="4191000"/>
            <a:ext cx="5486400" cy="1323439"/>
          </a:xfrm>
          <a:prstGeom prst="rect">
            <a:avLst/>
          </a:prstGeom>
          <a:noFill/>
          <a:ln w="57150">
            <a:solidFill>
              <a:srgbClr val="FF0000"/>
            </a:solidFill>
          </a:ln>
        </p:spPr>
        <p:txBody>
          <a:bodyPr wrap="square" rtlCol="0">
            <a:spAutoFit/>
          </a:bodyPr>
          <a:lstStyle/>
          <a:p>
            <a:r>
              <a:rPr lang="en-US" sz="2000" b="1" dirty="0" smtClean="0"/>
              <a:t>ONLY ENTER THE DOLLAR AMOUNTS HIGHLIGHTED IN YELLOW.  THE HIGHLIGHTED YELLOW WILL EXPAND AS THE BILLING PERIODS EVOLVE</a:t>
            </a:r>
            <a:r>
              <a:rPr lang="en-US" dirty="0" smtClean="0"/>
              <a:t>.  </a:t>
            </a:r>
            <a:r>
              <a:rPr lang="en-US" sz="2000" b="1" dirty="0" smtClean="0"/>
              <a:t>THIS STEP IS OPTIONAL.</a:t>
            </a:r>
            <a:endParaRPr lang="en-US" dirty="0"/>
          </a:p>
        </p:txBody>
      </p:sp>
    </p:spTree>
    <p:extLst>
      <p:ext uri="{BB962C8B-B14F-4D97-AF65-F5344CB8AC3E}">
        <p14:creationId xmlns:p14="http://schemas.microsoft.com/office/powerpoint/2010/main" val="56352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OFFICERS</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200400"/>
            <a:ext cx="5143699" cy="3385309"/>
          </a:xfrm>
          <a:prstGeom prst="rect">
            <a:avLst/>
          </a:prstGeom>
        </p:spPr>
      </p:pic>
      <p:sp>
        <p:nvSpPr>
          <p:cNvPr id="6" name="TextBox 5"/>
          <p:cNvSpPr txBox="1"/>
          <p:nvPr/>
        </p:nvSpPr>
        <p:spPr>
          <a:xfrm>
            <a:off x="152400" y="3733800"/>
            <a:ext cx="2514600" cy="923330"/>
          </a:xfrm>
          <a:prstGeom prst="rect">
            <a:avLst/>
          </a:prstGeom>
          <a:noFill/>
          <a:ln w="38100">
            <a:solidFill>
              <a:srgbClr val="FF0000"/>
            </a:solidFill>
          </a:ln>
        </p:spPr>
        <p:txBody>
          <a:bodyPr wrap="square" rtlCol="0">
            <a:spAutoFit/>
          </a:bodyPr>
          <a:lstStyle/>
          <a:p>
            <a:r>
              <a:rPr lang="en-US" b="1" dirty="0" smtClean="0"/>
              <a:t>ENTER IN OFFICERS BEFORE GENERATING ACTIVITY REPORTS.  </a:t>
            </a:r>
            <a:endParaRPr lang="en-US" b="1" dirty="0"/>
          </a:p>
        </p:txBody>
      </p:sp>
      <p:cxnSp>
        <p:nvCxnSpPr>
          <p:cNvPr id="7" name="Straight Arrow Connector 6"/>
          <p:cNvCxnSpPr/>
          <p:nvPr/>
        </p:nvCxnSpPr>
        <p:spPr>
          <a:xfrm flipH="1" flipV="1">
            <a:off x="1600200" y="2286000"/>
            <a:ext cx="1219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072678" y="1219200"/>
            <a:ext cx="6584623" cy="1825529"/>
            <a:chOff x="1072678" y="1219200"/>
            <a:chExt cx="6584623" cy="182552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78" y="1219200"/>
              <a:ext cx="6584623" cy="1825529"/>
            </a:xfrm>
            <a:prstGeom prst="rect">
              <a:avLst/>
            </a:prstGeom>
            <a:ln w="6350">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678" y="1524000"/>
              <a:ext cx="6581744" cy="457264"/>
            </a:xfrm>
            <a:prstGeom prst="rect">
              <a:avLst/>
            </a:prstGeom>
          </p:spPr>
        </p:pic>
      </p:grpSp>
    </p:spTree>
    <p:extLst>
      <p:ext uri="{BB962C8B-B14F-4D97-AF65-F5344CB8AC3E}">
        <p14:creationId xmlns:p14="http://schemas.microsoft.com/office/powerpoint/2010/main" val="398627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08" y="215676"/>
            <a:ext cx="8229600" cy="715962"/>
          </a:xfrm>
        </p:spPr>
        <p:txBody>
          <a:bodyPr>
            <a:normAutofit fontScale="90000"/>
          </a:bodyPr>
          <a:lstStyle/>
          <a:p>
            <a:r>
              <a:rPr lang="en-US" b="1" dirty="0" smtClean="0"/>
              <a:t>HOLIDAY SUMMARY</a:t>
            </a:r>
            <a:r>
              <a:rPr lang="en-US" dirty="0" smtClean="0"/>
              <a:t/>
            </a:r>
            <a:br>
              <a:rPr lang="en-US" dirty="0" smtClean="0"/>
            </a:br>
            <a:endParaRPr lang="en-US" dirty="0"/>
          </a:p>
        </p:txBody>
      </p:sp>
      <p:sp>
        <p:nvSpPr>
          <p:cNvPr id="7" name="TextBox 6"/>
          <p:cNvSpPr txBox="1"/>
          <p:nvPr/>
        </p:nvSpPr>
        <p:spPr>
          <a:xfrm>
            <a:off x="5029200" y="2361150"/>
            <a:ext cx="3246777" cy="1200329"/>
          </a:xfrm>
          <a:prstGeom prst="rect">
            <a:avLst/>
          </a:prstGeom>
          <a:noFill/>
          <a:ln w="57150">
            <a:solidFill>
              <a:srgbClr val="FF0000"/>
            </a:solidFill>
          </a:ln>
        </p:spPr>
        <p:txBody>
          <a:bodyPr wrap="square" rtlCol="0">
            <a:spAutoFit/>
          </a:bodyPr>
          <a:lstStyle/>
          <a:p>
            <a:r>
              <a:rPr lang="en-US" b="1" dirty="0" smtClean="0"/>
              <a:t>THIS IS HOLIDAY ACTIVITY ONLY.  IF THERE IS NO HOLIDAY ACTIVITY PLEASE ENTER ZEROES.</a:t>
            </a:r>
            <a:endParaRPr lang="en-US"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83" y="668084"/>
            <a:ext cx="4027108" cy="5828017"/>
          </a:xfrm>
          <a:prstGeom prst="rect">
            <a:avLst/>
          </a:prstGeom>
          <a:ln w="3175">
            <a:solidFill>
              <a:schemeClr val="tx1"/>
            </a:solidFill>
          </a:ln>
        </p:spPr>
      </p:pic>
      <p:sp>
        <p:nvSpPr>
          <p:cNvPr id="6" name="Oval 5"/>
          <p:cNvSpPr/>
          <p:nvPr/>
        </p:nvSpPr>
        <p:spPr>
          <a:xfrm>
            <a:off x="1981200" y="4195432"/>
            <a:ext cx="1143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124200" y="2750172"/>
            <a:ext cx="1686017" cy="148336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9049" y="3992955"/>
            <a:ext cx="3126928" cy="2308324"/>
          </a:xfrm>
          <a:prstGeom prst="rect">
            <a:avLst/>
          </a:prstGeom>
          <a:noFill/>
          <a:ln w="57150">
            <a:solidFill>
              <a:srgbClr val="FF0000"/>
            </a:solidFill>
          </a:ln>
        </p:spPr>
        <p:txBody>
          <a:bodyPr wrap="square" rtlCol="0">
            <a:spAutoFit/>
          </a:bodyPr>
          <a:lstStyle/>
          <a:p>
            <a:r>
              <a:rPr lang="en-US" b="1" dirty="0" smtClean="0"/>
              <a:t>MAKE SURE YOU SUPPLY INFORMATION BEFORE SUBMITTING TO HSO.  N/A IS A TEMPORARY PLACEHOLDER SO YOU CAN CLOSE THE WORKBOOK.  N/A SHOULD ONLY BE USED IF THERE WAS </a:t>
            </a:r>
            <a:r>
              <a:rPr lang="en-US" b="1" u="sng" dirty="0" smtClean="0"/>
              <a:t>NO</a:t>
            </a:r>
            <a:r>
              <a:rPr lang="en-US" b="1" dirty="0" smtClean="0"/>
              <a:t> HOLIDAY ACTIVITY.</a:t>
            </a:r>
            <a:r>
              <a:rPr lang="en-US" dirty="0" smtClean="0"/>
              <a:t> </a:t>
            </a:r>
            <a:endParaRPr lang="en-US" dirty="0"/>
          </a:p>
        </p:txBody>
      </p:sp>
      <p:sp>
        <p:nvSpPr>
          <p:cNvPr id="13" name="Right Brace 12"/>
          <p:cNvSpPr/>
          <p:nvPr/>
        </p:nvSpPr>
        <p:spPr>
          <a:xfrm>
            <a:off x="4267200" y="5282862"/>
            <a:ext cx="228600" cy="1117938"/>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H="1">
            <a:off x="4533900" y="4065587"/>
            <a:ext cx="647700" cy="177624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87672" y="668084"/>
            <a:ext cx="3995867" cy="1477328"/>
          </a:xfrm>
          <a:prstGeom prst="rect">
            <a:avLst/>
          </a:prstGeom>
          <a:noFill/>
          <a:ln w="38100">
            <a:solidFill>
              <a:srgbClr val="FF0000"/>
            </a:solidFill>
          </a:ln>
        </p:spPr>
        <p:txBody>
          <a:bodyPr wrap="square" rtlCol="0">
            <a:spAutoFit/>
          </a:bodyPr>
          <a:lstStyle/>
          <a:p>
            <a:r>
              <a:rPr lang="en-US" b="1" dirty="0" smtClean="0"/>
              <a:t>THIS SHEET AUTO-POPULATES FOR YOU LATER IN THE PROCESS.  THIS HAPPENS WHEN ALL DATA IS ENTERED AND YOU CLICK “ALL REPORTS” IN THE “MACROS” TAB.</a:t>
            </a:r>
            <a:endParaRPr lang="en-US" b="1" dirty="0"/>
          </a:p>
        </p:txBody>
      </p:sp>
    </p:spTree>
    <p:extLst>
      <p:ext uri="{BB962C8B-B14F-4D97-AF65-F5344CB8AC3E}">
        <p14:creationId xmlns:p14="http://schemas.microsoft.com/office/powerpoint/2010/main" val="8754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02" y="99219"/>
            <a:ext cx="8229600" cy="1143000"/>
          </a:xfrm>
        </p:spPr>
        <p:txBody>
          <a:bodyPr>
            <a:normAutofit/>
          </a:bodyPr>
          <a:lstStyle/>
          <a:p>
            <a:r>
              <a:rPr lang="en-US" b="1" dirty="0" smtClean="0"/>
              <a:t>INVOICE</a:t>
            </a:r>
            <a:endParaRPr lang="en-US" b="1"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90600"/>
            <a:ext cx="3886199" cy="5750854"/>
          </a:xfrm>
          <a:ln w="635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034389"/>
            <a:ext cx="3715268" cy="1939659"/>
          </a:xfrm>
          <a:prstGeom prst="rect">
            <a:avLst/>
          </a:prstGeom>
          <a:ln w="6350">
            <a:solidFill>
              <a:schemeClr val="tx1"/>
            </a:solidFill>
          </a:ln>
        </p:spPr>
      </p:pic>
      <p:sp>
        <p:nvSpPr>
          <p:cNvPr id="11" name="TextBox 10"/>
          <p:cNvSpPr txBox="1"/>
          <p:nvPr/>
        </p:nvSpPr>
        <p:spPr>
          <a:xfrm>
            <a:off x="4291401" y="3191470"/>
            <a:ext cx="3953134" cy="923330"/>
          </a:xfrm>
          <a:prstGeom prst="rect">
            <a:avLst/>
          </a:prstGeom>
          <a:noFill/>
          <a:ln w="38100">
            <a:solidFill>
              <a:srgbClr val="FF0000"/>
            </a:solidFill>
          </a:ln>
        </p:spPr>
        <p:txBody>
          <a:bodyPr wrap="square" rtlCol="0">
            <a:spAutoFit/>
          </a:bodyPr>
          <a:lstStyle/>
          <a:p>
            <a:r>
              <a:rPr lang="en-US" b="1" dirty="0" smtClean="0"/>
              <a:t>IF “#N/A” APPEARS, GO BACK TO COVER SHEET AND SELECT “CITY/TOWN OF” FROM THE DROP-DOWN.</a:t>
            </a:r>
            <a:endParaRPr lang="en-US" b="1" dirty="0"/>
          </a:p>
        </p:txBody>
      </p:sp>
      <p:sp>
        <p:nvSpPr>
          <p:cNvPr id="12" name="TextBox 11"/>
          <p:cNvSpPr txBox="1"/>
          <p:nvPr/>
        </p:nvSpPr>
        <p:spPr>
          <a:xfrm>
            <a:off x="4291401" y="4114800"/>
            <a:ext cx="3995867" cy="2585323"/>
          </a:xfrm>
          <a:prstGeom prst="rect">
            <a:avLst/>
          </a:prstGeom>
          <a:noFill/>
          <a:ln w="38100">
            <a:solidFill>
              <a:srgbClr val="FF0000"/>
            </a:solidFill>
          </a:ln>
        </p:spPr>
        <p:txBody>
          <a:bodyPr wrap="square" rtlCol="0">
            <a:spAutoFit/>
          </a:bodyPr>
          <a:lstStyle/>
          <a:p>
            <a:r>
              <a:rPr lang="en-US" b="1" dirty="0" smtClean="0"/>
              <a:t>THIS SHEET AUTO-POPULATES FOR YOU LATER IN THE PROCESS.  THIS HAPPENS WHEN ALL DATA IS ENTERED AND YOU CLICK “ALL REPORTS” IN THE “MACROS” TAB.</a:t>
            </a:r>
          </a:p>
          <a:p>
            <a:r>
              <a:rPr lang="en-US" b="1" dirty="0" smtClean="0"/>
              <a:t>THE </a:t>
            </a:r>
            <a:r>
              <a:rPr lang="en-US" b="1" u="sng" dirty="0" smtClean="0"/>
              <a:t>ONLY </a:t>
            </a:r>
            <a:r>
              <a:rPr lang="en-US" b="1" dirty="0" smtClean="0"/>
              <a:t>FIELD YOU NEED TO FILL IN ON THE INVOICE SHEET IS THE “FRINGE” FIELD.  DO NOT USE “NA”--IF NONE USE 0.</a:t>
            </a:r>
            <a:endParaRPr lang="en-US" b="1" dirty="0"/>
          </a:p>
        </p:txBody>
      </p:sp>
    </p:spTree>
    <p:extLst>
      <p:ext uri="{BB962C8B-B14F-4D97-AF65-F5344CB8AC3E}">
        <p14:creationId xmlns:p14="http://schemas.microsoft.com/office/powerpoint/2010/main" val="3663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81800" cy="662055"/>
          </a:xfrm>
        </p:spPr>
        <p:txBody>
          <a:bodyPr>
            <a:normAutofit fontScale="90000"/>
          </a:bodyPr>
          <a:lstStyle/>
          <a:p>
            <a:r>
              <a:rPr lang="en-US" b="1" dirty="0" smtClean="0"/>
              <a:t>ACTIVITY REPORT</a:t>
            </a:r>
            <a:r>
              <a:rPr lang="en-US" dirty="0" smtClean="0"/>
              <a:t/>
            </a:r>
            <a:br>
              <a:rPr lang="en-US" dirty="0" smtClean="0"/>
            </a:br>
            <a:endParaRPr lang="en-US" sz="36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783187"/>
            <a:ext cx="3886200" cy="5867400"/>
          </a:xfrm>
          <a:ln w="6350">
            <a:solidFill>
              <a:schemeClr val="tx1"/>
            </a:solidFill>
          </a:ln>
          <a:effectLst>
            <a:glow>
              <a:schemeClr val="accent1"/>
            </a:glo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005" y="3886200"/>
            <a:ext cx="4106839" cy="2764387"/>
          </a:xfrm>
          <a:prstGeom prst="rect">
            <a:avLst/>
          </a:prstGeom>
        </p:spPr>
      </p:pic>
      <p:sp>
        <p:nvSpPr>
          <p:cNvPr id="7" name="TextBox 6"/>
          <p:cNvSpPr txBox="1"/>
          <p:nvPr/>
        </p:nvSpPr>
        <p:spPr>
          <a:xfrm>
            <a:off x="4572000" y="46256"/>
            <a:ext cx="3365595" cy="646331"/>
          </a:xfrm>
          <a:prstGeom prst="rect">
            <a:avLst/>
          </a:prstGeom>
          <a:noFill/>
          <a:ln w="38100">
            <a:solidFill>
              <a:srgbClr val="FF0000"/>
            </a:solidFill>
          </a:ln>
        </p:spPr>
        <p:txBody>
          <a:bodyPr wrap="square" rtlCol="0">
            <a:spAutoFit/>
          </a:bodyPr>
          <a:lstStyle/>
          <a:p>
            <a:r>
              <a:rPr lang="en-US" b="1" dirty="0" smtClean="0"/>
              <a:t>GENERATE ACTIVITY REPORTS BY PRESSING “CTRL + t”.</a:t>
            </a:r>
            <a:endParaRPr lang="en-US" b="1"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005" y="1066800"/>
            <a:ext cx="4203795" cy="1447800"/>
          </a:xfrm>
          <a:prstGeom prst="rect">
            <a:avLst/>
          </a:prstGeom>
        </p:spPr>
      </p:pic>
      <p:sp>
        <p:nvSpPr>
          <p:cNvPr id="13" name="Oval 12"/>
          <p:cNvSpPr/>
          <p:nvPr/>
        </p:nvSpPr>
        <p:spPr>
          <a:xfrm>
            <a:off x="0" y="2133600"/>
            <a:ext cx="1066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0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4419</TotalTime>
  <Words>1037</Words>
  <Application>Microsoft Office PowerPoint</Application>
  <PresentationFormat>On-screen Show (4:3)</PresentationFormat>
  <Paragraphs>141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Adjacency</vt:lpstr>
      <vt:lpstr>CT Highway Safety Office  REFERENCE GUIDE FOR  DUI REIMBURSEMENT </vt:lpstr>
      <vt:lpstr>STARTING THE REIMBURSEMENT PROCESS  </vt:lpstr>
      <vt:lpstr>INSTRUCTIONS</vt:lpstr>
      <vt:lpstr>COVER - 2nd PAGE </vt:lpstr>
      <vt:lpstr>APPROXIMATE BALANCE (Optional) Appears on the 2nd page of the Cover sheet</vt:lpstr>
      <vt:lpstr>OFFICERS</vt:lpstr>
      <vt:lpstr>HOLIDAY SUMMARY </vt:lpstr>
      <vt:lpstr>INVOICE</vt:lpstr>
      <vt:lpstr>ACTIVITY REPORT </vt:lpstr>
      <vt:lpstr>Activity Report</vt:lpstr>
      <vt:lpstr>ACTIVITY REPORT </vt:lpstr>
      <vt:lpstr>NUMBER OF STOPS (Optional)</vt:lpstr>
      <vt:lpstr>WHO REPORTS THE CHECKPOINT STATS?</vt:lpstr>
      <vt:lpstr>REGIONAL TRAFFIC UNIT (RTU)</vt:lpstr>
      <vt:lpstr>ACTIVITY REPORT </vt:lpstr>
      <vt:lpstr>ACTIVITY REPORT</vt:lpstr>
      <vt:lpstr>ACTIVITY REPORT </vt:lpstr>
      <vt:lpstr>GENERATING REPORTS </vt:lpstr>
      <vt:lpstr>“ALL REPORTS” BUTTON  (EXAMPLE OF VISIBLE WORKSHEET TABS)</vt:lpstr>
      <vt:lpstr>WHAT TO LOOK FOR BEFORE  PRINTING &amp; SIGNING SIGNATURE REPORTS</vt:lpstr>
      <vt:lpstr>SUMMARY REPORT</vt:lpstr>
      <vt:lpstr>SIGNATURE REPORT </vt:lpstr>
      <vt:lpstr>SIGNATURE REPORT PRINTOUT</vt:lpstr>
      <vt:lpstr>PRINTING HARDCOPIES</vt:lpstr>
      <vt:lpstr>PRINTING  HARDCOPIES</vt:lpstr>
      <vt:lpstr>EMAIL SUBMITTALS</vt:lpstr>
      <vt:lpstr>EMAIL  </vt:lpstr>
    </vt:vector>
  </TitlesOfParts>
  <Company>State of Connecticut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Jean</dc:creator>
  <cp:lastModifiedBy>Miller, Jean</cp:lastModifiedBy>
  <cp:revision>394</cp:revision>
  <cp:lastPrinted>2017-01-17T15:31:00Z</cp:lastPrinted>
  <dcterms:created xsi:type="dcterms:W3CDTF">2014-09-30T20:17:39Z</dcterms:created>
  <dcterms:modified xsi:type="dcterms:W3CDTF">2018-09-26T13:27:56Z</dcterms:modified>
</cp:coreProperties>
</file>