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5" r:id="rId2"/>
    <p:sldId id="281" r:id="rId3"/>
    <p:sldId id="257" r:id="rId4"/>
    <p:sldId id="266" r:id="rId5"/>
    <p:sldId id="267" r:id="rId6"/>
    <p:sldId id="268" r:id="rId7"/>
    <p:sldId id="277" r:id="rId8"/>
    <p:sldId id="263" r:id="rId9"/>
    <p:sldId id="262" r:id="rId10"/>
    <p:sldId id="269" r:id="rId11"/>
    <p:sldId id="270" r:id="rId12"/>
    <p:sldId id="279" r:id="rId13"/>
    <p:sldId id="271" r:id="rId14"/>
    <p:sldId id="272" r:id="rId15"/>
    <p:sldId id="273" r:id="rId16"/>
    <p:sldId id="258" r:id="rId17"/>
    <p:sldId id="261" r:id="rId18"/>
    <p:sldId id="274" r:id="rId19"/>
    <p:sldId id="280" r:id="rId20"/>
    <p:sldId id="275" r:id="rId21"/>
    <p:sldId id="259" r:id="rId22"/>
    <p:sldId id="260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B85D4-5AE4-4A16-B071-7838D79C2AD2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C2DD1-7943-4BEB-B840-801043BE0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9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C2DD1-7943-4BEB-B840-801043BE0A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8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8FBB-460E-41AB-B24B-2033489593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25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8FBB-460E-41AB-B24B-2033489593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0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8FBB-460E-41AB-B24B-2033489593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4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8FBB-460E-41AB-B24B-2033489593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9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FEDD-80E3-4F07-9C76-565035869021}" type="datetimeFigureOut">
              <a:rPr lang="en-US" smtClean="0">
                <a:solidFill>
                  <a:srgbClr val="C6E7FC"/>
                </a:solidFill>
              </a:rPr>
              <a:pPr/>
              <a:t>9/26/2018</a:t>
            </a:fld>
            <a:endParaRPr lang="en-US">
              <a:solidFill>
                <a:srgbClr val="C6E7F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6E7F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BDD674E4-890D-418E-B0A8-9F8CE02E76B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FEDD-80E3-4F07-9C76-565035869021}" type="datetimeFigureOut">
              <a:rPr lang="en-US" smtClean="0">
                <a:solidFill>
                  <a:srgbClr val="C6E7FC"/>
                </a:solidFill>
              </a:rPr>
              <a:pPr/>
              <a:t>9/26/2018</a:t>
            </a:fld>
            <a:endParaRPr lang="en-US">
              <a:solidFill>
                <a:srgbClr val="C6E7F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6E7F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BDD674E4-890D-418E-B0A8-9F8CE02E76B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FEDD-80E3-4F07-9C76-565035869021}" type="datetimeFigureOut">
              <a:rPr lang="en-US" smtClean="0">
                <a:solidFill>
                  <a:srgbClr val="C6E7FC"/>
                </a:solidFill>
              </a:rPr>
              <a:pPr/>
              <a:t>9/26/2018</a:t>
            </a:fld>
            <a:endParaRPr lang="en-US">
              <a:solidFill>
                <a:srgbClr val="C6E7F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6E7F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BDD674E4-890D-418E-B0A8-9F8CE02E76B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4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FEDD-80E3-4F07-9C76-565035869021}" type="datetimeFigureOut">
              <a:rPr lang="en-US" smtClean="0">
                <a:solidFill>
                  <a:srgbClr val="C6E7FC"/>
                </a:solidFill>
              </a:rPr>
              <a:pPr/>
              <a:t>9/26/2018</a:t>
            </a:fld>
            <a:endParaRPr lang="en-US">
              <a:solidFill>
                <a:srgbClr val="C6E7F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6E7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0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FEDD-80E3-4F07-9C76-565035869021}" type="datetimeFigureOut">
              <a:rPr lang="en-US" smtClean="0">
                <a:solidFill>
                  <a:srgbClr val="C6E7FC"/>
                </a:solidFill>
              </a:rPr>
              <a:pPr/>
              <a:t>9/26/2018</a:t>
            </a:fld>
            <a:endParaRPr lang="en-US">
              <a:solidFill>
                <a:srgbClr val="C6E7F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6E7F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BDD674E4-890D-418E-B0A8-9F8CE02E76B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4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FEDD-80E3-4F07-9C76-565035869021}" type="datetimeFigureOut">
              <a:rPr lang="en-US" smtClean="0">
                <a:solidFill>
                  <a:srgbClr val="C6E7FC"/>
                </a:solidFill>
              </a:rPr>
              <a:pPr/>
              <a:t>9/26/2018</a:t>
            </a:fld>
            <a:endParaRPr lang="en-US">
              <a:solidFill>
                <a:srgbClr val="C6E7F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6E7F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BDD674E4-890D-418E-B0A8-9F8CE02E76B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3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FEDD-80E3-4F07-9C76-565035869021}" type="datetimeFigureOut">
              <a:rPr lang="en-US" smtClean="0">
                <a:solidFill>
                  <a:srgbClr val="C6E7FC"/>
                </a:solidFill>
              </a:rPr>
              <a:pPr/>
              <a:t>9/26/2018</a:t>
            </a:fld>
            <a:endParaRPr lang="en-US">
              <a:solidFill>
                <a:srgbClr val="C6E7F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6E7F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BDD674E4-890D-418E-B0A8-9F8CE02E76B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0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FEDD-80E3-4F07-9C76-565035869021}" type="datetimeFigureOut">
              <a:rPr lang="en-US" smtClean="0">
                <a:solidFill>
                  <a:srgbClr val="C6E7FC"/>
                </a:solidFill>
              </a:rPr>
              <a:pPr/>
              <a:t>9/26/2018</a:t>
            </a:fld>
            <a:endParaRPr lang="en-US">
              <a:solidFill>
                <a:srgbClr val="C6E7F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6E7F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BDD674E4-890D-418E-B0A8-9F8CE02E76B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9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FEDD-80E3-4F07-9C76-565035869021}" type="datetimeFigureOut">
              <a:rPr lang="en-US" smtClean="0">
                <a:solidFill>
                  <a:srgbClr val="C6E7FC"/>
                </a:solidFill>
              </a:rPr>
              <a:pPr/>
              <a:t>9/26/2018</a:t>
            </a:fld>
            <a:endParaRPr lang="en-US">
              <a:solidFill>
                <a:srgbClr val="C6E7F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6E7F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BDD674E4-890D-418E-B0A8-9F8CE02E76B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7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FEDD-80E3-4F07-9C76-565035869021}" type="datetimeFigureOut">
              <a:rPr lang="en-US" smtClean="0">
                <a:solidFill>
                  <a:srgbClr val="C6E7FC"/>
                </a:solidFill>
              </a:rPr>
              <a:pPr/>
              <a:t>9/26/2018</a:t>
            </a:fld>
            <a:endParaRPr lang="en-US">
              <a:solidFill>
                <a:srgbClr val="C6E7F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6E7F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BDD674E4-890D-418E-B0A8-9F8CE02E76B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2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FEDD-80E3-4F07-9C76-565035869021}" type="datetimeFigureOut">
              <a:rPr lang="en-US" smtClean="0">
                <a:solidFill>
                  <a:srgbClr val="C6E7FC"/>
                </a:solidFill>
              </a:rPr>
              <a:pPr/>
              <a:t>9/26/2018</a:t>
            </a:fld>
            <a:endParaRPr lang="en-US">
              <a:solidFill>
                <a:srgbClr val="C6E7F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BDD674E4-890D-418E-B0A8-9F8CE02E76B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C6E7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2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05800" y="0"/>
            <a:ext cx="838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C6E7F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57FFEDD-80E3-4F07-9C76-565035869021}" type="datetimeFigureOut">
              <a:rPr lang="en-US" smtClean="0">
                <a:solidFill>
                  <a:srgbClr val="C6E7FC"/>
                </a:solidFill>
              </a:rPr>
              <a:pPr/>
              <a:t>9/26/2018</a:t>
            </a:fld>
            <a:endParaRPr lang="en-US">
              <a:solidFill>
                <a:srgbClr val="C6E7FC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771" y="6019800"/>
            <a:ext cx="750257" cy="7578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3314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.gov/dot/safet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crash.uconn.ed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086600" cy="2133600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CT Highway Safety </a:t>
            </a:r>
            <a:r>
              <a:rPr lang="en-US" sz="3100" b="1" dirty="0" smtClean="0"/>
              <a:t>Office </a:t>
            </a:r>
            <a:br>
              <a:rPr lang="en-US" sz="3100" b="1" dirty="0" smtClean="0"/>
            </a:br>
            <a:r>
              <a:rPr lang="en-US" b="1" dirty="0" smtClean="0">
                <a:latin typeface="+mn-lt"/>
              </a:rPr>
              <a:t>FY 2019 DUI ENFORCEMENT GRANT APPLICATION REFERENCE GUIDE</a:t>
            </a:r>
            <a:br>
              <a:rPr lang="en-US" b="1" dirty="0" smtClean="0">
                <a:latin typeface="+mn-lt"/>
              </a:rPr>
            </a:br>
            <a:endParaRPr lang="en-US" sz="36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55626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September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 2018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5" name="Picture 4" descr="http://www.ct.gov/dot/lib/dot/ctdot-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1371600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6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/>
          <a:lstStyle/>
          <a:p>
            <a:r>
              <a:rPr lang="en-US" dirty="0" smtClean="0"/>
              <a:t>ELIGIBLE DATES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066800"/>
            <a:ext cx="6781800" cy="5714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7988" y="228600"/>
            <a:ext cx="3124200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REFER TO THE CALENDAR AS OFTEN AS NECESSARY.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0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sz="4000" dirty="0" smtClean="0"/>
              <a:t>ROVING PATROLS-MUNICIPAL</a:t>
            </a:r>
            <a:endParaRPr lang="en-US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384" y="990600"/>
            <a:ext cx="537762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59" y="914400"/>
            <a:ext cx="1677284" cy="1686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830254"/>
            <a:ext cx="5562600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ESTIMATE ROVING PATROL COSTS BY COMPLETING THIS WORKSHEET.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74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sz="4000" dirty="0" smtClean="0"/>
              <a:t>ROVING PATROLS-RESIDENT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9" y="1143000"/>
            <a:ext cx="5919059" cy="4495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59" y="1066800"/>
            <a:ext cx="1677284" cy="1686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830254"/>
            <a:ext cx="5562600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ESTIMATE ROVING PATROL COSTS BY COMPLETING THIS WORKSHEET.</a:t>
            </a:r>
          </a:p>
        </p:txBody>
      </p:sp>
    </p:spTree>
    <p:extLst>
      <p:ext uri="{BB962C8B-B14F-4D97-AF65-F5344CB8AC3E}">
        <p14:creationId xmlns:p14="http://schemas.microsoft.com/office/powerpoint/2010/main" val="97496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838200"/>
          </a:xfrm>
        </p:spPr>
        <p:txBody>
          <a:bodyPr/>
          <a:lstStyle/>
          <a:p>
            <a:r>
              <a:rPr lang="en-US" sz="3600" dirty="0" smtClean="0"/>
              <a:t>IN-TOWN CHECKPOINTS</a:t>
            </a:r>
            <a:br>
              <a:rPr lang="en-US" sz="3600" dirty="0" smtClean="0"/>
            </a:br>
            <a:r>
              <a:rPr lang="en-US" sz="3600" dirty="0" smtClean="0"/>
              <a:t>(MUNICIPAL)</a:t>
            </a:r>
            <a:endParaRPr lang="en-US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219200"/>
            <a:ext cx="58674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63" y="1598720"/>
            <a:ext cx="1541631" cy="1686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3745468"/>
            <a:ext cx="1981200" cy="25853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ESTIMATE IN-TOWN CHECKPOINT COSTS BY COMPLETING THIS WORKSHEET.  CHECKPOINT DATES MUST BE INCLUDED.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566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341438"/>
          </a:xfrm>
        </p:spPr>
        <p:txBody>
          <a:bodyPr/>
          <a:lstStyle/>
          <a:p>
            <a:r>
              <a:rPr lang="en-US" sz="3600" dirty="0" smtClean="0"/>
              <a:t>OUT-OF-TOWN CHECKPOINTS</a:t>
            </a:r>
            <a:br>
              <a:rPr lang="en-US" sz="3600" dirty="0" smtClean="0"/>
            </a:br>
            <a:r>
              <a:rPr lang="en-US" sz="3600" dirty="0" smtClean="0"/>
              <a:t>(MUNICIPAL)</a:t>
            </a:r>
            <a:endParaRPr lang="en-US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295400"/>
            <a:ext cx="60198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19200"/>
            <a:ext cx="1677284" cy="1686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791200"/>
            <a:ext cx="5486400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ESTIMATE </a:t>
            </a:r>
            <a:r>
              <a:rPr lang="en-US" b="1" dirty="0" smtClean="0"/>
              <a:t>OUT-OF-TOWN </a:t>
            </a:r>
            <a:r>
              <a:rPr lang="en-US" b="1" dirty="0"/>
              <a:t>CHECKPOINT COSTS BY COMPLETING THIS WORKSHEET. </a:t>
            </a:r>
          </a:p>
        </p:txBody>
      </p:sp>
    </p:spTree>
    <p:extLst>
      <p:ext uri="{BB962C8B-B14F-4D97-AF65-F5344CB8AC3E}">
        <p14:creationId xmlns:p14="http://schemas.microsoft.com/office/powerpoint/2010/main" val="131163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ENFORCEMENT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151" y="1600200"/>
            <a:ext cx="4466335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2133600"/>
            <a:ext cx="1922780" cy="14773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ONLY COMPETE THIS WORKSHEET IF REQUESTING SPECIAL EVENT ENFORCEMENT.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438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NON-CORE PATROLS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6095999" cy="4267200"/>
          </a:xfr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71573" y="5727728"/>
            <a:ext cx="7315200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SPECIAL SITUATIONS ONLY.  DO NOT USE THIS WORKSHEET FOR EXPANDED DUI ENFORCEMENT ACTIVITY.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525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FRINGE BENEFITS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548" y="1044133"/>
            <a:ext cx="5043942" cy="4800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82720"/>
            <a:ext cx="2309813" cy="1310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379444"/>
            <a:ext cx="1447800" cy="23083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FRINGE RATE SHOULD BE THE SAME IN ALL HIGHWAY SAFETY GRANT PROGRAMS.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60037" y="1828800"/>
            <a:ext cx="1600200" cy="28623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IF YOUR FB RATE CHANGES OR EXPIRES DURING THE FY GRANT PERIOD YOU MUST SUBMIT A NEW FB SHEET.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3094083" y="6393958"/>
            <a:ext cx="3992517" cy="3995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37" y="5306473"/>
            <a:ext cx="798286" cy="8316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2891787"/>
            <a:ext cx="1447800" cy="369332"/>
          </a:xfrm>
          <a:prstGeom prst="rect">
            <a:avLst/>
          </a:prstGeom>
          <a:noFill/>
          <a:scene3d>
            <a:camera prst="orthographicFront">
              <a:rot lat="20999991" lon="600000" rev="21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/>
              <a:t>ITEMIZE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13" y="4812075"/>
            <a:ext cx="4667902" cy="19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53" y="5164710"/>
            <a:ext cx="1062083" cy="11151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64" y="1179980"/>
            <a:ext cx="1787673" cy="25115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765830" y="1066799"/>
            <a:ext cx="2015969" cy="4775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0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BUDGET-MUNICIPAL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1" y="1600367"/>
            <a:ext cx="5181600" cy="4190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9190" y="2138429"/>
            <a:ext cx="1922780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AUTO POPULATES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95800"/>
            <a:ext cx="2400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4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52066"/>
            <a:ext cx="5334000" cy="4675666"/>
          </a:xfrm>
          <a:ln w="3175"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BUDGET-RESIDENT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19190" y="2138429"/>
            <a:ext cx="1922780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AUTO POPULATES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95800"/>
            <a:ext cx="2400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3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78" y="152400"/>
            <a:ext cx="7772400" cy="1447800"/>
          </a:xfrm>
        </p:spPr>
        <p:txBody>
          <a:bodyPr/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WHAT’S NEW FOR </a:t>
            </a:r>
            <a:br>
              <a:rPr lang="en-US" sz="4400" dirty="0" smtClean="0"/>
            </a:br>
            <a:r>
              <a:rPr lang="en-US" sz="4400" dirty="0" smtClean="0"/>
              <a:t>2018 &amp; 2019</a:t>
            </a:r>
            <a:br>
              <a:rPr lang="en-US" sz="4400" dirty="0" smtClean="0"/>
            </a:b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8600"/>
            <a:ext cx="1257300" cy="14859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600200"/>
            <a:ext cx="77724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endParaRPr lang="en-US" sz="1800" dirty="0" smtClean="0"/>
          </a:p>
          <a:p>
            <a:r>
              <a:rPr lang="en-US" sz="2400" dirty="0" smtClean="0"/>
              <a:t>ADDITIONAL PROBLEM ID INFORMATION REQUIRED.</a:t>
            </a:r>
          </a:p>
          <a:p>
            <a:endParaRPr lang="en-US" sz="2400" dirty="0" smtClean="0"/>
          </a:p>
          <a:p>
            <a:r>
              <a:rPr lang="en-US" sz="2400" dirty="0" smtClean="0"/>
              <a:t>WORKSHEET TABS SIMPLIFIED.</a:t>
            </a:r>
          </a:p>
          <a:p>
            <a:endParaRPr lang="en-US" sz="2400" dirty="0" smtClean="0"/>
          </a:p>
          <a:p>
            <a:r>
              <a:rPr lang="en-US" sz="2400" dirty="0" smtClean="0"/>
              <a:t>GREATER FLEXIBILITY IN GRANT ACTIVITY DATES.</a:t>
            </a:r>
          </a:p>
          <a:p>
            <a:endParaRPr lang="en-US" sz="2400" dirty="0" smtClean="0"/>
          </a:p>
          <a:p>
            <a:r>
              <a:rPr lang="en-US" sz="2400" dirty="0" smtClean="0"/>
              <a:t>BILLING PERIODS REVISED FOR CONSISTENCY.</a:t>
            </a:r>
          </a:p>
          <a:p>
            <a:endParaRPr lang="en-US" sz="2400" dirty="0"/>
          </a:p>
          <a:p>
            <a:r>
              <a:rPr lang="en-US" sz="2400" dirty="0" smtClean="0"/>
              <a:t>TOWNS NO LONGER REQUIRED TO COVER 25% OF COSTS.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388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REIMBURSEMENT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143000"/>
            <a:ext cx="4648200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2971800"/>
            <a:ext cx="1922780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IMPORTANT DATES 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620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AUDIT REQ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99" y="986582"/>
            <a:ext cx="4234601" cy="56555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9371" y="2588460"/>
            <a:ext cx="1922780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DO NOT SIGN IN BOTH AREAS.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4" y="3891281"/>
            <a:ext cx="1843567" cy="184356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876800" y="3543418"/>
            <a:ext cx="457200" cy="5418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8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 ASSURANCE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18030"/>
            <a:ext cx="4085947" cy="4800600"/>
          </a:xfr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989109"/>
            <a:ext cx="2071914" cy="217551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00200" y="5715000"/>
            <a:ext cx="1752600" cy="548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2127682"/>
            <a:ext cx="1922780" cy="923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BOTH SIGNATURE AND DATE ARE REQUIRED.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0077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524000"/>
            <a:ext cx="3935361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4383804"/>
            <a:ext cx="2362200" cy="923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25% TOWN MATCH IS NO LONGER REQUIRED.</a:t>
            </a: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5239918" y="1588092"/>
            <a:ext cx="2514600" cy="2250281"/>
            <a:chOff x="5239918" y="1588092"/>
            <a:chExt cx="2514600" cy="22502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918" y="1588092"/>
              <a:ext cx="2514600" cy="225028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621" y="2209801"/>
              <a:ext cx="553080" cy="3643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427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GRANT</a:t>
            </a:r>
          </a:p>
          <a:p>
            <a:r>
              <a:rPr lang="en-US" sz="1800" dirty="0" smtClean="0"/>
              <a:t>GRANT APPLICATION IS DOWNLOADED  FROM: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 smtClean="0">
                <a:hlinkClick r:id="rId3"/>
              </a:rPr>
              <a:t>http://www.ct.gov/dot/safety</a:t>
            </a:r>
            <a:endParaRPr lang="en-US" sz="18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 smtClean="0"/>
          </a:p>
          <a:p>
            <a:r>
              <a:rPr lang="en-US" sz="1800" dirty="0" smtClean="0"/>
              <a:t>ELECTRONIC (EXCEL FORMAT) AND HARD COPY SUBMITTALS ARE REQUIRED.</a:t>
            </a:r>
          </a:p>
          <a:p>
            <a:endParaRPr lang="en-US" sz="1800" dirty="0" smtClean="0"/>
          </a:p>
          <a:p>
            <a:r>
              <a:rPr lang="en-US" sz="1800" dirty="0" smtClean="0"/>
              <a:t>GRANT IS REVIEWED THEN SUBMITTED TO FINANCE AND ASSIGNED A PROJECT NUMBER.</a:t>
            </a:r>
          </a:p>
          <a:p>
            <a:endParaRPr lang="en-US" sz="1800" dirty="0" smtClean="0"/>
          </a:p>
          <a:p>
            <a:r>
              <a:rPr lang="en-US" sz="1800" dirty="0" smtClean="0"/>
              <a:t>GRANTEE RECEIVES A LETTER WITH AN ASSIGNED PROJECT NUMBER AND A PDF VERSION OF THE GRANT.</a:t>
            </a:r>
          </a:p>
          <a:p>
            <a:endParaRPr lang="en-US" sz="1800" dirty="0" smtClean="0"/>
          </a:p>
          <a:p>
            <a:r>
              <a:rPr lang="en-US" sz="1800" dirty="0" smtClean="0"/>
              <a:t>EMAIL IS SAVED FROM EACH GRANTEE REQUESTING ANY </a:t>
            </a:r>
            <a:r>
              <a:rPr lang="en-US" sz="1800" u="sng" dirty="0" smtClean="0"/>
              <a:t>IN-TOWN CHECKPOINT </a:t>
            </a:r>
            <a:r>
              <a:rPr lang="en-US" sz="1800" dirty="0" smtClean="0"/>
              <a:t>CHANGES.</a:t>
            </a:r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09600"/>
            <a:ext cx="1581150" cy="189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1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284956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STARTING THE GRANT </a:t>
            </a:r>
            <a:br>
              <a:rPr lang="en-US" sz="4400" b="1" dirty="0" smtClean="0"/>
            </a:br>
            <a:r>
              <a:rPr lang="en-US" sz="4400" b="1" dirty="0" smtClean="0"/>
              <a:t>PROCESS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04009"/>
            <a:ext cx="8077200" cy="415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9070" y="2133600"/>
            <a:ext cx="5883729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THESE ARE THE TABS YOU WILL SEE WHEN YOU OPEN THE GRANT PACKAGE.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1" y="4720080"/>
            <a:ext cx="576343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6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INSTRUCTIONS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3" y="914400"/>
            <a:ext cx="4032900" cy="5715000"/>
          </a:xfrm>
        </p:spPr>
      </p:pic>
      <p:sp>
        <p:nvSpPr>
          <p:cNvPr id="8" name="TextBox 7"/>
          <p:cNvSpPr txBox="1"/>
          <p:nvPr/>
        </p:nvSpPr>
        <p:spPr>
          <a:xfrm>
            <a:off x="4726891" y="2438400"/>
            <a:ext cx="3124200" cy="1631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THESE ARE THE INSTRUCTIONS INCLUDED IN THE GRANT PACKAGE.  REFER TO THEM AS OFTEN AS NECCESARY.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7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8" y="1295400"/>
            <a:ext cx="4040382" cy="5105400"/>
          </a:xfrm>
          <a:ln w="31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486400" y="2150784"/>
            <a:ext cx="2362199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FILL-IN ALL YELLOW…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1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MUNICIPALITY PROBLEM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97" y="1295400"/>
            <a:ext cx="6086656" cy="38860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5615995"/>
            <a:ext cx="7086600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 NARRATIVE INCLUDING PROBLEM IDENTIFICATION AND BACKGROUND INFORMATION IS REQUIRED.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093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MUNICIPALITY PROBLEM</a:t>
            </a:r>
            <a:endParaRPr lang="en-US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3962400" cy="4191000"/>
          </a:xfrm>
        </p:spPr>
      </p:pic>
      <p:sp>
        <p:nvSpPr>
          <p:cNvPr id="5" name="TextBox 4"/>
          <p:cNvSpPr txBox="1"/>
          <p:nvPr/>
        </p:nvSpPr>
        <p:spPr>
          <a:xfrm>
            <a:off x="4724400" y="15356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smtClean="0">
                <a:hlinkClick r:id="rId3"/>
              </a:rPr>
              <a:t>www.ctcrash.uconn.edu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61443"/>
            <a:ext cx="35814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217" y="5562600"/>
            <a:ext cx="3886200" cy="923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ADDITIONAL INFORMATION ON PROBLEM IDENTIFICATION IS REQUIRED.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7785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MUNICIPALITY PROBLEM</a:t>
            </a:r>
            <a:br>
              <a:rPr lang="en-US" dirty="0" smtClean="0"/>
            </a:br>
            <a:r>
              <a:rPr lang="en-US" sz="3600" dirty="0" smtClean="0"/>
              <a:t>DAY-TO-DAY POINT OF CONTACT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19400"/>
            <a:ext cx="5144218" cy="2010056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7520" y="2209800"/>
            <a:ext cx="2434662" cy="182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5029200"/>
            <a:ext cx="4338320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PERSON TO CONTACT REGARDING ANY ISSUES WITH THE GRANT.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48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358</Words>
  <Application>Microsoft Office PowerPoint</Application>
  <PresentationFormat>On-screen Show (4:3)</PresentationFormat>
  <Paragraphs>77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Courier New</vt:lpstr>
      <vt:lpstr>Adjacency</vt:lpstr>
      <vt:lpstr>CT Highway Safety Office  FY 2019 DUI ENFORCEMENT GRANT APPLICATION REFERENCE GUIDE </vt:lpstr>
      <vt:lpstr> WHAT’S NEW FOR  2018 &amp; 2019 </vt:lpstr>
      <vt:lpstr>THE PROCESS</vt:lpstr>
      <vt:lpstr>STARTING THE GRANT  PROCESS  </vt:lpstr>
      <vt:lpstr>INSTRUCTIONS</vt:lpstr>
      <vt:lpstr>COVER</vt:lpstr>
      <vt:lpstr>MUNICIPALITY PROBLEM </vt:lpstr>
      <vt:lpstr>MUNICIPALITY PROBLEM</vt:lpstr>
      <vt:lpstr>MUNICIPALITY PROBLEM DAY-TO-DAY POINT OF CONTACT</vt:lpstr>
      <vt:lpstr>ELIGIBLE DATES</vt:lpstr>
      <vt:lpstr>ROVING PATROLS-MUNICIPAL</vt:lpstr>
      <vt:lpstr>ROVING PATROLS-RESIDENT</vt:lpstr>
      <vt:lpstr>IN-TOWN CHECKPOINTS (MUNICIPAL)</vt:lpstr>
      <vt:lpstr>OUT-OF-TOWN CHECKPOINTS (MUNICIPAL)</vt:lpstr>
      <vt:lpstr>SPECIAL ENFORCEMENT</vt:lpstr>
      <vt:lpstr>NON-CORE PATROLS</vt:lpstr>
      <vt:lpstr>FRINGE BENEFITS</vt:lpstr>
      <vt:lpstr>BUDGET-MUNICIPAL</vt:lpstr>
      <vt:lpstr>BUDGET-RESIDENT</vt:lpstr>
      <vt:lpstr>REIMBURSEMENT</vt:lpstr>
      <vt:lpstr>AUDIT REQ</vt:lpstr>
      <vt:lpstr>CERT ASSURANCE</vt:lpstr>
      <vt:lpstr>SUMMARY</vt:lpstr>
    </vt:vector>
  </TitlesOfParts>
  <Company>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Jean</dc:creator>
  <cp:lastModifiedBy>Miller, Jean</cp:lastModifiedBy>
  <cp:revision>63</cp:revision>
  <dcterms:created xsi:type="dcterms:W3CDTF">2017-07-24T18:10:16Z</dcterms:created>
  <dcterms:modified xsi:type="dcterms:W3CDTF">2018-09-26T17:57:57Z</dcterms:modified>
</cp:coreProperties>
</file>