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266" r:id="rId3"/>
    <p:sldId id="259" r:id="rId4"/>
    <p:sldId id="260" r:id="rId5"/>
    <p:sldId id="261" r:id="rId6"/>
    <p:sldId id="270" r:id="rId7"/>
    <p:sldId id="262" r:id="rId8"/>
    <p:sldId id="263" r:id="rId9"/>
    <p:sldId id="264" r:id="rId10"/>
    <p:sldId id="265" r:id="rId11"/>
    <p:sldId id="267" r:id="rId12"/>
    <p:sldId id="268" r:id="rId13"/>
    <p:sldId id="271"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raneo, Andrew" initials="PA" lastIdx="1" clrIdx="0"/>
  <p:cmAuthor id="1" name="Carifa, Kevin f" initials="CK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E43E9-2FF0-4697-BADB-0941C8F3F2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60B192E-66C0-417C-8959-578C6EA5B0D7}" type="pres">
      <dgm:prSet presAssocID="{021E43E9-2FF0-4697-BADB-0941C8F3F2EE}" presName="hierChild1" presStyleCnt="0">
        <dgm:presLayoutVars>
          <dgm:orgChart val="1"/>
          <dgm:chPref val="1"/>
          <dgm:dir/>
          <dgm:animOne val="branch"/>
          <dgm:animLvl val="lvl"/>
          <dgm:resizeHandles/>
        </dgm:presLayoutVars>
      </dgm:prSet>
      <dgm:spPr/>
      <dgm:t>
        <a:bodyPr/>
        <a:lstStyle/>
        <a:p>
          <a:endParaRPr lang="en-US"/>
        </a:p>
      </dgm:t>
    </dgm:pt>
  </dgm:ptLst>
  <dgm:cxnLst>
    <dgm:cxn modelId="{010BCF04-0470-41FE-979B-6DCC1AE37416}" type="presOf" srcId="{021E43E9-2FF0-4697-BADB-0941C8F3F2EE}" destId="{160B192E-66C0-417C-8959-578C6EA5B0D7}"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E43E9-2FF0-4697-BADB-0941C8F3F2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60B192E-66C0-417C-8959-578C6EA5B0D7}" type="pres">
      <dgm:prSet presAssocID="{021E43E9-2FF0-4697-BADB-0941C8F3F2EE}" presName="hierChild1" presStyleCnt="0">
        <dgm:presLayoutVars>
          <dgm:orgChart val="1"/>
          <dgm:chPref val="1"/>
          <dgm:dir/>
          <dgm:animOne val="branch"/>
          <dgm:animLvl val="lvl"/>
          <dgm:resizeHandles/>
        </dgm:presLayoutVars>
      </dgm:prSet>
      <dgm:spPr/>
      <dgm:t>
        <a:bodyPr/>
        <a:lstStyle/>
        <a:p>
          <a:endParaRPr lang="en-US"/>
        </a:p>
      </dgm:t>
    </dgm:pt>
  </dgm:ptLst>
  <dgm:cxnLst>
    <dgm:cxn modelId="{D11450C2-A295-4686-8F4C-34B8FB44A9F7}" type="presOf" srcId="{021E43E9-2FF0-4697-BADB-0941C8F3F2EE}" destId="{160B192E-66C0-417C-8959-578C6EA5B0D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175B03-A28E-4C98-99D7-1834BAAD8E2C}" type="datetimeFigureOut">
              <a:rPr lang="en-US" smtClean="0"/>
              <a:t>5/31/2016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B819AC-6DC3-42BE-AB36-707070E41C88}" type="slidenum">
              <a:rPr lang="en-US" smtClean="0"/>
              <a:t>‹#›</a:t>
            </a:fld>
            <a:endParaRPr lang="en-US" dirty="0"/>
          </a:p>
        </p:txBody>
      </p:sp>
    </p:spTree>
    <p:extLst>
      <p:ext uri="{BB962C8B-B14F-4D97-AF65-F5344CB8AC3E}">
        <p14:creationId xmlns:p14="http://schemas.microsoft.com/office/powerpoint/2010/main" val="364989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907718-72D1-41D8-86CF-5BD442F517D8}" type="datetimeFigureOut">
              <a:rPr lang="en-US" smtClean="0"/>
              <a:t>5/31/2016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4CB704-7FBE-4598-A983-0FDE8B2AAD83}" type="slidenum">
              <a:rPr lang="en-US" smtClean="0"/>
              <a:t>‹#›</a:t>
            </a:fld>
            <a:endParaRPr lang="en-US" dirty="0"/>
          </a:p>
        </p:txBody>
      </p:sp>
    </p:spTree>
    <p:extLst>
      <p:ext uri="{BB962C8B-B14F-4D97-AF65-F5344CB8AC3E}">
        <p14:creationId xmlns:p14="http://schemas.microsoft.com/office/powerpoint/2010/main" val="221833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1"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1"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470636-7821-46A7-8E94-E2437E968C47}"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CB704-7FBE-4598-A983-0FDE8B2AAD83}" type="slidenum">
              <a:rPr lang="en-US" smtClean="0"/>
              <a:t>6</a:t>
            </a:fld>
            <a:endParaRPr lang="en-US" dirty="0"/>
          </a:p>
        </p:txBody>
      </p:sp>
    </p:spTree>
    <p:extLst>
      <p:ext uri="{BB962C8B-B14F-4D97-AF65-F5344CB8AC3E}">
        <p14:creationId xmlns:p14="http://schemas.microsoft.com/office/powerpoint/2010/main" val="66582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28956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428561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070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2"/>
            <a:ext cx="1943100" cy="5076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2"/>
            <a:ext cx="5676900" cy="5076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01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2"/>
            <a:ext cx="7772400" cy="50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237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0" y="1900240"/>
            <a:ext cx="67818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4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081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5202" y="1900240"/>
            <a:ext cx="331470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308100" y="3868740"/>
            <a:ext cx="6781800" cy="181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98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5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254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081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5202" y="1900240"/>
            <a:ext cx="3314700" cy="378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34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12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615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28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887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067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dist="28398" dir="1593903"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08100" y="1900238"/>
            <a:ext cx="6781800" cy="3786187"/>
          </a:xfrm>
          <a:prstGeom prst="rect">
            <a:avLst/>
          </a:prstGeom>
          <a:noFill/>
          <a:ln>
            <a:noFill/>
          </a:ln>
          <a:effectLst>
            <a:outerShdw dist="28398" dir="1593903" algn="ctr" rotWithShape="0">
              <a:srgbClr val="2803A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52003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3600" b="1" u="sng">
          <a:solidFill>
            <a:schemeClr val="bg1"/>
          </a:solidFill>
          <a:latin typeface="+mj-lt"/>
          <a:ea typeface="+mj-ea"/>
          <a:cs typeface="+mj-cs"/>
        </a:defRPr>
      </a:lvl1pPr>
      <a:lvl2pPr algn="ctr" rtl="0" eaLnBrk="0" fontAlgn="base" hangingPunct="0">
        <a:spcBef>
          <a:spcPct val="0"/>
        </a:spcBef>
        <a:spcAft>
          <a:spcPct val="0"/>
        </a:spcAft>
        <a:defRPr sz="3600" b="1" u="sng">
          <a:solidFill>
            <a:schemeClr val="bg1"/>
          </a:solidFill>
          <a:latin typeface="Verdana" pitchFamily="34" charset="0"/>
        </a:defRPr>
      </a:lvl2pPr>
      <a:lvl3pPr algn="ctr" rtl="0" eaLnBrk="0" fontAlgn="base" hangingPunct="0">
        <a:spcBef>
          <a:spcPct val="0"/>
        </a:spcBef>
        <a:spcAft>
          <a:spcPct val="0"/>
        </a:spcAft>
        <a:defRPr sz="3600" b="1" u="sng">
          <a:solidFill>
            <a:schemeClr val="bg1"/>
          </a:solidFill>
          <a:latin typeface="Verdana" pitchFamily="34" charset="0"/>
        </a:defRPr>
      </a:lvl3pPr>
      <a:lvl4pPr algn="ctr" rtl="0" eaLnBrk="0" fontAlgn="base" hangingPunct="0">
        <a:spcBef>
          <a:spcPct val="0"/>
        </a:spcBef>
        <a:spcAft>
          <a:spcPct val="0"/>
        </a:spcAft>
        <a:defRPr sz="3600" b="1" u="sng">
          <a:solidFill>
            <a:schemeClr val="bg1"/>
          </a:solidFill>
          <a:latin typeface="Verdana" pitchFamily="34" charset="0"/>
        </a:defRPr>
      </a:lvl4pPr>
      <a:lvl5pPr algn="ctr" rtl="0" eaLnBrk="0" fontAlgn="base" hangingPunct="0">
        <a:spcBef>
          <a:spcPct val="0"/>
        </a:spcBef>
        <a:spcAft>
          <a:spcPct val="0"/>
        </a:spcAft>
        <a:defRPr sz="3600" b="1" u="sng">
          <a:solidFill>
            <a:schemeClr val="bg1"/>
          </a:solidFill>
          <a:latin typeface="Verdana" pitchFamily="34" charset="0"/>
        </a:defRPr>
      </a:lvl5pPr>
      <a:lvl6pPr marL="457200" algn="ctr" rtl="0" fontAlgn="base">
        <a:spcBef>
          <a:spcPct val="0"/>
        </a:spcBef>
        <a:spcAft>
          <a:spcPct val="0"/>
        </a:spcAft>
        <a:defRPr sz="3600" b="1" u="sng">
          <a:solidFill>
            <a:schemeClr val="bg1"/>
          </a:solidFill>
          <a:latin typeface="Verdana" pitchFamily="34" charset="0"/>
        </a:defRPr>
      </a:lvl6pPr>
      <a:lvl7pPr marL="914400" algn="ctr" rtl="0" fontAlgn="base">
        <a:spcBef>
          <a:spcPct val="0"/>
        </a:spcBef>
        <a:spcAft>
          <a:spcPct val="0"/>
        </a:spcAft>
        <a:defRPr sz="3600" b="1" u="sng">
          <a:solidFill>
            <a:schemeClr val="bg1"/>
          </a:solidFill>
          <a:latin typeface="Verdana" pitchFamily="34" charset="0"/>
        </a:defRPr>
      </a:lvl7pPr>
      <a:lvl8pPr marL="1371600" algn="ctr" rtl="0" fontAlgn="base">
        <a:spcBef>
          <a:spcPct val="0"/>
        </a:spcBef>
        <a:spcAft>
          <a:spcPct val="0"/>
        </a:spcAft>
        <a:defRPr sz="3600" b="1" u="sng">
          <a:solidFill>
            <a:schemeClr val="bg1"/>
          </a:solidFill>
          <a:latin typeface="Verdana" pitchFamily="34" charset="0"/>
        </a:defRPr>
      </a:lvl8pPr>
      <a:lvl9pPr marL="1828800" algn="ctr" rtl="0" fontAlgn="base">
        <a:spcBef>
          <a:spcPct val="0"/>
        </a:spcBef>
        <a:spcAft>
          <a:spcPct val="0"/>
        </a:spcAft>
        <a:defRPr sz="3600" b="1" u="sng">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ct.gov/deep/lib/deep/Permits_and_Licenses/LandUse_General_Permits/Long_Island_Sound_General_Permits/Coastal_Maintenance_gp.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iw3vja5NnLAhWJJCYKHTU4DV8QjRwIBw&amp;url=https://www.pinterest.com/pin/375276581423572942/&amp;psig=AFQjCNEp90AiNiBDcM4wQcPudhoQGSHsEg&amp;ust=145892480621737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6200" y="762000"/>
            <a:ext cx="8991600" cy="5334000"/>
          </a:xfrm>
        </p:spPr>
        <p:txBody>
          <a:bodyPr lIns="91440" tIns="45720" rIns="91440" bIns="45720"/>
          <a:lstStyle/>
          <a:p>
            <a:pPr eaLnBrk="1" hangingPunct="1">
              <a:defRPr/>
            </a:pPr>
            <a:r>
              <a:rPr lang="en-US" b="0" dirty="0" smtClean="0">
                <a:latin typeface="Book Antiqua" pitchFamily="18" charset="0"/>
              </a:rPr>
              <a:t/>
            </a:r>
            <a:br>
              <a:rPr lang="en-US" b="0" dirty="0" smtClean="0">
                <a:latin typeface="Book Antiqua" pitchFamily="18" charset="0"/>
              </a:rPr>
            </a:br>
            <a:r>
              <a:rPr lang="en-US" dirty="0" smtClean="0">
                <a:solidFill>
                  <a:srgbClr val="FFFF00"/>
                </a:solidFill>
                <a:effectLst>
                  <a:outerShdw blurRad="38100" dist="38100" dir="2700000" algn="tl">
                    <a:srgbClr val="000000">
                      <a:alpha val="43137"/>
                    </a:srgbClr>
                  </a:outerShdw>
                </a:effectLst>
                <a:latin typeface="Britannic Bold" pitchFamily="34" charset="0"/>
              </a:rPr>
              <a:t>Connecticut Department of Transportation</a:t>
            </a:r>
            <a:r>
              <a:rPr lang="en-US" b="0" dirty="0" smtClean="0">
                <a:solidFill>
                  <a:srgbClr val="FFFF00"/>
                </a:solidFill>
                <a:latin typeface="Arial" charset="0"/>
              </a:rPr>
              <a:t/>
            </a:r>
            <a:br>
              <a:rPr lang="en-US" b="0" dirty="0" smtClean="0">
                <a:solidFill>
                  <a:srgbClr val="FFFF00"/>
                </a:solidFill>
                <a:latin typeface="Arial" charset="0"/>
              </a:rPr>
            </a:br>
            <a:r>
              <a:rPr lang="en-US" b="0" dirty="0" smtClean="0">
                <a:solidFill>
                  <a:srgbClr val="FFFF00"/>
                </a:solidFill>
                <a:latin typeface="Arial" charset="0"/>
              </a:rPr>
              <a:t/>
            </a:r>
            <a:br>
              <a:rPr lang="en-US" b="0" dirty="0" smtClean="0">
                <a:solidFill>
                  <a:srgbClr val="FFFF00"/>
                </a:solidFill>
                <a:latin typeface="Arial" charset="0"/>
              </a:rPr>
            </a:br>
            <a:r>
              <a:rPr lang="en-US" sz="3200" u="none" dirty="0" smtClean="0">
                <a:solidFill>
                  <a:srgbClr val="FFFF00"/>
                </a:solidFill>
                <a:effectLst>
                  <a:outerShdw blurRad="38100" dist="38100" dir="2700000" algn="tl">
                    <a:srgbClr val="000000">
                      <a:alpha val="43137"/>
                    </a:srgbClr>
                  </a:outerShdw>
                </a:effectLst>
                <a:latin typeface="Britannic Bold" pitchFamily="34" charset="0"/>
              </a:rPr>
              <a:t>Office of Environmental Planning</a:t>
            </a:r>
            <a:br>
              <a:rPr lang="en-US" sz="3200" u="none" dirty="0" smtClean="0">
                <a:solidFill>
                  <a:srgbClr val="FFFF00"/>
                </a:solidFill>
                <a:effectLst>
                  <a:outerShdw blurRad="38100" dist="38100" dir="2700000" algn="tl">
                    <a:srgbClr val="000000">
                      <a:alpha val="43137"/>
                    </a:srgbClr>
                  </a:outerShdw>
                </a:effectLst>
                <a:latin typeface="Britannic Bold" pitchFamily="34" charset="0"/>
              </a:rPr>
            </a:br>
            <a:r>
              <a:rPr lang="en-US" sz="3200" u="none" dirty="0" smtClean="0">
                <a:solidFill>
                  <a:srgbClr val="FFFF00"/>
                </a:solidFill>
                <a:effectLst>
                  <a:outerShdw blurRad="38100" dist="38100" dir="2700000" algn="tl">
                    <a:srgbClr val="000000">
                      <a:alpha val="43137"/>
                    </a:srgbClr>
                  </a:outerShdw>
                </a:effectLst>
                <a:latin typeface="Britannic Bold" pitchFamily="34" charset="0"/>
              </a:rPr>
              <a:t>Water and Noise Compliance</a:t>
            </a:r>
            <a:r>
              <a:rPr lang="en-US" sz="3200" b="0" dirty="0" smtClean="0">
                <a:solidFill>
                  <a:srgbClr val="FFFF00"/>
                </a:solidFill>
                <a:latin typeface="Britannic Bold" pitchFamily="34" charset="0"/>
              </a:rPr>
              <a:t/>
            </a:r>
            <a:br>
              <a:rPr lang="en-US" sz="3200" b="0" dirty="0" smtClean="0">
                <a:solidFill>
                  <a:srgbClr val="FFFF00"/>
                </a:solidFill>
                <a:latin typeface="Britannic Bold" pitchFamily="34" charset="0"/>
              </a:rPr>
            </a:br>
            <a:r>
              <a:rPr lang="en-US" sz="3200" b="0" dirty="0" smtClean="0">
                <a:solidFill>
                  <a:srgbClr val="FFFF00"/>
                </a:solidFill>
                <a:latin typeface="Britannic Bold" pitchFamily="34" charset="0"/>
              </a:rPr>
              <a:t/>
            </a:r>
            <a:br>
              <a:rPr lang="en-US" sz="3200" b="0" dirty="0" smtClean="0">
                <a:solidFill>
                  <a:srgbClr val="FFFF00"/>
                </a:solidFill>
                <a:latin typeface="Britannic Bold" pitchFamily="34" charset="0"/>
              </a:rPr>
            </a:br>
            <a:r>
              <a:rPr lang="en-US" sz="3200" u="none" dirty="0" smtClean="0">
                <a:solidFill>
                  <a:srgbClr val="FFFF00"/>
                </a:solidFill>
                <a:effectLst>
                  <a:outerShdw blurRad="38100" dist="38100" dir="2700000" algn="tl">
                    <a:srgbClr val="000000">
                      <a:alpha val="43137"/>
                    </a:srgbClr>
                  </a:outerShdw>
                </a:effectLst>
                <a:latin typeface="Britannic Bold" pitchFamily="34" charset="0"/>
              </a:rPr>
              <a:t>General Permit for Coastal Maintenance</a:t>
            </a:r>
            <a:br>
              <a:rPr lang="en-US" sz="3200" u="none" dirty="0" smtClean="0">
                <a:solidFill>
                  <a:srgbClr val="FFFF00"/>
                </a:solidFill>
                <a:effectLst>
                  <a:outerShdw blurRad="38100" dist="38100" dir="2700000" algn="tl">
                    <a:srgbClr val="000000">
                      <a:alpha val="43137"/>
                    </a:srgbClr>
                  </a:outerShdw>
                </a:effectLst>
                <a:latin typeface="Britannic Bold" pitchFamily="34" charset="0"/>
              </a:rPr>
            </a:br>
            <a:r>
              <a:rPr lang="en-US" sz="3200" u="none" dirty="0">
                <a:solidFill>
                  <a:srgbClr val="FFFF00"/>
                </a:solidFill>
                <a:effectLst>
                  <a:outerShdw blurRad="38100" dist="38100" dir="2700000" algn="tl">
                    <a:srgbClr val="000000">
                      <a:alpha val="43137"/>
                    </a:srgbClr>
                  </a:outerShdw>
                </a:effectLst>
                <a:latin typeface="Britannic Bold" pitchFamily="34" charset="0"/>
              </a:rPr>
              <a:t/>
            </a:r>
            <a:br>
              <a:rPr lang="en-US" sz="3200" u="none" dirty="0">
                <a:solidFill>
                  <a:srgbClr val="FFFF00"/>
                </a:solidFill>
                <a:effectLst>
                  <a:outerShdw blurRad="38100" dist="38100" dir="2700000" algn="tl">
                    <a:srgbClr val="000000">
                      <a:alpha val="43137"/>
                    </a:srgbClr>
                  </a:outerShdw>
                </a:effectLst>
                <a:latin typeface="Britannic Bold" pitchFamily="34" charset="0"/>
              </a:rPr>
            </a:br>
            <a:r>
              <a:rPr lang="en-US" sz="3200" u="none" dirty="0" smtClean="0">
                <a:solidFill>
                  <a:srgbClr val="FFFF00"/>
                </a:solidFill>
                <a:effectLst>
                  <a:outerShdw blurRad="38100" dist="38100" dir="2700000" algn="tl">
                    <a:srgbClr val="000000">
                      <a:alpha val="43137"/>
                    </a:srgbClr>
                  </a:outerShdw>
                </a:effectLst>
                <a:latin typeface="Britannic Bold" pitchFamily="34" charset="0"/>
              </a:rPr>
              <a:t>Issuance Date: October 26, 2015</a:t>
            </a:r>
            <a:br>
              <a:rPr lang="en-US" sz="3200" u="none" dirty="0" smtClean="0">
                <a:solidFill>
                  <a:srgbClr val="FFFF00"/>
                </a:solidFill>
                <a:effectLst>
                  <a:outerShdw blurRad="38100" dist="38100" dir="2700000" algn="tl">
                    <a:srgbClr val="000000">
                      <a:alpha val="43137"/>
                    </a:srgbClr>
                  </a:outerShdw>
                </a:effectLst>
                <a:latin typeface="Britannic Bold" pitchFamily="34" charset="0"/>
              </a:rPr>
            </a:br>
            <a:r>
              <a:rPr lang="en-US" sz="3200" u="none" dirty="0" smtClean="0">
                <a:solidFill>
                  <a:srgbClr val="FFFF00"/>
                </a:solidFill>
                <a:effectLst>
                  <a:outerShdw blurRad="38100" dist="38100" dir="2700000" algn="tl">
                    <a:srgbClr val="000000">
                      <a:alpha val="43137"/>
                    </a:srgbClr>
                  </a:outerShdw>
                </a:effectLst>
                <a:latin typeface="Britannic Bold" pitchFamily="34" charset="0"/>
              </a:rPr>
              <a:t>Expiration Date: October 26, 2035</a:t>
            </a:r>
            <a:r>
              <a:rPr lang="en-US" u="none" dirty="0" smtClean="0">
                <a:solidFill>
                  <a:srgbClr val="FFFF00"/>
                </a:solidFill>
                <a:effectLst>
                  <a:outerShdw blurRad="38100" dist="38100" dir="2700000" algn="tl">
                    <a:srgbClr val="000000">
                      <a:alpha val="43137"/>
                    </a:srgbClr>
                  </a:outerShdw>
                </a:effectLst>
                <a:latin typeface="Britannic Bold" pitchFamily="34" charset="0"/>
              </a:rPr>
              <a:t/>
            </a:r>
            <a:br>
              <a:rPr lang="en-US" u="none" dirty="0" smtClean="0">
                <a:solidFill>
                  <a:srgbClr val="FFFF00"/>
                </a:solidFill>
                <a:effectLst>
                  <a:outerShdw blurRad="38100" dist="38100" dir="2700000" algn="tl">
                    <a:srgbClr val="000000">
                      <a:alpha val="43137"/>
                    </a:srgbClr>
                  </a:outerShdw>
                </a:effectLst>
                <a:latin typeface="Britannic Bold" pitchFamily="34" charset="0"/>
              </a:rPr>
            </a:br>
            <a:r>
              <a:rPr lang="en-US" u="none" dirty="0">
                <a:solidFill>
                  <a:srgbClr val="FFFF00"/>
                </a:solidFill>
                <a:effectLst>
                  <a:outerShdw blurRad="38100" dist="38100" dir="2700000" algn="tl">
                    <a:srgbClr val="000000">
                      <a:alpha val="43137"/>
                    </a:srgbClr>
                  </a:outerShdw>
                </a:effectLst>
                <a:latin typeface="Britannic Bold" pitchFamily="34" charset="0"/>
              </a:rPr>
              <a:t/>
            </a:r>
            <a:br>
              <a:rPr lang="en-US" u="none" dirty="0">
                <a:solidFill>
                  <a:srgbClr val="FFFF00"/>
                </a:solidFill>
                <a:effectLst>
                  <a:outerShdw blurRad="38100" dist="38100" dir="2700000" algn="tl">
                    <a:srgbClr val="000000">
                      <a:alpha val="43137"/>
                    </a:srgbClr>
                  </a:outerShdw>
                </a:effectLst>
                <a:latin typeface="Britannic Bold" pitchFamily="34" charset="0"/>
              </a:rPr>
            </a:br>
            <a:r>
              <a:rPr lang="en-US" u="none" dirty="0" smtClean="0">
                <a:solidFill>
                  <a:srgbClr val="FFFF00"/>
                </a:solidFill>
                <a:effectLst>
                  <a:outerShdw blurRad="38100" dist="38100" dir="2700000" algn="tl">
                    <a:srgbClr val="000000">
                      <a:alpha val="43137"/>
                    </a:srgbClr>
                  </a:outerShdw>
                </a:effectLst>
                <a:latin typeface="Britannic Bold" pitchFamily="34" charset="0"/>
              </a:rPr>
              <a:t/>
            </a:r>
            <a:br>
              <a:rPr lang="en-US" u="none" dirty="0" smtClean="0">
                <a:solidFill>
                  <a:srgbClr val="FFFF00"/>
                </a:solidFill>
                <a:effectLst>
                  <a:outerShdw blurRad="38100" dist="38100" dir="2700000" algn="tl">
                    <a:srgbClr val="000000">
                      <a:alpha val="43137"/>
                    </a:srgbClr>
                  </a:outerShdw>
                </a:effectLst>
                <a:latin typeface="Britannic Bold" pitchFamily="34" charset="0"/>
              </a:rPr>
            </a:br>
            <a:r>
              <a:rPr lang="en-US" u="none" dirty="0">
                <a:solidFill>
                  <a:srgbClr val="FFFF00"/>
                </a:solidFill>
                <a:effectLst>
                  <a:outerShdw blurRad="38100" dist="38100" dir="2700000" algn="tl">
                    <a:srgbClr val="000000">
                      <a:alpha val="43137"/>
                    </a:srgbClr>
                  </a:outerShdw>
                </a:effectLst>
                <a:latin typeface="Britannic Bold" pitchFamily="34" charset="0"/>
              </a:rPr>
              <a:t/>
            </a:r>
            <a:br>
              <a:rPr lang="en-US" u="none" dirty="0">
                <a:solidFill>
                  <a:srgbClr val="FFFF00"/>
                </a:solidFill>
                <a:effectLst>
                  <a:outerShdw blurRad="38100" dist="38100" dir="2700000" algn="tl">
                    <a:srgbClr val="000000">
                      <a:alpha val="43137"/>
                    </a:srgbClr>
                  </a:outerShdw>
                </a:effectLst>
                <a:latin typeface="Britannic Bold" pitchFamily="34" charset="0"/>
              </a:rPr>
            </a:br>
            <a:endParaRPr lang="en-US" b="0" dirty="0" smtClean="0">
              <a:latin typeface="Arial" charset="0"/>
            </a:endParaRPr>
          </a:p>
        </p:txBody>
      </p:sp>
    </p:spTree>
    <p:extLst>
      <p:ext uri="{BB962C8B-B14F-4D97-AF65-F5344CB8AC3E}">
        <p14:creationId xmlns:p14="http://schemas.microsoft.com/office/powerpoint/2010/main" val="27793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Special Conditions </a:t>
            </a:r>
            <a:r>
              <a:rPr lang="en-US" i="1" dirty="0" smtClean="0">
                <a:effectLst>
                  <a:outerShdw blurRad="38100" dist="38100" dir="2700000" algn="tl">
                    <a:srgbClr val="000000">
                      <a:alpha val="43137"/>
                    </a:srgbClr>
                  </a:outerShdw>
                </a:effectLst>
                <a:latin typeface="Britannic Bold" pitchFamily="34" charset="0"/>
              </a:rPr>
              <a:t>Section 5(e)</a:t>
            </a:r>
            <a:endParaRPr lang="en-US" i="1" dirty="0"/>
          </a:p>
        </p:txBody>
      </p:sp>
      <p:sp>
        <p:nvSpPr>
          <p:cNvPr id="6" name="Subtitle 5"/>
          <p:cNvSpPr>
            <a:spLocks noGrp="1"/>
          </p:cNvSpPr>
          <p:nvPr>
            <p:ph type="subTitle" idx="1"/>
          </p:nvPr>
        </p:nvSpPr>
        <p:spPr>
          <a:xfrm>
            <a:off x="381000" y="914400"/>
            <a:ext cx="8534400" cy="5410200"/>
          </a:xfrm>
        </p:spPr>
        <p:txBody>
          <a:bodyPr/>
          <a:lstStyle/>
          <a:p>
            <a:pPr marL="457200" indent="-457200" algn="l">
              <a:spcAft>
                <a:spcPts val="600"/>
              </a:spcAft>
            </a:pPr>
            <a:r>
              <a:rPr lang="en-US" sz="1500" dirty="0"/>
              <a:t>(</a:t>
            </a:r>
            <a:r>
              <a:rPr lang="en-US" sz="1500" dirty="0" smtClean="0"/>
              <a:t>18)  Where </a:t>
            </a:r>
            <a:r>
              <a:rPr lang="en-US" sz="1500" dirty="0"/>
              <a:t>construction requires heavy equipment operation in wetlands, the equipment shall either have low ground pressure or it shall be placed on construction mats that are adequate to support the equipment in such a way as to minimize disturbance of wetland soil and vegetation.  Construction mats are to be placed in the wetland from the upland or from equipment positioned on swamp mats if working within a wetland. Dragging construction mats into position is prohibited.</a:t>
            </a:r>
          </a:p>
          <a:p>
            <a:pPr marL="457200" indent="-457200" algn="l">
              <a:spcAft>
                <a:spcPts val="600"/>
              </a:spcAft>
            </a:pPr>
            <a:r>
              <a:rPr lang="en-US" sz="1500" dirty="0" smtClean="0">
                <a:solidFill>
                  <a:srgbClr val="FFFF00"/>
                </a:solidFill>
              </a:rPr>
              <a:t>(</a:t>
            </a:r>
            <a:r>
              <a:rPr lang="en-US" sz="1500" dirty="0">
                <a:solidFill>
                  <a:srgbClr val="FFFF00"/>
                </a:solidFill>
              </a:rPr>
              <a:t>19) </a:t>
            </a:r>
            <a:r>
              <a:rPr lang="en-US" sz="1500" dirty="0" smtClean="0">
                <a:solidFill>
                  <a:srgbClr val="FFFF00"/>
                </a:solidFill>
              </a:rPr>
              <a:t> Not </a:t>
            </a:r>
            <a:r>
              <a:rPr lang="en-US" sz="1500" dirty="0">
                <a:solidFill>
                  <a:srgbClr val="FFFF00"/>
                </a:solidFill>
              </a:rPr>
              <a:t>later than January 15 of any year following a year in which the Department of Transportation conducted work under this general permit, the permittee shall submit a Project Report to the commissioner. The Project Report shall specify which projects, and which components of such projects, were conducted under this general permit, and a summary of the total number of times in the reporting year that the Department of Transportation conducted work under this general permit.</a:t>
            </a:r>
          </a:p>
        </p:txBody>
      </p:sp>
      <p:pic>
        <p:nvPicPr>
          <p:cNvPr id="4098" name="Picture 2" descr="http://www.moseswheelerbridge.com/picture/sessler%20025.jpg?pictureId=208193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1148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willcoxjd\Documents\olisp eligibility.JPG"/>
          <p:cNvPicPr>
            <a:picLocks noChangeAspect="1" noChangeArrowheads="1"/>
          </p:cNvPicPr>
          <p:nvPr/>
        </p:nvPicPr>
        <p:blipFill rotWithShape="1">
          <a:blip r:embed="rId2">
            <a:extLst>
              <a:ext uri="{28A0092B-C50C-407E-A947-70E740481C1C}">
                <a14:useLocalDpi xmlns:a14="http://schemas.microsoft.com/office/drawing/2010/main" val="0"/>
              </a:ext>
            </a:extLst>
          </a:blip>
          <a:srcRect t="3507" b="9031"/>
          <a:stretch/>
        </p:blipFill>
        <p:spPr bwMode="auto">
          <a:xfrm>
            <a:off x="2438400" y="304800"/>
            <a:ext cx="5383689" cy="58521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0" y="26773"/>
            <a:ext cx="8382000" cy="838200"/>
          </a:xfrm>
        </p:spPr>
        <p:txBody>
          <a:bodyPr/>
          <a:lstStyle/>
          <a:p>
            <a:pPr algn="l"/>
            <a:r>
              <a:rPr lang="en-US" u="none" dirty="0" smtClean="0">
                <a:effectLst>
                  <a:outerShdw blurRad="38100" dist="38100" dir="2700000" algn="tl">
                    <a:srgbClr val="000000">
                      <a:alpha val="43137"/>
                    </a:srgbClr>
                  </a:outerShdw>
                </a:effectLst>
                <a:latin typeface="Britannic Bold" pitchFamily="34" charset="0"/>
              </a:rPr>
              <a:t>Design</a:t>
            </a:r>
            <a:endParaRPr lang="en-US" i="1" u="none" dirty="0"/>
          </a:p>
        </p:txBody>
      </p:sp>
      <p:sp>
        <p:nvSpPr>
          <p:cNvPr id="2" name="TextBox 1"/>
          <p:cNvSpPr txBox="1"/>
          <p:nvPr/>
        </p:nvSpPr>
        <p:spPr>
          <a:xfrm>
            <a:off x="228600" y="990600"/>
            <a:ext cx="2209800" cy="2031325"/>
          </a:xfrm>
          <a:prstGeom prst="rect">
            <a:avLst/>
          </a:prstGeom>
          <a:noFill/>
        </p:spPr>
        <p:txBody>
          <a:bodyPr wrap="square" rtlCol="0">
            <a:spAutoFit/>
          </a:bodyPr>
          <a:lstStyle/>
          <a:p>
            <a:r>
              <a:rPr lang="en-US" dirty="0" smtClean="0">
                <a:solidFill>
                  <a:schemeClr val="bg1"/>
                </a:solidFill>
              </a:rPr>
              <a:t>Eligibility Determination Form and Reporting Form will be included into Contracts via the design process.</a:t>
            </a:r>
            <a:endParaRPr lang="en-US" dirty="0">
              <a:solidFill>
                <a:schemeClr val="bg1"/>
              </a:solidFill>
            </a:endParaRPr>
          </a:p>
        </p:txBody>
      </p:sp>
    </p:spTree>
    <p:extLst>
      <p:ext uri="{BB962C8B-B14F-4D97-AF65-F5344CB8AC3E}">
        <p14:creationId xmlns:p14="http://schemas.microsoft.com/office/powerpoint/2010/main" val="284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773"/>
            <a:ext cx="8382000" cy="582827"/>
          </a:xfrm>
        </p:spPr>
        <p:txBody>
          <a:bodyPr/>
          <a:lstStyle/>
          <a:p>
            <a:pPr algn="l"/>
            <a:r>
              <a:rPr lang="en-US" u="none" dirty="0" smtClean="0">
                <a:effectLst>
                  <a:outerShdw blurRad="38100" dist="38100" dir="2700000" algn="tl">
                    <a:srgbClr val="000000">
                      <a:alpha val="43137"/>
                    </a:srgbClr>
                  </a:outerShdw>
                </a:effectLst>
                <a:latin typeface="Britannic Bold" pitchFamily="34" charset="0"/>
              </a:rPr>
              <a:t>Reporting Form</a:t>
            </a:r>
            <a:endParaRPr lang="en-US" i="1" u="none" dirty="0"/>
          </a:p>
        </p:txBody>
      </p:sp>
      <p:pic>
        <p:nvPicPr>
          <p:cNvPr id="2050" name="Picture 2" descr="D:\Users\willcoxjd\Documents\CTDOT Ann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4" y="685800"/>
            <a:ext cx="9120326"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General Information</a:t>
            </a:r>
            <a:endParaRPr lang="en-US" i="1" dirty="0"/>
          </a:p>
        </p:txBody>
      </p:sp>
      <p:sp>
        <p:nvSpPr>
          <p:cNvPr id="6" name="Subtitle 5"/>
          <p:cNvSpPr>
            <a:spLocks noGrp="1"/>
          </p:cNvSpPr>
          <p:nvPr>
            <p:ph type="subTitle" idx="1"/>
          </p:nvPr>
        </p:nvSpPr>
        <p:spPr>
          <a:xfrm>
            <a:off x="381000" y="914400"/>
            <a:ext cx="8534400" cy="5410200"/>
          </a:xfrm>
        </p:spPr>
        <p:txBody>
          <a:bodyPr/>
          <a:lstStyle/>
          <a:p>
            <a:pPr marL="457200" indent="-457200" algn="l">
              <a:spcAft>
                <a:spcPts val="600"/>
              </a:spcAft>
              <a:buFont typeface="Arial" panose="020B0604020202020204" pitchFamily="34" charset="0"/>
              <a:buChar char="•"/>
            </a:pPr>
            <a:r>
              <a:rPr lang="en-US" sz="1500" dirty="0" smtClean="0"/>
              <a:t>All parties should be cognizant of Section 5(o) of the Coastal General Permit which outlines the General Construction and Use Conditions applicable to this General Permit.</a:t>
            </a:r>
          </a:p>
          <a:p>
            <a:pPr marL="457200" indent="-457200" algn="l">
              <a:spcAft>
                <a:spcPts val="600"/>
              </a:spcAft>
              <a:buFont typeface="Arial" panose="020B0604020202020204" pitchFamily="34" charset="0"/>
              <a:buChar char="•"/>
            </a:pPr>
            <a:r>
              <a:rPr lang="en-US" sz="1500" dirty="0" smtClean="0"/>
              <a:t>The General Permit can be found via </a:t>
            </a:r>
            <a:r>
              <a:rPr lang="en-US" sz="1500" dirty="0"/>
              <a:t>this link</a:t>
            </a:r>
            <a:r>
              <a:rPr lang="en-US" sz="1500" dirty="0" smtClean="0"/>
              <a:t>: </a:t>
            </a:r>
            <a:r>
              <a:rPr lang="en-US" sz="1500" dirty="0" smtClean="0">
                <a:hlinkClick r:id="rId2"/>
              </a:rPr>
              <a:t>http</a:t>
            </a:r>
            <a:r>
              <a:rPr lang="en-US" sz="1500" dirty="0">
                <a:hlinkClick r:id="rId2"/>
              </a:rPr>
              <a:t>://</a:t>
            </a:r>
            <a:r>
              <a:rPr lang="en-US" sz="1500" dirty="0" smtClean="0">
                <a:hlinkClick r:id="rId2"/>
              </a:rPr>
              <a:t>www.ct.gov/deep/lib/deep/Permits_and_Licenses/LandUse_General_Permits/Long_Island_Sound_General_Permits/Coastal_Maintenance_gp.pdf</a:t>
            </a:r>
            <a:r>
              <a:rPr lang="en-US" sz="1500" dirty="0" smtClean="0"/>
              <a:t> </a:t>
            </a:r>
          </a:p>
          <a:p>
            <a:pPr marL="457200" indent="-457200" algn="l">
              <a:spcAft>
                <a:spcPts val="600"/>
              </a:spcAft>
              <a:buFont typeface="Arial" panose="020B0604020202020204" pitchFamily="34" charset="0"/>
              <a:buChar char="•"/>
            </a:pPr>
            <a:r>
              <a:rPr lang="en-US" sz="1500" dirty="0" smtClean="0"/>
              <a:t>For additional information please contact OEP Water &amp; Noise Compliance Section:</a:t>
            </a:r>
            <a:endParaRPr lang="en-US" sz="15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547"/>
          <a:stretch/>
        </p:blipFill>
        <p:spPr>
          <a:xfrm>
            <a:off x="947159" y="2830082"/>
            <a:ext cx="7086600" cy="3103665"/>
          </a:xfrm>
          <a:prstGeom prst="rect">
            <a:avLst/>
          </a:prstGeom>
        </p:spPr>
      </p:pic>
    </p:spTree>
    <p:extLst>
      <p:ext uri="{BB962C8B-B14F-4D97-AF65-F5344CB8AC3E}">
        <p14:creationId xmlns:p14="http://schemas.microsoft.com/office/powerpoint/2010/main" val="362747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6409"/>
            <a:ext cx="8534400" cy="4267200"/>
          </a:xfrm>
        </p:spPr>
        <p:txBody>
          <a:bodyPr/>
          <a:lstStyle/>
          <a:p>
            <a:r>
              <a:rPr lang="en-US" sz="7200" dirty="0" smtClean="0"/>
              <a:t>Questions?</a:t>
            </a:r>
            <a:endParaRPr lang="en-US" sz="7200" dirty="0"/>
          </a:p>
        </p:txBody>
      </p:sp>
      <p:pic>
        <p:nvPicPr>
          <p:cNvPr id="4" name="Picture 2" descr="http://i.telegraph.co.uk/multimedia/archive/02384/sandy-tanker-beach_2384026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0872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4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DOT Process</a:t>
            </a:r>
            <a:endParaRPr lang="en-US" i="1" dirty="0"/>
          </a:p>
        </p:txBody>
      </p:sp>
      <p:sp>
        <p:nvSpPr>
          <p:cNvPr id="6" name="Subtitle 5"/>
          <p:cNvSpPr>
            <a:spLocks noGrp="1"/>
          </p:cNvSpPr>
          <p:nvPr>
            <p:ph type="subTitle" idx="1"/>
          </p:nvPr>
        </p:nvSpPr>
        <p:spPr>
          <a:xfrm>
            <a:off x="381000" y="914400"/>
            <a:ext cx="8534400" cy="5410200"/>
          </a:xfrm>
        </p:spPr>
        <p:txBody>
          <a:bodyPr/>
          <a:lstStyle/>
          <a:p>
            <a:pPr algn="just">
              <a:lnSpc>
                <a:spcPct val="115000"/>
              </a:lnSpc>
              <a:spcBef>
                <a:spcPts val="0"/>
              </a:spcBef>
              <a:spcAft>
                <a:spcPts val="1000"/>
              </a:spcAft>
            </a:pPr>
            <a:r>
              <a:rPr lang="en-US" sz="1600" dirty="0">
                <a:latin typeface="Calibri"/>
                <a:ea typeface="Calibri"/>
                <a:cs typeface="Times New Roman"/>
              </a:rPr>
              <a:t>The process for permit determination and eligible transportation infrastructure activities under this authorization will be conducted as follows:</a:t>
            </a:r>
            <a:endParaRPr lang="en-US" sz="2000" dirty="0">
              <a:latin typeface="Calibri"/>
              <a:ea typeface="Calibri"/>
              <a:cs typeface="Times New Roman"/>
            </a:endParaRPr>
          </a:p>
          <a:p>
            <a:pPr marL="342900" marR="0" lvl="0" indent="-342900" algn="just">
              <a:lnSpc>
                <a:spcPct val="115000"/>
              </a:lnSpc>
              <a:spcBef>
                <a:spcPts val="0"/>
              </a:spcBef>
              <a:spcAft>
                <a:spcPts val="0"/>
              </a:spcAft>
              <a:buFont typeface="+mj-lt"/>
              <a:buAutoNum type="arabicPeriod"/>
            </a:pPr>
            <a:r>
              <a:rPr lang="en-US" sz="1600" u="sng" dirty="0">
                <a:solidFill>
                  <a:srgbClr val="FFFF00"/>
                </a:solidFill>
                <a:latin typeface="Calibri"/>
                <a:ea typeface="Calibri"/>
                <a:cs typeface="Times New Roman"/>
              </a:rPr>
              <a:t>Design/Construction Projects</a:t>
            </a:r>
            <a:r>
              <a:rPr lang="en-US" sz="1600" dirty="0">
                <a:solidFill>
                  <a:srgbClr val="FFFF00"/>
                </a:solidFill>
                <a:latin typeface="Calibri"/>
                <a:ea typeface="Calibri"/>
                <a:cs typeface="Times New Roman"/>
              </a:rPr>
              <a:t>:  </a:t>
            </a:r>
            <a:r>
              <a:rPr lang="en-US" sz="1600" dirty="0">
                <a:latin typeface="Calibri"/>
                <a:ea typeface="Calibri"/>
                <a:cs typeface="Times New Roman"/>
              </a:rPr>
              <a:t>Determination during the design process will come from the Office of Environmental Planning (OEP) – Water &amp; Natural Resources Unit via the Permit Need Determination Form (PNDF).</a:t>
            </a:r>
            <a:endParaRPr lang="en-US" sz="2000" dirty="0">
              <a:latin typeface="Calibri"/>
              <a:ea typeface="Calibri"/>
              <a:cs typeface="Times New Roman"/>
            </a:endParaRPr>
          </a:p>
          <a:p>
            <a:pPr marL="342900" marR="0" lvl="0" indent="-342900" algn="just">
              <a:lnSpc>
                <a:spcPct val="115000"/>
              </a:lnSpc>
              <a:spcBef>
                <a:spcPts val="0"/>
              </a:spcBef>
              <a:spcAft>
                <a:spcPts val="0"/>
              </a:spcAft>
              <a:buFont typeface="+mj-lt"/>
              <a:buAutoNum type="arabicPeriod"/>
            </a:pPr>
            <a:r>
              <a:rPr lang="en-US" sz="1600" u="sng" dirty="0">
                <a:solidFill>
                  <a:srgbClr val="FFFF00"/>
                </a:solidFill>
                <a:latin typeface="Calibri"/>
                <a:ea typeface="Calibri"/>
                <a:cs typeface="Times New Roman"/>
              </a:rPr>
              <a:t>Office of Maintenance (Highways &amp; Bridge)</a:t>
            </a:r>
            <a:r>
              <a:rPr lang="en-US" sz="1600" dirty="0">
                <a:solidFill>
                  <a:srgbClr val="FFFF00"/>
                </a:solidFill>
                <a:latin typeface="Calibri"/>
                <a:ea typeface="Calibri"/>
                <a:cs typeface="Times New Roman"/>
              </a:rPr>
              <a:t>:  </a:t>
            </a:r>
            <a:r>
              <a:rPr lang="en-US" sz="1600" dirty="0">
                <a:latin typeface="Calibri"/>
                <a:ea typeface="Calibri"/>
                <a:cs typeface="Times New Roman"/>
              </a:rPr>
              <a:t>Determination for Highway and Bridge maintenance activities will come from the District Drainage Engineer via coordination with OEP’s Water &amp; Noise Compliance Unit.  </a:t>
            </a:r>
            <a:endParaRPr lang="en-US" sz="2000" dirty="0">
              <a:latin typeface="Calibri"/>
              <a:ea typeface="Calibri"/>
              <a:cs typeface="Times New Roman"/>
            </a:endParaRPr>
          </a:p>
          <a:p>
            <a:pPr marL="342900" marR="0" lvl="0" indent="-342900" algn="just">
              <a:lnSpc>
                <a:spcPct val="115000"/>
              </a:lnSpc>
              <a:spcBef>
                <a:spcPts val="0"/>
              </a:spcBef>
              <a:spcAft>
                <a:spcPts val="1000"/>
              </a:spcAft>
              <a:buFont typeface="+mj-lt"/>
              <a:buAutoNum type="arabicPeriod"/>
            </a:pPr>
            <a:r>
              <a:rPr lang="en-US" sz="1600" u="sng" dirty="0">
                <a:solidFill>
                  <a:srgbClr val="FFFF00"/>
                </a:solidFill>
                <a:latin typeface="Calibri"/>
                <a:ea typeface="Calibri"/>
                <a:cs typeface="Times New Roman"/>
              </a:rPr>
              <a:t>Office of Rail (Rails Maintenance)</a:t>
            </a:r>
            <a:r>
              <a:rPr lang="en-US" sz="1600" dirty="0">
                <a:solidFill>
                  <a:srgbClr val="FFFF00"/>
                </a:solidFill>
                <a:latin typeface="Calibri"/>
                <a:ea typeface="Calibri"/>
                <a:cs typeface="Times New Roman"/>
              </a:rPr>
              <a:t>:  </a:t>
            </a:r>
            <a:r>
              <a:rPr lang="en-US" sz="1600" dirty="0">
                <a:latin typeface="Calibri"/>
                <a:ea typeface="Calibri"/>
                <a:cs typeface="Times New Roman"/>
              </a:rPr>
              <a:t>Determination for Rail maintenance activities will come from the Rails Project Engineer via coordination with OEP’s Water &amp; Noise Compliance Unit. </a:t>
            </a:r>
            <a:endParaRPr lang="en-US" sz="2000" dirty="0">
              <a:latin typeface="Calibri"/>
              <a:ea typeface="Calibri"/>
              <a:cs typeface="Times New Roman"/>
            </a:endParaRPr>
          </a:p>
          <a:p>
            <a:pPr algn="l"/>
            <a:endParaRPr lang="en-US" sz="1500" dirty="0"/>
          </a:p>
        </p:txBody>
      </p:sp>
      <p:pic>
        <p:nvPicPr>
          <p:cNvPr id="3074" name="Picture 2" descr="https://s-media-cache-ak0.pinimg.com/736x/7f/c4/36/7fc436916e3eee097df1adf62bffe86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1"/>
            <a:ext cx="6781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7"/>
          <p:cNvSpPr>
            <a:spLocks noGrp="1"/>
          </p:cNvSpPr>
          <p:nvPr>
            <p:ph type="title"/>
          </p:nvPr>
        </p:nvSpPr>
        <p:spPr>
          <a:xfrm>
            <a:off x="457200" y="76200"/>
            <a:ext cx="8229600" cy="990600"/>
          </a:xfrm>
        </p:spPr>
        <p:txBody>
          <a:bodyPr anchor="ctr"/>
          <a:lstStyle/>
          <a:p>
            <a:pPr>
              <a:defRPr/>
            </a:pPr>
            <a:r>
              <a:rPr lang="en-US" sz="3600" dirty="0">
                <a:effectLst>
                  <a:outerShdw blurRad="38100" dist="38100" dir="2700000" algn="tl">
                    <a:srgbClr val="000000">
                      <a:alpha val="43137"/>
                    </a:srgbClr>
                  </a:outerShdw>
                </a:effectLst>
                <a:latin typeface="Britannic Bold" pitchFamily="34" charset="0"/>
              </a:rPr>
              <a:t>Eligible Activities </a:t>
            </a:r>
            <a:r>
              <a:rPr lang="en-US" sz="3600" i="1" dirty="0">
                <a:effectLst>
                  <a:outerShdw blurRad="38100" dist="38100" dir="2700000" algn="tl">
                    <a:srgbClr val="000000">
                      <a:alpha val="43137"/>
                    </a:srgbClr>
                  </a:outerShdw>
                </a:effectLst>
                <a:latin typeface="Britannic Bold" pitchFamily="34" charset="0"/>
              </a:rPr>
              <a:t>Section 3(a)(5)</a:t>
            </a:r>
            <a:endParaRPr lang="en-US" sz="3600" dirty="0" smtClean="0">
              <a:effectLst>
                <a:outerShdw blurRad="38100" dist="38100" dir="2700000" algn="tl">
                  <a:srgbClr val="000000">
                    <a:alpha val="43137"/>
                  </a:srgbClr>
                </a:outerShdw>
              </a:effectLst>
              <a:latin typeface="Britannic Bold" pitchFamily="34" charset="0"/>
            </a:endParaRPr>
          </a:p>
        </p:txBody>
      </p:sp>
      <p:graphicFrame>
        <p:nvGraphicFramePr>
          <p:cNvPr id="5" name="Content Placeholder 4"/>
          <p:cNvGraphicFramePr>
            <a:graphicFrameLocks noGrp="1"/>
          </p:cNvGraphicFramePr>
          <p:nvPr>
            <p:ph idx="1"/>
          </p:nvPr>
        </p:nvGraphicFramePr>
        <p:xfrm>
          <a:off x="3581400" y="304800"/>
          <a:ext cx="5111750" cy="612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33400" y="1066800"/>
            <a:ext cx="8382000" cy="5139869"/>
          </a:xfrm>
          <a:prstGeom prst="rect">
            <a:avLst/>
          </a:prstGeom>
          <a:noFill/>
        </p:spPr>
        <p:txBody>
          <a:bodyPr wrap="square" rtlCol="0">
            <a:spAutoFit/>
          </a:bodyPr>
          <a:lstStyle/>
          <a:p>
            <a:pPr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There are 13 eligible activities authorized under this permit:</a:t>
            </a:r>
            <a:endParaRPr lang="en-US" sz="2000" dirty="0">
              <a:solidFill>
                <a:srgbClr val="FFFFFF"/>
              </a:solidFill>
              <a:effectLst>
                <a:outerShdw blurRad="38100" dist="38100" dir="2700000" algn="tl">
                  <a:srgbClr val="000000">
                    <a:alpha val="43137"/>
                  </a:srgbClr>
                </a:outerShdw>
              </a:effectLst>
            </a:endParaRPr>
          </a:p>
          <a:p>
            <a:pPr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Deck Drains</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Painting</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Mechanical, Electrical, and Operational Repairs</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Superstructure</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Decks</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Supports</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Bridge Scour</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Walls and </a:t>
            </a:r>
            <a:r>
              <a:rPr lang="en-US" sz="2000" dirty="0" smtClean="0">
                <a:solidFill>
                  <a:srgbClr val="FFFFFF"/>
                </a:solidFill>
                <a:effectLst>
                  <a:outerShdw blurRad="38100" dist="38100" dir="2700000" algn="tl">
                    <a:srgbClr val="000000">
                      <a:alpha val="43137"/>
                    </a:srgbClr>
                  </a:outerShdw>
                </a:effectLst>
              </a:rPr>
              <a:t>Abutments</a:t>
            </a:r>
            <a:endParaRPr lang="en-US" sz="2000" dirty="0">
              <a:solidFill>
                <a:srgbClr val="FFFFFF"/>
              </a:solidFill>
              <a:effectLst>
                <a:outerShdw blurRad="38100" dist="38100" dir="2700000" algn="tl">
                  <a:srgbClr val="000000">
                    <a:alpha val="43137"/>
                  </a:srgbClr>
                </a:outerShdw>
              </a:effectLst>
            </a:endParaRP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Pipes and </a:t>
            </a:r>
            <a:r>
              <a:rPr lang="en-US" sz="2000" dirty="0" smtClean="0">
                <a:solidFill>
                  <a:srgbClr val="FFFFFF"/>
                </a:solidFill>
                <a:effectLst>
                  <a:outerShdw blurRad="38100" dist="38100" dir="2700000" algn="tl">
                    <a:srgbClr val="000000">
                      <a:alpha val="43137"/>
                    </a:srgbClr>
                  </a:outerShdw>
                </a:effectLst>
              </a:rPr>
              <a:t>Culverts</a:t>
            </a:r>
            <a:endParaRPr lang="en-US" sz="2000" dirty="0">
              <a:solidFill>
                <a:srgbClr val="FFFFFF"/>
              </a:solidFill>
              <a:effectLst>
                <a:outerShdw blurRad="38100" dist="38100" dir="2700000" algn="tl">
                  <a:srgbClr val="000000">
                    <a:alpha val="43137"/>
                  </a:srgbClr>
                </a:outerShdw>
              </a:effectLst>
            </a:endParaRP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Outlet Protection</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Shoreline Protection</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Access</a:t>
            </a:r>
          </a:p>
          <a:p>
            <a:pPr marL="457200" indent="-457200" fontAlgn="base">
              <a:spcBef>
                <a:spcPct val="0"/>
              </a:spcBef>
              <a:spcAft>
                <a:spcPct val="0"/>
              </a:spcAft>
              <a:buFont typeface="+mj-lt"/>
              <a:buAutoNum type="alphaUcPeriod"/>
            </a:pPr>
            <a:r>
              <a:rPr lang="en-US" sz="2000" dirty="0">
                <a:solidFill>
                  <a:srgbClr val="FFFFFF"/>
                </a:solidFill>
                <a:effectLst>
                  <a:outerShdw blurRad="38100" dist="38100" dir="2700000" algn="tl">
                    <a:srgbClr val="000000">
                      <a:alpha val="43137"/>
                    </a:srgbClr>
                  </a:outerShdw>
                </a:effectLst>
              </a:rPr>
              <a:t>Rail </a:t>
            </a:r>
            <a:r>
              <a:rPr lang="en-US" sz="2000" dirty="0" smtClean="0">
                <a:solidFill>
                  <a:srgbClr val="FFFFFF"/>
                </a:solidFill>
                <a:effectLst>
                  <a:outerShdw blurRad="38100" dist="38100" dir="2700000" algn="tl">
                    <a:srgbClr val="000000">
                      <a:alpha val="43137"/>
                    </a:srgbClr>
                  </a:outerShdw>
                </a:effectLst>
              </a:rPr>
              <a:t>Infrastructure</a:t>
            </a:r>
          </a:p>
          <a:p>
            <a:pPr marL="285750" indent="-285750" fontAlgn="base">
              <a:spcBef>
                <a:spcPct val="0"/>
              </a:spcBef>
              <a:spcAft>
                <a:spcPct val="0"/>
              </a:spcAft>
              <a:buFont typeface="Arial" panose="020B0604020202020204" pitchFamily="34" charset="0"/>
              <a:buChar char="•"/>
            </a:pPr>
            <a:endParaRPr lang="en-US" sz="1400" dirty="0">
              <a:solidFill>
                <a:srgbClr val="FFFFFF"/>
              </a:solidFill>
              <a:effectLst>
                <a:outerShdw blurRad="38100" dist="38100" dir="2700000" algn="tl">
                  <a:srgbClr val="000000">
                    <a:alpha val="43137"/>
                  </a:srgbClr>
                </a:outerShdw>
              </a:effectLst>
            </a:endParaRPr>
          </a:p>
          <a:p>
            <a:pPr marL="285750" indent="-285750" fontAlgn="base">
              <a:spcBef>
                <a:spcPct val="0"/>
              </a:spcBef>
              <a:spcAft>
                <a:spcPct val="0"/>
              </a:spcAft>
              <a:buFont typeface="Arial" panose="020B0604020202020204" pitchFamily="34" charset="0"/>
              <a:buChar char="•"/>
            </a:pPr>
            <a:endParaRPr lang="en-US" sz="1400" dirty="0">
              <a:solidFill>
                <a:srgbClr val="FFFFFF"/>
              </a:solidFill>
              <a:effectLst>
                <a:outerShdw blurRad="38100" dist="38100" dir="2700000" algn="tl">
                  <a:srgbClr val="000000">
                    <a:alpha val="43137"/>
                  </a:srgbClr>
                </a:outerShdw>
              </a:effectLst>
            </a:endParaRPr>
          </a:p>
        </p:txBody>
      </p:sp>
      <p:pic>
        <p:nvPicPr>
          <p:cNvPr id="2052" name="Picture 4" descr="http://www.i95newhaven.com/gallery/photos/img_1689_x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016665"/>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28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7162800" cy="838200"/>
          </a:xfrm>
        </p:spPr>
        <p:txBody>
          <a:bodyPr/>
          <a:lstStyle/>
          <a:p>
            <a:r>
              <a:rPr lang="en-US" dirty="0">
                <a:effectLst>
                  <a:outerShdw blurRad="38100" dist="38100" dir="2700000" algn="tl">
                    <a:srgbClr val="000000">
                      <a:alpha val="43137"/>
                    </a:srgbClr>
                  </a:outerShdw>
                </a:effectLst>
                <a:latin typeface="Britannic Bold" pitchFamily="34" charset="0"/>
              </a:rPr>
              <a:t>Eligible </a:t>
            </a:r>
            <a:r>
              <a:rPr lang="en-US" dirty="0" smtClean="0">
                <a:effectLst>
                  <a:outerShdw blurRad="38100" dist="38100" dir="2700000" algn="tl">
                    <a:srgbClr val="000000">
                      <a:alpha val="43137"/>
                    </a:srgbClr>
                  </a:outerShdw>
                </a:effectLst>
                <a:latin typeface="Britannic Bold" pitchFamily="34" charset="0"/>
              </a:rPr>
              <a:t>Activities </a:t>
            </a:r>
            <a:r>
              <a:rPr lang="en-US" i="1" dirty="0" smtClean="0">
                <a:effectLst>
                  <a:outerShdw blurRad="38100" dist="38100" dir="2700000" algn="tl">
                    <a:srgbClr val="000000">
                      <a:alpha val="43137"/>
                    </a:srgbClr>
                  </a:outerShdw>
                </a:effectLst>
                <a:latin typeface="Britannic Bold" pitchFamily="34" charset="0"/>
              </a:rPr>
              <a:t>Section 3(a)(5)</a:t>
            </a:r>
            <a:endParaRPr lang="en-US" i="1" dirty="0"/>
          </a:p>
        </p:txBody>
      </p:sp>
      <p:sp>
        <p:nvSpPr>
          <p:cNvPr id="6" name="Subtitle 5"/>
          <p:cNvSpPr>
            <a:spLocks noGrp="1"/>
          </p:cNvSpPr>
          <p:nvPr>
            <p:ph type="subTitle" idx="1"/>
          </p:nvPr>
        </p:nvSpPr>
        <p:spPr>
          <a:xfrm>
            <a:off x="457200" y="914400"/>
            <a:ext cx="8534400" cy="5410200"/>
          </a:xfrm>
        </p:spPr>
        <p:txBody>
          <a:bodyPr/>
          <a:lstStyle/>
          <a:p>
            <a:pPr marL="404813" indent="-404813" algn="l">
              <a:spcAft>
                <a:spcPts val="600"/>
              </a:spcAft>
            </a:pPr>
            <a:r>
              <a:rPr lang="en-US" sz="1600" dirty="0">
                <a:solidFill>
                  <a:srgbClr val="FFFF00"/>
                </a:solidFill>
              </a:rPr>
              <a:t>(A) </a:t>
            </a:r>
            <a:r>
              <a:rPr lang="en-US" sz="1600" dirty="0" smtClean="0">
                <a:solidFill>
                  <a:srgbClr val="FFFF00"/>
                </a:solidFill>
              </a:rPr>
              <a:t> Bridge </a:t>
            </a:r>
            <a:r>
              <a:rPr lang="en-US" sz="1600" dirty="0">
                <a:solidFill>
                  <a:srgbClr val="FFFF00"/>
                </a:solidFill>
              </a:rPr>
              <a:t>Deck </a:t>
            </a:r>
            <a:r>
              <a:rPr lang="en-US" sz="1600" dirty="0" smtClean="0">
                <a:solidFill>
                  <a:srgbClr val="FFFF00"/>
                </a:solidFill>
              </a:rPr>
              <a:t>Drains.  </a:t>
            </a:r>
            <a:r>
              <a:rPr lang="en-US" sz="1600" dirty="0" smtClean="0"/>
              <a:t>Repair</a:t>
            </a:r>
            <a:r>
              <a:rPr lang="en-US" sz="1600" dirty="0"/>
              <a:t>, rehabilitation, replacement and cleaning of bridge deck drains, scuppers and weeps, including the removal of accumulated sediment;</a:t>
            </a:r>
          </a:p>
          <a:p>
            <a:pPr marL="404813" indent="-404813" algn="l">
              <a:spcAft>
                <a:spcPts val="600"/>
              </a:spcAft>
            </a:pPr>
            <a:r>
              <a:rPr lang="en-US" sz="1600" dirty="0">
                <a:solidFill>
                  <a:srgbClr val="FFFF00"/>
                </a:solidFill>
              </a:rPr>
              <a:t>(B) </a:t>
            </a:r>
            <a:r>
              <a:rPr lang="en-US" sz="1600" dirty="0" smtClean="0">
                <a:solidFill>
                  <a:srgbClr val="FFFF00"/>
                </a:solidFill>
              </a:rPr>
              <a:t> Bridge Painting.  </a:t>
            </a:r>
            <a:r>
              <a:rPr lang="en-US" sz="1600" dirty="0" smtClean="0"/>
              <a:t>Preparation </a:t>
            </a:r>
            <a:r>
              <a:rPr lang="en-US" sz="1600" dirty="0"/>
              <a:t>of steel and painting including the placement of containment devices upon bridges;</a:t>
            </a:r>
          </a:p>
          <a:p>
            <a:pPr marL="404813" indent="-404813" algn="l">
              <a:spcAft>
                <a:spcPts val="600"/>
              </a:spcAft>
            </a:pPr>
            <a:r>
              <a:rPr lang="en-US" sz="1600" dirty="0">
                <a:solidFill>
                  <a:srgbClr val="FFFF00"/>
                </a:solidFill>
              </a:rPr>
              <a:t>(C) </a:t>
            </a:r>
            <a:r>
              <a:rPr lang="en-US" sz="1600" dirty="0" smtClean="0">
                <a:solidFill>
                  <a:srgbClr val="FFFF00"/>
                </a:solidFill>
              </a:rPr>
              <a:t> Bridge </a:t>
            </a:r>
            <a:r>
              <a:rPr lang="en-US" sz="1600" dirty="0">
                <a:solidFill>
                  <a:srgbClr val="FFFF00"/>
                </a:solidFill>
              </a:rPr>
              <a:t>Mechanical, Electrical and Operational Repairs. </a:t>
            </a:r>
            <a:r>
              <a:rPr lang="en-US" sz="1600" dirty="0" smtClean="0">
                <a:solidFill>
                  <a:srgbClr val="FFFF00"/>
                </a:solidFill>
              </a:rPr>
              <a:t> </a:t>
            </a:r>
            <a:r>
              <a:rPr lang="en-US" sz="1600" dirty="0" smtClean="0"/>
              <a:t>Rehabilitation </a:t>
            </a:r>
            <a:r>
              <a:rPr lang="en-US" sz="1600" dirty="0"/>
              <a:t>or replacement of appurtenances necessary for bridge safety and operation including lighting, fixtures, mechanical or electrical rooms or boxes, catenary support and wires, and signals and signal boxes;</a:t>
            </a:r>
          </a:p>
          <a:p>
            <a:pPr marL="404813" indent="-404813" algn="l">
              <a:spcAft>
                <a:spcPts val="600"/>
              </a:spcAft>
            </a:pPr>
            <a:r>
              <a:rPr lang="en-US" sz="1600" dirty="0">
                <a:solidFill>
                  <a:srgbClr val="FFFF00"/>
                </a:solidFill>
              </a:rPr>
              <a:t>(D) </a:t>
            </a:r>
            <a:r>
              <a:rPr lang="en-US" sz="1600" dirty="0" smtClean="0">
                <a:solidFill>
                  <a:srgbClr val="FFFF00"/>
                </a:solidFill>
              </a:rPr>
              <a:t> Bridge </a:t>
            </a:r>
            <a:r>
              <a:rPr lang="en-US" sz="1600" dirty="0">
                <a:solidFill>
                  <a:srgbClr val="FFFF00"/>
                </a:solidFill>
              </a:rPr>
              <a:t>Superstructure. </a:t>
            </a:r>
            <a:r>
              <a:rPr lang="en-US" sz="1600" dirty="0" smtClean="0">
                <a:solidFill>
                  <a:srgbClr val="FFFF00"/>
                </a:solidFill>
              </a:rPr>
              <a:t> </a:t>
            </a:r>
            <a:r>
              <a:rPr lang="en-US" sz="1600" dirty="0" smtClean="0"/>
              <a:t>Rehabilitation</a:t>
            </a:r>
            <a:r>
              <a:rPr lang="en-US" sz="1600" dirty="0"/>
              <a:t>, rinsing, repair or replacement of bridge superstructure components such as steel or timber members, plates or hardware, or bridge bearings, or the full bridge superstructure;</a:t>
            </a:r>
          </a:p>
          <a:p>
            <a:pPr marL="404813" indent="-404813" algn="l">
              <a:spcAft>
                <a:spcPts val="600"/>
              </a:spcAft>
            </a:pPr>
            <a:r>
              <a:rPr lang="en-US" sz="1600" dirty="0">
                <a:solidFill>
                  <a:srgbClr val="FFFF00"/>
                </a:solidFill>
              </a:rPr>
              <a:t>(E) </a:t>
            </a:r>
            <a:r>
              <a:rPr lang="en-US" sz="1600" dirty="0" smtClean="0">
                <a:solidFill>
                  <a:srgbClr val="FFFF00"/>
                </a:solidFill>
              </a:rPr>
              <a:t> Bridge </a:t>
            </a:r>
            <a:r>
              <a:rPr lang="en-US" sz="1600" dirty="0">
                <a:solidFill>
                  <a:srgbClr val="FFFF00"/>
                </a:solidFill>
              </a:rPr>
              <a:t>Decks. </a:t>
            </a:r>
            <a:r>
              <a:rPr lang="en-US" sz="1600" dirty="0" smtClean="0">
                <a:solidFill>
                  <a:srgbClr val="FFFF00"/>
                </a:solidFill>
              </a:rPr>
              <a:t> </a:t>
            </a:r>
            <a:r>
              <a:rPr lang="en-US" sz="1600" dirty="0" smtClean="0"/>
              <a:t>Repair</a:t>
            </a:r>
            <a:r>
              <a:rPr lang="en-US" sz="1600" dirty="0"/>
              <a:t>, rehabilitation or replacement of bridge decks membrane and bituminous wearing surfaces, joints, rails, ties, and fencing or other protective systems;</a:t>
            </a:r>
          </a:p>
          <a:p>
            <a:pPr marL="404813" indent="-404813" algn="l">
              <a:spcAft>
                <a:spcPts val="600"/>
              </a:spcAft>
            </a:pPr>
            <a:r>
              <a:rPr lang="en-US" sz="1600" dirty="0">
                <a:solidFill>
                  <a:srgbClr val="FFFF00"/>
                </a:solidFill>
              </a:rPr>
              <a:t>(F) </a:t>
            </a:r>
            <a:r>
              <a:rPr lang="en-US" sz="1600" dirty="0" smtClean="0">
                <a:solidFill>
                  <a:srgbClr val="FFFF00"/>
                </a:solidFill>
              </a:rPr>
              <a:t> Bridge </a:t>
            </a:r>
            <a:r>
              <a:rPr lang="en-US" sz="1600" dirty="0">
                <a:solidFill>
                  <a:srgbClr val="FFFF00"/>
                </a:solidFill>
              </a:rPr>
              <a:t>Supports. </a:t>
            </a:r>
            <a:r>
              <a:rPr lang="en-US" sz="1600" dirty="0" smtClean="0">
                <a:solidFill>
                  <a:srgbClr val="FFFF00"/>
                </a:solidFill>
              </a:rPr>
              <a:t> </a:t>
            </a:r>
            <a:r>
              <a:rPr lang="en-US" sz="1600" dirty="0" smtClean="0"/>
              <a:t>Repair </a:t>
            </a:r>
            <a:r>
              <a:rPr lang="en-US" sz="1600" dirty="0"/>
              <a:t>concrete superstructure or substructure elements including spalling, repointing or grouting of concrete, repairs to the joints, and application of protective coating;</a:t>
            </a:r>
          </a:p>
          <a:p>
            <a:pPr marL="404813" indent="-404813" algn="l">
              <a:spcAft>
                <a:spcPts val="600"/>
              </a:spcAft>
            </a:pPr>
            <a:r>
              <a:rPr lang="en-US" sz="1600" dirty="0">
                <a:solidFill>
                  <a:srgbClr val="FFFF00"/>
                </a:solidFill>
              </a:rPr>
              <a:t>(G) </a:t>
            </a:r>
            <a:r>
              <a:rPr lang="en-US" sz="1600" dirty="0" smtClean="0">
                <a:solidFill>
                  <a:srgbClr val="FFFF00"/>
                </a:solidFill>
              </a:rPr>
              <a:t> Bridge </a:t>
            </a:r>
            <a:r>
              <a:rPr lang="en-US" sz="1600" dirty="0">
                <a:solidFill>
                  <a:srgbClr val="FFFF00"/>
                </a:solidFill>
              </a:rPr>
              <a:t>Scour. </a:t>
            </a:r>
            <a:r>
              <a:rPr lang="en-US" sz="1600" dirty="0" smtClean="0">
                <a:solidFill>
                  <a:srgbClr val="FFFF00"/>
                </a:solidFill>
              </a:rPr>
              <a:t> </a:t>
            </a:r>
            <a:r>
              <a:rPr lang="en-US" sz="1600" dirty="0" smtClean="0"/>
              <a:t>Manually </a:t>
            </a:r>
            <a:r>
              <a:rPr lang="en-US" sz="1600" dirty="0"/>
              <a:t>placing grout bags within or immediately adjacent to the footprint of bridge substructure;</a:t>
            </a:r>
          </a:p>
        </p:txBody>
      </p:sp>
    </p:spTree>
    <p:extLst>
      <p:ext uri="{BB962C8B-B14F-4D97-AF65-F5344CB8AC3E}">
        <p14:creationId xmlns:p14="http://schemas.microsoft.com/office/powerpoint/2010/main" val="135589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7162800" cy="838200"/>
          </a:xfrm>
        </p:spPr>
        <p:txBody>
          <a:bodyPr/>
          <a:lstStyle/>
          <a:p>
            <a:r>
              <a:rPr lang="en-US" dirty="0">
                <a:effectLst>
                  <a:outerShdw blurRad="38100" dist="38100" dir="2700000" algn="tl">
                    <a:srgbClr val="000000">
                      <a:alpha val="43137"/>
                    </a:srgbClr>
                  </a:outerShdw>
                </a:effectLst>
                <a:latin typeface="Britannic Bold" pitchFamily="34" charset="0"/>
              </a:rPr>
              <a:t>Eligible </a:t>
            </a:r>
            <a:r>
              <a:rPr lang="en-US" dirty="0" smtClean="0">
                <a:effectLst>
                  <a:outerShdw blurRad="38100" dist="38100" dir="2700000" algn="tl">
                    <a:srgbClr val="000000">
                      <a:alpha val="43137"/>
                    </a:srgbClr>
                  </a:outerShdw>
                </a:effectLst>
                <a:latin typeface="Britannic Bold" pitchFamily="34" charset="0"/>
              </a:rPr>
              <a:t>Activities </a:t>
            </a:r>
            <a:r>
              <a:rPr lang="en-US" i="1" dirty="0" smtClean="0">
                <a:effectLst>
                  <a:outerShdw blurRad="38100" dist="38100" dir="2700000" algn="tl">
                    <a:srgbClr val="000000">
                      <a:alpha val="43137"/>
                    </a:srgbClr>
                  </a:outerShdw>
                </a:effectLst>
                <a:latin typeface="Britannic Bold" pitchFamily="34" charset="0"/>
              </a:rPr>
              <a:t>Section 3(a)(5)</a:t>
            </a:r>
            <a:endParaRPr lang="en-US" i="1" dirty="0"/>
          </a:p>
        </p:txBody>
      </p:sp>
      <p:sp>
        <p:nvSpPr>
          <p:cNvPr id="6" name="Subtitle 5"/>
          <p:cNvSpPr>
            <a:spLocks noGrp="1"/>
          </p:cNvSpPr>
          <p:nvPr>
            <p:ph type="subTitle" idx="1"/>
          </p:nvPr>
        </p:nvSpPr>
        <p:spPr>
          <a:xfrm>
            <a:off x="457200" y="914400"/>
            <a:ext cx="8534400" cy="5410200"/>
          </a:xfrm>
        </p:spPr>
        <p:txBody>
          <a:bodyPr/>
          <a:lstStyle/>
          <a:p>
            <a:pPr marL="404813" indent="-404813" algn="l">
              <a:spcAft>
                <a:spcPts val="600"/>
              </a:spcAft>
            </a:pPr>
            <a:r>
              <a:rPr lang="en-US" sz="1600" dirty="0">
                <a:solidFill>
                  <a:srgbClr val="FFFF00"/>
                </a:solidFill>
              </a:rPr>
              <a:t>(H) </a:t>
            </a:r>
            <a:r>
              <a:rPr lang="en-US" sz="1600" dirty="0" smtClean="0">
                <a:solidFill>
                  <a:srgbClr val="FFFF00"/>
                </a:solidFill>
              </a:rPr>
              <a:t> Walls </a:t>
            </a:r>
            <a:r>
              <a:rPr lang="en-US" sz="1600" dirty="0">
                <a:solidFill>
                  <a:srgbClr val="FFFF00"/>
                </a:solidFill>
              </a:rPr>
              <a:t>and Abutments. </a:t>
            </a:r>
            <a:r>
              <a:rPr lang="en-US" sz="1600" dirty="0" smtClean="0">
                <a:solidFill>
                  <a:srgbClr val="FFFF00"/>
                </a:solidFill>
              </a:rPr>
              <a:t> </a:t>
            </a:r>
            <a:r>
              <a:rPr lang="en-US" sz="1600" dirty="0" smtClean="0"/>
              <a:t>Repair </a:t>
            </a:r>
            <a:r>
              <a:rPr lang="en-US" sz="1600" dirty="0"/>
              <a:t>of concrete wingwalls, endwalls or bridge abutments and pipe repair or replacement of such structures associated with such necessary wingwall, endwall or abutments;</a:t>
            </a:r>
          </a:p>
          <a:p>
            <a:pPr marL="342900" indent="-342900" algn="l">
              <a:spcAft>
                <a:spcPts val="600"/>
              </a:spcAft>
            </a:pPr>
            <a:r>
              <a:rPr lang="en-US" sz="1600" dirty="0">
                <a:solidFill>
                  <a:srgbClr val="FFFF00"/>
                </a:solidFill>
              </a:rPr>
              <a:t>(</a:t>
            </a:r>
            <a:r>
              <a:rPr lang="en-US" sz="1600" dirty="0" smtClean="0">
                <a:solidFill>
                  <a:srgbClr val="FFFF00"/>
                </a:solidFill>
              </a:rPr>
              <a:t>I)  Pipes </a:t>
            </a:r>
            <a:r>
              <a:rPr lang="en-US" sz="1600" dirty="0">
                <a:solidFill>
                  <a:srgbClr val="FFFF00"/>
                </a:solidFill>
              </a:rPr>
              <a:t>and Culverts. </a:t>
            </a:r>
            <a:r>
              <a:rPr lang="en-US" sz="1600" dirty="0" smtClean="0">
                <a:solidFill>
                  <a:srgbClr val="FFFF00"/>
                </a:solidFill>
              </a:rPr>
              <a:t> </a:t>
            </a:r>
            <a:r>
              <a:rPr lang="en-US" sz="1600" dirty="0" smtClean="0"/>
              <a:t>Removal </a:t>
            </a:r>
            <a:r>
              <a:rPr lang="en-US" sz="1600" dirty="0"/>
              <a:t>of pipes and culverts, including the creation of open channels associated with the removal of such pipes and culverts;</a:t>
            </a:r>
          </a:p>
          <a:p>
            <a:pPr marL="342900" indent="-342900" algn="l">
              <a:spcAft>
                <a:spcPts val="600"/>
              </a:spcAft>
            </a:pPr>
            <a:r>
              <a:rPr lang="en-US" sz="1600" dirty="0">
                <a:solidFill>
                  <a:srgbClr val="FFFF00"/>
                </a:solidFill>
              </a:rPr>
              <a:t>(</a:t>
            </a:r>
            <a:r>
              <a:rPr lang="en-US" sz="1600" dirty="0" smtClean="0">
                <a:solidFill>
                  <a:srgbClr val="FFFF00"/>
                </a:solidFill>
              </a:rPr>
              <a:t>J)  Outlet </a:t>
            </a:r>
            <a:r>
              <a:rPr lang="en-US" sz="1600" dirty="0">
                <a:solidFill>
                  <a:srgbClr val="FFFF00"/>
                </a:solidFill>
              </a:rPr>
              <a:t>Protection. </a:t>
            </a:r>
            <a:r>
              <a:rPr lang="en-US" sz="1600" dirty="0" smtClean="0">
                <a:solidFill>
                  <a:srgbClr val="FFFF00"/>
                </a:solidFill>
              </a:rPr>
              <a:t> </a:t>
            </a:r>
            <a:r>
              <a:rPr lang="en-US" sz="1600" dirty="0" smtClean="0"/>
              <a:t>Repair</a:t>
            </a:r>
            <a:r>
              <a:rPr lang="en-US" sz="1600" dirty="0"/>
              <a:t>, rehabilitation or expansion of an existing splash pad or plunge pool associated with an existing stormwater outfall or the installation of a new splash pad or plunge pool associated with the removal of a pipe of culvert;</a:t>
            </a:r>
          </a:p>
          <a:p>
            <a:pPr marL="404813" indent="-404813" algn="l">
              <a:spcAft>
                <a:spcPts val="600"/>
              </a:spcAft>
            </a:pPr>
            <a:r>
              <a:rPr lang="en-US" sz="1600" dirty="0">
                <a:solidFill>
                  <a:srgbClr val="FFFF00"/>
                </a:solidFill>
              </a:rPr>
              <a:t>(K) </a:t>
            </a:r>
            <a:r>
              <a:rPr lang="en-US" sz="1600" dirty="0" smtClean="0">
                <a:solidFill>
                  <a:srgbClr val="FFFF00"/>
                </a:solidFill>
              </a:rPr>
              <a:t> Shoreline </a:t>
            </a:r>
            <a:r>
              <a:rPr lang="en-US" sz="1600" dirty="0">
                <a:solidFill>
                  <a:srgbClr val="FFFF00"/>
                </a:solidFill>
              </a:rPr>
              <a:t>Protection. </a:t>
            </a:r>
            <a:r>
              <a:rPr lang="en-US" sz="1600" dirty="0" smtClean="0">
                <a:solidFill>
                  <a:srgbClr val="FFFF00"/>
                </a:solidFill>
              </a:rPr>
              <a:t> </a:t>
            </a:r>
            <a:r>
              <a:rPr lang="en-US" sz="1600" dirty="0" smtClean="0"/>
              <a:t>Repair </a:t>
            </a:r>
            <a:r>
              <a:rPr lang="en-US" sz="1600" dirty="0"/>
              <a:t>of previously protected </a:t>
            </a:r>
            <a:r>
              <a:rPr lang="en-US" sz="1600" dirty="0" smtClean="0"/>
              <a:t>shorelines including </a:t>
            </a:r>
            <a:r>
              <a:rPr lang="en-US" sz="1600" dirty="0"/>
              <a:t>riprap and stone armoring including shaping, regrading, placement of bedding material and riprap or armor stone to the pre-existing contours, and repair of seawalls to pre-existing conditions including repointing, patching, resetting stones, and applying a skim coat to the face of the seawall;</a:t>
            </a:r>
          </a:p>
          <a:p>
            <a:pPr marL="404813" indent="-404813" algn="l">
              <a:spcAft>
                <a:spcPts val="600"/>
              </a:spcAft>
            </a:pPr>
            <a:r>
              <a:rPr lang="en-US" sz="1600" dirty="0">
                <a:solidFill>
                  <a:srgbClr val="FFFF00"/>
                </a:solidFill>
              </a:rPr>
              <a:t>(L) </a:t>
            </a:r>
            <a:r>
              <a:rPr lang="en-US" sz="1600" dirty="0" smtClean="0">
                <a:solidFill>
                  <a:srgbClr val="FFFF00"/>
                </a:solidFill>
              </a:rPr>
              <a:t> Access</a:t>
            </a:r>
            <a:r>
              <a:rPr lang="en-US" sz="1600" dirty="0">
                <a:solidFill>
                  <a:srgbClr val="FFFF00"/>
                </a:solidFill>
              </a:rPr>
              <a:t>. </a:t>
            </a:r>
            <a:r>
              <a:rPr lang="en-US" sz="1600" dirty="0" smtClean="0">
                <a:solidFill>
                  <a:srgbClr val="FFFF00"/>
                </a:solidFill>
              </a:rPr>
              <a:t> </a:t>
            </a:r>
            <a:r>
              <a:rPr lang="en-US" sz="1600" dirty="0" smtClean="0"/>
              <a:t>Installation </a:t>
            </a:r>
            <a:r>
              <a:rPr lang="en-US" sz="1600" dirty="0"/>
              <a:t>and use of low-impact temporary access structures including scaffolding, low ground pressure equipment, elevated trestle, scaffolding, ladders, and construction mats; and</a:t>
            </a:r>
          </a:p>
          <a:p>
            <a:pPr marL="457200" indent="-457200" algn="l">
              <a:spcAft>
                <a:spcPts val="600"/>
              </a:spcAft>
            </a:pPr>
            <a:r>
              <a:rPr lang="en-US" sz="1600" dirty="0">
                <a:solidFill>
                  <a:srgbClr val="FFFF00"/>
                </a:solidFill>
              </a:rPr>
              <a:t>(M) </a:t>
            </a:r>
            <a:r>
              <a:rPr lang="en-US" sz="1600" dirty="0" smtClean="0">
                <a:solidFill>
                  <a:srgbClr val="FFFF00"/>
                </a:solidFill>
              </a:rPr>
              <a:t> Rail </a:t>
            </a:r>
            <a:r>
              <a:rPr lang="en-US" sz="1600" dirty="0">
                <a:solidFill>
                  <a:srgbClr val="FFFF00"/>
                </a:solidFill>
              </a:rPr>
              <a:t>Infrastructure. </a:t>
            </a:r>
            <a:r>
              <a:rPr lang="en-US" sz="1600" dirty="0" smtClean="0">
                <a:solidFill>
                  <a:srgbClr val="FFFF00"/>
                </a:solidFill>
              </a:rPr>
              <a:t> </a:t>
            </a:r>
            <a:r>
              <a:rPr lang="en-US" sz="1600" dirty="0" smtClean="0"/>
              <a:t>Repair</a:t>
            </a:r>
            <a:r>
              <a:rPr lang="en-US" sz="1600" dirty="0"/>
              <a:t>, rehabilitation or replacement of ballast, ties, rails, catenary towers and wires, signal cable tray, signal conduits, signal box and foundation, and electrical substations.</a:t>
            </a:r>
          </a:p>
        </p:txBody>
      </p:sp>
    </p:spTree>
    <p:extLst>
      <p:ext uri="{BB962C8B-B14F-4D97-AF65-F5344CB8AC3E}">
        <p14:creationId xmlns:p14="http://schemas.microsoft.com/office/powerpoint/2010/main" val="16902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7"/>
          <p:cNvSpPr>
            <a:spLocks noGrp="1"/>
          </p:cNvSpPr>
          <p:nvPr>
            <p:ph type="title"/>
          </p:nvPr>
        </p:nvSpPr>
        <p:spPr>
          <a:xfrm>
            <a:off x="457200" y="76200"/>
            <a:ext cx="8229600" cy="990600"/>
          </a:xfrm>
        </p:spPr>
        <p:txBody>
          <a:bodyPr anchor="ctr"/>
          <a:lstStyle/>
          <a:p>
            <a:pPr>
              <a:defRPr/>
            </a:pPr>
            <a:r>
              <a:rPr lang="en-US" sz="3600" dirty="0" smtClean="0">
                <a:effectLst>
                  <a:outerShdw blurRad="38100" dist="38100" dir="2700000" algn="tl">
                    <a:srgbClr val="000000">
                      <a:alpha val="43137"/>
                    </a:srgbClr>
                  </a:outerShdw>
                </a:effectLst>
                <a:latin typeface="Britannic Bold" pitchFamily="34" charset="0"/>
              </a:rPr>
              <a:t>Special Conditions</a:t>
            </a:r>
          </a:p>
        </p:txBody>
      </p:sp>
      <p:graphicFrame>
        <p:nvGraphicFramePr>
          <p:cNvPr id="5" name="Content Placeholder 4"/>
          <p:cNvGraphicFramePr>
            <a:graphicFrameLocks noGrp="1"/>
          </p:cNvGraphicFramePr>
          <p:nvPr>
            <p:ph idx="1"/>
          </p:nvPr>
        </p:nvGraphicFramePr>
        <p:xfrm>
          <a:off x="3581400" y="304800"/>
          <a:ext cx="5111750" cy="612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838200"/>
            <a:ext cx="8382000" cy="3293209"/>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000" dirty="0" smtClean="0">
                <a:solidFill>
                  <a:srgbClr val="FFFFFF"/>
                </a:solidFill>
                <a:effectLst>
                  <a:outerShdw blurRad="38100" dist="38100" dir="2700000" algn="tl">
                    <a:srgbClr val="000000">
                      <a:alpha val="43137"/>
                    </a:srgbClr>
                  </a:outerShdw>
                </a:effectLst>
              </a:rPr>
              <a:t>In total, DOT has 19 Special Conditions that can be associated with an eligible activity.  For Design/Construction, eligible activities and special conditions will be determined in advance of construction during the design/permitting process by OEP.</a:t>
            </a:r>
          </a:p>
          <a:p>
            <a:pPr marL="342900" indent="-342900" fontAlgn="base">
              <a:spcBef>
                <a:spcPct val="0"/>
              </a:spcBef>
              <a:spcAft>
                <a:spcPct val="0"/>
              </a:spcAft>
              <a:buFont typeface="Arial" panose="020B0604020202020204" pitchFamily="34" charset="0"/>
              <a:buChar char="•"/>
            </a:pPr>
            <a:endParaRPr lang="en-US" sz="20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anose="020B0604020202020204" pitchFamily="34" charset="0"/>
              <a:buChar char="•"/>
            </a:pPr>
            <a:r>
              <a:rPr lang="en-US" sz="2000" dirty="0" smtClean="0">
                <a:solidFill>
                  <a:srgbClr val="FFFFFF"/>
                </a:solidFill>
                <a:effectLst>
                  <a:outerShdw blurRad="38100" dist="38100" dir="2700000" algn="tl">
                    <a:srgbClr val="000000">
                      <a:alpha val="43137"/>
                    </a:srgbClr>
                  </a:outerShdw>
                </a:effectLst>
              </a:rPr>
              <a:t>For Maintenance or Rails, you will be responsible to determine the </a:t>
            </a:r>
            <a:r>
              <a:rPr lang="en-US" sz="2000" dirty="0">
                <a:solidFill>
                  <a:srgbClr val="FFFFFF"/>
                </a:solidFill>
                <a:effectLst>
                  <a:outerShdw blurRad="38100" dist="38100" dir="2700000" algn="tl">
                    <a:srgbClr val="000000">
                      <a:alpha val="43137"/>
                    </a:srgbClr>
                  </a:outerShdw>
                </a:effectLst>
              </a:rPr>
              <a:t>eligible activities and special </a:t>
            </a:r>
            <a:r>
              <a:rPr lang="en-US" sz="2000" dirty="0" smtClean="0">
                <a:solidFill>
                  <a:srgbClr val="FFFFFF"/>
                </a:solidFill>
                <a:effectLst>
                  <a:outerShdw blurRad="38100" dist="38100" dir="2700000" algn="tl">
                    <a:srgbClr val="000000">
                      <a:alpha val="43137"/>
                    </a:srgbClr>
                  </a:outerShdw>
                </a:effectLst>
              </a:rPr>
              <a:t>conditions.  OEP will offer assistance whenever needed. </a:t>
            </a:r>
            <a:endParaRPr lang="en-US" sz="2000" dirty="0">
              <a:solidFill>
                <a:srgbClr val="FFFFFF"/>
              </a:solidFill>
              <a:effectLst>
                <a:outerShdw blurRad="38100" dist="38100" dir="2700000" algn="tl">
                  <a:srgbClr val="000000">
                    <a:alpha val="43137"/>
                  </a:srgbClr>
                </a:outerShdw>
              </a:effectLst>
            </a:endParaRPr>
          </a:p>
          <a:p>
            <a:pPr fontAlgn="base">
              <a:spcBef>
                <a:spcPct val="0"/>
              </a:spcBef>
              <a:spcAft>
                <a:spcPct val="0"/>
              </a:spcAft>
            </a:pPr>
            <a:endParaRPr lang="en-US" sz="2000" dirty="0">
              <a:solidFill>
                <a:srgbClr val="FFFFFF"/>
              </a:solidFill>
              <a:effectLst>
                <a:outerShdw blurRad="38100" dist="38100" dir="2700000" algn="tl">
                  <a:srgbClr val="000000">
                    <a:alpha val="43137"/>
                  </a:srgbClr>
                </a:outerShdw>
              </a:effectLst>
            </a:endParaRPr>
          </a:p>
          <a:p>
            <a:pPr marL="285750" indent="-285750" fontAlgn="base">
              <a:spcBef>
                <a:spcPct val="0"/>
              </a:spcBef>
              <a:spcAft>
                <a:spcPct val="0"/>
              </a:spcAft>
              <a:buFont typeface="Arial" panose="020B0604020202020204" pitchFamily="34" charset="0"/>
              <a:buChar char="•"/>
            </a:pPr>
            <a:endParaRPr lang="en-US" sz="1400" dirty="0">
              <a:solidFill>
                <a:srgbClr val="FFFFFF"/>
              </a:solidFill>
              <a:effectLst>
                <a:outerShdw blurRad="38100" dist="38100" dir="2700000" algn="tl">
                  <a:srgbClr val="000000">
                    <a:alpha val="43137"/>
                  </a:srgbClr>
                </a:outerShdw>
              </a:effectLst>
            </a:endParaRPr>
          </a:p>
          <a:p>
            <a:pPr marL="285750" indent="-285750" fontAlgn="base">
              <a:spcBef>
                <a:spcPct val="0"/>
              </a:spcBef>
              <a:spcAft>
                <a:spcPct val="0"/>
              </a:spcAft>
              <a:buFont typeface="Arial" panose="020B0604020202020204" pitchFamily="34" charset="0"/>
              <a:buChar char="•"/>
            </a:pPr>
            <a:endParaRPr lang="en-US" sz="1400" dirty="0">
              <a:solidFill>
                <a:srgbClr val="FFFFFF"/>
              </a:solidFill>
              <a:effectLst>
                <a:outerShdw blurRad="38100" dist="38100" dir="2700000" algn="tl">
                  <a:srgbClr val="000000">
                    <a:alpha val="43137"/>
                  </a:srgbClr>
                </a:outerShdw>
              </a:effectLst>
            </a:endParaRPr>
          </a:p>
        </p:txBody>
      </p:sp>
      <p:pic>
        <p:nvPicPr>
          <p:cNvPr id="1026" name="Picture 2" descr="Aerial View Of Sandy Storm Damage In Connectic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1" y="3429000"/>
            <a:ext cx="59988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554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Special Conditions </a:t>
            </a:r>
            <a:r>
              <a:rPr lang="en-US" i="1" dirty="0" smtClean="0">
                <a:effectLst>
                  <a:outerShdw blurRad="38100" dist="38100" dir="2700000" algn="tl">
                    <a:srgbClr val="000000">
                      <a:alpha val="43137"/>
                    </a:srgbClr>
                  </a:outerShdw>
                </a:effectLst>
                <a:latin typeface="Britannic Bold" pitchFamily="34" charset="0"/>
              </a:rPr>
              <a:t>Section 5(e)</a:t>
            </a:r>
            <a:endParaRPr lang="en-US" i="1" dirty="0"/>
          </a:p>
        </p:txBody>
      </p:sp>
      <p:sp>
        <p:nvSpPr>
          <p:cNvPr id="6" name="Subtitle 5"/>
          <p:cNvSpPr>
            <a:spLocks noGrp="1"/>
          </p:cNvSpPr>
          <p:nvPr>
            <p:ph type="subTitle" idx="1"/>
          </p:nvPr>
        </p:nvSpPr>
        <p:spPr>
          <a:xfrm>
            <a:off x="457200" y="914400"/>
            <a:ext cx="8534400" cy="5410200"/>
          </a:xfrm>
        </p:spPr>
        <p:txBody>
          <a:bodyPr/>
          <a:lstStyle/>
          <a:p>
            <a:pPr marL="342900" indent="-342900" algn="l">
              <a:spcAft>
                <a:spcPts val="600"/>
              </a:spcAft>
            </a:pPr>
            <a:r>
              <a:rPr lang="en-US" sz="1500" dirty="0"/>
              <a:t>(1) </a:t>
            </a:r>
            <a:r>
              <a:rPr lang="en-US" sz="1500" dirty="0" smtClean="0"/>
              <a:t> In </a:t>
            </a:r>
            <a:r>
              <a:rPr lang="en-US" sz="1500" dirty="0"/>
              <a:t>conducting any Department of Transportation Maintenance activities, the permittee shall follow any applicable Best Management Practices, design manuals and materials specifications published, used or adopted by the Connecticut Department of Transportation.</a:t>
            </a:r>
          </a:p>
          <a:p>
            <a:pPr marL="342900" indent="-342900" algn="l">
              <a:spcAft>
                <a:spcPts val="600"/>
              </a:spcAft>
            </a:pPr>
            <a:r>
              <a:rPr lang="en-US" sz="1500" dirty="0"/>
              <a:t>(2) </a:t>
            </a:r>
            <a:r>
              <a:rPr lang="en-US" sz="1500" dirty="0" smtClean="0"/>
              <a:t> In </a:t>
            </a:r>
            <a:r>
              <a:rPr lang="en-US" sz="1500" dirty="0"/>
              <a:t>conducting the work authorized herein, the permittee shall not cause permanent impacts to tidal wetlands associated with the installation of temporary or permanent structures, staging, or storage</a:t>
            </a:r>
            <a:r>
              <a:rPr lang="en-US" sz="1500" dirty="0" smtClean="0"/>
              <a:t>.</a:t>
            </a:r>
          </a:p>
          <a:p>
            <a:pPr marL="342900" indent="-342900" algn="l">
              <a:spcAft>
                <a:spcPts val="600"/>
              </a:spcAft>
            </a:pPr>
            <a:r>
              <a:rPr lang="en-US" sz="1500" dirty="0"/>
              <a:t>(3) </a:t>
            </a:r>
            <a:r>
              <a:rPr lang="en-US" sz="1500" dirty="0" smtClean="0"/>
              <a:t> In </a:t>
            </a:r>
            <a:r>
              <a:rPr lang="en-US" sz="1500" dirty="0"/>
              <a:t>conducting any bridge painting, preparation or cleaning activities authorized herein, the permittee shall install and utilize proper containment that prevents discharges into coastal waters or wetlands. </a:t>
            </a:r>
            <a:r>
              <a:rPr lang="en-US" sz="1500" dirty="0" smtClean="0"/>
              <a:t> The </a:t>
            </a:r>
            <a:r>
              <a:rPr lang="en-US" sz="1500" dirty="0"/>
              <a:t>permittee shall ensure the containment system is in optimal operating condition until the work authorized herein is completed.</a:t>
            </a:r>
          </a:p>
          <a:p>
            <a:pPr marL="342900" indent="-342900" algn="l">
              <a:spcAft>
                <a:spcPts val="600"/>
              </a:spcAft>
            </a:pPr>
            <a:r>
              <a:rPr lang="en-US" sz="1500" dirty="0"/>
              <a:t>(4) </a:t>
            </a:r>
            <a:r>
              <a:rPr lang="en-US" sz="1500" dirty="0" smtClean="0"/>
              <a:t> Any </a:t>
            </a:r>
            <a:r>
              <a:rPr lang="en-US" sz="1500" dirty="0"/>
              <a:t>debris associated with any activity authorized herein, including sediment or debris from drains, scuppers or weeps; residue from scraping, sandblasting, abrading or painting, shall be collected and disposed of at an approved upland site applicable for such debris.</a:t>
            </a:r>
          </a:p>
          <a:p>
            <a:pPr marL="342900" indent="-342900" algn="l">
              <a:spcAft>
                <a:spcPts val="600"/>
              </a:spcAft>
            </a:pPr>
            <a:r>
              <a:rPr lang="en-US" sz="1500" dirty="0"/>
              <a:t>(5) </a:t>
            </a:r>
            <a:r>
              <a:rPr lang="en-US" sz="1500" dirty="0" smtClean="0"/>
              <a:t> This </a:t>
            </a:r>
            <a:r>
              <a:rPr lang="en-US" sz="1500" dirty="0"/>
              <a:t>authorization specifically does not allow for the increase of additional stormwater flows from the structures authorized herein.</a:t>
            </a:r>
          </a:p>
          <a:p>
            <a:pPr marL="342900" indent="-342900" algn="l">
              <a:spcAft>
                <a:spcPts val="600"/>
              </a:spcAft>
              <a:buAutoNum type="arabicParenBoth" startAt="6"/>
            </a:pPr>
            <a:r>
              <a:rPr lang="en-US" sz="1500" dirty="0" smtClean="0"/>
              <a:t>The </a:t>
            </a:r>
            <a:r>
              <a:rPr lang="en-US" sz="1500" dirty="0"/>
              <a:t>permittee shall stage any barges employed to complete the work authorized herein such that no more than 50% of the channel beneath any bridge is impeded </a:t>
            </a:r>
            <a:r>
              <a:rPr lang="en-US" sz="1500" dirty="0" smtClean="0"/>
              <a:t>at	any </a:t>
            </a:r>
            <a:r>
              <a:rPr lang="en-US" sz="1500" dirty="0"/>
              <a:t>time</a:t>
            </a:r>
            <a:r>
              <a:rPr lang="en-US" sz="1500" dirty="0" smtClean="0"/>
              <a:t>.</a:t>
            </a:r>
            <a:endParaRPr lang="en-US" sz="1500" dirty="0"/>
          </a:p>
        </p:txBody>
      </p:sp>
    </p:spTree>
    <p:extLst>
      <p:ext uri="{BB962C8B-B14F-4D97-AF65-F5344CB8AC3E}">
        <p14:creationId xmlns:p14="http://schemas.microsoft.com/office/powerpoint/2010/main" val="19455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Special Conditions </a:t>
            </a:r>
            <a:r>
              <a:rPr lang="en-US" i="1" dirty="0" smtClean="0">
                <a:effectLst>
                  <a:outerShdw blurRad="38100" dist="38100" dir="2700000" algn="tl">
                    <a:srgbClr val="000000">
                      <a:alpha val="43137"/>
                    </a:srgbClr>
                  </a:outerShdw>
                </a:effectLst>
                <a:latin typeface="Britannic Bold" pitchFamily="34" charset="0"/>
              </a:rPr>
              <a:t>Section 5(e)</a:t>
            </a:r>
            <a:endParaRPr lang="en-US" i="1" dirty="0"/>
          </a:p>
        </p:txBody>
      </p:sp>
      <p:sp>
        <p:nvSpPr>
          <p:cNvPr id="6" name="Subtitle 5"/>
          <p:cNvSpPr>
            <a:spLocks noGrp="1"/>
          </p:cNvSpPr>
          <p:nvPr>
            <p:ph type="subTitle" idx="1"/>
          </p:nvPr>
        </p:nvSpPr>
        <p:spPr>
          <a:xfrm>
            <a:off x="381000" y="914400"/>
            <a:ext cx="8534400" cy="5410200"/>
          </a:xfrm>
        </p:spPr>
        <p:txBody>
          <a:bodyPr/>
          <a:lstStyle/>
          <a:p>
            <a:pPr marL="342900" indent="-342900" algn="l">
              <a:spcAft>
                <a:spcPts val="600"/>
              </a:spcAft>
            </a:pPr>
            <a:r>
              <a:rPr lang="en-US" sz="1500" dirty="0" smtClean="0"/>
              <a:t>(7)  Any </a:t>
            </a:r>
            <a:r>
              <a:rPr lang="en-US" sz="1500" dirty="0"/>
              <a:t>debris containment systems employed by the permittee shall be designed so as to prevent impacts to navigation. Prior to commencement of work, the permittee shall obtain Advance Approval by the U.S. Coast Guard, when applicable </a:t>
            </a:r>
          </a:p>
          <a:p>
            <a:pPr marL="342900" indent="-342900" algn="l">
              <a:spcAft>
                <a:spcPts val="600"/>
              </a:spcAft>
            </a:pPr>
            <a:r>
              <a:rPr lang="en-US" sz="1500" dirty="0" smtClean="0"/>
              <a:t>(8)  The </a:t>
            </a:r>
            <a:r>
              <a:rPr lang="en-US" sz="1500" dirty="0"/>
              <a:t>full superstructure replacement authorized herein shall not include the replacement of existing bridge piers or foundations or construction of new bridge piers or foundations, nor shall it include any expansion of the width of any superstructure that could increase the volume of stormwater associated with such work.</a:t>
            </a:r>
          </a:p>
          <a:p>
            <a:pPr marL="342900" indent="-342900" algn="l">
              <a:spcAft>
                <a:spcPts val="600"/>
              </a:spcAft>
            </a:pPr>
            <a:r>
              <a:rPr lang="en-US" sz="1500" dirty="0"/>
              <a:t>(9) </a:t>
            </a:r>
            <a:r>
              <a:rPr lang="en-US" sz="1500" dirty="0" smtClean="0"/>
              <a:t> Unless </a:t>
            </a:r>
            <a:r>
              <a:rPr lang="en-US" sz="1500" dirty="0"/>
              <a:t>otherwise authorized in writing by the commissioner, the permittee, prior to the commencement of any bridge scour repair, shall install turbidity curtains or other appropriate containment extending from the water surface to the substrate around the work area. Such curtains shall be maintained in optimal operating condition until project completion at which time the erosion and sediment controls shall be removed to an upland location.</a:t>
            </a:r>
          </a:p>
          <a:p>
            <a:pPr marL="457200" indent="-457200" algn="l">
              <a:spcAft>
                <a:spcPts val="600"/>
              </a:spcAft>
            </a:pPr>
            <a:r>
              <a:rPr lang="en-US" sz="1500" dirty="0"/>
              <a:t>(10) </a:t>
            </a:r>
            <a:r>
              <a:rPr lang="en-US" sz="1500" dirty="0" smtClean="0"/>
              <a:t> Prior </a:t>
            </a:r>
            <a:r>
              <a:rPr lang="en-US" sz="1500" dirty="0"/>
              <a:t>to the installation of any grout bags, the permittee shall consult with Department of Energy &amp; Environmental Protection Inland Fisheries Division regarding necessary project modifications or restrictions to protect fisheries resources. Any such modifications or restrictions become binding.</a:t>
            </a:r>
          </a:p>
          <a:p>
            <a:pPr marL="457200" indent="-457200" algn="l">
              <a:spcAft>
                <a:spcPts val="600"/>
              </a:spcAft>
            </a:pPr>
            <a:r>
              <a:rPr lang="en-US" sz="1500" dirty="0"/>
              <a:t>(11) </a:t>
            </a:r>
            <a:r>
              <a:rPr lang="en-US" sz="1500" dirty="0" smtClean="0"/>
              <a:t> The </a:t>
            </a:r>
            <a:r>
              <a:rPr lang="en-US" sz="1500" dirty="0"/>
              <a:t>permittee shall install any grout bags by hand. Such grout bags shall be located within the footprint of the existing footing and shall not extend further than two feet from the face of such footing. Such grout bags shall be placed in such a manner that they do not pose any adverse impact to navigation or fish passage</a:t>
            </a:r>
            <a:r>
              <a:rPr lang="en-US" sz="1500" dirty="0" smtClean="0"/>
              <a:t>.</a:t>
            </a:r>
            <a:endParaRPr lang="en-US" sz="1500" dirty="0"/>
          </a:p>
        </p:txBody>
      </p:sp>
    </p:spTree>
    <p:extLst>
      <p:ext uri="{BB962C8B-B14F-4D97-AF65-F5344CB8AC3E}">
        <p14:creationId xmlns:p14="http://schemas.microsoft.com/office/powerpoint/2010/main" val="6300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382000" cy="838200"/>
          </a:xfrm>
        </p:spPr>
        <p:txBody>
          <a:bodyPr/>
          <a:lstStyle/>
          <a:p>
            <a:pPr algn="l"/>
            <a:r>
              <a:rPr lang="en-US" dirty="0" smtClean="0">
                <a:effectLst>
                  <a:outerShdw blurRad="38100" dist="38100" dir="2700000" algn="tl">
                    <a:srgbClr val="000000">
                      <a:alpha val="43137"/>
                    </a:srgbClr>
                  </a:outerShdw>
                </a:effectLst>
                <a:latin typeface="Britannic Bold" pitchFamily="34" charset="0"/>
              </a:rPr>
              <a:t>Special Conditions </a:t>
            </a:r>
            <a:r>
              <a:rPr lang="en-US" i="1" dirty="0" smtClean="0">
                <a:effectLst>
                  <a:outerShdw blurRad="38100" dist="38100" dir="2700000" algn="tl">
                    <a:srgbClr val="000000">
                      <a:alpha val="43137"/>
                    </a:srgbClr>
                  </a:outerShdw>
                </a:effectLst>
                <a:latin typeface="Britannic Bold" pitchFamily="34" charset="0"/>
              </a:rPr>
              <a:t>Section 5(e)</a:t>
            </a:r>
            <a:endParaRPr lang="en-US" i="1" dirty="0"/>
          </a:p>
        </p:txBody>
      </p:sp>
      <p:sp>
        <p:nvSpPr>
          <p:cNvPr id="6" name="Subtitle 5"/>
          <p:cNvSpPr>
            <a:spLocks noGrp="1"/>
          </p:cNvSpPr>
          <p:nvPr>
            <p:ph type="subTitle" idx="1"/>
          </p:nvPr>
        </p:nvSpPr>
        <p:spPr>
          <a:xfrm>
            <a:off x="381000" y="914400"/>
            <a:ext cx="8534400" cy="5410200"/>
          </a:xfrm>
        </p:spPr>
        <p:txBody>
          <a:bodyPr/>
          <a:lstStyle/>
          <a:p>
            <a:pPr marL="457200" indent="-457200" algn="l">
              <a:spcAft>
                <a:spcPts val="600"/>
              </a:spcAft>
            </a:pPr>
            <a:r>
              <a:rPr lang="en-US" sz="1500" dirty="0"/>
              <a:t>(</a:t>
            </a:r>
            <a:r>
              <a:rPr lang="en-US" sz="1500" dirty="0" smtClean="0"/>
              <a:t>12)  In </a:t>
            </a:r>
            <a:r>
              <a:rPr lang="en-US" sz="1500" dirty="0"/>
              <a:t>conducting work to wingwalls, endwalls, abutments, pipes, culverts, outlet protection, or other shoreline armoring the permittee shall work during periods of low flow and low tide so as minimize sedimentation and impacts to coastal resources.</a:t>
            </a:r>
          </a:p>
          <a:p>
            <a:pPr marL="457200" indent="-457200" algn="l">
              <a:spcAft>
                <a:spcPts val="600"/>
              </a:spcAft>
            </a:pPr>
            <a:r>
              <a:rPr lang="en-US" sz="1500" dirty="0" smtClean="0"/>
              <a:t> (13) In </a:t>
            </a:r>
            <a:r>
              <a:rPr lang="en-US" sz="1500" dirty="0"/>
              <a:t>constructing any new outlet protection where a section of pipe has been removed, the permittee shall not exceed the area of the disturbance caused by the removal of the pipe.</a:t>
            </a:r>
          </a:p>
          <a:p>
            <a:pPr marL="457200" indent="-457200" algn="l">
              <a:spcAft>
                <a:spcPts val="600"/>
              </a:spcAft>
            </a:pPr>
            <a:r>
              <a:rPr lang="en-US" sz="1500" dirty="0"/>
              <a:t>(14) </a:t>
            </a:r>
            <a:r>
              <a:rPr lang="en-US" sz="1500" dirty="0" smtClean="0"/>
              <a:t> In </a:t>
            </a:r>
            <a:r>
              <a:rPr lang="en-US" sz="1500" dirty="0"/>
              <a:t>conducting shoreline protection projects authorized herein, riprap or armoring shall not exceed the footprint of the protection originally in-place and shall be at the same grade and slope.</a:t>
            </a:r>
          </a:p>
          <a:p>
            <a:pPr marL="457200" indent="-457200" algn="l">
              <a:spcAft>
                <a:spcPts val="600"/>
              </a:spcAft>
            </a:pPr>
            <a:r>
              <a:rPr lang="en-US" sz="1500" dirty="0"/>
              <a:t>(15) </a:t>
            </a:r>
            <a:r>
              <a:rPr lang="en-US" sz="1500" dirty="0" smtClean="0"/>
              <a:t> Not </a:t>
            </a:r>
            <a:r>
              <a:rPr lang="en-US" sz="1500" dirty="0"/>
              <a:t>later than 90 days subsequent to the completion of any shoreline protection project including rip rap, bedding material, or other shoreline armoring authorized herein, the permittee shall submit as-built drawings showing the project.</a:t>
            </a:r>
          </a:p>
          <a:p>
            <a:pPr marL="457200" indent="-457200" algn="l">
              <a:spcAft>
                <a:spcPts val="600"/>
              </a:spcAft>
            </a:pPr>
            <a:r>
              <a:rPr lang="en-US" sz="1500" dirty="0"/>
              <a:t>(16) </a:t>
            </a:r>
            <a:r>
              <a:rPr lang="en-US" sz="1500" dirty="0" smtClean="0"/>
              <a:t> In </a:t>
            </a:r>
            <a:r>
              <a:rPr lang="en-US" sz="1500" dirty="0"/>
              <a:t>conducting any riprap work, the permittee shall place such riprap to its full course thickness in one operation to produce a reasonably well-graded slope without causing displacement of the underlying bedding material.</a:t>
            </a:r>
          </a:p>
          <a:p>
            <a:pPr marL="457200" indent="-457200" algn="l">
              <a:spcAft>
                <a:spcPts val="600"/>
              </a:spcAft>
            </a:pPr>
            <a:r>
              <a:rPr lang="en-US" sz="1500" dirty="0"/>
              <a:t>(17) </a:t>
            </a:r>
            <a:r>
              <a:rPr lang="en-US" sz="1500" dirty="0" smtClean="0"/>
              <a:t> Prior </a:t>
            </a:r>
            <a:r>
              <a:rPr lang="en-US" sz="1500" dirty="0"/>
              <a:t>to the commencement or work authorized herein, the permittee has obtained approval from the commissioner from sections 25-68b through 25-68h, inclusive, of the General Statutes, and sections 25-68h-1 through 25-68h-3 of the Regulations of Connecticut State Agencies, inclusive, as applicable</a:t>
            </a:r>
            <a:r>
              <a:rPr lang="en-US" sz="1500" dirty="0" smtClean="0"/>
              <a:t>.</a:t>
            </a:r>
            <a:endParaRPr lang="en-US" sz="1500" dirty="0"/>
          </a:p>
        </p:txBody>
      </p:sp>
    </p:spTree>
    <p:extLst>
      <p:ext uri="{BB962C8B-B14F-4D97-AF65-F5344CB8AC3E}">
        <p14:creationId xmlns:p14="http://schemas.microsoft.com/office/powerpoint/2010/main" val="70148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ot background">
  <a:themeElements>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t backgroun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ot 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t 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t backgrou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t backgrou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t 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t 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t 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1728</Words>
  <Application>Microsoft Office PowerPoint</Application>
  <PresentationFormat>On-screen Show (4:3)</PresentationFormat>
  <Paragraphs>75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dot background</vt:lpstr>
      <vt:lpstr> Connecticut Department of Transportation  Office of Environmental Planning Water and Noise Compliance  General Permit for Coastal Maintenance  Issuance Date: October 26, 2015 Expiration Date: October 26, 2035    </vt:lpstr>
      <vt:lpstr>DOT Process</vt:lpstr>
      <vt:lpstr>Eligible Activities Section 3(a)(5)</vt:lpstr>
      <vt:lpstr>Eligible Activities Section 3(a)(5)</vt:lpstr>
      <vt:lpstr>Eligible Activities Section 3(a)(5)</vt:lpstr>
      <vt:lpstr>Special Conditions</vt:lpstr>
      <vt:lpstr>Special Conditions Section 5(e)</vt:lpstr>
      <vt:lpstr>Special Conditions Section 5(e)</vt:lpstr>
      <vt:lpstr>Special Conditions Section 5(e)</vt:lpstr>
      <vt:lpstr>Special Conditions Section 5(e)</vt:lpstr>
      <vt:lpstr>Design</vt:lpstr>
      <vt:lpstr>Reporting Form</vt:lpstr>
      <vt:lpstr>General Information</vt:lpstr>
      <vt:lpstr>PowerPoint Presentation</vt:lpstr>
    </vt:vector>
  </TitlesOfParts>
  <Company>State of Connecticut Dept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Department of Transportation  Office of Environmental Planning Water and Noise Compliance  General Permit for Coastal Maintenance  Issuance Date: October 26, 2015 Expiration Date: October 26, 2035</dc:title>
  <dc:creator>Mark D. Marseglia</dc:creator>
  <cp:lastModifiedBy>Mark D. Marseglia</cp:lastModifiedBy>
  <cp:revision>22</cp:revision>
  <cp:lastPrinted>2016-05-31T11:09:32Z</cp:lastPrinted>
  <dcterms:created xsi:type="dcterms:W3CDTF">2016-03-22T19:19:42Z</dcterms:created>
  <dcterms:modified xsi:type="dcterms:W3CDTF">2016-05-31T14:33:41Z</dcterms:modified>
</cp:coreProperties>
</file>