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0"/>
  </p:notesMasterIdLst>
  <p:sldIdLst>
    <p:sldId id="256" r:id="rId2"/>
    <p:sldId id="266" r:id="rId3"/>
    <p:sldId id="389" r:id="rId4"/>
    <p:sldId id="392" r:id="rId5"/>
    <p:sldId id="393" r:id="rId6"/>
    <p:sldId id="258" r:id="rId7"/>
    <p:sldId id="268" r:id="rId8"/>
    <p:sldId id="394" r:id="rId9"/>
    <p:sldId id="292" r:id="rId10"/>
    <p:sldId id="291" r:id="rId11"/>
    <p:sldId id="269" r:id="rId12"/>
    <p:sldId id="260" r:id="rId13"/>
    <p:sldId id="263" r:id="rId14"/>
    <p:sldId id="281" r:id="rId15"/>
    <p:sldId id="331" r:id="rId16"/>
    <p:sldId id="396" r:id="rId17"/>
    <p:sldId id="397" r:id="rId18"/>
    <p:sldId id="296" r:id="rId19"/>
    <p:sldId id="332" r:id="rId20"/>
    <p:sldId id="335" r:id="rId21"/>
    <p:sldId id="336" r:id="rId22"/>
    <p:sldId id="337" r:id="rId23"/>
    <p:sldId id="338" r:id="rId24"/>
    <p:sldId id="339" r:id="rId25"/>
    <p:sldId id="340" r:id="rId26"/>
    <p:sldId id="341" r:id="rId27"/>
    <p:sldId id="342" r:id="rId28"/>
    <p:sldId id="299" r:id="rId29"/>
    <p:sldId id="327" r:id="rId30"/>
    <p:sldId id="344" r:id="rId31"/>
    <p:sldId id="395" r:id="rId32"/>
    <p:sldId id="346" r:id="rId33"/>
    <p:sldId id="401" r:id="rId34"/>
    <p:sldId id="287" r:id="rId35"/>
    <p:sldId id="386" r:id="rId36"/>
    <p:sldId id="312" r:id="rId37"/>
    <p:sldId id="384" r:id="rId38"/>
    <p:sldId id="328" r:id="rId39"/>
    <p:sldId id="330" r:id="rId40"/>
    <p:sldId id="347" r:id="rId41"/>
    <p:sldId id="324" r:id="rId42"/>
    <p:sldId id="348" r:id="rId43"/>
    <p:sldId id="349" r:id="rId44"/>
    <p:sldId id="350" r:id="rId45"/>
    <p:sldId id="352" r:id="rId46"/>
    <p:sldId id="400" r:id="rId47"/>
    <p:sldId id="351" r:id="rId48"/>
    <p:sldId id="355" r:id="rId49"/>
    <p:sldId id="308" r:id="rId50"/>
    <p:sldId id="283" r:id="rId51"/>
    <p:sldId id="358" r:id="rId52"/>
    <p:sldId id="359" r:id="rId53"/>
    <p:sldId id="354" r:id="rId54"/>
    <p:sldId id="360" r:id="rId55"/>
    <p:sldId id="385" r:id="rId56"/>
    <p:sldId id="361" r:id="rId57"/>
    <p:sldId id="362" r:id="rId58"/>
    <p:sldId id="365" r:id="rId59"/>
    <p:sldId id="373" r:id="rId60"/>
    <p:sldId id="363" r:id="rId61"/>
    <p:sldId id="364" r:id="rId62"/>
    <p:sldId id="366" r:id="rId63"/>
    <p:sldId id="369" r:id="rId64"/>
    <p:sldId id="375" r:id="rId65"/>
    <p:sldId id="376" r:id="rId66"/>
    <p:sldId id="377" r:id="rId67"/>
    <p:sldId id="356" r:id="rId68"/>
    <p:sldId id="379" r:id="rId69"/>
    <p:sldId id="380" r:id="rId70"/>
    <p:sldId id="398" r:id="rId71"/>
    <p:sldId id="381" r:id="rId72"/>
    <p:sldId id="382" r:id="rId73"/>
    <p:sldId id="383" r:id="rId74"/>
    <p:sldId id="368" r:id="rId75"/>
    <p:sldId id="367" r:id="rId76"/>
    <p:sldId id="371" r:id="rId77"/>
    <p:sldId id="372" r:id="rId78"/>
    <p:sldId id="387"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Lesay" initials="KL"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8" autoAdjust="0"/>
    <p:restoredTop sz="94660"/>
  </p:normalViewPr>
  <p:slideViewPr>
    <p:cSldViewPr>
      <p:cViewPr varScale="1">
        <p:scale>
          <a:sx n="65" d="100"/>
          <a:sy n="65" d="100"/>
        </p:scale>
        <p:origin x="-48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AA652D-51D0-4B37-A953-26DEC7235248}" type="datetimeFigureOut">
              <a:rPr lang="en-US" smtClean="0"/>
              <a:t>5/12/2014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11F889-4035-4AE8-87B7-D570EE508BAB}" type="slidenum">
              <a:rPr lang="en-US" smtClean="0"/>
              <a:t>‹#›</a:t>
            </a:fld>
            <a:endParaRPr lang="en-US"/>
          </a:p>
        </p:txBody>
      </p:sp>
    </p:spTree>
    <p:extLst>
      <p:ext uri="{BB962C8B-B14F-4D97-AF65-F5344CB8AC3E}">
        <p14:creationId xmlns:p14="http://schemas.microsoft.com/office/powerpoint/2010/main" val="215173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2002 E &amp; S guidelines</a:t>
            </a:r>
            <a:endParaRPr lang="en-US" dirty="0"/>
          </a:p>
        </p:txBody>
      </p:sp>
      <p:sp>
        <p:nvSpPr>
          <p:cNvPr id="4" name="Slide Number Placeholder 3"/>
          <p:cNvSpPr>
            <a:spLocks noGrp="1"/>
          </p:cNvSpPr>
          <p:nvPr>
            <p:ph type="sldNum" sz="quarter" idx="10"/>
          </p:nvPr>
        </p:nvSpPr>
        <p:spPr/>
        <p:txBody>
          <a:bodyPr/>
          <a:lstStyle/>
          <a:p>
            <a:fld id="{5D11F889-4035-4AE8-87B7-D570EE508BAB}" type="slidenum">
              <a:rPr lang="en-US" smtClean="0"/>
              <a:t>23</a:t>
            </a:fld>
            <a:endParaRPr lang="en-US"/>
          </a:p>
        </p:txBody>
      </p:sp>
    </p:spTree>
    <p:extLst>
      <p:ext uri="{BB962C8B-B14F-4D97-AF65-F5344CB8AC3E}">
        <p14:creationId xmlns:p14="http://schemas.microsoft.com/office/powerpoint/2010/main" val="411338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Capacity to contain</a:t>
            </a:r>
            <a:r>
              <a:rPr lang="en-US" baseline="0" dirty="0" smtClean="0"/>
              <a:t> 134 cubic yards of storage per acre of runoff</a:t>
            </a:r>
            <a:endParaRPr lang="en-US" dirty="0"/>
          </a:p>
        </p:txBody>
      </p:sp>
      <p:sp>
        <p:nvSpPr>
          <p:cNvPr id="4" name="Slide Number Placeholder 3"/>
          <p:cNvSpPr>
            <a:spLocks noGrp="1"/>
          </p:cNvSpPr>
          <p:nvPr>
            <p:ph type="sldNum" sz="quarter" idx="10"/>
          </p:nvPr>
        </p:nvSpPr>
        <p:spPr/>
        <p:txBody>
          <a:bodyPr/>
          <a:lstStyle/>
          <a:p>
            <a:fld id="{5D11F889-4035-4AE8-87B7-D570EE508BAB}" type="slidenum">
              <a:rPr lang="en-US" smtClean="0"/>
              <a:t>25</a:t>
            </a:fld>
            <a:endParaRPr lang="en-US"/>
          </a:p>
        </p:txBody>
      </p:sp>
    </p:spTree>
    <p:extLst>
      <p:ext uri="{BB962C8B-B14F-4D97-AF65-F5344CB8AC3E}">
        <p14:creationId xmlns:p14="http://schemas.microsoft.com/office/powerpoint/2010/main" val="1831549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D81BA86-5ECE-47F8-BCE1-C9C184753F14}" type="datetimeFigureOut">
              <a:rPr lang="en-US" smtClean="0"/>
              <a:t>5/12/2014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4CC5EA0-3376-4D38-868A-8B0C4190FAE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1BA86-5ECE-47F8-BCE1-C9C184753F14}"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1BA86-5ECE-47F8-BCE1-C9C184753F14}"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1BA86-5ECE-47F8-BCE1-C9C184753F14}"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81BA86-5ECE-47F8-BCE1-C9C184753F14}"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D81BA86-5ECE-47F8-BCE1-C9C184753F14}"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C5EA0-3376-4D38-868A-8B0C4190FAEC}"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D81BA86-5ECE-47F8-BCE1-C9C184753F14}" type="datetimeFigureOut">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C5EA0-3376-4D38-868A-8B0C4190FAEC}"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81BA86-5ECE-47F8-BCE1-C9C184753F14}" type="datetimeFigureOut">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1BA86-5ECE-47F8-BCE1-C9C184753F14}" type="datetimeFigureOut">
              <a:rPr lang="en-US" smtClean="0"/>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C5EA0-3376-4D38-868A-8B0C4190FA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D81BA86-5ECE-47F8-BCE1-C9C184753F14}" type="datetimeFigureOut">
              <a:rPr lang="en-US" smtClean="0"/>
              <a:t>5/12/2014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A4CC5EA0-3376-4D38-868A-8B0C4190FA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D81BA86-5ECE-47F8-BCE1-C9C184753F14}" type="datetimeFigureOut">
              <a:rPr lang="en-US" smtClean="0"/>
              <a:t>5/12/2014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A4CC5EA0-3376-4D38-868A-8B0C4190FA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D81BA86-5ECE-47F8-BCE1-C9C184753F14}" type="datetimeFigureOut">
              <a:rPr lang="en-US" smtClean="0"/>
              <a:t>5/12/2014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4CC5EA0-3376-4D38-868A-8B0C4190FA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ater.epa.gov/polwaste/green/bbfs.cfm"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epa.gov/region9/qa/pdfs/40cfr136_03.pdf" TargetMode="External"/><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ct.gov/deep/lib/deep/permits_and_licenses/water_discharge_general_permits/storm_const_SMR.pdf" TargetMode="External"/><Relationship Id="rId2" Type="http://schemas.openxmlformats.org/officeDocument/2006/relationships/image" Target="../media/image56.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hyperlink" Target="http://www.epa.gov/netdmr/"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hyperlink" Target="http://www.ct.gov/deep/lib/deep/permits_and_licenses/water_discharge_general_permits/storm_const_termination.pdf"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hyperlink" Target="http://www.ct.gov/deep/cwp/view.asp?a=2721&amp;q=325700"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ct.gov/deep/cwp/view.asp?a=2721&amp;q=325704&amp;deepNav_GID=1654" TargetMode="External"/><Relationship Id="rId2" Type="http://schemas.openxmlformats.org/officeDocument/2006/relationships/image" Target="../media/image75.tmp"/><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hyperlink" Target="http://www.ct.gov/deep/cwp/view.asp?a=2720&amp;q=325660&amp;deepNav_GID=1654"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7.tmp"/><Relationship Id="rId2" Type="http://schemas.openxmlformats.org/officeDocument/2006/relationships/hyperlink" Target="http://www.ct.gov/deep/cwp/view.asp?a=2720&amp;q=325660&amp;deepNav_GID=165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t.gov/deep/lib/deep/aquifer_protection/wtr_co_contact_lis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2725698"/>
            <a:ext cx="2514600" cy="1693902"/>
          </a:xfrm>
        </p:spPr>
        <p:txBody>
          <a:bodyPr>
            <a:normAutofit fontScale="90000"/>
          </a:bodyPr>
          <a:lstStyle/>
          <a:p>
            <a:r>
              <a:rPr lang="en-US" dirty="0"/>
              <a:t>C</a:t>
            </a:r>
            <a:r>
              <a:rPr lang="en-US" dirty="0" smtClean="0"/>
              <a:t>T DOT 2014</a:t>
            </a:r>
            <a:br>
              <a:rPr lang="en-US" dirty="0" smtClean="0"/>
            </a:br>
            <a:r>
              <a:rPr lang="en-US" dirty="0" smtClean="0"/>
              <a:t>Qualified  Inspector Training</a:t>
            </a:r>
            <a:endParaRPr lang="en-US" dirty="0"/>
          </a:p>
        </p:txBody>
      </p:sp>
      <p:sp>
        <p:nvSpPr>
          <p:cNvPr id="3" name="Subtitle 2"/>
          <p:cNvSpPr>
            <a:spLocks noGrp="1"/>
          </p:cNvSpPr>
          <p:nvPr>
            <p:ph type="subTitle" idx="1"/>
          </p:nvPr>
        </p:nvSpPr>
        <p:spPr>
          <a:xfrm>
            <a:off x="1600200" y="4419600"/>
            <a:ext cx="5712179" cy="1371600"/>
          </a:xfrm>
        </p:spPr>
        <p:txBody>
          <a:bodyPr/>
          <a:lstStyle/>
          <a:p>
            <a:r>
              <a:rPr lang="en-US" dirty="0" smtClean="0"/>
              <a:t>General Permit for the Discharge of </a:t>
            </a:r>
            <a:r>
              <a:rPr lang="en-US" dirty="0" err="1" smtClean="0"/>
              <a:t>Stormwater</a:t>
            </a:r>
            <a:r>
              <a:rPr lang="en-US" dirty="0" smtClean="0"/>
              <a:t> and Dewatering Wastewaters from Construction Activities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76400"/>
            <a:ext cx="2743200" cy="2098597"/>
          </a:xfrm>
          <a:prstGeom prst="rect">
            <a:avLst/>
          </a:prstGeom>
        </p:spPr>
      </p:pic>
    </p:spTree>
    <p:extLst>
      <p:ext uri="{BB962C8B-B14F-4D97-AF65-F5344CB8AC3E}">
        <p14:creationId xmlns:p14="http://schemas.microsoft.com/office/powerpoint/2010/main" val="3526833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685800"/>
          </a:xfrm>
        </p:spPr>
        <p:txBody>
          <a:bodyPr>
            <a:noAutofit/>
          </a:bodyPr>
          <a:lstStyle/>
          <a:p>
            <a:r>
              <a:rPr lang="en-US" sz="4000" dirty="0" smtClean="0"/>
              <a:t>Certification Requirements</a:t>
            </a:r>
            <a:endParaRPr lang="en-US" sz="4000" dirty="0"/>
          </a:p>
        </p:txBody>
      </p:sp>
      <p:sp>
        <p:nvSpPr>
          <p:cNvPr id="3" name="Content Placeholder 2"/>
          <p:cNvSpPr>
            <a:spLocks noGrp="1"/>
          </p:cNvSpPr>
          <p:nvPr>
            <p:ph idx="1"/>
          </p:nvPr>
        </p:nvSpPr>
        <p:spPr>
          <a:xfrm>
            <a:off x="762000" y="1676400"/>
            <a:ext cx="7086600" cy="4364736"/>
          </a:xfrm>
        </p:spPr>
        <p:txBody>
          <a:bodyPr>
            <a:normAutofit/>
          </a:bodyPr>
          <a:lstStyle/>
          <a:p>
            <a:r>
              <a:rPr lang="en-US" dirty="0" smtClean="0"/>
              <a:t>The registrant and any other individuals responsible for preparing the registration and signing the certification shall have completely reviewed at a minimum; the general permit and </a:t>
            </a:r>
          </a:p>
          <a:p>
            <a:endParaRPr lang="en-US" dirty="0" smtClean="0"/>
          </a:p>
          <a:p>
            <a:pPr lvl="1"/>
            <a:r>
              <a:rPr lang="en-US" dirty="0" smtClean="0"/>
              <a:t>All information provided in the Registration Form</a:t>
            </a:r>
          </a:p>
          <a:p>
            <a:pPr lvl="1"/>
            <a:r>
              <a:rPr lang="en-US" dirty="0" smtClean="0"/>
              <a:t>The project site, based on a site inspection</a:t>
            </a:r>
          </a:p>
          <a:p>
            <a:pPr lvl="1"/>
            <a:r>
              <a:rPr lang="en-US" dirty="0" smtClean="0"/>
              <a:t>The </a:t>
            </a:r>
            <a:r>
              <a:rPr lang="en-US" dirty="0" err="1" smtClean="0"/>
              <a:t>Stormwater</a:t>
            </a:r>
            <a:r>
              <a:rPr lang="en-US" dirty="0" smtClean="0"/>
              <a:t> Pollution Control Plan (SWPCP)</a:t>
            </a:r>
          </a:p>
          <a:p>
            <a:pPr lvl="1"/>
            <a:endParaRPr lang="en-US" dirty="0" smtClean="0"/>
          </a:p>
          <a:p>
            <a:pPr lvl="1"/>
            <a:endParaRPr lang="en-US" dirty="0" smtClean="0"/>
          </a:p>
          <a:p>
            <a:pPr lvl="1"/>
            <a:endParaRPr lang="en-US" dirty="0"/>
          </a:p>
        </p:txBody>
      </p:sp>
      <p:pic>
        <p:nvPicPr>
          <p:cNvPr id="10242" name="Picture 2" descr="C:\Users\KLesay\AppData\Local\Microsoft\Windows\Temporary Internet Files\Content.IE5\BJS569E3\MC9003311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876800"/>
            <a:ext cx="1567933" cy="160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94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dirty="0" smtClean="0"/>
              <a:t>New Required Coordination Included Into The SWPCP:</a:t>
            </a:r>
            <a:endParaRPr lang="en-US" dirty="0"/>
          </a:p>
        </p:txBody>
      </p:sp>
      <p:sp>
        <p:nvSpPr>
          <p:cNvPr id="3" name="Content Placeholder 2"/>
          <p:cNvSpPr>
            <a:spLocks noGrp="1"/>
          </p:cNvSpPr>
          <p:nvPr>
            <p:ph idx="1"/>
          </p:nvPr>
        </p:nvSpPr>
        <p:spPr>
          <a:xfrm>
            <a:off x="838200" y="1863399"/>
            <a:ext cx="7848600" cy="4898136"/>
          </a:xfrm>
        </p:spPr>
        <p:txBody>
          <a:bodyPr>
            <a:normAutofit/>
          </a:bodyPr>
          <a:lstStyle/>
          <a:p>
            <a:r>
              <a:rPr lang="en-US" dirty="0"/>
              <a:t>Endangered and Threatened Species </a:t>
            </a:r>
            <a:endParaRPr lang="en-US" dirty="0" smtClean="0"/>
          </a:p>
          <a:p>
            <a:r>
              <a:rPr lang="en-US" dirty="0" smtClean="0">
                <a:solidFill>
                  <a:prstClr val="black"/>
                </a:solidFill>
              </a:rPr>
              <a:t>Aquifer </a:t>
            </a:r>
            <a:r>
              <a:rPr lang="en-US" dirty="0">
                <a:solidFill>
                  <a:prstClr val="black"/>
                </a:solidFill>
              </a:rPr>
              <a:t>Protection Areas </a:t>
            </a:r>
            <a:endParaRPr lang="en-US" dirty="0" smtClean="0">
              <a:solidFill>
                <a:prstClr val="black"/>
              </a:solidFill>
            </a:endParaRPr>
          </a:p>
          <a:p>
            <a:r>
              <a:rPr lang="en-US" dirty="0" smtClean="0"/>
              <a:t>Coastal Management Act </a:t>
            </a:r>
          </a:p>
          <a:p>
            <a:r>
              <a:rPr lang="en-US" dirty="0" smtClean="0">
                <a:solidFill>
                  <a:prstClr val="black"/>
                </a:solidFill>
              </a:rPr>
              <a:t>Historic </a:t>
            </a:r>
            <a:r>
              <a:rPr lang="en-US" dirty="0">
                <a:solidFill>
                  <a:prstClr val="black"/>
                </a:solidFill>
              </a:rPr>
              <a:t>Preservation Review </a:t>
            </a:r>
            <a:endParaRPr lang="en-US" dirty="0" smtClean="0">
              <a:solidFill>
                <a:prstClr val="black"/>
              </a:solidFill>
            </a:endParaRPr>
          </a:p>
          <a:p>
            <a:r>
              <a:rPr lang="en-US" dirty="0" smtClean="0"/>
              <a:t>Wild and Scenic Rivers Act </a:t>
            </a:r>
          </a:p>
          <a:p>
            <a:r>
              <a:rPr lang="en-US" b="1" dirty="0" smtClean="0"/>
              <a:t>New</a:t>
            </a:r>
            <a:r>
              <a:rPr lang="en-US" dirty="0" smtClean="0"/>
              <a:t> Discharges to Impaired Water Body</a:t>
            </a:r>
          </a:p>
          <a:p>
            <a:pPr lvl="1"/>
            <a:r>
              <a:rPr lang="en-US" dirty="0" smtClean="0"/>
              <a:t>New outfall</a:t>
            </a:r>
          </a:p>
          <a:p>
            <a:pPr lvl="1"/>
            <a:r>
              <a:rPr lang="en-US" dirty="0" smtClean="0"/>
              <a:t>Same location but Increase in pipe size</a:t>
            </a:r>
          </a:p>
          <a:p>
            <a:pPr lvl="1"/>
            <a:r>
              <a:rPr lang="en-US" dirty="0" smtClean="0"/>
              <a:t>Same pipe but </a:t>
            </a:r>
            <a:r>
              <a:rPr lang="en-US" dirty="0"/>
              <a:t>i</a:t>
            </a:r>
            <a:r>
              <a:rPr lang="en-US" dirty="0" smtClean="0"/>
              <a:t>ncrease in Q </a:t>
            </a:r>
          </a:p>
          <a:p>
            <a:pPr marL="0" indent="0">
              <a:buNone/>
            </a:pPr>
            <a:endParaRPr lang="en-US" dirty="0"/>
          </a:p>
        </p:txBody>
      </p:sp>
      <p:pic>
        <p:nvPicPr>
          <p:cNvPr id="5122" name="Picture 2" descr="C:\Users\KLesay\AppData\Local\Microsoft\Windows\Temporary Internet Files\Content.IE5\I7V0BCXH\MC9000904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743200"/>
            <a:ext cx="1798622" cy="156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69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1066800"/>
            <a:ext cx="6254044" cy="1362075"/>
          </a:xfrm>
        </p:spPr>
        <p:txBody>
          <a:bodyPr/>
          <a:lstStyle/>
          <a:p>
            <a:r>
              <a:rPr lang="en-US" dirty="0" smtClean="0"/>
              <a:t>Registrations </a:t>
            </a:r>
            <a:br>
              <a:rPr lang="en-US" dirty="0" smtClean="0"/>
            </a:br>
            <a:r>
              <a:rPr lang="en-US" dirty="0" smtClean="0"/>
              <a:t>New Requirements</a:t>
            </a:r>
            <a:endParaRPr lang="en-US"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438400"/>
            <a:ext cx="4024715" cy="3672136"/>
          </a:xfrm>
          <a:prstGeom prst="rect">
            <a:avLst/>
          </a:prstGeom>
        </p:spPr>
      </p:pic>
    </p:spTree>
    <p:extLst>
      <p:ext uri="{BB962C8B-B14F-4D97-AF65-F5344CB8AC3E}">
        <p14:creationId xmlns:p14="http://schemas.microsoft.com/office/powerpoint/2010/main" val="3392866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066800"/>
            <a:ext cx="6254044" cy="1362075"/>
          </a:xfrm>
        </p:spPr>
        <p:txBody>
          <a:bodyPr/>
          <a:lstStyle/>
          <a:p>
            <a:r>
              <a:rPr lang="en-US" dirty="0" smtClean="0"/>
              <a:t>Stormwater </a:t>
            </a:r>
            <a:r>
              <a:rPr lang="en-US" dirty="0"/>
              <a:t>P</a:t>
            </a:r>
            <a:r>
              <a:rPr lang="en-US" dirty="0" smtClean="0"/>
              <a:t>ollution Control Plan (SWPCP)</a:t>
            </a:r>
            <a:endParaRPr lang="en-US" dirty="0"/>
          </a:p>
        </p:txBody>
      </p:sp>
      <p:sp>
        <p:nvSpPr>
          <p:cNvPr id="2" name="Text Placeholder 1"/>
          <p:cNvSpPr>
            <a:spLocks noGrp="1"/>
          </p:cNvSpPr>
          <p:nvPr>
            <p:ph type="body" idx="1"/>
          </p:nvPr>
        </p:nvSpPr>
        <p:spPr>
          <a:xfrm>
            <a:off x="1456267" y="2590800"/>
            <a:ext cx="6231467" cy="2444045"/>
          </a:xfrm>
        </p:spPr>
        <p:txBody>
          <a:bodyPr>
            <a:normAutofit/>
          </a:bodyPr>
          <a:lstStyle/>
          <a:p>
            <a:r>
              <a:rPr lang="en-US" dirty="0" smtClean="0"/>
              <a:t>……….What’s in there? </a:t>
            </a:r>
            <a:r>
              <a:rPr lang="en-US" dirty="0"/>
              <a:t/>
            </a:r>
            <a:br>
              <a:rPr lang="en-US" dirty="0"/>
            </a:br>
            <a:endParaRPr lang="en-US" dirty="0"/>
          </a:p>
        </p:txBody>
      </p:sp>
      <p:pic>
        <p:nvPicPr>
          <p:cNvPr id="1027" name="Picture 3" descr="C:\Users\KLesay\AppData\Local\Microsoft\Windows\Temporary Internet Files\Content.IE5\BJS569E3\MM90028278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2286000" cy="218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53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fontScale="90000"/>
          </a:bodyPr>
          <a:lstStyle/>
          <a:p>
            <a:r>
              <a:rPr lang="en-US" dirty="0" smtClean="0"/>
              <a:t>SWPCP – Big Picture</a:t>
            </a:r>
            <a:endParaRPr lang="en-US" dirty="0"/>
          </a:p>
        </p:txBody>
      </p:sp>
      <p:sp>
        <p:nvSpPr>
          <p:cNvPr id="3" name="Content Placeholder 2"/>
          <p:cNvSpPr>
            <a:spLocks noGrp="1"/>
          </p:cNvSpPr>
          <p:nvPr>
            <p:ph idx="1"/>
          </p:nvPr>
        </p:nvSpPr>
        <p:spPr>
          <a:xfrm>
            <a:off x="685800" y="1219200"/>
            <a:ext cx="7696200" cy="5355336"/>
          </a:xfrm>
        </p:spPr>
        <p:txBody>
          <a:bodyPr>
            <a:normAutofit/>
          </a:bodyPr>
          <a:lstStyle/>
          <a:p>
            <a:r>
              <a:rPr lang="en-US" dirty="0" smtClean="0"/>
              <a:t>The Plan consists of site plan drawings and a narrative in conformance with </a:t>
            </a:r>
          </a:p>
          <a:p>
            <a:pPr lvl="1"/>
            <a:r>
              <a:rPr lang="en-US" dirty="0" smtClean="0"/>
              <a:t>CT DEEP Stormwater and Dewatering Wastewaters from Construction Activities General Permit</a:t>
            </a:r>
          </a:p>
          <a:p>
            <a:pPr lvl="1"/>
            <a:r>
              <a:rPr lang="en-US" dirty="0" smtClean="0"/>
              <a:t>2004 Stormwater Quality Manual / 2002 Guidelines</a:t>
            </a:r>
          </a:p>
          <a:p>
            <a:pPr lvl="1"/>
            <a:endParaRPr lang="en-US" dirty="0" smtClean="0"/>
          </a:p>
          <a:p>
            <a:pPr marL="365760" lvl="1" indent="0">
              <a:buNone/>
            </a:pPr>
            <a:endParaRPr lang="en-US" dirty="0" smtClean="0"/>
          </a:p>
          <a:p>
            <a:endParaRPr lang="en-US" dirty="0" smtClean="0"/>
          </a:p>
          <a:p>
            <a:r>
              <a:rPr lang="en-US" dirty="0" smtClean="0"/>
              <a:t>And shall be designed to minimize:</a:t>
            </a:r>
          </a:p>
          <a:p>
            <a:pPr lvl="1"/>
            <a:r>
              <a:rPr lang="en-US" dirty="0" smtClean="0"/>
              <a:t>Pollution caused by soil erosion &amp; sedimentation during construction       AND </a:t>
            </a:r>
          </a:p>
          <a:p>
            <a:pPr lvl="1"/>
            <a:r>
              <a:rPr lang="en-US" dirty="0" smtClean="0"/>
              <a:t>Stormwater pollution caused by use of the site post construction</a:t>
            </a:r>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40747">
            <a:off x="270844" y="3386689"/>
            <a:ext cx="3369796" cy="986197"/>
          </a:xfrm>
          <a:prstGeom prst="rect">
            <a:avLst/>
          </a:prstGeom>
          <a:ln w="12700">
            <a:solidFill>
              <a:schemeClr val="tx2"/>
            </a:solidFill>
          </a:ln>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6280">
            <a:off x="4850484" y="3484599"/>
            <a:ext cx="3861861" cy="1000141"/>
          </a:xfrm>
          <a:prstGeom prst="rect">
            <a:avLst/>
          </a:prstGeom>
        </p:spPr>
      </p:pic>
    </p:spTree>
    <p:extLst>
      <p:ext uri="{BB962C8B-B14F-4D97-AF65-F5344CB8AC3E}">
        <p14:creationId xmlns:p14="http://schemas.microsoft.com/office/powerpoint/2010/main" val="3028849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r>
              <a:rPr lang="en-US" dirty="0" smtClean="0"/>
              <a:t>What’s in the SWPCP ? </a:t>
            </a:r>
            <a:endParaRPr lang="en-US" dirty="0"/>
          </a:p>
        </p:txBody>
      </p:sp>
      <p:sp>
        <p:nvSpPr>
          <p:cNvPr id="3" name="Content Placeholder 2"/>
          <p:cNvSpPr>
            <a:spLocks noGrp="1"/>
          </p:cNvSpPr>
          <p:nvPr>
            <p:ph idx="1"/>
          </p:nvPr>
        </p:nvSpPr>
        <p:spPr>
          <a:xfrm>
            <a:off x="762000" y="1295400"/>
            <a:ext cx="7620000" cy="4953000"/>
          </a:xfrm>
        </p:spPr>
        <p:txBody>
          <a:bodyPr>
            <a:normAutofit lnSpcReduction="10000"/>
          </a:bodyPr>
          <a:lstStyle/>
          <a:p>
            <a:r>
              <a:rPr lang="en-US" dirty="0" smtClean="0"/>
              <a:t>Plan will include:</a:t>
            </a:r>
          </a:p>
          <a:p>
            <a:pPr lvl="1"/>
            <a:r>
              <a:rPr lang="en-US" dirty="0" smtClean="0"/>
              <a:t>Site Plan / Site Specific Drawings</a:t>
            </a:r>
          </a:p>
          <a:p>
            <a:pPr lvl="1"/>
            <a:r>
              <a:rPr lang="en-US" dirty="0" smtClean="0"/>
              <a:t>Site Description</a:t>
            </a:r>
          </a:p>
          <a:p>
            <a:pPr lvl="1"/>
            <a:r>
              <a:rPr lang="en-US" dirty="0" smtClean="0"/>
              <a:t>Construction Sequencing</a:t>
            </a:r>
          </a:p>
          <a:p>
            <a:pPr lvl="1"/>
            <a:r>
              <a:rPr lang="en-US" dirty="0" smtClean="0"/>
              <a:t>Stormwater Control Measures</a:t>
            </a:r>
          </a:p>
          <a:p>
            <a:pPr lvl="1"/>
            <a:r>
              <a:rPr lang="en-US" dirty="0" smtClean="0"/>
              <a:t>Low Impact Development </a:t>
            </a:r>
          </a:p>
          <a:p>
            <a:pPr lvl="1"/>
            <a:r>
              <a:rPr lang="en-US" dirty="0" smtClean="0"/>
              <a:t>Inspections (Qualified Inspector, Routine Inspections) </a:t>
            </a:r>
          </a:p>
          <a:p>
            <a:pPr lvl="1"/>
            <a:r>
              <a:rPr lang="en-US" dirty="0" smtClean="0"/>
              <a:t>Inspection Reporting</a:t>
            </a:r>
          </a:p>
          <a:p>
            <a:pPr lvl="1"/>
            <a:r>
              <a:rPr lang="en-US" dirty="0" smtClean="0"/>
              <a:t>Keeping Plans Current</a:t>
            </a:r>
          </a:p>
          <a:p>
            <a:pPr lvl="1"/>
            <a:r>
              <a:rPr lang="en-US" dirty="0" smtClean="0"/>
              <a:t>Monitoring Requirements / Stormwater Monitoring Report</a:t>
            </a:r>
          </a:p>
          <a:p>
            <a:pPr lvl="1"/>
            <a:r>
              <a:rPr lang="en-US" dirty="0" smtClean="0"/>
              <a:t>Record Keeping Requirements  </a:t>
            </a:r>
          </a:p>
          <a:p>
            <a:pPr lvl="1"/>
            <a:r>
              <a:rPr lang="en-US" dirty="0" smtClean="0"/>
              <a:t>Contractor Identification &amp; Certification</a:t>
            </a:r>
          </a:p>
          <a:p>
            <a:pPr lvl="1"/>
            <a:r>
              <a:rPr lang="en-US" dirty="0" smtClean="0"/>
              <a:t>Termination Requirements</a:t>
            </a:r>
          </a:p>
        </p:txBody>
      </p:sp>
      <p:pic>
        <p:nvPicPr>
          <p:cNvPr id="6147" name="Picture 3" descr="C:\Users\KLesay\AppData\Local\Microsoft\Windows\Temporary Internet Files\Content.IE5\I7V0BCXH\MM900283086[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8772" y="5008418"/>
            <a:ext cx="16764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KLesay\AppData\Local\Microsoft\Windows\Temporary Internet Files\Content.IE5\BJS569E3\MP9003870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286163"/>
            <a:ext cx="1524000" cy="213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41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762001"/>
            <a:ext cx="7069668" cy="685800"/>
          </a:xfrm>
        </p:spPr>
        <p:txBody>
          <a:bodyPr>
            <a:normAutofit fontScale="90000"/>
          </a:bodyPr>
          <a:lstStyle/>
          <a:p>
            <a:r>
              <a:rPr lang="en-US" dirty="0" smtClean="0"/>
              <a:t>Site Plan</a:t>
            </a:r>
            <a:endParaRPr lang="en-US" dirty="0"/>
          </a:p>
        </p:txBody>
      </p:sp>
      <p:sp>
        <p:nvSpPr>
          <p:cNvPr id="3" name="Content Placeholder 2"/>
          <p:cNvSpPr>
            <a:spLocks noGrp="1"/>
          </p:cNvSpPr>
          <p:nvPr>
            <p:ph idx="1"/>
          </p:nvPr>
        </p:nvSpPr>
        <p:spPr>
          <a:xfrm>
            <a:off x="838200" y="1447800"/>
            <a:ext cx="7467600" cy="4419600"/>
          </a:xfrm>
        </p:spPr>
        <p:txBody>
          <a:bodyPr/>
          <a:lstStyle/>
          <a:p>
            <a:r>
              <a:rPr lang="en-US" dirty="0" smtClean="0"/>
              <a:t>Site specific drawings indicating: </a:t>
            </a:r>
          </a:p>
          <a:p>
            <a:pPr lvl="1"/>
            <a:r>
              <a:rPr lang="en-US" dirty="0" smtClean="0"/>
              <a:t>Drainage patterns and approximate slopes after major grading activities</a:t>
            </a:r>
          </a:p>
          <a:p>
            <a:pPr lvl="1"/>
            <a:r>
              <a:rPr lang="en-US" dirty="0" smtClean="0"/>
              <a:t>Areas of soil disturbance </a:t>
            </a:r>
          </a:p>
          <a:p>
            <a:pPr lvl="1"/>
            <a:r>
              <a:rPr lang="en-US" dirty="0" smtClean="0"/>
              <a:t>Location of structural / non-structural controls </a:t>
            </a:r>
          </a:p>
          <a:p>
            <a:pPr lvl="1"/>
            <a:r>
              <a:rPr lang="en-US" dirty="0" smtClean="0"/>
              <a:t>Location of stabilization practices / landscaping</a:t>
            </a:r>
          </a:p>
          <a:p>
            <a:pPr lvl="1"/>
            <a:r>
              <a:rPr lang="en-US" dirty="0" smtClean="0"/>
              <a:t>Monitored outfalls</a:t>
            </a:r>
          </a:p>
          <a:p>
            <a:pPr lvl="1"/>
            <a:r>
              <a:rPr lang="en-US" dirty="0" smtClean="0"/>
              <a:t>Surface waters – impaired and high quality</a:t>
            </a:r>
          </a:p>
          <a:p>
            <a:pPr lvl="1"/>
            <a:r>
              <a:rPr lang="en-US" dirty="0" smtClean="0"/>
              <a:t>Wetlands – inland and tidal</a:t>
            </a:r>
          </a:p>
          <a:p>
            <a:pPr lvl="1"/>
            <a:r>
              <a:rPr lang="en-US" dirty="0" smtClean="0"/>
              <a:t>Location where stormwater will discharge to surface water (during and post construction</a:t>
            </a:r>
          </a:p>
          <a:p>
            <a:pPr lvl="1"/>
            <a:endParaRPr lang="en-US" dirty="0"/>
          </a:p>
        </p:txBody>
      </p:sp>
    </p:spTree>
    <p:extLst>
      <p:ext uri="{BB962C8B-B14F-4D97-AF65-F5344CB8AC3E}">
        <p14:creationId xmlns:p14="http://schemas.microsoft.com/office/powerpoint/2010/main" val="233435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1"/>
            <a:ext cx="6965245" cy="761999"/>
          </a:xfrm>
        </p:spPr>
        <p:txBody>
          <a:bodyPr>
            <a:normAutofit fontScale="90000"/>
          </a:bodyPr>
          <a:lstStyle/>
          <a:p>
            <a:r>
              <a:rPr lang="en-US" dirty="0" smtClean="0"/>
              <a:t>Site Description</a:t>
            </a:r>
            <a:endParaRPr lang="en-US" dirty="0"/>
          </a:p>
        </p:txBody>
      </p:sp>
      <p:sp>
        <p:nvSpPr>
          <p:cNvPr id="3" name="Content Placeholder 2"/>
          <p:cNvSpPr>
            <a:spLocks noGrp="1"/>
          </p:cNvSpPr>
          <p:nvPr>
            <p:ph idx="1"/>
          </p:nvPr>
        </p:nvSpPr>
        <p:spPr>
          <a:xfrm>
            <a:off x="838200" y="1447800"/>
            <a:ext cx="7467600" cy="4275269"/>
          </a:xfrm>
        </p:spPr>
        <p:txBody>
          <a:bodyPr/>
          <a:lstStyle/>
          <a:p>
            <a:r>
              <a:rPr lang="en-US" dirty="0" smtClean="0"/>
              <a:t>Narrative including:</a:t>
            </a:r>
          </a:p>
          <a:p>
            <a:pPr lvl="1"/>
            <a:r>
              <a:rPr lang="en-US" dirty="0" smtClean="0"/>
              <a:t>Nature of construction activity</a:t>
            </a:r>
          </a:p>
          <a:p>
            <a:pPr lvl="1"/>
            <a:r>
              <a:rPr lang="en-US" dirty="0" smtClean="0"/>
              <a:t>Estimate of total area of the site and total area of expected soil disturbance </a:t>
            </a:r>
          </a:p>
          <a:p>
            <a:pPr lvl="1"/>
            <a:r>
              <a:rPr lang="en-US" dirty="0" smtClean="0"/>
              <a:t>Estimate of the average runoff coefficient of the site post construction</a:t>
            </a:r>
          </a:p>
          <a:p>
            <a:pPr lvl="1"/>
            <a:r>
              <a:rPr lang="en-US" dirty="0" smtClean="0"/>
              <a:t>Name of the immediate receiving water(s) and ultimate receiving water(s)</a:t>
            </a:r>
          </a:p>
          <a:p>
            <a:pPr lvl="1"/>
            <a:r>
              <a:rPr lang="en-US" dirty="0" smtClean="0"/>
              <a:t>Extent of wetland acreage</a:t>
            </a:r>
          </a:p>
        </p:txBody>
      </p:sp>
      <p:pic>
        <p:nvPicPr>
          <p:cNvPr id="2052" name="Picture 4" descr="http://clipartmountain.com/clip3/ctail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267200"/>
            <a:ext cx="181927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5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3707"/>
            <a:ext cx="8229600" cy="710293"/>
          </a:xfrm>
        </p:spPr>
        <p:txBody>
          <a:bodyPr>
            <a:normAutofit fontScale="90000"/>
          </a:bodyPr>
          <a:lstStyle/>
          <a:p>
            <a:r>
              <a:rPr lang="en-US" dirty="0" smtClean="0"/>
              <a:t>Construction Sequencing</a:t>
            </a:r>
            <a:endParaRPr lang="en-US" dirty="0"/>
          </a:p>
        </p:txBody>
      </p:sp>
      <p:sp>
        <p:nvSpPr>
          <p:cNvPr id="3" name="Content Placeholder 2"/>
          <p:cNvSpPr>
            <a:spLocks noGrp="1"/>
          </p:cNvSpPr>
          <p:nvPr>
            <p:ph idx="1"/>
          </p:nvPr>
        </p:nvSpPr>
        <p:spPr>
          <a:xfrm>
            <a:off x="457200" y="1524000"/>
            <a:ext cx="6882205" cy="4572000"/>
          </a:xfrm>
        </p:spPr>
        <p:txBody>
          <a:bodyPr>
            <a:normAutofit lnSpcReduction="10000"/>
          </a:bodyPr>
          <a:lstStyle/>
          <a:p>
            <a:pPr lvl="1"/>
            <a:r>
              <a:rPr lang="en-US" dirty="0" smtClean="0"/>
              <a:t>Expected sequence of major construction activities on the site</a:t>
            </a:r>
          </a:p>
          <a:p>
            <a:pPr lvl="1"/>
            <a:r>
              <a:rPr lang="en-US" dirty="0" smtClean="0"/>
              <a:t>Estimated timetable for all construction activities</a:t>
            </a:r>
          </a:p>
          <a:p>
            <a:pPr lvl="1"/>
            <a:r>
              <a:rPr lang="en-US" dirty="0" smtClean="0"/>
              <a:t>Limits </a:t>
            </a:r>
            <a:r>
              <a:rPr lang="en-US" dirty="0"/>
              <a:t>of disturbance for each </a:t>
            </a:r>
            <a:r>
              <a:rPr lang="en-US" dirty="0" smtClean="0"/>
              <a:t>phase</a:t>
            </a:r>
          </a:p>
          <a:p>
            <a:pPr lvl="2"/>
            <a:r>
              <a:rPr lang="en-US" dirty="0" smtClean="0"/>
              <a:t>Unless specifically designed by the engineer the site shall be phased to avoid disturbance between 2 to 5 acres and greater than 5 acres at any one time</a:t>
            </a:r>
          </a:p>
          <a:p>
            <a:pPr lvl="3"/>
            <a:r>
              <a:rPr lang="en-US" dirty="0" smtClean="0"/>
              <a:t>Disturbance of 2 to 5 acres per discharge point requires a temporary sediment </a:t>
            </a:r>
            <a:r>
              <a:rPr lang="en-US" b="1" dirty="0" smtClean="0"/>
              <a:t>trap </a:t>
            </a:r>
            <a:r>
              <a:rPr lang="en-US" dirty="0" smtClean="0"/>
              <a:t>with capacity to handle 134 </a:t>
            </a:r>
            <a:r>
              <a:rPr lang="en-US" dirty="0" err="1" smtClean="0"/>
              <a:t>c.y</a:t>
            </a:r>
            <a:r>
              <a:rPr lang="en-US" dirty="0" smtClean="0"/>
              <a:t>. per acre disturbed</a:t>
            </a:r>
          </a:p>
          <a:p>
            <a:pPr lvl="3"/>
            <a:r>
              <a:rPr lang="en-US" dirty="0" smtClean="0"/>
              <a:t>Disturbance of </a:t>
            </a:r>
            <a:r>
              <a:rPr lang="en-US" dirty="0"/>
              <a:t>g</a:t>
            </a:r>
            <a:r>
              <a:rPr lang="en-US" dirty="0" smtClean="0"/>
              <a:t>reater than 5 acres per discharge point requires a temporary sediment </a:t>
            </a:r>
            <a:r>
              <a:rPr lang="en-US" b="1" dirty="0" smtClean="0"/>
              <a:t>basin </a:t>
            </a:r>
            <a:r>
              <a:rPr lang="en-US" dirty="0" smtClean="0"/>
              <a:t>with </a:t>
            </a:r>
            <a:r>
              <a:rPr lang="en-US" dirty="0"/>
              <a:t>capacity to handle 134 </a:t>
            </a:r>
            <a:r>
              <a:rPr lang="en-US" dirty="0" err="1"/>
              <a:t>c.y</a:t>
            </a:r>
            <a:r>
              <a:rPr lang="en-US" dirty="0"/>
              <a:t>. per acre disturbed</a:t>
            </a:r>
          </a:p>
          <a:p>
            <a:pPr lvl="2"/>
            <a:r>
              <a:rPr lang="en-US" i="1" dirty="0" smtClean="0"/>
              <a:t>Disturbance for an Impaired Water Body is different</a:t>
            </a:r>
          </a:p>
          <a:p>
            <a:pPr lvl="1"/>
            <a:endParaRPr lang="en-US" dirty="0" smtClean="0"/>
          </a:p>
          <a:p>
            <a:pPr lvl="1"/>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0" y="15240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8992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14400"/>
          </a:xfrm>
        </p:spPr>
        <p:txBody>
          <a:bodyPr>
            <a:normAutofit/>
          </a:bodyPr>
          <a:lstStyle/>
          <a:p>
            <a:r>
              <a:rPr lang="en-US" dirty="0" smtClean="0"/>
              <a:t>Stormwater Control </a:t>
            </a:r>
            <a:r>
              <a:rPr lang="en-US" dirty="0"/>
              <a:t>M</a:t>
            </a:r>
            <a:r>
              <a:rPr lang="en-US" dirty="0" smtClean="0"/>
              <a:t>easures</a:t>
            </a:r>
            <a:endParaRPr lang="en-US" dirty="0"/>
          </a:p>
        </p:txBody>
      </p:sp>
      <p:sp>
        <p:nvSpPr>
          <p:cNvPr id="3" name="Content Placeholder 2"/>
          <p:cNvSpPr>
            <a:spLocks noGrp="1"/>
          </p:cNvSpPr>
          <p:nvPr>
            <p:ph idx="1"/>
          </p:nvPr>
        </p:nvSpPr>
        <p:spPr>
          <a:xfrm>
            <a:off x="838200" y="1524000"/>
            <a:ext cx="7467600" cy="4648200"/>
          </a:xfrm>
        </p:spPr>
        <p:txBody>
          <a:bodyPr>
            <a:normAutofit fontScale="77500" lnSpcReduction="20000"/>
          </a:bodyPr>
          <a:lstStyle/>
          <a:p>
            <a:r>
              <a:rPr lang="en-US" dirty="0" smtClean="0"/>
              <a:t>Purpose</a:t>
            </a:r>
          </a:p>
          <a:p>
            <a:pPr lvl="1"/>
            <a:r>
              <a:rPr lang="en-US" dirty="0" smtClean="0"/>
              <a:t>Minimize = reduce or eliminate to the extent achievable using control measures that are technologically available and economically practicable and achievable in light of best industry practice</a:t>
            </a:r>
          </a:p>
          <a:p>
            <a:pPr lvl="1"/>
            <a:endParaRPr lang="en-US" dirty="0" smtClean="0"/>
          </a:p>
          <a:p>
            <a:r>
              <a:rPr lang="en-US" dirty="0" smtClean="0"/>
              <a:t>Typical Control Measures</a:t>
            </a:r>
          </a:p>
          <a:p>
            <a:pPr lvl="1"/>
            <a:r>
              <a:rPr lang="en-US" dirty="0" smtClean="0"/>
              <a:t>Temporary Stabilization</a:t>
            </a:r>
          </a:p>
          <a:p>
            <a:pPr lvl="1"/>
            <a:r>
              <a:rPr lang="en-US" dirty="0" smtClean="0"/>
              <a:t>Permanent Stabilization</a:t>
            </a:r>
          </a:p>
          <a:p>
            <a:pPr lvl="1"/>
            <a:r>
              <a:rPr lang="en-US" dirty="0" smtClean="0"/>
              <a:t>Structural Stabilization </a:t>
            </a:r>
          </a:p>
          <a:p>
            <a:pPr lvl="1"/>
            <a:endParaRPr lang="en-US" dirty="0" smtClean="0"/>
          </a:p>
          <a:p>
            <a:r>
              <a:rPr lang="en-US" dirty="0" smtClean="0"/>
              <a:t>Designed in accordance with:</a:t>
            </a:r>
          </a:p>
          <a:p>
            <a:pPr lvl="1"/>
            <a:r>
              <a:rPr lang="en-US" dirty="0" smtClean="0"/>
              <a:t>“Guidelines” (2002 E &amp; S Guidelines)</a:t>
            </a:r>
          </a:p>
          <a:p>
            <a:pPr lvl="1"/>
            <a:r>
              <a:rPr lang="en-US" dirty="0" smtClean="0"/>
              <a:t>2004 Stormwater Quality Manual or </a:t>
            </a:r>
          </a:p>
          <a:p>
            <a:pPr lvl="1"/>
            <a:r>
              <a:rPr lang="en-US" dirty="0" smtClean="0"/>
              <a:t>CT DOT Qualified Products List</a:t>
            </a:r>
          </a:p>
          <a:p>
            <a:pPr lvl="1"/>
            <a:r>
              <a:rPr lang="en-US" dirty="0" smtClean="0"/>
              <a:t>Special Provisions</a:t>
            </a:r>
          </a:p>
          <a:p>
            <a:pPr lvl="1"/>
            <a:r>
              <a:rPr lang="en-US" dirty="0" smtClean="0"/>
              <a:t>CT DOT Form 816, as amended</a:t>
            </a:r>
          </a:p>
          <a:p>
            <a:pPr lvl="1"/>
            <a:r>
              <a:rPr lang="en-US" dirty="0" smtClean="0"/>
              <a:t>Engineered System </a:t>
            </a:r>
          </a:p>
          <a:p>
            <a:pPr marL="0" indent="0">
              <a:buNone/>
            </a:pPr>
            <a:endParaRPr lang="en-US" dirty="0" smtClean="0"/>
          </a:p>
          <a:p>
            <a:endParaRPr lang="en-US" dirty="0" smtClean="0"/>
          </a:p>
          <a:p>
            <a:pPr lvl="1"/>
            <a:endParaRPr lang="en-US" dirty="0"/>
          </a:p>
        </p:txBody>
      </p:sp>
    </p:spTree>
    <p:extLst>
      <p:ext uri="{BB962C8B-B14F-4D97-AF65-F5344CB8AC3E}">
        <p14:creationId xmlns:p14="http://schemas.microsoft.com/office/powerpoint/2010/main" val="2022721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686800" cy="838200"/>
          </a:xfrm>
        </p:spPr>
        <p:txBody>
          <a:bodyPr>
            <a:normAutofit/>
          </a:bodyPr>
          <a:lstStyle/>
          <a:p>
            <a:r>
              <a:rPr lang="en-US" smtClean="0"/>
              <a:t>Key Terms</a:t>
            </a:r>
            <a:endParaRPr lang="en-US" dirty="0"/>
          </a:p>
        </p:txBody>
      </p:sp>
      <p:sp>
        <p:nvSpPr>
          <p:cNvPr id="3" name="Content Placeholder 2"/>
          <p:cNvSpPr>
            <a:spLocks noGrp="1"/>
          </p:cNvSpPr>
          <p:nvPr>
            <p:ph sz="quarter" idx="13"/>
          </p:nvPr>
        </p:nvSpPr>
        <p:spPr>
          <a:xfrm>
            <a:off x="762000" y="1295399"/>
            <a:ext cx="3733800" cy="4953001"/>
          </a:xfrm>
        </p:spPr>
        <p:txBody>
          <a:bodyPr>
            <a:normAutofit lnSpcReduction="10000"/>
          </a:bodyPr>
          <a:lstStyle/>
          <a:p>
            <a:r>
              <a:rPr lang="en-US" dirty="0" smtClean="0"/>
              <a:t>Grab sample</a:t>
            </a:r>
          </a:p>
          <a:p>
            <a:r>
              <a:rPr lang="en-US" dirty="0" smtClean="0"/>
              <a:t>The “Guidelines”</a:t>
            </a:r>
          </a:p>
          <a:p>
            <a:r>
              <a:rPr lang="en-US" dirty="0" smtClean="0"/>
              <a:t>NTU (</a:t>
            </a:r>
            <a:r>
              <a:rPr lang="en-US" dirty="0" err="1" smtClean="0"/>
              <a:t>Nephelometric</a:t>
            </a:r>
            <a:r>
              <a:rPr lang="en-US" dirty="0" smtClean="0"/>
              <a:t> Turbidity Unit)</a:t>
            </a:r>
          </a:p>
          <a:p>
            <a:r>
              <a:rPr lang="en-US" dirty="0" smtClean="0"/>
              <a:t>Structural Measure</a:t>
            </a:r>
          </a:p>
          <a:p>
            <a:r>
              <a:rPr lang="en-US" dirty="0" smtClean="0"/>
              <a:t>Engineered Measure</a:t>
            </a:r>
          </a:p>
          <a:p>
            <a:r>
              <a:rPr lang="en-US" dirty="0" smtClean="0"/>
              <a:t>Non Engineered Measure </a:t>
            </a:r>
          </a:p>
          <a:p>
            <a:r>
              <a:rPr lang="en-US" dirty="0" smtClean="0"/>
              <a:t>Qualified Inspector</a:t>
            </a:r>
          </a:p>
          <a:p>
            <a:r>
              <a:rPr lang="en-US" dirty="0"/>
              <a:t>Locally Exempt Project</a:t>
            </a:r>
          </a:p>
          <a:p>
            <a:r>
              <a:rPr lang="en-US" dirty="0"/>
              <a:t>Locally Approvable </a:t>
            </a:r>
            <a:r>
              <a:rPr lang="en-US" dirty="0" smtClean="0"/>
              <a:t>Project</a:t>
            </a:r>
          </a:p>
          <a:p>
            <a:r>
              <a:rPr lang="en-US" dirty="0" smtClean="0"/>
              <a:t>NPDES / MS4</a:t>
            </a:r>
            <a:endParaRPr lang="en-US" dirty="0"/>
          </a:p>
          <a:p>
            <a:pPr marL="0" indent="0">
              <a:buNone/>
            </a:pPr>
            <a:endParaRPr lang="en-US" dirty="0" smtClean="0"/>
          </a:p>
          <a:p>
            <a:endParaRPr lang="en-US" dirty="0"/>
          </a:p>
        </p:txBody>
      </p:sp>
      <p:sp>
        <p:nvSpPr>
          <p:cNvPr id="4" name="Content Placeholder 3"/>
          <p:cNvSpPr>
            <a:spLocks noGrp="1"/>
          </p:cNvSpPr>
          <p:nvPr>
            <p:ph sz="quarter" idx="14"/>
          </p:nvPr>
        </p:nvSpPr>
        <p:spPr>
          <a:xfrm>
            <a:off x="4572000" y="1295401"/>
            <a:ext cx="3810000" cy="4953000"/>
          </a:xfrm>
        </p:spPr>
        <p:txBody>
          <a:bodyPr>
            <a:normAutofit/>
          </a:bodyPr>
          <a:lstStyle/>
          <a:p>
            <a:r>
              <a:rPr lang="en-US" i="1" dirty="0" smtClean="0"/>
              <a:t>SWPCP / Plan</a:t>
            </a:r>
          </a:p>
          <a:p>
            <a:r>
              <a:rPr lang="en-US" i="1" dirty="0" smtClean="0"/>
              <a:t>Normal </a:t>
            </a:r>
            <a:r>
              <a:rPr lang="en-US" i="1" dirty="0"/>
              <a:t>Working Hours</a:t>
            </a:r>
          </a:p>
          <a:p>
            <a:pPr lvl="1"/>
            <a:r>
              <a:rPr lang="en-US" i="1" dirty="0"/>
              <a:t>(minimum M – F  8 – </a:t>
            </a:r>
            <a:r>
              <a:rPr lang="en-US" i="1" dirty="0" smtClean="0"/>
              <a:t>6)</a:t>
            </a:r>
            <a:endParaRPr lang="en-US" dirty="0" smtClean="0"/>
          </a:p>
          <a:p>
            <a:r>
              <a:rPr lang="en-US" i="1" dirty="0" smtClean="0"/>
              <a:t>Date of filing = the date received by the DEEP</a:t>
            </a:r>
          </a:p>
          <a:p>
            <a:pPr marL="0" indent="0">
              <a:buNone/>
            </a:pPr>
            <a:r>
              <a:rPr lang="en-US" i="1" dirty="0" smtClean="0"/>
              <a:t>*Permit file based on payment</a:t>
            </a:r>
            <a:endParaRPr lang="en-US" dirty="0" smtClean="0"/>
          </a:p>
          <a:p>
            <a:r>
              <a:rPr lang="en-US" i="1" dirty="0" smtClean="0"/>
              <a:t>Day = the calendar day. </a:t>
            </a:r>
          </a:p>
          <a:p>
            <a:pPr lvl="1"/>
            <a:r>
              <a:rPr lang="en-US" i="1" dirty="0" smtClean="0"/>
              <a:t> If a weekend or legal holiday, deadline is the next business day thereafter</a:t>
            </a:r>
          </a:p>
          <a:p>
            <a:endParaRPr lang="en-US" dirty="0" smtClean="0"/>
          </a:p>
          <a:p>
            <a:endParaRPr lang="en-US" dirty="0" smtClean="0"/>
          </a:p>
          <a:p>
            <a:endParaRPr lang="en-US" dirty="0"/>
          </a:p>
        </p:txBody>
      </p:sp>
    </p:spTree>
    <p:extLst>
      <p:ext uri="{BB962C8B-B14F-4D97-AF65-F5344CB8AC3E}">
        <p14:creationId xmlns:p14="http://schemas.microsoft.com/office/powerpoint/2010/main" val="2026141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62000"/>
          </a:xfrm>
        </p:spPr>
        <p:txBody>
          <a:bodyPr>
            <a:normAutofit/>
          </a:bodyPr>
          <a:lstStyle/>
          <a:p>
            <a:r>
              <a:rPr lang="en-US" dirty="0" smtClean="0"/>
              <a:t>Stormwater Control Measures</a:t>
            </a:r>
            <a:endParaRPr lang="en-US" dirty="0"/>
          </a:p>
        </p:txBody>
      </p:sp>
      <p:sp>
        <p:nvSpPr>
          <p:cNvPr id="3" name="Content Placeholder 2"/>
          <p:cNvSpPr>
            <a:spLocks noGrp="1"/>
          </p:cNvSpPr>
          <p:nvPr>
            <p:ph idx="1"/>
          </p:nvPr>
        </p:nvSpPr>
        <p:spPr>
          <a:xfrm>
            <a:off x="1028700" y="1371600"/>
            <a:ext cx="7086600" cy="4351469"/>
          </a:xfrm>
        </p:spPr>
        <p:txBody>
          <a:bodyPr>
            <a:normAutofit fontScale="92500" lnSpcReduction="10000"/>
          </a:bodyPr>
          <a:lstStyle/>
          <a:p>
            <a:r>
              <a:rPr lang="en-US" sz="2000" dirty="0" smtClean="0"/>
              <a:t>Soil Stabilization and Protection </a:t>
            </a:r>
          </a:p>
          <a:p>
            <a:pPr lvl="1"/>
            <a:r>
              <a:rPr lang="en-US" sz="1800" dirty="0" smtClean="0"/>
              <a:t>Chapter 5 of the Guidelines</a:t>
            </a:r>
          </a:p>
          <a:p>
            <a:pPr lvl="1"/>
            <a:r>
              <a:rPr lang="en-US" sz="1800" dirty="0" smtClean="0"/>
              <a:t>Narrative and Drawings of Temporary &amp; Permanent soil stabilization practices for managing disturbed areas </a:t>
            </a:r>
            <a:r>
              <a:rPr lang="en-US" sz="1800" u="sng" dirty="0" smtClean="0"/>
              <a:t>and stockpiles</a:t>
            </a:r>
            <a:r>
              <a:rPr lang="en-US" sz="1800" dirty="0" smtClean="0"/>
              <a:t>, including a schedule for implementing the practices</a:t>
            </a:r>
          </a:p>
          <a:p>
            <a:pPr lvl="1"/>
            <a:r>
              <a:rPr lang="en-US" sz="1800" dirty="0" smtClean="0"/>
              <a:t>Temporary Stabilization </a:t>
            </a:r>
          </a:p>
          <a:p>
            <a:pPr lvl="2"/>
            <a:r>
              <a:rPr lang="en-US" sz="1600" dirty="0" err="1" smtClean="0"/>
              <a:t>Haybales</a:t>
            </a:r>
            <a:r>
              <a:rPr lang="en-US" sz="1600" dirty="0" smtClean="0"/>
              <a:t> </a:t>
            </a:r>
          </a:p>
          <a:p>
            <a:pPr lvl="2"/>
            <a:r>
              <a:rPr lang="en-US" sz="1600" dirty="0" smtClean="0"/>
              <a:t>Silt Fence</a:t>
            </a:r>
          </a:p>
          <a:p>
            <a:pPr lvl="2"/>
            <a:r>
              <a:rPr lang="en-US" sz="1600" dirty="0" smtClean="0"/>
              <a:t>Erosion Control Blanket </a:t>
            </a:r>
          </a:p>
          <a:p>
            <a:pPr lvl="2"/>
            <a:r>
              <a:rPr lang="en-US" sz="1600" dirty="0" smtClean="0"/>
              <a:t>Stone Slope Protection</a:t>
            </a:r>
          </a:p>
          <a:p>
            <a:pPr lvl="2"/>
            <a:r>
              <a:rPr lang="en-US" sz="1600" dirty="0" smtClean="0"/>
              <a:t>Seeding</a:t>
            </a:r>
          </a:p>
          <a:p>
            <a:pPr lvl="1"/>
            <a:r>
              <a:rPr lang="en-US" sz="1800" dirty="0" smtClean="0"/>
              <a:t>Permanent Stabilization</a:t>
            </a:r>
          </a:p>
          <a:p>
            <a:pPr lvl="2"/>
            <a:r>
              <a:rPr lang="en-US" sz="1600" dirty="0" smtClean="0"/>
              <a:t>Riprap slope</a:t>
            </a:r>
          </a:p>
          <a:p>
            <a:pPr lvl="2"/>
            <a:r>
              <a:rPr lang="en-US" sz="1600" dirty="0" smtClean="0"/>
              <a:t>Outlet Protection</a:t>
            </a:r>
          </a:p>
          <a:p>
            <a:pPr lvl="2"/>
            <a:r>
              <a:rPr lang="en-US" sz="1600" dirty="0" smtClean="0"/>
              <a:t>Surface Roughening </a:t>
            </a:r>
          </a:p>
          <a:p>
            <a:pPr lvl="2"/>
            <a:r>
              <a:rPr lang="en-US" sz="1600" dirty="0" smtClean="0"/>
              <a:t>Seeding / Landscape Planting </a:t>
            </a:r>
          </a:p>
          <a:p>
            <a:pPr lvl="2"/>
            <a:endParaRPr lang="en-US" sz="1600" dirty="0" smtClean="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109" y="2916382"/>
            <a:ext cx="4171594" cy="4038600"/>
          </a:xfrm>
          <a:prstGeom prst="rect">
            <a:avLst/>
          </a:prstGeom>
        </p:spPr>
      </p:pic>
    </p:spTree>
    <p:extLst>
      <p:ext uri="{BB962C8B-B14F-4D97-AF65-F5344CB8AC3E}">
        <p14:creationId xmlns:p14="http://schemas.microsoft.com/office/powerpoint/2010/main" val="2485486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62000"/>
          </a:xfrm>
        </p:spPr>
        <p:txBody>
          <a:bodyPr>
            <a:normAutofit/>
          </a:bodyPr>
          <a:lstStyle/>
          <a:p>
            <a:r>
              <a:rPr lang="en-US" dirty="0" smtClean="0"/>
              <a:t>Stormwater Control Measures</a:t>
            </a:r>
            <a:endParaRPr lang="en-US" dirty="0"/>
          </a:p>
        </p:txBody>
      </p:sp>
      <p:sp>
        <p:nvSpPr>
          <p:cNvPr id="3" name="Content Placeholder 2"/>
          <p:cNvSpPr>
            <a:spLocks noGrp="1"/>
          </p:cNvSpPr>
          <p:nvPr>
            <p:ph idx="1"/>
          </p:nvPr>
        </p:nvSpPr>
        <p:spPr>
          <a:xfrm>
            <a:off x="838200" y="1524000"/>
            <a:ext cx="7010400" cy="4199069"/>
          </a:xfrm>
        </p:spPr>
        <p:txBody>
          <a:bodyPr>
            <a:normAutofit/>
          </a:bodyPr>
          <a:lstStyle/>
          <a:p>
            <a:r>
              <a:rPr lang="en-US" dirty="0" smtClean="0"/>
              <a:t>Inactive Areas</a:t>
            </a:r>
          </a:p>
          <a:p>
            <a:pPr lvl="1"/>
            <a:r>
              <a:rPr lang="en-US" dirty="0" smtClean="0"/>
              <a:t>Where construction activities have permanently ceased or when final grades are reached in ANY PORTION of the site</a:t>
            </a:r>
          </a:p>
          <a:p>
            <a:pPr lvl="2"/>
            <a:r>
              <a:rPr lang="en-US" dirty="0" smtClean="0"/>
              <a:t>Implement stabilization and protection within 7 days</a:t>
            </a:r>
          </a:p>
          <a:p>
            <a:pPr lvl="1"/>
            <a:r>
              <a:rPr lang="en-US" dirty="0" smtClean="0"/>
              <a:t>Areas that will remain disturbed but </a:t>
            </a:r>
            <a:r>
              <a:rPr lang="en-US" b="1" dirty="0" smtClean="0"/>
              <a:t>INACTIVE </a:t>
            </a:r>
            <a:r>
              <a:rPr lang="en-US" dirty="0" smtClean="0"/>
              <a:t>for 30 days will receive temporary seeding or soil protection within 7 days or in accordance with the Guidelines</a:t>
            </a:r>
          </a:p>
          <a:p>
            <a:pPr lvl="1"/>
            <a:r>
              <a:rPr lang="en-US" dirty="0" smtClean="0"/>
              <a:t>CT DOT Form 816, Section 1.10 Environmental           Compliance </a:t>
            </a:r>
          </a:p>
        </p:txBody>
      </p:sp>
      <p:pic>
        <p:nvPicPr>
          <p:cNvPr id="11266" name="Picture 2" descr="C:\Users\KLesay\AppData\Local\Microsoft\Windows\Temporary Internet Files\Content.IE5\BJS569E3\MC9004376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169" y="5105400"/>
            <a:ext cx="1654175" cy="13838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KLesay\AppData\Local\Microsoft\Windows\Temporary Internet Files\Content.IE5\WDXVECPD\MC9102174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42" y="5105400"/>
            <a:ext cx="1733702" cy="172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278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normAutofit/>
          </a:bodyPr>
          <a:lstStyle/>
          <a:p>
            <a:r>
              <a:rPr lang="en-US" dirty="0" smtClean="0"/>
              <a:t>Beyond the Seeding Season</a:t>
            </a:r>
            <a:endParaRPr lang="en-US" dirty="0"/>
          </a:p>
        </p:txBody>
      </p:sp>
      <p:sp>
        <p:nvSpPr>
          <p:cNvPr id="3" name="Content Placeholder 2"/>
          <p:cNvSpPr>
            <a:spLocks noGrp="1"/>
          </p:cNvSpPr>
          <p:nvPr>
            <p:ph idx="1"/>
          </p:nvPr>
        </p:nvSpPr>
        <p:spPr>
          <a:xfrm>
            <a:off x="1463040" y="1752600"/>
            <a:ext cx="6385560" cy="3970469"/>
          </a:xfrm>
        </p:spPr>
        <p:txBody>
          <a:bodyPr>
            <a:normAutofit/>
          </a:bodyPr>
          <a:lstStyle/>
          <a:p>
            <a:r>
              <a:rPr lang="en-US" dirty="0" smtClean="0"/>
              <a:t>Areas that will remain disturbed shall receive long term, non-vegetative stabilization and protection to protect the site through winter.</a:t>
            </a:r>
          </a:p>
          <a:p>
            <a:pPr lvl="1"/>
            <a:r>
              <a:rPr lang="en-US" dirty="0" smtClean="0"/>
              <a:t>In all cases, measures shall be implemented as soon as possible</a:t>
            </a:r>
          </a:p>
          <a:p>
            <a:pPr lvl="1"/>
            <a:r>
              <a:rPr lang="en-US" dirty="0" smtClean="0"/>
              <a:t>Hay Mulch / Erosion Control Matting</a:t>
            </a:r>
            <a:endParaRPr lang="en-US" dirty="0"/>
          </a:p>
        </p:txBody>
      </p:sp>
      <p:pic>
        <p:nvPicPr>
          <p:cNvPr id="12290" name="Picture 2" descr="C:\Users\KLesay\AppData\Local\Microsoft\Windows\Temporary Internet Files\Content.IE5\I7V0BCXH\MC9102174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04359">
            <a:off x="5618812" y="4246155"/>
            <a:ext cx="1825142" cy="181691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KLesay\AppData\Local\Microsoft\Windows\Temporary Internet Files\Content.IE5\WDXVECPD\MC9004325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4604429"/>
            <a:ext cx="1480368" cy="145891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KLesay\AppData\Local\Microsoft\Windows\Temporary Internet Files\Content.IE5\4T7JUUQC\MC90043259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395" y="44196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999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normAutofit fontScale="90000"/>
          </a:bodyPr>
          <a:lstStyle/>
          <a:p>
            <a:r>
              <a:rPr lang="en-US" dirty="0" smtClean="0"/>
              <a:t>Stormwater Control Measures</a:t>
            </a:r>
            <a:endParaRPr lang="en-US" dirty="0"/>
          </a:p>
        </p:txBody>
      </p:sp>
      <p:sp>
        <p:nvSpPr>
          <p:cNvPr id="3" name="Content Placeholder 2"/>
          <p:cNvSpPr>
            <a:spLocks noGrp="1"/>
          </p:cNvSpPr>
          <p:nvPr>
            <p:ph idx="1"/>
          </p:nvPr>
        </p:nvSpPr>
        <p:spPr>
          <a:xfrm>
            <a:off x="1371600" y="1371600"/>
            <a:ext cx="6477000" cy="4351469"/>
          </a:xfrm>
        </p:spPr>
        <p:txBody>
          <a:bodyPr>
            <a:normAutofit fontScale="92500"/>
          </a:bodyPr>
          <a:lstStyle/>
          <a:p>
            <a:r>
              <a:rPr lang="en-US" dirty="0" smtClean="0"/>
              <a:t>When project encounters </a:t>
            </a:r>
            <a:r>
              <a:rPr lang="en-US" b="1" dirty="0" smtClean="0"/>
              <a:t>steep slopes, </a:t>
            </a:r>
            <a:r>
              <a:rPr lang="en-US" dirty="0" smtClean="0"/>
              <a:t>expect the following to be incorporated by the engineer:</a:t>
            </a:r>
            <a:endParaRPr lang="en-US" b="1" dirty="0" smtClean="0"/>
          </a:p>
          <a:p>
            <a:pPr lvl="1"/>
            <a:r>
              <a:rPr lang="en-US" dirty="0" smtClean="0"/>
              <a:t>Any slope steeper than 3:1 (horizontal : vertical) that exceeds 15 feet vertically is required to have</a:t>
            </a:r>
          </a:p>
          <a:p>
            <a:pPr lvl="2"/>
            <a:r>
              <a:rPr lang="en-US" sz="2400" dirty="0" smtClean="0"/>
              <a:t>A reverse slope bench - or </a:t>
            </a:r>
            <a:r>
              <a:rPr lang="en-US" sz="2400" dirty="0"/>
              <a:t>-</a:t>
            </a:r>
            <a:endParaRPr lang="en-US" sz="2400" dirty="0" smtClean="0"/>
          </a:p>
          <a:p>
            <a:pPr lvl="2"/>
            <a:r>
              <a:rPr lang="en-US" sz="2400" dirty="0"/>
              <a:t>E</a:t>
            </a:r>
            <a:r>
              <a:rPr lang="en-US" sz="2400" dirty="0" smtClean="0"/>
              <a:t>ngineered slope stabilization structures - or </a:t>
            </a:r>
            <a:r>
              <a:rPr lang="en-US" sz="2400" dirty="0"/>
              <a:t>-</a:t>
            </a:r>
            <a:endParaRPr lang="en-US" sz="2400" dirty="0" smtClean="0"/>
          </a:p>
          <a:p>
            <a:pPr lvl="2"/>
            <a:r>
              <a:rPr lang="en-US" sz="2400" dirty="0" smtClean="0"/>
              <a:t>Detailed soil mechanics analysis</a:t>
            </a:r>
          </a:p>
          <a:p>
            <a:pPr lvl="3"/>
            <a:r>
              <a:rPr lang="en-US" sz="2000" dirty="0" smtClean="0"/>
              <a:t>Designed by a licensed CT PE</a:t>
            </a:r>
          </a:p>
          <a:p>
            <a:pPr lvl="3"/>
            <a:r>
              <a:rPr lang="en-US" sz="2000" dirty="0" smtClean="0"/>
              <a:t>With experience in geotechnical engineering or soil mechanics</a:t>
            </a:r>
            <a:endParaRPr lang="en-US" sz="2000" dirty="0"/>
          </a:p>
        </p:txBody>
      </p:sp>
      <p:pic>
        <p:nvPicPr>
          <p:cNvPr id="3074" name="Picture 2" descr="C:\Users\KLesay\AppData\Local\Microsoft\Windows\Temporary Internet Files\Content.IE5\WDXVECPD\MC9003679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15106"/>
            <a:ext cx="1752600" cy="175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033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normAutofit fontScale="90000"/>
          </a:bodyPr>
          <a:lstStyle/>
          <a:p>
            <a:r>
              <a:rPr lang="en-US" dirty="0" smtClean="0"/>
              <a:t>Stormwater Control Measures</a:t>
            </a:r>
            <a:endParaRPr lang="en-US" dirty="0"/>
          </a:p>
        </p:txBody>
      </p:sp>
      <p:sp>
        <p:nvSpPr>
          <p:cNvPr id="3" name="Content Placeholder 2"/>
          <p:cNvSpPr>
            <a:spLocks noGrp="1"/>
          </p:cNvSpPr>
          <p:nvPr>
            <p:ph idx="1"/>
          </p:nvPr>
        </p:nvSpPr>
        <p:spPr>
          <a:xfrm>
            <a:off x="1066800" y="1447800"/>
            <a:ext cx="6781800" cy="4275269"/>
          </a:xfrm>
        </p:spPr>
        <p:txBody>
          <a:bodyPr>
            <a:normAutofit/>
          </a:bodyPr>
          <a:lstStyle/>
          <a:p>
            <a:r>
              <a:rPr lang="en-US" dirty="0" smtClean="0"/>
              <a:t>Structural Measures </a:t>
            </a:r>
          </a:p>
          <a:p>
            <a:pPr lvl="1"/>
            <a:r>
              <a:rPr lang="en-US" dirty="0" smtClean="0"/>
              <a:t>Permanent Sediment Basin</a:t>
            </a:r>
          </a:p>
          <a:p>
            <a:pPr lvl="1"/>
            <a:r>
              <a:rPr lang="en-US" dirty="0" smtClean="0"/>
              <a:t>Outlet Protection</a:t>
            </a:r>
          </a:p>
          <a:p>
            <a:pPr lvl="1"/>
            <a:r>
              <a:rPr lang="en-US" dirty="0" smtClean="0"/>
              <a:t>CBs / Manholes</a:t>
            </a:r>
          </a:p>
          <a:p>
            <a:pPr lvl="1"/>
            <a:r>
              <a:rPr lang="en-US" dirty="0" smtClean="0"/>
              <a:t>HDS</a:t>
            </a:r>
          </a:p>
          <a:p>
            <a:r>
              <a:rPr lang="en-US" dirty="0" smtClean="0"/>
              <a:t>Unless authorized by a regulatory permit (Inland Wetland / OLISP), all of these measures will be UPLAND </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4267200"/>
            <a:ext cx="3403898" cy="2438723"/>
          </a:xfrm>
          <a:prstGeom prst="rect">
            <a:avLst/>
          </a:prstGeom>
        </p:spPr>
      </p:pic>
      <p:pic>
        <p:nvPicPr>
          <p:cNvPr id="4098" name="Picture 2" descr="C:\Users\KLesay\AppData\Local\Microsoft\Windows\Temporary Internet Files\Content.IE5\4T7JUUQC\MP9004447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295400"/>
            <a:ext cx="920327" cy="119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4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38200"/>
          </a:xfrm>
        </p:spPr>
        <p:txBody>
          <a:bodyPr>
            <a:normAutofit/>
          </a:bodyPr>
          <a:lstStyle/>
          <a:p>
            <a:r>
              <a:rPr lang="en-US" dirty="0" smtClean="0"/>
              <a:t>Stormwater Control Measures</a:t>
            </a:r>
            <a:endParaRPr lang="en-US" dirty="0"/>
          </a:p>
        </p:txBody>
      </p:sp>
      <p:sp>
        <p:nvSpPr>
          <p:cNvPr id="3" name="Content Placeholder 2"/>
          <p:cNvSpPr>
            <a:spLocks noGrp="1"/>
          </p:cNvSpPr>
          <p:nvPr>
            <p:ph idx="1"/>
          </p:nvPr>
        </p:nvSpPr>
        <p:spPr>
          <a:xfrm>
            <a:off x="838200" y="1524000"/>
            <a:ext cx="7010400" cy="4503869"/>
          </a:xfrm>
        </p:spPr>
        <p:txBody>
          <a:bodyPr>
            <a:normAutofit fontScale="92500" lnSpcReduction="20000"/>
          </a:bodyPr>
          <a:lstStyle/>
          <a:p>
            <a:r>
              <a:rPr lang="en-US" dirty="0" smtClean="0"/>
              <a:t>Structural Measures</a:t>
            </a:r>
          </a:p>
          <a:p>
            <a:pPr lvl="1"/>
            <a:r>
              <a:rPr lang="en-US" dirty="0" smtClean="0"/>
              <a:t>Discharge from sites with an area of disturbance between 2 to 5 acres requires a temporary sedimentation </a:t>
            </a:r>
            <a:r>
              <a:rPr lang="en-US" b="1" dirty="0" smtClean="0"/>
              <a:t>TRAP </a:t>
            </a:r>
            <a:r>
              <a:rPr lang="en-US" dirty="0" smtClean="0"/>
              <a:t>to handle 134 </a:t>
            </a:r>
            <a:r>
              <a:rPr lang="en-US" dirty="0" err="1" smtClean="0"/>
              <a:t>c.y</a:t>
            </a:r>
            <a:r>
              <a:rPr lang="en-US" dirty="0" smtClean="0"/>
              <a:t>. per acre disturbed </a:t>
            </a:r>
          </a:p>
          <a:p>
            <a:pPr lvl="2"/>
            <a:r>
              <a:rPr lang="en-US" b="1" dirty="0" smtClean="0"/>
              <a:t>Non-Engineered</a:t>
            </a:r>
          </a:p>
          <a:p>
            <a:pPr lvl="1"/>
            <a:r>
              <a:rPr lang="en-US" dirty="0" smtClean="0"/>
              <a:t>Discharge from sites </a:t>
            </a:r>
            <a:r>
              <a:rPr lang="en-US" dirty="0"/>
              <a:t>with </a:t>
            </a:r>
            <a:r>
              <a:rPr lang="en-US" dirty="0" smtClean="0"/>
              <a:t>area of disturbance over 5 </a:t>
            </a:r>
            <a:r>
              <a:rPr lang="en-US" dirty="0"/>
              <a:t>acres requires a temporary sedimentation </a:t>
            </a:r>
            <a:r>
              <a:rPr lang="en-US" b="1" dirty="0" smtClean="0"/>
              <a:t>BASIN </a:t>
            </a:r>
            <a:r>
              <a:rPr lang="en-US" dirty="0" smtClean="0"/>
              <a:t>to handle 134 </a:t>
            </a:r>
            <a:r>
              <a:rPr lang="en-US" dirty="0" err="1" smtClean="0"/>
              <a:t>c.y</a:t>
            </a:r>
            <a:r>
              <a:rPr lang="en-US" dirty="0" smtClean="0"/>
              <a:t>. per acre disturbed</a:t>
            </a:r>
          </a:p>
          <a:p>
            <a:pPr lvl="2"/>
            <a:r>
              <a:rPr lang="en-US" b="1" dirty="0" smtClean="0"/>
              <a:t>Engineered</a:t>
            </a:r>
            <a:endParaRPr lang="en-US" dirty="0"/>
          </a:p>
          <a:p>
            <a:endParaRPr lang="en-US" dirty="0" smtClean="0"/>
          </a:p>
          <a:p>
            <a:pPr marL="0" indent="0">
              <a:buNone/>
            </a:pPr>
            <a:endParaRPr lang="en-US" dirty="0" smtClean="0"/>
          </a:p>
          <a:p>
            <a:pPr marL="0" indent="0">
              <a:buNone/>
            </a:pPr>
            <a:endParaRPr lang="en-US" dirty="0"/>
          </a:p>
          <a:p>
            <a:r>
              <a:rPr lang="en-US" dirty="0" smtClean="0"/>
              <a:t>…until final stabilization of the contributing area as defined in the “Notice of Termination”</a:t>
            </a:r>
          </a:p>
          <a:p>
            <a:endParaRPr lang="en-US" dirty="0" smtClean="0"/>
          </a:p>
          <a:p>
            <a:endParaRPr lang="en-US" dirty="0"/>
          </a:p>
        </p:txBody>
      </p:sp>
      <p:pic>
        <p:nvPicPr>
          <p:cNvPr id="5122" name="Picture 2" descr="C:\Users\KLesay\AppData\Local\Microsoft\Windows\Temporary Internet Files\Content.IE5\WDXVECPD\MC9002980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218" y="3505200"/>
            <a:ext cx="2500884" cy="141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34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38200"/>
          </a:xfrm>
        </p:spPr>
        <p:txBody>
          <a:bodyPr>
            <a:normAutofit/>
          </a:bodyPr>
          <a:lstStyle/>
          <a:p>
            <a:r>
              <a:rPr lang="en-US" dirty="0" smtClean="0"/>
              <a:t>Stormwater Control Measures</a:t>
            </a:r>
            <a:endParaRPr lang="en-US" dirty="0"/>
          </a:p>
        </p:txBody>
      </p:sp>
      <p:sp>
        <p:nvSpPr>
          <p:cNvPr id="3" name="Content Placeholder 2"/>
          <p:cNvSpPr>
            <a:spLocks noGrp="1"/>
          </p:cNvSpPr>
          <p:nvPr>
            <p:ph idx="1"/>
          </p:nvPr>
        </p:nvSpPr>
        <p:spPr>
          <a:xfrm>
            <a:off x="914400" y="1447800"/>
            <a:ext cx="6690360" cy="4275269"/>
          </a:xfrm>
        </p:spPr>
        <p:txBody>
          <a:bodyPr>
            <a:normAutofit/>
          </a:bodyPr>
          <a:lstStyle/>
          <a:p>
            <a:r>
              <a:rPr lang="en-US" dirty="0" smtClean="0"/>
              <a:t>Structural Measures</a:t>
            </a:r>
          </a:p>
          <a:p>
            <a:pPr lvl="1"/>
            <a:r>
              <a:rPr lang="en-US" dirty="0" smtClean="0"/>
              <a:t>The requirements for sediment traps and basins does not apply to flows from off site that are either</a:t>
            </a:r>
          </a:p>
          <a:p>
            <a:pPr lvl="2"/>
            <a:r>
              <a:rPr lang="en-US" dirty="0" smtClean="0"/>
              <a:t>Undisturbed</a:t>
            </a:r>
          </a:p>
          <a:p>
            <a:pPr lvl="2"/>
            <a:r>
              <a:rPr lang="en-US" dirty="0" smtClean="0"/>
              <a:t>Have undergone final stabilization</a:t>
            </a:r>
          </a:p>
          <a:p>
            <a:pPr lvl="2"/>
            <a:r>
              <a:rPr lang="en-US" dirty="0" smtClean="0"/>
              <a:t>Where such flows are diverted  around the trap or basin</a:t>
            </a:r>
          </a:p>
          <a:p>
            <a:pPr lvl="1"/>
            <a:endParaRPr lang="en-US" dirty="0" smtClean="0"/>
          </a:p>
          <a:p>
            <a:endParaRPr lang="en-US" dirty="0"/>
          </a:p>
        </p:txBody>
      </p:sp>
      <p:pic>
        <p:nvPicPr>
          <p:cNvPr id="6146" name="Picture 2" descr="C:\Users\KLesay\AppData\Local\Microsoft\Windows\Temporary Internet Files\Content.IE5\4T7JUUQC\MP9004447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4177" y="4343400"/>
            <a:ext cx="2303541" cy="177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87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38200"/>
          </a:xfrm>
        </p:spPr>
        <p:txBody>
          <a:bodyPr>
            <a:normAutofit/>
          </a:bodyPr>
          <a:lstStyle/>
          <a:p>
            <a:r>
              <a:rPr lang="en-US" dirty="0" smtClean="0"/>
              <a:t>Stormwater Control Measures</a:t>
            </a:r>
            <a:endParaRPr lang="en-US" dirty="0"/>
          </a:p>
        </p:txBody>
      </p:sp>
      <p:sp>
        <p:nvSpPr>
          <p:cNvPr id="3" name="Content Placeholder 2"/>
          <p:cNvSpPr>
            <a:spLocks noGrp="1"/>
          </p:cNvSpPr>
          <p:nvPr>
            <p:ph idx="1"/>
          </p:nvPr>
        </p:nvSpPr>
        <p:spPr>
          <a:xfrm>
            <a:off x="914400" y="1524000"/>
            <a:ext cx="6934200" cy="4199069"/>
          </a:xfrm>
        </p:spPr>
        <p:txBody>
          <a:bodyPr>
            <a:normAutofit/>
          </a:bodyPr>
          <a:lstStyle/>
          <a:p>
            <a:r>
              <a:rPr lang="en-US" dirty="0" smtClean="0"/>
              <a:t>Maintenance of Measures</a:t>
            </a:r>
          </a:p>
          <a:p>
            <a:pPr lvl="1"/>
            <a:r>
              <a:rPr lang="en-US" dirty="0" smtClean="0"/>
              <a:t>Plan shall include narrative of procedures to maintain E &amp; S measures, including vegetation in good and effective operating condition</a:t>
            </a:r>
          </a:p>
          <a:p>
            <a:pPr lvl="1"/>
            <a:r>
              <a:rPr lang="en-US" dirty="0" smtClean="0"/>
              <a:t>All in accordance with the Guidelines, or more frequently as necessary to “protect waters of the state” from pollution.</a:t>
            </a:r>
          </a:p>
          <a:p>
            <a:endParaRPr lang="en-US" dirty="0"/>
          </a:p>
        </p:txBody>
      </p:sp>
      <p:pic>
        <p:nvPicPr>
          <p:cNvPr id="9218" name="Picture 2" descr="C:\Users\KLesay\AppData\Local\Microsoft\Windows\Temporary Internet Files\Content.IE5\I7V0BCXH\MC900292946[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114800"/>
            <a:ext cx="1681582" cy="179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17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62000"/>
          </a:xfrm>
        </p:spPr>
        <p:txBody>
          <a:bodyPr>
            <a:normAutofit/>
          </a:bodyPr>
          <a:lstStyle/>
          <a:p>
            <a:r>
              <a:rPr lang="en-US" dirty="0" smtClean="0"/>
              <a:t>Stormwater Control Measures</a:t>
            </a:r>
            <a:endParaRPr lang="en-US" dirty="0"/>
          </a:p>
        </p:txBody>
      </p:sp>
      <p:sp>
        <p:nvSpPr>
          <p:cNvPr id="3" name="Content Placeholder 2"/>
          <p:cNvSpPr>
            <a:spLocks noGrp="1"/>
          </p:cNvSpPr>
          <p:nvPr>
            <p:ph idx="1"/>
          </p:nvPr>
        </p:nvSpPr>
        <p:spPr>
          <a:xfrm>
            <a:off x="914400" y="1524000"/>
            <a:ext cx="6858000" cy="4267200"/>
          </a:xfrm>
        </p:spPr>
        <p:txBody>
          <a:bodyPr>
            <a:normAutofit/>
          </a:bodyPr>
          <a:lstStyle/>
          <a:p>
            <a:r>
              <a:rPr lang="en-US" dirty="0" smtClean="0"/>
              <a:t>Dewatering wastewaters</a:t>
            </a:r>
          </a:p>
          <a:p>
            <a:pPr lvl="1"/>
            <a:r>
              <a:rPr lang="en-US" dirty="0" smtClean="0"/>
              <a:t>Basins should always be in non-regulated (upland) areas (</a:t>
            </a:r>
            <a:r>
              <a:rPr lang="en-US" u="sng" dirty="0" smtClean="0"/>
              <a:t>not</a:t>
            </a:r>
            <a:r>
              <a:rPr lang="en-US" dirty="0" smtClean="0"/>
              <a:t> in wetlands or floodway)</a:t>
            </a:r>
          </a:p>
          <a:p>
            <a:pPr lvl="1"/>
            <a:r>
              <a:rPr lang="en-US" dirty="0" smtClean="0"/>
              <a:t>Measures to prevent scour or erosion when discharging to surface waters is necessary</a:t>
            </a:r>
          </a:p>
          <a:p>
            <a:pPr lvl="1"/>
            <a:r>
              <a:rPr lang="en-US" dirty="0" smtClean="0"/>
              <a:t>May not contain suspended solids in amounts that would cause pollution</a:t>
            </a:r>
          </a:p>
          <a:p>
            <a:pPr lvl="1"/>
            <a:r>
              <a:rPr lang="en-US" dirty="0" smtClean="0"/>
              <a:t>Discharge shall NOT contain:</a:t>
            </a:r>
          </a:p>
          <a:p>
            <a:pPr lvl="2"/>
            <a:r>
              <a:rPr lang="en-US" dirty="0" smtClean="0"/>
              <a:t>a visible oil sheen, </a:t>
            </a:r>
          </a:p>
          <a:p>
            <a:pPr lvl="2"/>
            <a:r>
              <a:rPr lang="en-US" dirty="0" smtClean="0"/>
              <a:t>floating solids or </a:t>
            </a:r>
          </a:p>
          <a:p>
            <a:pPr lvl="2"/>
            <a:r>
              <a:rPr lang="en-US" dirty="0" smtClean="0"/>
              <a:t>foaming in the receiving water.  </a:t>
            </a:r>
          </a:p>
          <a:p>
            <a:pPr lvl="1"/>
            <a:endParaRPr lang="en-US" dirty="0"/>
          </a:p>
        </p:txBody>
      </p:sp>
    </p:spTree>
    <p:extLst>
      <p:ext uri="{BB962C8B-B14F-4D97-AF65-F5344CB8AC3E}">
        <p14:creationId xmlns:p14="http://schemas.microsoft.com/office/powerpoint/2010/main" val="1885567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848600" cy="914400"/>
          </a:xfrm>
        </p:spPr>
        <p:txBody>
          <a:bodyPr>
            <a:normAutofit/>
          </a:bodyPr>
          <a:lstStyle/>
          <a:p>
            <a:r>
              <a:rPr lang="en-US" sz="4000" dirty="0" smtClean="0"/>
              <a:t>Stormwater Control Measures</a:t>
            </a:r>
            <a:endParaRPr lang="en-US" dirty="0"/>
          </a:p>
        </p:txBody>
      </p:sp>
      <p:sp>
        <p:nvSpPr>
          <p:cNvPr id="3" name="Content Placeholder 2"/>
          <p:cNvSpPr>
            <a:spLocks noGrp="1"/>
          </p:cNvSpPr>
          <p:nvPr>
            <p:ph idx="1"/>
          </p:nvPr>
        </p:nvSpPr>
        <p:spPr>
          <a:xfrm>
            <a:off x="1066800" y="1676400"/>
            <a:ext cx="7162800" cy="4495800"/>
          </a:xfrm>
        </p:spPr>
        <p:txBody>
          <a:bodyPr>
            <a:normAutofit/>
          </a:bodyPr>
          <a:lstStyle/>
          <a:p>
            <a:r>
              <a:rPr lang="en-US" dirty="0" smtClean="0"/>
              <a:t>Post Construction Stormwater Management</a:t>
            </a:r>
          </a:p>
          <a:p>
            <a:pPr lvl="1"/>
            <a:r>
              <a:rPr lang="en-US" dirty="0" smtClean="0"/>
              <a:t>SWPCP Must include plans and narrative describing:</a:t>
            </a:r>
          </a:p>
          <a:p>
            <a:pPr lvl="2"/>
            <a:r>
              <a:rPr lang="en-US" dirty="0" smtClean="0"/>
              <a:t>Measures that will be installed to control pollution POST construction</a:t>
            </a:r>
          </a:p>
          <a:p>
            <a:pPr lvl="3"/>
            <a:r>
              <a:rPr lang="en-US" dirty="0" smtClean="0"/>
              <a:t>In </a:t>
            </a:r>
            <a:r>
              <a:rPr lang="en-US" dirty="0"/>
              <a:t>conformance with the 2004 Stormwater Quality Manual and / or </a:t>
            </a:r>
            <a:r>
              <a:rPr lang="en-US" dirty="0" smtClean="0"/>
              <a:t>CT DOT qualified </a:t>
            </a:r>
            <a:r>
              <a:rPr lang="en-US" dirty="0"/>
              <a:t>products </a:t>
            </a:r>
            <a:r>
              <a:rPr lang="en-US" dirty="0" smtClean="0"/>
              <a:t>list</a:t>
            </a:r>
          </a:p>
          <a:p>
            <a:pPr lvl="3"/>
            <a:r>
              <a:rPr lang="en-US" dirty="0" smtClean="0"/>
              <a:t>Must be placed in UPLANDS unless permitted</a:t>
            </a:r>
          </a:p>
          <a:p>
            <a:pPr lvl="2"/>
            <a:r>
              <a:rPr lang="en-US" dirty="0" smtClean="0"/>
              <a:t>Long Term Maintenance of such structures</a:t>
            </a:r>
          </a:p>
          <a:p>
            <a:endParaRPr lang="en-US" dirty="0"/>
          </a:p>
        </p:txBody>
      </p:sp>
    </p:spTree>
    <p:extLst>
      <p:ext uri="{BB962C8B-B14F-4D97-AF65-F5344CB8AC3E}">
        <p14:creationId xmlns:p14="http://schemas.microsoft.com/office/powerpoint/2010/main" val="2270513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14400"/>
          </a:xfrm>
        </p:spPr>
        <p:txBody>
          <a:bodyPr/>
          <a:lstStyle/>
          <a:p>
            <a:r>
              <a:rPr lang="en-US" dirty="0" smtClean="0"/>
              <a:t>Stormwater Permit History</a:t>
            </a:r>
            <a:endParaRPr lang="en-US" dirty="0"/>
          </a:p>
        </p:txBody>
      </p:sp>
      <p:sp>
        <p:nvSpPr>
          <p:cNvPr id="3" name="Content Placeholder 2"/>
          <p:cNvSpPr>
            <a:spLocks noGrp="1"/>
          </p:cNvSpPr>
          <p:nvPr>
            <p:ph idx="1"/>
          </p:nvPr>
        </p:nvSpPr>
        <p:spPr>
          <a:xfrm>
            <a:off x="762000" y="1426464"/>
            <a:ext cx="7772400" cy="4898136"/>
          </a:xfrm>
        </p:spPr>
        <p:txBody>
          <a:bodyPr>
            <a:normAutofit lnSpcReduction="10000"/>
          </a:bodyPr>
          <a:lstStyle/>
          <a:p>
            <a:r>
              <a:rPr lang="en-US" dirty="0" smtClean="0"/>
              <a:t>National Pollutant Discharge Elimination System (NPDES) Permit</a:t>
            </a:r>
          </a:p>
          <a:p>
            <a:r>
              <a:rPr lang="en-US" dirty="0" smtClean="0"/>
              <a:t>1972 – US Environmental Protection Agency (EPA)</a:t>
            </a:r>
          </a:p>
          <a:p>
            <a:pPr lvl="1"/>
            <a:r>
              <a:rPr lang="en-US" dirty="0" smtClean="0"/>
              <a:t>Section 402 of the Clean Water Act Created</a:t>
            </a:r>
          </a:p>
          <a:p>
            <a:pPr lvl="1"/>
            <a:r>
              <a:rPr lang="en-US" dirty="0" smtClean="0"/>
              <a:t>EPA required to issue NPDES Permits</a:t>
            </a:r>
          </a:p>
          <a:p>
            <a:r>
              <a:rPr lang="en-US" dirty="0" smtClean="0"/>
              <a:t>1990 – US EPA</a:t>
            </a:r>
          </a:p>
          <a:p>
            <a:pPr lvl="1"/>
            <a:r>
              <a:rPr lang="en-US" dirty="0" smtClean="0"/>
              <a:t>Phase 1 of Stormwater Program</a:t>
            </a:r>
          </a:p>
          <a:p>
            <a:r>
              <a:rPr lang="en-US" dirty="0" smtClean="0"/>
              <a:t>CT DEEP Construction General Permit</a:t>
            </a:r>
          </a:p>
          <a:p>
            <a:pPr lvl="1"/>
            <a:r>
              <a:rPr lang="en-US" dirty="0" smtClean="0"/>
              <a:t>1992 – General Permit Issued</a:t>
            </a:r>
          </a:p>
          <a:p>
            <a:pPr lvl="1"/>
            <a:r>
              <a:rPr lang="en-US" dirty="0" smtClean="0"/>
              <a:t>Revisions in 1997, 2002 and 2004</a:t>
            </a:r>
          </a:p>
          <a:p>
            <a:pPr lvl="1"/>
            <a:r>
              <a:rPr lang="en-US" dirty="0" smtClean="0"/>
              <a:t>Reissued without modifications in 2007 and 2012</a:t>
            </a:r>
          </a:p>
          <a:p>
            <a:pPr lvl="1"/>
            <a:r>
              <a:rPr lang="en-US" dirty="0" smtClean="0"/>
              <a:t>New October 2013</a:t>
            </a:r>
          </a:p>
          <a:p>
            <a:pPr lvl="1"/>
            <a:endParaRPr lang="en-US" dirty="0" smtClean="0"/>
          </a:p>
          <a:p>
            <a:pPr lvl="1"/>
            <a:endParaRPr lang="en-US" dirty="0" smtClean="0"/>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993432"/>
            <a:ext cx="2362200" cy="209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905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sz="4000" dirty="0" smtClean="0"/>
              <a:t>Stormwater Control Measures</a:t>
            </a:r>
            <a:endParaRPr lang="en-US" sz="3600" dirty="0"/>
          </a:p>
        </p:txBody>
      </p:sp>
      <p:sp>
        <p:nvSpPr>
          <p:cNvPr id="3" name="Content Placeholder 2"/>
          <p:cNvSpPr>
            <a:spLocks noGrp="1"/>
          </p:cNvSpPr>
          <p:nvPr>
            <p:ph idx="1"/>
          </p:nvPr>
        </p:nvSpPr>
        <p:spPr>
          <a:xfrm>
            <a:off x="1066800" y="1676400"/>
            <a:ext cx="7162800" cy="4495800"/>
          </a:xfrm>
        </p:spPr>
        <p:txBody>
          <a:bodyPr>
            <a:normAutofit/>
          </a:bodyPr>
          <a:lstStyle/>
          <a:p>
            <a:r>
              <a:rPr lang="en-US" dirty="0" smtClean="0"/>
              <a:t>Other Control Measures</a:t>
            </a:r>
          </a:p>
          <a:p>
            <a:pPr lvl="1"/>
            <a:r>
              <a:rPr lang="en-US" dirty="0" smtClean="0"/>
              <a:t>Waste Disposal</a:t>
            </a:r>
          </a:p>
          <a:p>
            <a:pPr lvl="2"/>
            <a:r>
              <a:rPr lang="en-US" dirty="0" smtClean="0"/>
              <a:t>Litter, debris, building materials, hardened concrete waste</a:t>
            </a:r>
          </a:p>
          <a:p>
            <a:pPr lvl="1"/>
            <a:r>
              <a:rPr lang="en-US" dirty="0" smtClean="0"/>
              <a:t>Concrete Washout Areas</a:t>
            </a:r>
          </a:p>
          <a:p>
            <a:pPr lvl="1"/>
            <a:r>
              <a:rPr lang="en-US" dirty="0" smtClean="0"/>
              <a:t>Offsite vehicle tracking</a:t>
            </a:r>
          </a:p>
          <a:p>
            <a:pPr lvl="1"/>
            <a:r>
              <a:rPr lang="en-US" dirty="0" smtClean="0"/>
              <a:t>Generation of Dust</a:t>
            </a:r>
          </a:p>
          <a:p>
            <a:pPr lvl="1"/>
            <a:r>
              <a:rPr lang="en-US" dirty="0" smtClean="0"/>
              <a:t>All structures must be cleaned of construction sediment</a:t>
            </a:r>
          </a:p>
          <a:p>
            <a:pPr lvl="1"/>
            <a:r>
              <a:rPr lang="en-US" dirty="0" err="1" smtClean="0"/>
              <a:t>Sed</a:t>
            </a:r>
            <a:r>
              <a:rPr lang="en-US" dirty="0" smtClean="0"/>
              <a:t> Fence Removal upon stabilization</a:t>
            </a:r>
          </a:p>
          <a:p>
            <a:pPr lvl="1"/>
            <a:r>
              <a:rPr lang="en-US" dirty="0" smtClean="0"/>
              <a:t>Chemical &amp; Petroleum storage</a:t>
            </a:r>
          </a:p>
        </p:txBody>
      </p:sp>
    </p:spTree>
    <p:extLst>
      <p:ext uri="{BB962C8B-B14F-4D97-AF65-F5344CB8AC3E}">
        <p14:creationId xmlns:p14="http://schemas.microsoft.com/office/powerpoint/2010/main" val="828316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sz="4000" dirty="0" smtClean="0"/>
              <a:t>Stormwater Control Measures</a:t>
            </a:r>
            <a:endParaRPr lang="en-US" sz="3600" dirty="0"/>
          </a:p>
        </p:txBody>
      </p:sp>
      <p:sp>
        <p:nvSpPr>
          <p:cNvPr id="3" name="Content Placeholder 2"/>
          <p:cNvSpPr>
            <a:spLocks noGrp="1"/>
          </p:cNvSpPr>
          <p:nvPr>
            <p:ph idx="1"/>
          </p:nvPr>
        </p:nvSpPr>
        <p:spPr>
          <a:xfrm>
            <a:off x="1066800" y="1676400"/>
            <a:ext cx="7162800" cy="4495800"/>
          </a:xfrm>
        </p:spPr>
        <p:txBody>
          <a:bodyPr>
            <a:normAutofit/>
          </a:bodyPr>
          <a:lstStyle/>
          <a:p>
            <a:r>
              <a:rPr lang="en-US" dirty="0" smtClean="0"/>
              <a:t>Other Control Measures</a:t>
            </a:r>
          </a:p>
          <a:p>
            <a:pPr lvl="1"/>
            <a:r>
              <a:rPr lang="en-US" dirty="0" smtClean="0"/>
              <a:t>Concrete Washout Areas</a:t>
            </a:r>
          </a:p>
          <a:p>
            <a:pPr lvl="2"/>
            <a:r>
              <a:rPr lang="en-US" dirty="0"/>
              <a:t>C</a:t>
            </a:r>
            <a:r>
              <a:rPr lang="en-US" dirty="0" smtClean="0"/>
              <a:t>onducted </a:t>
            </a:r>
            <a:r>
              <a:rPr lang="en-US" dirty="0"/>
              <a:t>outside of any buffers and at least 50 feet from any stream, wetland or sensitive </a:t>
            </a:r>
            <a:r>
              <a:rPr lang="en-US" dirty="0" smtClean="0"/>
              <a:t>resource</a:t>
            </a:r>
            <a:endParaRPr lang="en-US" dirty="0"/>
          </a:p>
          <a:p>
            <a:pPr lvl="2"/>
            <a:r>
              <a:rPr lang="en-US" dirty="0"/>
              <a:t>C</a:t>
            </a:r>
            <a:r>
              <a:rPr lang="en-US" dirty="0" smtClean="0"/>
              <a:t>onducted </a:t>
            </a:r>
            <a:r>
              <a:rPr lang="en-US" dirty="0"/>
              <a:t>in an entirely self-contained </a:t>
            </a:r>
            <a:r>
              <a:rPr lang="en-US" dirty="0" smtClean="0"/>
              <a:t>system</a:t>
            </a:r>
            <a:endParaRPr lang="en-US" dirty="0"/>
          </a:p>
          <a:p>
            <a:pPr lvl="2"/>
            <a:r>
              <a:rPr lang="en-US" dirty="0"/>
              <a:t>Designated washout areas are to be c</a:t>
            </a:r>
            <a:r>
              <a:rPr lang="en-US" dirty="0" smtClean="0"/>
              <a:t>learly flagged</a:t>
            </a:r>
            <a:endParaRPr lang="en-US" dirty="0"/>
          </a:p>
          <a:p>
            <a:pPr lvl="2"/>
            <a:r>
              <a:rPr lang="en-US" dirty="0"/>
              <a:t>All </a:t>
            </a:r>
            <a:r>
              <a:rPr lang="en-US" dirty="0" err="1"/>
              <a:t>washwater</a:t>
            </a:r>
            <a:r>
              <a:rPr lang="en-US" dirty="0"/>
              <a:t> is to be directed into a container or pit designed that no overflows can occur during a </a:t>
            </a:r>
            <a:r>
              <a:rPr lang="en-US" dirty="0" smtClean="0"/>
              <a:t>rain</a:t>
            </a:r>
          </a:p>
          <a:p>
            <a:pPr lvl="2"/>
            <a:r>
              <a:rPr lang="en-US" dirty="0" smtClean="0"/>
              <a:t>Hardened concrete is considered “Waste Disposal” and is to be removed from the project and disposed of at an approved facility</a:t>
            </a:r>
          </a:p>
          <a:p>
            <a:pPr lvl="1"/>
            <a:endParaRPr lang="en-US" dirty="0" smtClean="0"/>
          </a:p>
        </p:txBody>
      </p:sp>
    </p:spTree>
    <p:extLst>
      <p:ext uri="{BB962C8B-B14F-4D97-AF65-F5344CB8AC3E}">
        <p14:creationId xmlns:p14="http://schemas.microsoft.com/office/powerpoint/2010/main" val="601615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BREAK</a:t>
            </a:r>
            <a:endParaRPr lang="en-US" dirty="0"/>
          </a:p>
        </p:txBody>
      </p:sp>
      <p:pic>
        <p:nvPicPr>
          <p:cNvPr id="2050" name="Picture 2" descr="C:\Users\KLesay\AppData\Local\Microsoft\Windows\Temporary Internet Files\Content.IE5\BJS569E3\MC900368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114800"/>
            <a:ext cx="1751076" cy="18397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Lesay\AppData\Local\Microsoft\Windows\Temporary Internet Files\Content.IE5\WDXVECPD\MC9003664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838200"/>
            <a:ext cx="1803197" cy="181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52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Low Impact Development (LID)</a:t>
            </a:r>
            <a:endParaRPr lang="en-US" dirty="0"/>
          </a:p>
        </p:txBody>
      </p:sp>
      <p:pic>
        <p:nvPicPr>
          <p:cNvPr id="1026" name="Picture 2" descr="Low Impact Development: Barrier Bust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429000"/>
            <a:ext cx="1981200" cy="218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921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dirty="0" smtClean="0"/>
              <a:t>What is LID?</a:t>
            </a:r>
            <a:endParaRPr lang="en-US" dirty="0"/>
          </a:p>
        </p:txBody>
      </p:sp>
      <p:sp>
        <p:nvSpPr>
          <p:cNvPr id="3" name="Content Placeholder 2"/>
          <p:cNvSpPr>
            <a:spLocks noGrp="1"/>
          </p:cNvSpPr>
          <p:nvPr>
            <p:ph idx="1"/>
          </p:nvPr>
        </p:nvSpPr>
        <p:spPr>
          <a:xfrm>
            <a:off x="381000" y="1371600"/>
            <a:ext cx="8077200" cy="5202936"/>
          </a:xfrm>
        </p:spPr>
        <p:txBody>
          <a:bodyPr>
            <a:normAutofit/>
          </a:bodyPr>
          <a:lstStyle/>
          <a:p>
            <a:pPr lvl="1"/>
            <a:r>
              <a:rPr lang="en-US" sz="2400" u="sng" dirty="0" smtClean="0"/>
              <a:t>Low Impact Development</a:t>
            </a:r>
            <a:r>
              <a:rPr lang="en-US" dirty="0" smtClean="0"/>
              <a:t>:  </a:t>
            </a:r>
            <a:r>
              <a:rPr lang="en-US" i="1" dirty="0" smtClean="0"/>
              <a:t>Site design strategy that maintains, mimics or replicates pre-development hydrology through the use of site design principles and small scale treatment practices distributed throughout a site to manage runoff volume and water quality at the source.  </a:t>
            </a:r>
          </a:p>
          <a:p>
            <a:pPr lvl="1"/>
            <a:r>
              <a:rPr lang="en-US" i="1" dirty="0" smtClean="0"/>
              <a:t>LID meant for new roadway development/new facilities or when specific project conditions warrant LID   applications</a:t>
            </a:r>
          </a:p>
          <a:p>
            <a:pPr lvl="1"/>
            <a:r>
              <a:rPr lang="en-US" i="1" dirty="0" smtClean="0"/>
              <a:t>Typically LID requirements are not meant for                                   linear type of transportation projects</a:t>
            </a:r>
          </a:p>
          <a:p>
            <a:pPr lvl="1"/>
            <a:endParaRPr lang="en-US" i="1" dirty="0" smtClean="0"/>
          </a:p>
          <a:p>
            <a:pPr lvl="1"/>
            <a:r>
              <a:rPr lang="en-US" i="1" dirty="0" smtClean="0"/>
              <a:t>Examples: Permeable Pavement / Vegetative           Swales / Infiltration Techniques / Stormwater Ponds</a:t>
            </a:r>
          </a:p>
          <a:p>
            <a:pPr lvl="1"/>
            <a:endParaRPr lang="en-US" i="1" dirty="0" smtClean="0"/>
          </a:p>
          <a:p>
            <a:pPr lvl="1"/>
            <a:endParaRPr lang="en-US" i="1" dirty="0" smtClean="0"/>
          </a:p>
          <a:p>
            <a:pPr lvl="1"/>
            <a:endParaRPr lang="en-US" i="1" dirty="0" smtClean="0"/>
          </a:p>
        </p:txBody>
      </p:sp>
      <p:pic>
        <p:nvPicPr>
          <p:cNvPr id="4" name="Picture 3" descr="C:\Users\KLesay\AppData\Local\Microsoft\Windows\Temporary Internet Files\Content.IE5\WDXVECPD\MC9000832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114800"/>
            <a:ext cx="1420063" cy="179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852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dirty="0" smtClean="0"/>
              <a:t>Typical LID Stormwater Practices</a:t>
            </a:r>
            <a:endParaRPr lang="en-US" dirty="0"/>
          </a:p>
        </p:txBody>
      </p:sp>
      <p:sp>
        <p:nvSpPr>
          <p:cNvPr id="3" name="Content Placeholder 2"/>
          <p:cNvSpPr>
            <a:spLocks noGrp="1"/>
          </p:cNvSpPr>
          <p:nvPr>
            <p:ph idx="1"/>
          </p:nvPr>
        </p:nvSpPr>
        <p:spPr>
          <a:xfrm>
            <a:off x="762000" y="1447800"/>
            <a:ext cx="7696200" cy="5126736"/>
          </a:xfrm>
        </p:spPr>
        <p:txBody>
          <a:bodyPr>
            <a:normAutofit/>
          </a:bodyPr>
          <a:lstStyle/>
          <a:p>
            <a:r>
              <a:rPr lang="en-US" dirty="0" smtClean="0"/>
              <a:t>LID measures that can reduce the impact of development and address stormwater quality issues on site</a:t>
            </a:r>
          </a:p>
          <a:p>
            <a:pPr lvl="1"/>
            <a:r>
              <a:rPr lang="en-US" dirty="0" smtClean="0"/>
              <a:t>Infiltrating</a:t>
            </a:r>
          </a:p>
          <a:p>
            <a:pPr lvl="1"/>
            <a:r>
              <a:rPr lang="en-US" dirty="0" smtClean="0"/>
              <a:t>Filtering</a:t>
            </a:r>
          </a:p>
          <a:p>
            <a:pPr lvl="1"/>
            <a:r>
              <a:rPr lang="en-US" dirty="0" smtClean="0"/>
              <a:t>Retaining stormwater</a:t>
            </a:r>
          </a:p>
          <a:p>
            <a:pPr lvl="1"/>
            <a:r>
              <a:rPr lang="en-US" dirty="0" smtClean="0"/>
              <a:t>“Divide and conquer”</a:t>
            </a:r>
          </a:p>
          <a:p>
            <a:pPr lvl="1"/>
            <a:r>
              <a:rPr lang="en-US" dirty="0" smtClean="0"/>
              <a:t>Conserving vegetation and soils</a:t>
            </a:r>
          </a:p>
          <a:p>
            <a:pPr lvl="1"/>
            <a:r>
              <a:rPr lang="en-US" dirty="0" smtClean="0"/>
              <a:t>Minimizing impervious surface</a:t>
            </a:r>
          </a:p>
          <a:p>
            <a:pPr lvl="1"/>
            <a:r>
              <a:rPr lang="en-US" dirty="0" smtClean="0"/>
              <a:t>Maintenance</a:t>
            </a:r>
          </a:p>
          <a:p>
            <a:pPr lvl="1"/>
            <a:r>
              <a:rPr lang="en-US" dirty="0" smtClean="0"/>
              <a:t>Education</a:t>
            </a:r>
          </a:p>
          <a:p>
            <a:pPr lvl="1"/>
            <a:endParaRPr lang="en-US" dirty="0" smtClean="0"/>
          </a:p>
        </p:txBody>
      </p:sp>
      <p:pic>
        <p:nvPicPr>
          <p:cNvPr id="1027" name="Picture 3" descr="C:\Users\KLesay\AppData\Local\Microsoft\Windows\Temporary Internet Files\Content.IE5\I7V0BCXH\MP9004387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819400"/>
            <a:ext cx="21907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199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Inspections</a:t>
            </a:r>
            <a:endParaRPr lang="en-US" dirty="0"/>
          </a:p>
        </p:txBody>
      </p:sp>
      <p:pic>
        <p:nvPicPr>
          <p:cNvPr id="7170" name="Picture 2" descr="C:\Users\KLesay\AppData\Local\Microsoft\Windows\Temporary Internet Files\Content.IE5\BJS569E3\MC9003346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914400"/>
            <a:ext cx="1912925" cy="179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706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fontScale="90000"/>
          </a:bodyPr>
          <a:lstStyle/>
          <a:p>
            <a:r>
              <a:rPr lang="en-US" dirty="0" smtClean="0"/>
              <a:t>Inspectors</a:t>
            </a:r>
            <a:endParaRPr lang="en-US" dirty="0"/>
          </a:p>
        </p:txBody>
      </p:sp>
      <p:sp>
        <p:nvSpPr>
          <p:cNvPr id="3" name="Content Placeholder 2"/>
          <p:cNvSpPr>
            <a:spLocks noGrp="1"/>
          </p:cNvSpPr>
          <p:nvPr>
            <p:ph idx="1"/>
          </p:nvPr>
        </p:nvSpPr>
        <p:spPr>
          <a:xfrm>
            <a:off x="838200" y="1524000"/>
            <a:ext cx="7467600" cy="4199069"/>
          </a:xfrm>
        </p:spPr>
        <p:txBody>
          <a:bodyPr>
            <a:normAutofit/>
          </a:bodyPr>
          <a:lstStyle/>
          <a:p>
            <a:r>
              <a:rPr lang="en-US" dirty="0" smtClean="0"/>
              <a:t>“Qualified Inspector”</a:t>
            </a:r>
          </a:p>
          <a:p>
            <a:pPr lvl="1"/>
            <a:r>
              <a:rPr lang="en-US" dirty="0" smtClean="0"/>
              <a:t>An individual possessing either</a:t>
            </a:r>
          </a:p>
          <a:p>
            <a:pPr lvl="2"/>
            <a:r>
              <a:rPr lang="en-US" dirty="0" smtClean="0"/>
              <a:t>A PE or certification by a professional organization recognized by the commissioner related to agronomy, civil engineering, landscape architecture, soil science AND two years of demonstrable and focused experience in erosion &amp; sedimentation control plan reading, installation, inspection and / or report writing for construction projects in accordance with the guidelines </a:t>
            </a:r>
            <a:r>
              <a:rPr lang="en-US" b="1" dirty="0" smtClean="0">
                <a:effectLst>
                  <a:outerShdw blurRad="38100" dist="38100" dir="2700000" algn="tl">
                    <a:srgbClr val="000000">
                      <a:alpha val="43137"/>
                    </a:srgbClr>
                  </a:outerShdw>
                </a:effectLst>
              </a:rPr>
              <a:t>– or –</a:t>
            </a:r>
          </a:p>
          <a:p>
            <a:pPr lvl="2"/>
            <a:r>
              <a:rPr lang="en-US" dirty="0" smtClean="0"/>
              <a:t>5 years of the same experience described above</a:t>
            </a:r>
            <a:r>
              <a:rPr lang="en-US" b="1" dirty="0" smtClean="0">
                <a:effectLst>
                  <a:outerShdw blurRad="38100" dist="38100" dir="2700000" algn="tl">
                    <a:srgbClr val="000000">
                      <a:alpha val="43137"/>
                    </a:srgbClr>
                  </a:outerShdw>
                </a:effectLst>
              </a:rPr>
              <a:t>– or – </a:t>
            </a:r>
          </a:p>
          <a:p>
            <a:pPr lvl="2"/>
            <a:r>
              <a:rPr lang="en-US" sz="2800" b="1" dirty="0" smtClean="0">
                <a:effectLst>
                  <a:outerShdw blurRad="38100" dist="38100" dir="2700000" algn="tl">
                    <a:srgbClr val="000000">
                      <a:alpha val="43137"/>
                    </a:srgbClr>
                  </a:outerShdw>
                </a:effectLst>
              </a:rPr>
              <a:t>Certification by the CT DOT</a:t>
            </a:r>
          </a:p>
          <a:p>
            <a:pPr marL="685800" lvl="2" indent="0">
              <a:buNone/>
            </a:pPr>
            <a:endParaRPr lang="en-US" dirty="0"/>
          </a:p>
        </p:txBody>
      </p:sp>
      <p:pic>
        <p:nvPicPr>
          <p:cNvPr id="4098" name="Picture 2" descr="C:\Users\KLesay\AppData\Local\Microsoft\Windows\Temporary Internet Files\Content.IE5\WDXVECPD\MM9002827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066800"/>
            <a:ext cx="127635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990600" y="4974771"/>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451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fontScale="90000"/>
          </a:bodyPr>
          <a:lstStyle/>
          <a:p>
            <a:r>
              <a:rPr lang="en-US" dirty="0" smtClean="0"/>
              <a:t>Inspections</a:t>
            </a:r>
            <a:endParaRPr lang="en-US" dirty="0"/>
          </a:p>
        </p:txBody>
      </p:sp>
      <p:sp>
        <p:nvSpPr>
          <p:cNvPr id="3" name="Content Placeholder 2"/>
          <p:cNvSpPr>
            <a:spLocks noGrp="1"/>
          </p:cNvSpPr>
          <p:nvPr>
            <p:ph idx="1"/>
          </p:nvPr>
        </p:nvSpPr>
        <p:spPr>
          <a:xfrm>
            <a:off x="838200" y="1524000"/>
            <a:ext cx="7467600" cy="4199069"/>
          </a:xfrm>
        </p:spPr>
        <p:txBody>
          <a:bodyPr>
            <a:normAutofit lnSpcReduction="10000"/>
          </a:bodyPr>
          <a:lstStyle/>
          <a:p>
            <a:r>
              <a:rPr lang="en-US" dirty="0" smtClean="0"/>
              <a:t>All projects must be inspected initially (within 30 days) for Plan implementation and then weekly for routine inspections</a:t>
            </a:r>
          </a:p>
          <a:p>
            <a:pPr lvl="1"/>
            <a:r>
              <a:rPr lang="en-US" dirty="0" smtClean="0"/>
              <a:t>Plan implementation </a:t>
            </a:r>
          </a:p>
          <a:p>
            <a:pPr lvl="2"/>
            <a:r>
              <a:rPr lang="en-US" dirty="0" smtClean="0"/>
              <a:t>Within first  days following start of construction activity, qualified construction inspector </a:t>
            </a:r>
            <a:r>
              <a:rPr lang="en-US" i="1" dirty="0" smtClean="0"/>
              <a:t>(YOU) </a:t>
            </a:r>
            <a:r>
              <a:rPr lang="en-US" dirty="0" smtClean="0"/>
              <a:t>must be contacted to inspect the site</a:t>
            </a:r>
          </a:p>
          <a:p>
            <a:pPr lvl="2"/>
            <a:r>
              <a:rPr lang="en-US" dirty="0" smtClean="0"/>
              <a:t>Site shall be inspected:</a:t>
            </a:r>
          </a:p>
          <a:p>
            <a:pPr lvl="3"/>
            <a:r>
              <a:rPr lang="en-US" sz="2000" dirty="0" smtClean="0"/>
              <a:t>At least once and no more than three times during the first 90 days to confirm compliance and proper initial implementation of all control measures for the initial phase of construction.  </a:t>
            </a:r>
            <a:endParaRPr lang="en-US" sz="2000" dirty="0"/>
          </a:p>
        </p:txBody>
      </p:sp>
      <p:pic>
        <p:nvPicPr>
          <p:cNvPr id="8195" name="Picture 3" descr="C:\Users\KLesay\AppData\Local\Microsoft\Windows\Temporary Internet Files\Content.IE5\I7V0BCXH\dglxasse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800600"/>
            <a:ext cx="1831354" cy="159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33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fontScale="90000"/>
          </a:bodyPr>
          <a:lstStyle/>
          <a:p>
            <a:r>
              <a:rPr lang="en-US" sz="4000" dirty="0" smtClean="0"/>
              <a:t>Routine Inspections </a:t>
            </a:r>
            <a:r>
              <a:rPr lang="en-US" dirty="0" smtClean="0"/>
              <a:t>– “</a:t>
            </a:r>
            <a:r>
              <a:rPr lang="en-US" sz="3600" dirty="0" smtClean="0"/>
              <a:t>The What</a:t>
            </a:r>
            <a:r>
              <a:rPr lang="en-US" dirty="0" smtClean="0"/>
              <a:t>”</a:t>
            </a:r>
            <a:endParaRPr lang="en-US" dirty="0"/>
          </a:p>
        </p:txBody>
      </p:sp>
      <p:sp>
        <p:nvSpPr>
          <p:cNvPr id="3" name="Content Placeholder 2"/>
          <p:cNvSpPr>
            <a:spLocks noGrp="1"/>
          </p:cNvSpPr>
          <p:nvPr>
            <p:ph idx="1"/>
          </p:nvPr>
        </p:nvSpPr>
        <p:spPr>
          <a:xfrm>
            <a:off x="838200" y="1524000"/>
            <a:ext cx="7467600" cy="4199069"/>
          </a:xfrm>
        </p:spPr>
        <p:txBody>
          <a:bodyPr>
            <a:normAutofit fontScale="92500" lnSpcReduction="10000"/>
          </a:bodyPr>
          <a:lstStyle/>
          <a:p>
            <a:r>
              <a:rPr lang="en-US" dirty="0" smtClean="0"/>
              <a:t>Maintain a rain gauge on-site</a:t>
            </a:r>
          </a:p>
          <a:p>
            <a:r>
              <a:rPr lang="en-US" dirty="0" smtClean="0"/>
              <a:t>At least once a week AND within 24 hours of the end of a storm that generates a discharge a Qualified Inspector shall inspect:</a:t>
            </a:r>
          </a:p>
          <a:p>
            <a:pPr lvl="2"/>
            <a:r>
              <a:rPr lang="en-US" dirty="0" smtClean="0"/>
              <a:t>Disturbed areas not finally stabilized</a:t>
            </a:r>
          </a:p>
          <a:p>
            <a:pPr lvl="2"/>
            <a:r>
              <a:rPr lang="en-US" dirty="0" smtClean="0"/>
              <a:t>All E &amp; S measures</a:t>
            </a:r>
          </a:p>
          <a:p>
            <a:pPr lvl="2"/>
            <a:r>
              <a:rPr lang="en-US" dirty="0" smtClean="0"/>
              <a:t>All structural control measures</a:t>
            </a:r>
          </a:p>
          <a:p>
            <a:pPr lvl="2"/>
            <a:r>
              <a:rPr lang="en-US" dirty="0" smtClean="0"/>
              <a:t>Soil stockpile areas</a:t>
            </a:r>
          </a:p>
          <a:p>
            <a:pPr lvl="2"/>
            <a:r>
              <a:rPr lang="en-US" dirty="0" smtClean="0"/>
              <a:t>Concrete Washout areas</a:t>
            </a:r>
          </a:p>
          <a:p>
            <a:pPr lvl="2"/>
            <a:r>
              <a:rPr lang="en-US" dirty="0" smtClean="0"/>
              <a:t>Construction entrances / exits</a:t>
            </a:r>
          </a:p>
          <a:p>
            <a:r>
              <a:rPr lang="en-US" dirty="0" smtClean="0"/>
              <a:t>…for evidence of or potential for pollutants entering drainage system and impacts to receiving waters…..</a:t>
            </a:r>
          </a:p>
          <a:p>
            <a:pPr lvl="1"/>
            <a:endParaRPr lang="en-US" dirty="0" smtClean="0"/>
          </a:p>
          <a:p>
            <a:pPr lvl="1"/>
            <a:endParaRPr lang="en-US" dirty="0" smtClean="0"/>
          </a:p>
        </p:txBody>
      </p:sp>
      <p:pic>
        <p:nvPicPr>
          <p:cNvPr id="9218" name="Picture 2" descr="C:\Users\KLesay\AppData\Local\Microsoft\Windows\Temporary Internet Files\Content.IE5\WDXVECPD\MC9003555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343" y="2590800"/>
            <a:ext cx="1143000" cy="11441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KLesay\AppData\Local\Microsoft\Windows\Temporary Internet Files\Content.IE5\BJS569E3\MC9004414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52800"/>
            <a:ext cx="1904828" cy="190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1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14400"/>
          </a:xfrm>
        </p:spPr>
        <p:txBody>
          <a:bodyPr/>
          <a:lstStyle/>
          <a:p>
            <a:r>
              <a:rPr lang="en-US" dirty="0" smtClean="0"/>
              <a:t>Stormwater Permit History</a:t>
            </a:r>
            <a:endParaRPr lang="en-US" dirty="0"/>
          </a:p>
        </p:txBody>
      </p:sp>
      <p:sp>
        <p:nvSpPr>
          <p:cNvPr id="3" name="Content Placeholder 2"/>
          <p:cNvSpPr>
            <a:spLocks noGrp="1"/>
          </p:cNvSpPr>
          <p:nvPr>
            <p:ph idx="1"/>
          </p:nvPr>
        </p:nvSpPr>
        <p:spPr>
          <a:xfrm>
            <a:off x="762000" y="1426464"/>
            <a:ext cx="7772400" cy="4898136"/>
          </a:xfrm>
        </p:spPr>
        <p:txBody>
          <a:bodyPr>
            <a:normAutofit/>
          </a:bodyPr>
          <a:lstStyle/>
          <a:p>
            <a:r>
              <a:rPr lang="en-US" dirty="0" smtClean="0"/>
              <a:t>General Permit for the Discharge of Stormwater from Small Municipal Separate Storm Sewer Systems (MS4)</a:t>
            </a:r>
          </a:p>
          <a:p>
            <a:pPr lvl="1"/>
            <a:r>
              <a:rPr lang="en-US" dirty="0" smtClean="0"/>
              <a:t>Required by EPA through the NPDES Phase II Program via the Clean Water Act</a:t>
            </a:r>
          </a:p>
          <a:p>
            <a:pPr lvl="1"/>
            <a:r>
              <a:rPr lang="en-US" dirty="0" smtClean="0"/>
              <a:t>Administered and regulated by CT DEEP within the state</a:t>
            </a:r>
          </a:p>
          <a:p>
            <a:pPr lvl="1"/>
            <a:r>
              <a:rPr lang="en-US" dirty="0" smtClean="0"/>
              <a:t>Requires development and implementation of a Stormwater Management Plan and Program</a:t>
            </a:r>
          </a:p>
          <a:p>
            <a:pPr lvl="1"/>
            <a:r>
              <a:rPr lang="en-US" dirty="0" smtClean="0"/>
              <a:t>Plan and Program must utilize BMP’s to                       address six (6) minimum control measures                 outlined in the general permit</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131980"/>
            <a:ext cx="2133600" cy="238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302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fontScale="90000"/>
          </a:bodyPr>
          <a:lstStyle/>
          <a:p>
            <a:r>
              <a:rPr lang="en-US" sz="4000" dirty="0" smtClean="0"/>
              <a:t>Storm Inspections </a:t>
            </a:r>
            <a:r>
              <a:rPr lang="en-US" dirty="0" smtClean="0"/>
              <a:t>– “</a:t>
            </a:r>
            <a:r>
              <a:rPr lang="en-US" sz="3600" dirty="0" smtClean="0"/>
              <a:t>The When</a:t>
            </a:r>
            <a:r>
              <a:rPr lang="en-US" dirty="0" smtClean="0"/>
              <a:t>”</a:t>
            </a:r>
            <a:endParaRPr lang="en-US" dirty="0"/>
          </a:p>
        </p:txBody>
      </p:sp>
      <p:sp>
        <p:nvSpPr>
          <p:cNvPr id="3" name="Content Placeholder 2"/>
          <p:cNvSpPr>
            <a:spLocks noGrp="1"/>
          </p:cNvSpPr>
          <p:nvPr>
            <p:ph idx="1"/>
          </p:nvPr>
        </p:nvSpPr>
        <p:spPr>
          <a:xfrm>
            <a:off x="838200" y="1524000"/>
            <a:ext cx="7467600" cy="4199069"/>
          </a:xfrm>
        </p:spPr>
        <p:txBody>
          <a:bodyPr>
            <a:normAutofit/>
          </a:bodyPr>
          <a:lstStyle/>
          <a:p>
            <a:r>
              <a:rPr lang="en-US" dirty="0" smtClean="0"/>
              <a:t>For storms that end on a </a:t>
            </a:r>
            <a:r>
              <a:rPr lang="en-US" b="1" dirty="0" smtClean="0"/>
              <a:t>weekend, holiday</a:t>
            </a:r>
            <a:r>
              <a:rPr lang="en-US" dirty="0" smtClean="0"/>
              <a:t> or other time after which normal working hours will not commence within 24 hours, an inspection </a:t>
            </a:r>
            <a:r>
              <a:rPr lang="en-US" u="sng" dirty="0" smtClean="0"/>
              <a:t>is required</a:t>
            </a:r>
          </a:p>
          <a:p>
            <a:pPr lvl="1"/>
            <a:r>
              <a:rPr lang="en-US" dirty="0" smtClean="0"/>
              <a:t>Within 24 hours for storms that equal or exceed </a:t>
            </a:r>
            <a:r>
              <a:rPr lang="en-US" dirty="0" smtClean="0">
                <a:solidFill>
                  <a:srgbClr val="FF0000"/>
                </a:solidFill>
              </a:rPr>
              <a:t>0.5</a:t>
            </a:r>
            <a:r>
              <a:rPr lang="en-US" dirty="0" smtClean="0"/>
              <a:t> inches</a:t>
            </a:r>
          </a:p>
          <a:p>
            <a:r>
              <a:rPr lang="en-US" dirty="0" smtClean="0"/>
              <a:t>For storms less than </a:t>
            </a:r>
            <a:r>
              <a:rPr lang="en-US" dirty="0" smtClean="0">
                <a:solidFill>
                  <a:srgbClr val="FF0000"/>
                </a:solidFill>
              </a:rPr>
              <a:t>0.5</a:t>
            </a:r>
            <a:r>
              <a:rPr lang="en-US" dirty="0" smtClean="0"/>
              <a:t> inch; </a:t>
            </a:r>
          </a:p>
          <a:p>
            <a:pPr lvl="1"/>
            <a:r>
              <a:rPr lang="en-US" dirty="0" smtClean="0"/>
              <a:t>Inspection shall occur immediately upon start of subsequent normal working hours</a:t>
            </a:r>
          </a:p>
          <a:p>
            <a:r>
              <a:rPr lang="en-US" dirty="0" smtClean="0"/>
              <a:t>Where sites have been temporarily or finally stabilized; </a:t>
            </a:r>
          </a:p>
          <a:p>
            <a:pPr lvl="1"/>
            <a:r>
              <a:rPr lang="en-US" dirty="0" smtClean="0"/>
              <a:t>Inspection shall be once a month for three months</a:t>
            </a:r>
          </a:p>
        </p:txBody>
      </p:sp>
    </p:spTree>
    <p:extLst>
      <p:ext uri="{BB962C8B-B14F-4D97-AF65-F5344CB8AC3E}">
        <p14:creationId xmlns:p14="http://schemas.microsoft.com/office/powerpoint/2010/main" val="23946086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Inspection Reporting</a:t>
            </a:r>
            <a:endParaRPr lang="en-US" dirty="0"/>
          </a:p>
        </p:txBody>
      </p:sp>
      <p:pic>
        <p:nvPicPr>
          <p:cNvPr id="11266" name="Picture 2" descr="C:\Users\KLesay\AppData\Local\Microsoft\Windows\Temporary Internet Files\Content.IE5\WDXVECPD\MC9102176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95400"/>
            <a:ext cx="1811426" cy="166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399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fontScale="90000"/>
          </a:bodyPr>
          <a:lstStyle/>
          <a:p>
            <a:r>
              <a:rPr lang="en-US" sz="4000" dirty="0" smtClean="0"/>
              <a:t>Inspection Reporting</a:t>
            </a:r>
            <a:endParaRPr lang="en-US" dirty="0"/>
          </a:p>
        </p:txBody>
      </p:sp>
      <p:sp>
        <p:nvSpPr>
          <p:cNvPr id="3" name="Content Placeholder 2"/>
          <p:cNvSpPr>
            <a:spLocks noGrp="1"/>
          </p:cNvSpPr>
          <p:nvPr>
            <p:ph idx="1"/>
          </p:nvPr>
        </p:nvSpPr>
        <p:spPr>
          <a:xfrm>
            <a:off x="838200" y="1524000"/>
            <a:ext cx="7467600" cy="4199069"/>
          </a:xfrm>
        </p:spPr>
        <p:txBody>
          <a:bodyPr>
            <a:normAutofit fontScale="92500" lnSpcReduction="20000"/>
          </a:bodyPr>
          <a:lstStyle/>
          <a:p>
            <a:r>
              <a:rPr lang="en-US" dirty="0" smtClean="0"/>
              <a:t>Upon inspection, Qualified Inspector shall determine if it is necessary to install, maintain or repair controls / and / or practices to improve the quality of stormwater discharge</a:t>
            </a:r>
          </a:p>
          <a:p>
            <a:r>
              <a:rPr lang="en-US" dirty="0" smtClean="0"/>
              <a:t>Construction Site Environmental Inspection Report (CSEIR) shall be prepared and retained as part of the Plan summarizing:</a:t>
            </a:r>
          </a:p>
          <a:p>
            <a:pPr lvl="1"/>
            <a:r>
              <a:rPr lang="en-US" dirty="0" smtClean="0"/>
              <a:t>Scope of inspection</a:t>
            </a:r>
          </a:p>
          <a:p>
            <a:pPr lvl="1"/>
            <a:r>
              <a:rPr lang="en-US" dirty="0" smtClean="0"/>
              <a:t>Names, dates, weather conditions, precipitation amount</a:t>
            </a:r>
          </a:p>
          <a:p>
            <a:pPr lvl="1"/>
            <a:r>
              <a:rPr lang="en-US" dirty="0" smtClean="0"/>
              <a:t>Major observations relating to E &amp; S controls</a:t>
            </a:r>
          </a:p>
          <a:p>
            <a:pPr lvl="1"/>
            <a:r>
              <a:rPr lang="en-US" dirty="0" smtClean="0"/>
              <a:t>Description of discharges from the site</a:t>
            </a:r>
          </a:p>
          <a:p>
            <a:pPr lvl="1"/>
            <a:r>
              <a:rPr lang="en-US" dirty="0" smtClean="0"/>
              <a:t>Any water quality monitoring performed </a:t>
            </a:r>
          </a:p>
          <a:p>
            <a:r>
              <a:rPr lang="en-US" dirty="0" smtClean="0"/>
              <a:t>Report must be signed by </a:t>
            </a:r>
            <a:r>
              <a:rPr lang="en-US" dirty="0" err="1" smtClean="0"/>
              <a:t>permittee</a:t>
            </a:r>
            <a:r>
              <a:rPr lang="en-US" dirty="0" smtClean="0"/>
              <a:t> or authorized representative</a:t>
            </a:r>
          </a:p>
          <a:p>
            <a:pPr lvl="1"/>
            <a:endParaRPr lang="en-US" dirty="0" smtClean="0"/>
          </a:p>
        </p:txBody>
      </p:sp>
    </p:spTree>
    <p:extLst>
      <p:ext uri="{BB962C8B-B14F-4D97-AF65-F5344CB8AC3E}">
        <p14:creationId xmlns:p14="http://schemas.microsoft.com/office/powerpoint/2010/main" val="2667662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In Compliance  / Out of Compliance</a:t>
            </a:r>
            <a:endParaRPr lang="en-US" sz="3200" dirty="0"/>
          </a:p>
        </p:txBody>
      </p:sp>
      <p:sp>
        <p:nvSpPr>
          <p:cNvPr id="3" name="Content Placeholder 2"/>
          <p:cNvSpPr>
            <a:spLocks noGrp="1"/>
          </p:cNvSpPr>
          <p:nvPr>
            <p:ph idx="1"/>
          </p:nvPr>
        </p:nvSpPr>
        <p:spPr>
          <a:xfrm>
            <a:off x="838200" y="1524000"/>
            <a:ext cx="7467600" cy="4199069"/>
          </a:xfrm>
        </p:spPr>
        <p:txBody>
          <a:bodyPr>
            <a:normAutofit fontScale="92500" lnSpcReduction="10000"/>
          </a:bodyPr>
          <a:lstStyle/>
          <a:p>
            <a:r>
              <a:rPr lang="en-US" dirty="0" smtClean="0"/>
              <a:t>Report shall state that project is either in or out of compliance with the Plan and permit</a:t>
            </a:r>
          </a:p>
          <a:p>
            <a:endParaRPr lang="en-US" dirty="0" smtClean="0"/>
          </a:p>
          <a:p>
            <a:r>
              <a:rPr lang="en-US" b="1" dirty="0" smtClean="0"/>
              <a:t>OUT of Compliance</a:t>
            </a:r>
          </a:p>
          <a:p>
            <a:pPr lvl="1"/>
            <a:r>
              <a:rPr lang="en-US" dirty="0" smtClean="0"/>
              <a:t>Include summary of remedial actions required to be in compliance</a:t>
            </a:r>
          </a:p>
          <a:p>
            <a:pPr lvl="1"/>
            <a:r>
              <a:rPr lang="en-US" u="sng" dirty="0" smtClean="0"/>
              <a:t>Non-engineered</a:t>
            </a:r>
            <a:r>
              <a:rPr lang="en-US" dirty="0" smtClean="0"/>
              <a:t> corrective actions shall be implemented on site within </a:t>
            </a:r>
            <a:r>
              <a:rPr lang="en-US" b="1" u="sng" dirty="0" smtClean="0"/>
              <a:t>24 hours</a:t>
            </a:r>
            <a:r>
              <a:rPr lang="en-US" dirty="0" smtClean="0"/>
              <a:t> and incorporated into a revised Plan within </a:t>
            </a:r>
            <a:r>
              <a:rPr lang="en-US" b="1" u="sng" dirty="0" smtClean="0"/>
              <a:t>3 calendar days </a:t>
            </a:r>
            <a:r>
              <a:rPr lang="en-US" dirty="0" smtClean="0"/>
              <a:t>of the date of inspection unless another schedule is specified in the guidelines</a:t>
            </a:r>
          </a:p>
          <a:p>
            <a:pPr lvl="1"/>
            <a:r>
              <a:rPr lang="en-US" u="sng" dirty="0" smtClean="0"/>
              <a:t>Engineered</a:t>
            </a:r>
            <a:r>
              <a:rPr lang="en-US" dirty="0" smtClean="0"/>
              <a:t> corrective actions shall be implemented on site within </a:t>
            </a:r>
            <a:r>
              <a:rPr lang="en-US" b="1" u="sng" dirty="0" smtClean="0"/>
              <a:t>7 days </a:t>
            </a:r>
            <a:r>
              <a:rPr lang="en-US" dirty="0" smtClean="0"/>
              <a:t>and incorporated into a revised Plan </a:t>
            </a:r>
            <a:r>
              <a:rPr lang="en-US" b="1" u="sng" dirty="0" smtClean="0"/>
              <a:t>within 10 days </a:t>
            </a:r>
            <a:r>
              <a:rPr lang="en-US" dirty="0" smtClean="0"/>
              <a:t>of the date of inspection…..</a:t>
            </a:r>
          </a:p>
        </p:txBody>
      </p:sp>
      <p:pic>
        <p:nvPicPr>
          <p:cNvPr id="12290" name="Picture 2" descr="C:\Users\KLesay\AppData\Local\Microsoft\Windows\Temporary Internet Files\Content.IE5\4T7JUUQC\MC9002931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676400"/>
            <a:ext cx="133005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279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Out of Compliance</a:t>
            </a:r>
            <a:endParaRPr lang="en-US" sz="3200" dirty="0"/>
          </a:p>
        </p:txBody>
      </p:sp>
      <p:sp>
        <p:nvSpPr>
          <p:cNvPr id="3" name="Content Placeholder 2"/>
          <p:cNvSpPr>
            <a:spLocks noGrp="1"/>
          </p:cNvSpPr>
          <p:nvPr>
            <p:ph idx="1"/>
          </p:nvPr>
        </p:nvSpPr>
        <p:spPr>
          <a:xfrm>
            <a:off x="838200" y="1524000"/>
            <a:ext cx="7467600" cy="4199069"/>
          </a:xfrm>
        </p:spPr>
        <p:txBody>
          <a:bodyPr>
            <a:normAutofit fontScale="92500" lnSpcReduction="10000"/>
          </a:bodyPr>
          <a:lstStyle/>
          <a:p>
            <a:r>
              <a:rPr lang="en-US" dirty="0" smtClean="0"/>
              <a:t>While corrective actions are being developed and have not yet been fully implemented; interim measures shall be implemented to minimize the potential for the discharge of pollutants from the site</a:t>
            </a:r>
          </a:p>
          <a:p>
            <a:endParaRPr lang="en-US" dirty="0" smtClean="0"/>
          </a:p>
          <a:p>
            <a:r>
              <a:rPr lang="en-US" dirty="0" smtClean="0"/>
              <a:t>Inspectors from CT DEEP may inspect the site for compliance with this General Permit at ANY TIME construction activities are ongoing and upon completion of construction activities to verify the final stabilization of the site and / or the installation of post-construction stormwater management measures</a:t>
            </a:r>
          </a:p>
          <a:p>
            <a:pPr lvl="1"/>
            <a:r>
              <a:rPr lang="en-US" dirty="0" smtClean="0"/>
              <a:t>CT DEEP can issue Field directives / violations on site</a:t>
            </a:r>
          </a:p>
        </p:txBody>
      </p:sp>
      <p:pic>
        <p:nvPicPr>
          <p:cNvPr id="1030" name="Picture 6" descr="C:\Users\KLesay\AppData\Local\Microsoft\Windows\Temporary Internet Files\Content.IE5\BJS569E3\MC9002792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338828"/>
            <a:ext cx="873252" cy="181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9344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Out of Compliance</a:t>
            </a:r>
            <a:endParaRPr lang="en-US" sz="3200" dirty="0"/>
          </a:p>
        </p:txBody>
      </p:sp>
      <p:sp>
        <p:nvSpPr>
          <p:cNvPr id="3" name="Content Placeholder 2"/>
          <p:cNvSpPr>
            <a:spLocks noGrp="1"/>
          </p:cNvSpPr>
          <p:nvPr>
            <p:ph idx="1"/>
          </p:nvPr>
        </p:nvSpPr>
        <p:spPr>
          <a:xfrm>
            <a:off x="838200" y="1524000"/>
            <a:ext cx="7467600" cy="4199069"/>
          </a:xfrm>
        </p:spPr>
        <p:txBody>
          <a:bodyPr>
            <a:normAutofit lnSpcReduction="10000"/>
          </a:bodyPr>
          <a:lstStyle/>
          <a:p>
            <a:r>
              <a:rPr lang="en-US" dirty="0" smtClean="0"/>
              <a:t>CTDEEP  may notify the permittee at ANY TIME that the Plan site does not meet one or more minimum requirements of the general permit</a:t>
            </a:r>
          </a:p>
          <a:p>
            <a:pPr lvl="1"/>
            <a:r>
              <a:rPr lang="en-US" dirty="0" smtClean="0"/>
              <a:t>Within 7 days of such notice (or as specified in the notice), the permittee shall make the required change to the Plan and perform all actions as required by such revised Plan. </a:t>
            </a:r>
          </a:p>
          <a:p>
            <a:pPr lvl="1"/>
            <a:r>
              <a:rPr lang="en-US" dirty="0" smtClean="0"/>
              <a:t>Within 15 days of such notice (or as specified), the permittee shall submit a written certification that the requested changes have been made and implemented along with required supporting documentation requested.  </a:t>
            </a:r>
          </a:p>
        </p:txBody>
      </p:sp>
      <p:pic>
        <p:nvPicPr>
          <p:cNvPr id="13314" name="Picture 2" descr="C:\Users\KLesay\AppData\Local\Microsoft\Windows\Temporary Internet Files\Content.IE5\I7V0BCXH\MC9002372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181600"/>
            <a:ext cx="1614534"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6008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Keeping Plans Current</a:t>
            </a:r>
            <a:endParaRPr lang="en-US" dirty="0"/>
          </a:p>
        </p:txBody>
      </p:sp>
    </p:spTree>
    <p:extLst>
      <p:ext uri="{BB962C8B-B14F-4D97-AF65-F5344CB8AC3E}">
        <p14:creationId xmlns:p14="http://schemas.microsoft.com/office/powerpoint/2010/main" val="23450282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Keeping Plans Current</a:t>
            </a:r>
            <a:endParaRPr lang="en-US" sz="3200" dirty="0"/>
          </a:p>
        </p:txBody>
      </p:sp>
      <p:sp>
        <p:nvSpPr>
          <p:cNvPr id="3" name="Content Placeholder 2"/>
          <p:cNvSpPr>
            <a:spLocks noGrp="1"/>
          </p:cNvSpPr>
          <p:nvPr>
            <p:ph idx="1"/>
          </p:nvPr>
        </p:nvSpPr>
        <p:spPr>
          <a:xfrm>
            <a:off x="838200" y="1524000"/>
            <a:ext cx="7467600" cy="4199069"/>
          </a:xfrm>
        </p:spPr>
        <p:txBody>
          <a:bodyPr>
            <a:normAutofit/>
          </a:bodyPr>
          <a:lstStyle/>
          <a:p>
            <a:r>
              <a:rPr lang="en-US" dirty="0" smtClean="0"/>
              <a:t>The Plan shall be amended if / when:</a:t>
            </a:r>
          </a:p>
          <a:p>
            <a:pPr lvl="1"/>
            <a:r>
              <a:rPr lang="en-US" dirty="0" smtClean="0"/>
              <a:t>The actions fail to prevent pollution or otherwise comply with the general permit</a:t>
            </a:r>
          </a:p>
          <a:p>
            <a:pPr lvl="1"/>
            <a:r>
              <a:rPr lang="en-US" dirty="0" smtClean="0"/>
              <a:t>Whenever there is a change in contractors or subcontractors</a:t>
            </a:r>
          </a:p>
          <a:p>
            <a:pPr lvl="1"/>
            <a:r>
              <a:rPr lang="en-US" dirty="0" smtClean="0"/>
              <a:t>Change in design, sequence of construction, operation or maintenance at the site which has the potential for discharge of pollutants and which has not otherwise been addressed.  </a:t>
            </a:r>
          </a:p>
          <a:p>
            <a:pPr lvl="1"/>
            <a:endParaRPr lang="en-US" dirty="0" smtClean="0"/>
          </a:p>
        </p:txBody>
      </p:sp>
    </p:spTree>
    <p:extLst>
      <p:ext uri="{BB962C8B-B14F-4D97-AF65-F5344CB8AC3E}">
        <p14:creationId xmlns:p14="http://schemas.microsoft.com/office/powerpoint/2010/main" val="1114794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Keeping Plans Current</a:t>
            </a:r>
            <a:endParaRPr lang="en-US" sz="3200" dirty="0"/>
          </a:p>
        </p:txBody>
      </p:sp>
      <p:sp>
        <p:nvSpPr>
          <p:cNvPr id="3" name="Content Placeholder 2"/>
          <p:cNvSpPr>
            <a:spLocks noGrp="1"/>
          </p:cNvSpPr>
          <p:nvPr>
            <p:ph idx="1"/>
          </p:nvPr>
        </p:nvSpPr>
        <p:spPr>
          <a:xfrm>
            <a:off x="838200" y="1524000"/>
            <a:ext cx="7467600" cy="4199069"/>
          </a:xfrm>
        </p:spPr>
        <p:txBody>
          <a:bodyPr>
            <a:normAutofit/>
          </a:bodyPr>
          <a:lstStyle/>
          <a:p>
            <a:r>
              <a:rPr lang="en-US" dirty="0" smtClean="0"/>
              <a:t>In no event shall failure to complete, maintain or update a Plan relieve a </a:t>
            </a:r>
            <a:r>
              <a:rPr lang="en-US" dirty="0" err="1" smtClean="0"/>
              <a:t>permitee</a:t>
            </a:r>
            <a:r>
              <a:rPr lang="en-US" dirty="0" smtClean="0"/>
              <a:t> of responsibility to implement any actions required to protect waters of the state and to comply with all conditions of the permit.</a:t>
            </a:r>
          </a:p>
        </p:txBody>
      </p:sp>
      <p:pic>
        <p:nvPicPr>
          <p:cNvPr id="2051" name="Picture 3" descr="C:\Users\KLesay\AppData\Local\Microsoft\Windows\Temporary Internet Files\Content.IE5\I7V0BCXH\MP9004221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3854156"/>
            <a:ext cx="2971800" cy="1980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Lesay\AppData\Local\Microsoft\Windows\Temporary Internet Files\Content.IE5\4T7JUUQC\dglxasse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701250"/>
            <a:ext cx="2133333" cy="213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53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BREAK</a:t>
            </a:r>
            <a:endParaRPr lang="en-US" dirty="0"/>
          </a:p>
        </p:txBody>
      </p:sp>
      <p:pic>
        <p:nvPicPr>
          <p:cNvPr id="2050" name="Picture 2" descr="C:\Users\KLesay\AppData\Local\Microsoft\Windows\Temporary Internet Files\Content.IE5\BJS569E3\MC9003681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114800"/>
            <a:ext cx="1751076" cy="18397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Lesay\AppData\Local\Microsoft\Windows\Temporary Internet Files\Content.IE5\WDXVECPD\MC9003664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838200"/>
            <a:ext cx="1803197" cy="181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37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14400"/>
          </a:xfrm>
        </p:spPr>
        <p:txBody>
          <a:bodyPr/>
          <a:lstStyle/>
          <a:p>
            <a:r>
              <a:rPr lang="en-US" dirty="0" smtClean="0"/>
              <a:t>Stormwater Permit History</a:t>
            </a:r>
            <a:endParaRPr lang="en-US" dirty="0"/>
          </a:p>
        </p:txBody>
      </p:sp>
      <p:sp>
        <p:nvSpPr>
          <p:cNvPr id="3" name="Content Placeholder 2"/>
          <p:cNvSpPr>
            <a:spLocks noGrp="1"/>
          </p:cNvSpPr>
          <p:nvPr>
            <p:ph idx="1"/>
          </p:nvPr>
        </p:nvSpPr>
        <p:spPr>
          <a:xfrm>
            <a:off x="762000" y="1426464"/>
            <a:ext cx="7772400" cy="4898136"/>
          </a:xfrm>
        </p:spPr>
        <p:txBody>
          <a:bodyPr>
            <a:normAutofit lnSpcReduction="10000"/>
          </a:bodyPr>
          <a:lstStyle/>
          <a:p>
            <a:r>
              <a:rPr lang="en-US" dirty="0" smtClean="0"/>
              <a:t>Six Minimum Control Measures</a:t>
            </a:r>
            <a:endParaRPr lang="en-US" dirty="0"/>
          </a:p>
          <a:p>
            <a:pPr marL="822960" lvl="1" indent="-457200">
              <a:buFont typeface="+mj-lt"/>
              <a:buAutoNum type="arabicPeriod"/>
            </a:pPr>
            <a:r>
              <a:rPr lang="en-US" dirty="0" smtClean="0"/>
              <a:t>Public Education and Outreach</a:t>
            </a:r>
          </a:p>
          <a:p>
            <a:pPr marL="1097280" lvl="2" indent="-457200">
              <a:buFont typeface="Courier New" panose="02070309020205020404" pitchFamily="49" charset="0"/>
              <a:buChar char="o"/>
            </a:pPr>
            <a:r>
              <a:rPr lang="en-US" dirty="0" smtClean="0"/>
              <a:t>Tributary Signage</a:t>
            </a:r>
          </a:p>
          <a:p>
            <a:pPr marL="822960" lvl="1" indent="-457200">
              <a:buFont typeface="+mj-lt"/>
              <a:buAutoNum type="arabicPeriod"/>
            </a:pPr>
            <a:r>
              <a:rPr lang="en-US" dirty="0" smtClean="0"/>
              <a:t>Public Involvement / Participation</a:t>
            </a:r>
          </a:p>
          <a:p>
            <a:pPr marL="1097280" lvl="2" indent="-457200">
              <a:buFont typeface="Courier New" panose="02070309020205020404" pitchFamily="49" charset="0"/>
              <a:buChar char="o"/>
            </a:pPr>
            <a:r>
              <a:rPr lang="en-US" dirty="0" smtClean="0"/>
              <a:t>Public Information Meetings</a:t>
            </a:r>
          </a:p>
          <a:p>
            <a:pPr marL="822960" lvl="1" indent="-457200">
              <a:buFont typeface="+mj-lt"/>
              <a:buAutoNum type="arabicPeriod"/>
            </a:pPr>
            <a:r>
              <a:rPr lang="en-US" dirty="0" smtClean="0"/>
              <a:t>Illicit Discharge Detection and Elimination</a:t>
            </a:r>
          </a:p>
          <a:p>
            <a:pPr marL="1097280" lvl="2" indent="-457200">
              <a:buFont typeface="Courier New" panose="02070309020205020404" pitchFamily="49" charset="0"/>
              <a:buChar char="o"/>
            </a:pPr>
            <a:r>
              <a:rPr lang="en-US" dirty="0" smtClean="0"/>
              <a:t>Storm Sewer System Map</a:t>
            </a:r>
          </a:p>
          <a:p>
            <a:pPr marL="822960" lvl="1" indent="-457200">
              <a:buFont typeface="+mj-lt"/>
              <a:buAutoNum type="arabicPeriod"/>
            </a:pPr>
            <a:r>
              <a:rPr lang="en-US" dirty="0" smtClean="0"/>
              <a:t>Construction Site Runoff Control</a:t>
            </a:r>
          </a:p>
          <a:p>
            <a:pPr marL="1097280" lvl="2" indent="-457200">
              <a:buFont typeface="Courier New" panose="02070309020205020404" pitchFamily="49" charset="0"/>
              <a:buChar char="o"/>
            </a:pPr>
            <a:r>
              <a:rPr lang="en-US" dirty="0" smtClean="0"/>
              <a:t>2002 CT Guidelines for Soil Erosion and Sediment Control</a:t>
            </a:r>
          </a:p>
          <a:p>
            <a:pPr marL="822960" lvl="1" indent="-457200">
              <a:buFont typeface="+mj-lt"/>
              <a:buAutoNum type="arabicPeriod"/>
            </a:pPr>
            <a:r>
              <a:rPr lang="en-US" dirty="0" smtClean="0"/>
              <a:t>Post Construction Stormwater Management </a:t>
            </a:r>
          </a:p>
          <a:p>
            <a:pPr marL="1097280" lvl="2" indent="-457200">
              <a:buFont typeface="Courier New" panose="02070309020205020404" pitchFamily="49" charset="0"/>
              <a:buChar char="o"/>
            </a:pPr>
            <a:r>
              <a:rPr lang="en-US" dirty="0" smtClean="0"/>
              <a:t>Requirements for Structural and Non-Structural BMPs</a:t>
            </a:r>
          </a:p>
          <a:p>
            <a:pPr marL="822960" lvl="1" indent="-457200">
              <a:buFont typeface="+mj-lt"/>
              <a:buAutoNum type="arabicPeriod"/>
            </a:pPr>
            <a:r>
              <a:rPr lang="en-US" dirty="0" smtClean="0"/>
              <a:t>Pollution Prevention / Good Housekeeping</a:t>
            </a:r>
          </a:p>
          <a:p>
            <a:pPr marL="1097280" lvl="2" indent="-457200">
              <a:buFont typeface="Courier New" panose="02070309020205020404" pitchFamily="49" charset="0"/>
              <a:buChar char="o"/>
            </a:pPr>
            <a:r>
              <a:rPr lang="en-US" dirty="0" smtClean="0"/>
              <a:t>Operation and Maintenance Program </a:t>
            </a:r>
          </a:p>
        </p:txBody>
      </p:sp>
    </p:spTree>
    <p:extLst>
      <p:ext uri="{BB962C8B-B14F-4D97-AF65-F5344CB8AC3E}">
        <p14:creationId xmlns:p14="http://schemas.microsoft.com/office/powerpoint/2010/main" val="25651450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Stormwater Monitoring Report (SMR) for Turbidity</a:t>
            </a:r>
            <a:endParaRPr lang="en-US" dirty="0"/>
          </a:p>
        </p:txBody>
      </p:sp>
    </p:spTree>
    <p:extLst>
      <p:ext uri="{BB962C8B-B14F-4D97-AF65-F5344CB8AC3E}">
        <p14:creationId xmlns:p14="http://schemas.microsoft.com/office/powerpoint/2010/main" val="2117484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Monitoring Requirements</a:t>
            </a:r>
            <a:endParaRPr lang="en-US" sz="32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133600"/>
            <a:ext cx="7315200" cy="3023001"/>
          </a:xfrm>
        </p:spPr>
      </p:pic>
    </p:spTree>
    <p:extLst>
      <p:ext uri="{BB962C8B-B14F-4D97-AF65-F5344CB8AC3E}">
        <p14:creationId xmlns:p14="http://schemas.microsoft.com/office/powerpoint/2010/main" val="10217406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40 CFR Part 136</a:t>
            </a:r>
            <a:endParaRPr lang="en-US" sz="3200" dirty="0"/>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676400"/>
            <a:ext cx="3352800" cy="3360889"/>
          </a:xfrm>
        </p:spPr>
      </p:pic>
      <p:sp>
        <p:nvSpPr>
          <p:cNvPr id="5" name="Rectangle 4"/>
          <p:cNvSpPr/>
          <p:nvPr/>
        </p:nvSpPr>
        <p:spPr>
          <a:xfrm>
            <a:off x="2286000" y="5257800"/>
            <a:ext cx="5715000" cy="646331"/>
          </a:xfrm>
          <a:prstGeom prst="rect">
            <a:avLst/>
          </a:prstGeom>
        </p:spPr>
        <p:txBody>
          <a:bodyPr wrap="square">
            <a:spAutoFit/>
          </a:bodyPr>
          <a:lstStyle/>
          <a:p>
            <a:r>
              <a:rPr lang="en-US" dirty="0">
                <a:hlinkClick r:id="rId3"/>
              </a:rPr>
              <a:t>http://</a:t>
            </a:r>
            <a:r>
              <a:rPr lang="en-US" dirty="0" smtClean="0">
                <a:hlinkClick r:id="rId3"/>
              </a:rPr>
              <a:t>www.epa.gov/region9/qa/pdfs/40cfr136_03.pdf</a:t>
            </a:r>
            <a:endParaRPr lang="en-US" dirty="0" smtClean="0"/>
          </a:p>
          <a:p>
            <a:endParaRPr lang="en-US" dirty="0"/>
          </a:p>
        </p:txBody>
      </p:sp>
      <p:sp>
        <p:nvSpPr>
          <p:cNvPr id="3" name="Cloud Callout 2"/>
          <p:cNvSpPr/>
          <p:nvPr/>
        </p:nvSpPr>
        <p:spPr>
          <a:xfrm>
            <a:off x="5410200" y="1905000"/>
            <a:ext cx="2362200" cy="2057400"/>
          </a:xfrm>
          <a:prstGeom prst="cloudCallout">
            <a:avLst>
              <a:gd name="adj1" fmla="val -70396"/>
              <a:gd name="adj2" fmla="val 77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5000" y="2286000"/>
            <a:ext cx="1676400" cy="923330"/>
          </a:xfrm>
          <a:prstGeom prst="rect">
            <a:avLst/>
          </a:prstGeom>
          <a:noFill/>
        </p:spPr>
        <p:txBody>
          <a:bodyPr wrap="square" rtlCol="0">
            <a:spAutoFit/>
          </a:bodyPr>
          <a:lstStyle/>
          <a:p>
            <a:r>
              <a:rPr lang="en-US" dirty="0" smtClean="0"/>
              <a:t>Turbidity ONLY</a:t>
            </a:r>
          </a:p>
          <a:p>
            <a:endParaRPr lang="en-US" dirty="0" smtClean="0"/>
          </a:p>
          <a:p>
            <a:r>
              <a:rPr lang="en-US" dirty="0" smtClean="0"/>
              <a:t>……(Phew!)</a:t>
            </a:r>
            <a:endParaRPr lang="en-US" dirty="0"/>
          </a:p>
        </p:txBody>
      </p:sp>
    </p:spTree>
    <p:extLst>
      <p:ext uri="{BB962C8B-B14F-4D97-AF65-F5344CB8AC3E}">
        <p14:creationId xmlns:p14="http://schemas.microsoft.com/office/powerpoint/2010/main" val="34437372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Normal Working Hours</a:t>
            </a:r>
            <a:endParaRPr lang="en-US" sz="3200" dirty="0"/>
          </a:p>
        </p:txBody>
      </p:sp>
      <p:sp>
        <p:nvSpPr>
          <p:cNvPr id="3" name="Content Placeholder 2"/>
          <p:cNvSpPr>
            <a:spLocks noGrp="1"/>
          </p:cNvSpPr>
          <p:nvPr>
            <p:ph idx="1"/>
          </p:nvPr>
        </p:nvSpPr>
        <p:spPr>
          <a:xfrm>
            <a:off x="838200" y="1524000"/>
            <a:ext cx="7467600" cy="4199069"/>
          </a:xfrm>
        </p:spPr>
        <p:txBody>
          <a:bodyPr>
            <a:normAutofit/>
          </a:bodyPr>
          <a:lstStyle/>
          <a:p>
            <a:r>
              <a:rPr lang="en-US" b="1" u="sng" dirty="0" smtClean="0"/>
              <a:t>For the purposes of Monitoring</a:t>
            </a:r>
            <a:r>
              <a:rPr lang="en-US" dirty="0" smtClean="0"/>
              <a:t>, working hours are considered to be, at a minimum, </a:t>
            </a:r>
            <a:r>
              <a:rPr lang="en-US" b="1" dirty="0" smtClean="0"/>
              <a:t>Monday through Friday,</a:t>
            </a:r>
            <a:r>
              <a:rPr lang="en-US" dirty="0" smtClean="0"/>
              <a:t> between the hours of </a:t>
            </a:r>
            <a:r>
              <a:rPr lang="en-US" b="1" dirty="0" smtClean="0"/>
              <a:t>8:00 am and 6:00 pm</a:t>
            </a:r>
            <a:r>
              <a:rPr lang="en-US" dirty="0" smtClean="0"/>
              <a:t>, unless additional working hours are specified by the permittee. </a:t>
            </a:r>
          </a:p>
          <a:p>
            <a:pPr lvl="1"/>
            <a:r>
              <a:rPr lang="en-US" dirty="0" smtClean="0"/>
              <a:t>If different… you can make a change,                	        i.e. “Keeping Plans Current”</a:t>
            </a:r>
          </a:p>
          <a:p>
            <a:endParaRPr lang="en-US" dirty="0"/>
          </a:p>
          <a:p>
            <a:endParaRPr lang="en-US" dirty="0" smtClean="0"/>
          </a:p>
        </p:txBody>
      </p:sp>
      <p:pic>
        <p:nvPicPr>
          <p:cNvPr id="1030" name="Picture 6" descr="C:\Users\KLesay\AppData\Local\Microsoft\Windows\Temporary Internet Files\Content.IE5\4T7JUUQC\MM90028529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528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560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Monitoring Requirements</a:t>
            </a:r>
            <a:endParaRPr lang="en-US" sz="3200" dirty="0"/>
          </a:p>
        </p:txBody>
      </p:sp>
      <p:sp>
        <p:nvSpPr>
          <p:cNvPr id="3" name="Content Placeholder 2"/>
          <p:cNvSpPr>
            <a:spLocks noGrp="1"/>
          </p:cNvSpPr>
          <p:nvPr>
            <p:ph idx="1"/>
          </p:nvPr>
        </p:nvSpPr>
        <p:spPr>
          <a:xfrm>
            <a:off x="1143000" y="1524000"/>
            <a:ext cx="7086600" cy="4419600"/>
          </a:xfrm>
        </p:spPr>
        <p:txBody>
          <a:bodyPr>
            <a:normAutofit/>
          </a:bodyPr>
          <a:lstStyle/>
          <a:p>
            <a:r>
              <a:rPr lang="en-US" dirty="0" smtClean="0"/>
              <a:t>Sampling shall be conducted at least </a:t>
            </a:r>
            <a:r>
              <a:rPr lang="en-US" b="1" dirty="0" smtClean="0"/>
              <a:t>once every month</a:t>
            </a:r>
            <a:r>
              <a:rPr lang="en-US" dirty="0" smtClean="0"/>
              <a:t> </a:t>
            </a:r>
            <a:r>
              <a:rPr lang="en-US" u="sng" dirty="0" smtClean="0"/>
              <a:t>when there is a discharge of stormwater from the site  (for CT DOT = 0.1 inch) </a:t>
            </a:r>
            <a:r>
              <a:rPr lang="en-US" dirty="0" smtClean="0"/>
              <a:t>while construction activity is ongoing, until final stabilization of the drainage area associated with each outfall is  achieved.</a:t>
            </a:r>
          </a:p>
          <a:p>
            <a:endParaRPr lang="en-US" dirty="0" smtClean="0"/>
          </a:p>
          <a:p>
            <a:endParaRPr lang="en-US" dirty="0" smtClean="0"/>
          </a:p>
          <a:p>
            <a:endParaRPr lang="en-US" dirty="0" smtClean="0"/>
          </a:p>
          <a:p>
            <a:r>
              <a:rPr lang="en-US" dirty="0" smtClean="0"/>
              <a:t>Samples are required to be taken during normal working hours, which must be identified in the Plan.  </a:t>
            </a:r>
          </a:p>
          <a:p>
            <a:endParaRPr lang="en-US" dirty="0" smtClean="0"/>
          </a:p>
          <a:p>
            <a:endParaRPr lang="en-US" dirty="0" smtClean="0"/>
          </a:p>
        </p:txBody>
      </p:sp>
      <p:pic>
        <p:nvPicPr>
          <p:cNvPr id="14338" name="Picture 2" descr="C:\Users\KLesay\AppData\Local\Microsoft\Windows\Temporary Internet Files\Content.IE5\WDXVECPD\MC9001571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52800"/>
            <a:ext cx="1814170" cy="150053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KLesay\AppData\Local\Microsoft\Windows\Temporary Internet Files\Content.IE5\4T7JUUQC\MC9003839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886200"/>
            <a:ext cx="1396112" cy="114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3479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Monitoring Requirements</a:t>
            </a:r>
            <a:endParaRPr lang="en-US" sz="3200" dirty="0"/>
          </a:p>
        </p:txBody>
      </p:sp>
      <p:sp>
        <p:nvSpPr>
          <p:cNvPr id="3" name="Content Placeholder 2"/>
          <p:cNvSpPr>
            <a:spLocks noGrp="1"/>
          </p:cNvSpPr>
          <p:nvPr>
            <p:ph idx="1"/>
          </p:nvPr>
        </p:nvSpPr>
        <p:spPr>
          <a:xfrm>
            <a:off x="1143000" y="1524000"/>
            <a:ext cx="7086600" cy="4419600"/>
          </a:xfrm>
        </p:spPr>
        <p:txBody>
          <a:bodyPr>
            <a:normAutofit/>
          </a:bodyPr>
          <a:lstStyle/>
          <a:p>
            <a:r>
              <a:rPr lang="en-US" dirty="0" smtClean="0"/>
              <a:t>If sampling is discontinued due to </a:t>
            </a:r>
            <a:r>
              <a:rPr lang="en-US" u="sng" dirty="0" smtClean="0"/>
              <a:t>the end of normal working hours</a:t>
            </a:r>
            <a:r>
              <a:rPr lang="en-US" dirty="0" smtClean="0"/>
              <a:t>, sampling must resume the following morning or the morning of the next working day following a weekend or Holiday, as long as the discharge continues</a:t>
            </a:r>
          </a:p>
          <a:p>
            <a:pPr marL="0" indent="0">
              <a:buNone/>
            </a:pPr>
            <a:endParaRPr lang="en-US" dirty="0" smtClean="0"/>
          </a:p>
          <a:p>
            <a:pPr marL="0" indent="0">
              <a:buNone/>
            </a:pPr>
            <a:endParaRPr lang="en-US" dirty="0"/>
          </a:p>
          <a:p>
            <a:pPr marL="0" indent="0">
              <a:buNone/>
            </a:pPr>
            <a:endParaRPr lang="en-US" dirty="0" smtClean="0"/>
          </a:p>
          <a:p>
            <a:r>
              <a:rPr lang="en-US" dirty="0" smtClean="0"/>
              <a:t>No stormwater discharge during month = no sampling BUT still must submit the SMR to DEEP regardless</a:t>
            </a:r>
          </a:p>
          <a:p>
            <a:endParaRPr lang="en-US" dirty="0" smtClean="0"/>
          </a:p>
          <a:p>
            <a:endParaRPr lang="en-US" dirty="0" smtClean="0"/>
          </a:p>
        </p:txBody>
      </p:sp>
      <p:pic>
        <p:nvPicPr>
          <p:cNvPr id="13314" name="Picture 2" descr="C:\Users\KLesay\AppData\Local\Microsoft\Windows\Temporary Internet Files\Content.IE5\BJS569E3\MC9001411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2018" y="3276600"/>
            <a:ext cx="2049840" cy="139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8532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Safety Considerations</a:t>
            </a:r>
            <a:endParaRPr lang="en-US" sz="3200" dirty="0"/>
          </a:p>
        </p:txBody>
      </p:sp>
      <p:sp>
        <p:nvSpPr>
          <p:cNvPr id="4" name="Content Placeholder 3"/>
          <p:cNvSpPr>
            <a:spLocks noGrp="1"/>
          </p:cNvSpPr>
          <p:nvPr>
            <p:ph idx="1"/>
          </p:nvPr>
        </p:nvSpPr>
        <p:spPr>
          <a:xfrm>
            <a:off x="1219200" y="1524000"/>
            <a:ext cx="6781800" cy="4199069"/>
          </a:xfrm>
        </p:spPr>
        <p:txBody>
          <a:bodyPr/>
          <a:lstStyle/>
          <a:p>
            <a:r>
              <a:rPr lang="en-US" dirty="0" smtClean="0"/>
              <a:t>Sampling may be temporarily suspended when such conditions exist that may reasonably pose a threat to the safety of the person taking the sample including:</a:t>
            </a:r>
          </a:p>
          <a:p>
            <a:pPr lvl="1"/>
            <a:r>
              <a:rPr lang="en-US" dirty="0" smtClean="0"/>
              <a:t>High winds</a:t>
            </a:r>
          </a:p>
          <a:p>
            <a:pPr lvl="1"/>
            <a:r>
              <a:rPr lang="en-US" dirty="0" smtClean="0"/>
              <a:t>Lightening</a:t>
            </a:r>
          </a:p>
          <a:p>
            <a:pPr lvl="1"/>
            <a:r>
              <a:rPr lang="en-US" dirty="0" smtClean="0"/>
              <a:t>Impinging wave or tidal activity</a:t>
            </a:r>
          </a:p>
          <a:p>
            <a:pPr lvl="1"/>
            <a:r>
              <a:rPr lang="en-US" dirty="0" smtClean="0"/>
              <a:t>Intense rainfall</a:t>
            </a:r>
          </a:p>
          <a:p>
            <a:r>
              <a:rPr lang="en-US" dirty="0" smtClean="0"/>
              <a:t>Sampling resumes once unsafe condition is no longer present</a:t>
            </a:r>
            <a:endParaRPr lang="en-US" dirty="0"/>
          </a:p>
        </p:txBody>
      </p:sp>
      <p:pic>
        <p:nvPicPr>
          <p:cNvPr id="3075" name="Picture 3" descr="C:\Users\KLesay\AppData\Local\Microsoft\Windows\Temporary Internet Files\Content.IE5\4T7JUUQC\MC9001536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841357"/>
            <a:ext cx="1817827" cy="128198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KLesay\AppData\Local\Microsoft\Windows\Temporary Internet Files\Content.IE5\4T7JUUQC\MC9000363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1228" y="5181600"/>
            <a:ext cx="1219201" cy="121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902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Sample Collection</a:t>
            </a:r>
            <a:endParaRPr lang="en-US" sz="3200" dirty="0"/>
          </a:p>
        </p:txBody>
      </p:sp>
      <p:sp>
        <p:nvSpPr>
          <p:cNvPr id="4" name="Content Placeholder 3"/>
          <p:cNvSpPr>
            <a:spLocks noGrp="1"/>
          </p:cNvSpPr>
          <p:nvPr>
            <p:ph idx="1"/>
          </p:nvPr>
        </p:nvSpPr>
        <p:spPr>
          <a:xfrm>
            <a:off x="1219200" y="1524000"/>
            <a:ext cx="6781800" cy="4199069"/>
          </a:xfrm>
        </p:spPr>
        <p:txBody>
          <a:bodyPr/>
          <a:lstStyle/>
          <a:p>
            <a:r>
              <a:rPr lang="en-US" dirty="0" smtClean="0"/>
              <a:t>All samples must be collected from discharges resulting from a storm event that occurs at least 24 hours after any previous storm event generating a discharge</a:t>
            </a:r>
          </a:p>
          <a:p>
            <a:pPr lvl="1"/>
            <a:r>
              <a:rPr lang="en-US" dirty="0" smtClean="0"/>
              <a:t>Any sample containing snow or ice must note such on the SMR</a:t>
            </a:r>
          </a:p>
          <a:p>
            <a:pPr lvl="1"/>
            <a:r>
              <a:rPr lang="en-US" dirty="0" smtClean="0"/>
              <a:t>Sampling of snow or ice melt in absence of a storm event </a:t>
            </a:r>
            <a:r>
              <a:rPr lang="en-US" u="sng" dirty="0" smtClean="0"/>
              <a:t>is not a valid sample</a:t>
            </a:r>
          </a:p>
          <a:p>
            <a:pPr lvl="1"/>
            <a:endParaRPr lang="en-US" dirty="0" smtClean="0"/>
          </a:p>
          <a:p>
            <a:pPr marL="365760" lvl="1" indent="0">
              <a:buNone/>
            </a:pPr>
            <a:endParaRPr lang="en-US" dirty="0"/>
          </a:p>
        </p:txBody>
      </p:sp>
      <p:pic>
        <p:nvPicPr>
          <p:cNvPr id="15362" name="Picture 2" descr="C:\Users\KLesay\AppData\Local\Microsoft\Windows\Temporary Internet Files\Content.IE5\4T7JUUQC\MC900383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419600"/>
            <a:ext cx="1819656" cy="148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788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Monitoring Report Form – SMR’s</a:t>
            </a:r>
            <a:endParaRPr lang="en-US" sz="3200" dirty="0"/>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133600"/>
            <a:ext cx="5619971" cy="4413458"/>
          </a:xfrm>
        </p:spPr>
      </p:pic>
      <p:sp>
        <p:nvSpPr>
          <p:cNvPr id="9" name="Rectangle 8"/>
          <p:cNvSpPr/>
          <p:nvPr/>
        </p:nvSpPr>
        <p:spPr>
          <a:xfrm>
            <a:off x="990600" y="1371600"/>
            <a:ext cx="7369629" cy="923330"/>
          </a:xfrm>
          <a:prstGeom prst="rect">
            <a:avLst/>
          </a:prstGeom>
        </p:spPr>
        <p:txBody>
          <a:bodyPr wrap="square">
            <a:spAutoFit/>
          </a:bodyPr>
          <a:lstStyle/>
          <a:p>
            <a:r>
              <a:rPr lang="en-US" dirty="0">
                <a:hlinkClick r:id="rId3"/>
              </a:rPr>
              <a:t>http://</a:t>
            </a:r>
            <a:r>
              <a:rPr lang="en-US" dirty="0" smtClean="0">
                <a:hlinkClick r:id="rId3"/>
              </a:rPr>
              <a:t>www.ct.gov/deep/lib/deep/permits_and_licenses/water_discharge_general_permits/storm_const_SMR.pdf</a:t>
            </a:r>
            <a:endParaRPr lang="en-US" dirty="0" smtClean="0"/>
          </a:p>
          <a:p>
            <a:endParaRPr lang="en-US" dirty="0"/>
          </a:p>
        </p:txBody>
      </p:sp>
    </p:spTree>
    <p:extLst>
      <p:ext uri="{BB962C8B-B14F-4D97-AF65-F5344CB8AC3E}">
        <p14:creationId xmlns:p14="http://schemas.microsoft.com/office/powerpoint/2010/main" val="3494900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Monitoring Report Form</a:t>
            </a:r>
            <a:endParaRPr lang="en-US" sz="3200" dirty="0"/>
          </a:p>
        </p:txBody>
      </p:sp>
      <p:pic>
        <p:nvPicPr>
          <p:cNvPr id="9" name="Content Placeholder 8"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371600"/>
            <a:ext cx="6400800" cy="4813116"/>
          </a:xfrm>
        </p:spPr>
      </p:pic>
    </p:spTree>
    <p:extLst>
      <p:ext uri="{BB962C8B-B14F-4D97-AF65-F5344CB8AC3E}">
        <p14:creationId xmlns:p14="http://schemas.microsoft.com/office/powerpoint/2010/main" val="1944067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14400"/>
          </a:xfrm>
        </p:spPr>
        <p:txBody>
          <a:bodyPr/>
          <a:lstStyle/>
          <a:p>
            <a:r>
              <a:rPr lang="en-US" dirty="0" smtClean="0"/>
              <a:t>C-c-c-c-c-changes!</a:t>
            </a:r>
            <a:endParaRPr lang="en-US" dirty="0"/>
          </a:p>
        </p:txBody>
      </p:sp>
      <p:sp>
        <p:nvSpPr>
          <p:cNvPr id="3" name="Content Placeholder 2"/>
          <p:cNvSpPr>
            <a:spLocks noGrp="1"/>
          </p:cNvSpPr>
          <p:nvPr>
            <p:ph idx="1"/>
          </p:nvPr>
        </p:nvSpPr>
        <p:spPr>
          <a:xfrm>
            <a:off x="762000" y="1524000"/>
            <a:ext cx="7924800" cy="4648200"/>
          </a:xfrm>
        </p:spPr>
        <p:txBody>
          <a:bodyPr>
            <a:normAutofit/>
          </a:bodyPr>
          <a:lstStyle/>
          <a:p>
            <a:r>
              <a:rPr lang="en-US" dirty="0" smtClean="0"/>
              <a:t>Submission Requirements / Opportunity for Public Comment</a:t>
            </a:r>
          </a:p>
          <a:p>
            <a:r>
              <a:rPr lang="en-US" dirty="0" smtClean="0"/>
              <a:t>Certification Requirements</a:t>
            </a:r>
          </a:p>
          <a:p>
            <a:r>
              <a:rPr lang="en-US" dirty="0" smtClean="0"/>
              <a:t>New Required Coordination</a:t>
            </a:r>
          </a:p>
          <a:p>
            <a:pPr lvl="1"/>
            <a:r>
              <a:rPr lang="en-US" dirty="0" smtClean="0"/>
              <a:t>8 new appendices</a:t>
            </a:r>
          </a:p>
          <a:p>
            <a:r>
              <a:rPr lang="en-US" dirty="0" smtClean="0"/>
              <a:t>Stormwater Pollution Control Plan for every registration</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91000"/>
            <a:ext cx="275352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9406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Storm Event </a:t>
            </a:r>
            <a:r>
              <a:rPr lang="en-US" sz="3200" dirty="0"/>
              <a:t>F</a:t>
            </a:r>
            <a:r>
              <a:rPr lang="en-US" sz="3200" dirty="0" smtClean="0"/>
              <a:t>ield </a:t>
            </a:r>
            <a:r>
              <a:rPr lang="en-US" sz="3200" dirty="0"/>
              <a:t>S</a:t>
            </a:r>
            <a:r>
              <a:rPr lang="en-US" sz="3200" dirty="0" smtClean="0"/>
              <a:t>amples</a:t>
            </a:r>
            <a:endParaRPr lang="en-US" sz="3200" dirty="0"/>
          </a:p>
        </p:txBody>
      </p:sp>
      <p:sp>
        <p:nvSpPr>
          <p:cNvPr id="4" name="Content Placeholder 3"/>
          <p:cNvSpPr>
            <a:spLocks noGrp="1"/>
          </p:cNvSpPr>
          <p:nvPr>
            <p:ph idx="1"/>
          </p:nvPr>
        </p:nvSpPr>
        <p:spPr>
          <a:xfrm>
            <a:off x="1219200" y="1524000"/>
            <a:ext cx="6781800" cy="4199069"/>
          </a:xfrm>
        </p:spPr>
        <p:txBody>
          <a:bodyPr>
            <a:normAutofit fontScale="92500" lnSpcReduction="20000"/>
          </a:bodyPr>
          <a:lstStyle/>
          <a:p>
            <a:r>
              <a:rPr lang="en-US" dirty="0"/>
              <a:t>M</a:t>
            </a:r>
            <a:r>
              <a:rPr lang="en-US" dirty="0" smtClean="0"/>
              <a:t>ust </a:t>
            </a:r>
            <a:r>
              <a:rPr lang="en-US" dirty="0"/>
              <a:t>be grab samples taken at least 3 separate times during a storm event and must be </a:t>
            </a:r>
            <a:r>
              <a:rPr lang="en-US" u="sng" dirty="0"/>
              <a:t>representative</a:t>
            </a:r>
            <a:r>
              <a:rPr lang="en-US" dirty="0"/>
              <a:t> of the flow and characteristics of the discharge(s</a:t>
            </a:r>
            <a:r>
              <a:rPr lang="en-US" dirty="0" smtClean="0"/>
              <a:t>)</a:t>
            </a:r>
          </a:p>
          <a:p>
            <a:pPr marL="0" indent="0">
              <a:buNone/>
            </a:pPr>
            <a:endParaRPr lang="en-US" dirty="0" smtClean="0"/>
          </a:p>
          <a:p>
            <a:r>
              <a:rPr lang="en-US" dirty="0" smtClean="0"/>
              <a:t>May be taken manually or by an in-situ turbidity probe or other automatic sampling device equipped to take individual turbidity readings</a:t>
            </a:r>
          </a:p>
          <a:p>
            <a:pPr marL="0" indent="0">
              <a:buNone/>
            </a:pPr>
            <a:endParaRPr lang="en-US" dirty="0" smtClean="0"/>
          </a:p>
          <a:p>
            <a:r>
              <a:rPr lang="en-US" dirty="0" smtClean="0"/>
              <a:t>First sample must be taken within the first hour of the stormwater discharge from the site</a:t>
            </a:r>
          </a:p>
          <a:p>
            <a:pPr lvl="1"/>
            <a:r>
              <a:rPr lang="en-US" dirty="0" smtClean="0"/>
              <a:t>When storm begins outside of normal working hours, first sample must be taken at the start of normal working hours (if manual sampling)</a:t>
            </a:r>
            <a:endParaRPr lang="en-US" dirty="0"/>
          </a:p>
          <a:p>
            <a:pPr lvl="1"/>
            <a:endParaRPr lang="en-US" dirty="0"/>
          </a:p>
        </p:txBody>
      </p:sp>
      <p:pic>
        <p:nvPicPr>
          <p:cNvPr id="2050" name="Picture 2" descr="C:\Users\KLesay\AppData\Local\Microsoft\Windows\Temporary Internet Files\Content.IE5\BJS569E3\MC9003893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685800"/>
            <a:ext cx="880567" cy="9418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Lesay\AppData\Local\Microsoft\Windows\Temporary Internet Files\Content.IE5\BJS569E3\MC9003893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706452"/>
            <a:ext cx="880567" cy="941832"/>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KLesay\AppData\Local\Microsoft\Windows\Temporary Internet Files\Content.IE5\I7V0BCXH\dglxasset[1].as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596" y="5029200"/>
            <a:ext cx="1654629" cy="165462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KLesay\AppData\Local\Microsoft\Windows\Temporary Internet Files\Content.IE5\I7V0BCXH\dglxasset[1].as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33" y="5029199"/>
            <a:ext cx="1654629" cy="165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8432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Sampling Locations</a:t>
            </a:r>
            <a:endParaRPr lang="en-US" sz="3200" dirty="0"/>
          </a:p>
        </p:txBody>
      </p:sp>
      <p:sp>
        <p:nvSpPr>
          <p:cNvPr id="4" name="Content Placeholder 3"/>
          <p:cNvSpPr>
            <a:spLocks noGrp="1"/>
          </p:cNvSpPr>
          <p:nvPr>
            <p:ph idx="1"/>
          </p:nvPr>
        </p:nvSpPr>
        <p:spPr>
          <a:xfrm>
            <a:off x="1219200" y="1524000"/>
            <a:ext cx="6781800" cy="4199069"/>
          </a:xfrm>
        </p:spPr>
        <p:txBody>
          <a:bodyPr>
            <a:normAutofit lnSpcReduction="10000"/>
          </a:bodyPr>
          <a:lstStyle/>
          <a:p>
            <a:r>
              <a:rPr lang="en-US" dirty="0" smtClean="0"/>
              <a:t>All point discharges of stormwater from disturbed areas (except as may be modified for linear projects)</a:t>
            </a:r>
          </a:p>
          <a:p>
            <a:r>
              <a:rPr lang="en-US" dirty="0" smtClean="0"/>
              <a:t>Two or more outfalls of </a:t>
            </a:r>
            <a:r>
              <a:rPr lang="en-US" u="sng" dirty="0" smtClean="0"/>
              <a:t>substantially identical </a:t>
            </a:r>
            <a:r>
              <a:rPr lang="en-US" dirty="0" smtClean="0"/>
              <a:t>runoff may sample just one</a:t>
            </a:r>
          </a:p>
          <a:p>
            <a:pPr lvl="1"/>
            <a:r>
              <a:rPr lang="en-US" dirty="0" smtClean="0"/>
              <a:t>Similar exposed soils, slope, type of control used</a:t>
            </a:r>
          </a:p>
          <a:p>
            <a:pPr lvl="1"/>
            <a:r>
              <a:rPr lang="en-US" dirty="0" smtClean="0"/>
              <a:t>Report that the results also apply to the substantially identical discharge</a:t>
            </a:r>
          </a:p>
          <a:p>
            <a:pPr lvl="1"/>
            <a:r>
              <a:rPr lang="en-US" dirty="0" smtClean="0"/>
              <a:t>No more than 5 substantially identical outfalls may be identified for one representative discharge</a:t>
            </a:r>
          </a:p>
          <a:p>
            <a:pPr marL="365760" lvl="1" indent="0" algn="ctr">
              <a:buNone/>
            </a:pPr>
            <a:r>
              <a:rPr lang="en-US" dirty="0" smtClean="0"/>
              <a:t> – EXCEPT - </a:t>
            </a:r>
          </a:p>
          <a:p>
            <a:pPr lvl="1"/>
            <a:endParaRPr lang="en-US" dirty="0"/>
          </a:p>
        </p:txBody>
      </p:sp>
      <p:pic>
        <p:nvPicPr>
          <p:cNvPr id="17410" name="Picture 2" descr="C:\Users\KLesay\AppData\Local\Microsoft\Windows\Temporary Internet Files\Content.IE5\I7V0BCXH\MC9002353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029200"/>
            <a:ext cx="1841602" cy="149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900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Sampling Locations</a:t>
            </a:r>
            <a:endParaRPr lang="en-US" sz="3200" dirty="0"/>
          </a:p>
        </p:txBody>
      </p:sp>
      <p:sp>
        <p:nvSpPr>
          <p:cNvPr id="4" name="Content Placeholder 3"/>
          <p:cNvSpPr>
            <a:spLocks noGrp="1"/>
          </p:cNvSpPr>
          <p:nvPr>
            <p:ph idx="1"/>
          </p:nvPr>
        </p:nvSpPr>
        <p:spPr>
          <a:xfrm>
            <a:off x="1219200" y="1524000"/>
            <a:ext cx="6781800" cy="4199069"/>
          </a:xfrm>
        </p:spPr>
        <p:txBody>
          <a:bodyPr>
            <a:normAutofit fontScale="92500" lnSpcReduction="10000"/>
          </a:bodyPr>
          <a:lstStyle/>
          <a:p>
            <a:r>
              <a:rPr lang="en-US" dirty="0" smtClean="0"/>
              <a:t>For Linear Projects up to </a:t>
            </a:r>
            <a:r>
              <a:rPr lang="en-US" b="1" dirty="0" smtClean="0"/>
              <a:t>10 </a:t>
            </a:r>
            <a:r>
              <a:rPr lang="en-US" dirty="0" smtClean="0"/>
              <a:t>substantially identical outfalls may be identified for one representative discharge</a:t>
            </a:r>
          </a:p>
          <a:p>
            <a:endParaRPr lang="en-US" dirty="0" smtClean="0"/>
          </a:p>
          <a:p>
            <a:r>
              <a:rPr lang="en-US" dirty="0" smtClean="0"/>
              <a:t>If the project continues for more than one year, the </a:t>
            </a:r>
            <a:r>
              <a:rPr lang="en-US" dirty="0" err="1" smtClean="0"/>
              <a:t>permittee</a:t>
            </a:r>
            <a:r>
              <a:rPr lang="en-US" dirty="0" smtClean="0"/>
              <a:t> must rotate the location of where the sample is taken twice a year (different representative discharge point every six (6) months)</a:t>
            </a:r>
          </a:p>
          <a:p>
            <a:pPr marL="0" indent="0">
              <a:buNone/>
            </a:pPr>
            <a:endParaRPr lang="en-US" dirty="0" smtClean="0"/>
          </a:p>
          <a:p>
            <a:r>
              <a:rPr lang="en-US" dirty="0" smtClean="0"/>
              <a:t>All locations must be clearly marked in the field with a flag, stake or other visible marker and on the plans by Station.</a:t>
            </a:r>
            <a:endParaRPr lang="en-US" dirty="0"/>
          </a:p>
        </p:txBody>
      </p:sp>
      <p:pic>
        <p:nvPicPr>
          <p:cNvPr id="3074" name="Picture 2" descr="C:\Users\KLesay\AppData\Local\Microsoft\Windows\Temporary Internet Files\Content.IE5\WDXVECPD\MC90043474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105400"/>
            <a:ext cx="1142857" cy="1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5132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Turbidity Values</a:t>
            </a:r>
            <a:endParaRPr lang="en-US" sz="3200" dirty="0"/>
          </a:p>
        </p:txBody>
      </p:sp>
      <p:sp>
        <p:nvSpPr>
          <p:cNvPr id="4" name="Content Placeholder 3"/>
          <p:cNvSpPr>
            <a:spLocks noGrp="1"/>
          </p:cNvSpPr>
          <p:nvPr>
            <p:ph idx="1"/>
          </p:nvPr>
        </p:nvSpPr>
        <p:spPr>
          <a:xfrm>
            <a:off x="1219200" y="1524000"/>
            <a:ext cx="6781800" cy="4199069"/>
          </a:xfrm>
        </p:spPr>
        <p:txBody>
          <a:bodyPr>
            <a:normAutofit/>
          </a:bodyPr>
          <a:lstStyle/>
          <a:p>
            <a:r>
              <a:rPr lang="en-US" dirty="0" smtClean="0"/>
              <a:t>Stormwater discharge value for each sampling point must be determined by taking the average of the turbidity values of all samples taken at that sampling point during a given storm</a:t>
            </a:r>
          </a:p>
        </p:txBody>
      </p:sp>
      <p:pic>
        <p:nvPicPr>
          <p:cNvPr id="21506" name="Picture 2" descr="C:\Users\KLesay\AppData\Local\Microsoft\Windows\Temporary Internet Files\Content.IE5\I7V0BCXH\MC9003188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2371" y="3429000"/>
            <a:ext cx="1823314" cy="182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9680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Stormwater Monitoring Reports</a:t>
            </a:r>
            <a:endParaRPr lang="en-US" sz="3200" dirty="0"/>
          </a:p>
        </p:txBody>
      </p:sp>
      <p:sp>
        <p:nvSpPr>
          <p:cNvPr id="4" name="Content Placeholder 3"/>
          <p:cNvSpPr>
            <a:spLocks noGrp="1"/>
          </p:cNvSpPr>
          <p:nvPr>
            <p:ph idx="1"/>
          </p:nvPr>
        </p:nvSpPr>
        <p:spPr>
          <a:xfrm>
            <a:off x="1219200" y="1524000"/>
            <a:ext cx="6781800" cy="4199069"/>
          </a:xfrm>
        </p:spPr>
        <p:txBody>
          <a:bodyPr>
            <a:normAutofit/>
          </a:bodyPr>
          <a:lstStyle/>
          <a:p>
            <a:r>
              <a:rPr lang="en-US" dirty="0" smtClean="0"/>
              <a:t>Stormwater sampling results must be entered on the SMR and submitted via DEEP within 30 days </a:t>
            </a:r>
          </a:p>
          <a:p>
            <a:endParaRPr lang="en-US" dirty="0" smtClean="0"/>
          </a:p>
          <a:p>
            <a:r>
              <a:rPr lang="en-US" dirty="0" smtClean="0"/>
              <a:t>If there is no discharge during the given month, submit the form with “No discharge” in place of the monitoring results to DEEP</a:t>
            </a:r>
          </a:p>
          <a:p>
            <a:endParaRPr lang="en-US" dirty="0" smtClean="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343400"/>
            <a:ext cx="8335539" cy="1505160"/>
          </a:xfrm>
          <a:prstGeom prst="rect">
            <a:avLst/>
          </a:prstGeom>
        </p:spPr>
      </p:pic>
    </p:spTree>
    <p:extLst>
      <p:ext uri="{BB962C8B-B14F-4D97-AF65-F5344CB8AC3E}">
        <p14:creationId xmlns:p14="http://schemas.microsoft.com/office/powerpoint/2010/main" val="2895380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Stormwater Monitoring Reports</a:t>
            </a:r>
            <a:endParaRPr lang="en-US" sz="3200" dirty="0"/>
          </a:p>
        </p:txBody>
      </p:sp>
      <p:sp>
        <p:nvSpPr>
          <p:cNvPr id="4" name="Content Placeholder 3"/>
          <p:cNvSpPr>
            <a:spLocks noGrp="1"/>
          </p:cNvSpPr>
          <p:nvPr>
            <p:ph idx="1"/>
          </p:nvPr>
        </p:nvSpPr>
        <p:spPr>
          <a:xfrm>
            <a:off x="1143000" y="1447800"/>
            <a:ext cx="6858000" cy="4275269"/>
          </a:xfrm>
        </p:spPr>
        <p:txBody>
          <a:bodyPr>
            <a:normAutofit fontScale="92500"/>
          </a:bodyPr>
          <a:lstStyle/>
          <a:p>
            <a:r>
              <a:rPr lang="en-US" dirty="0" smtClean="0"/>
              <a:t>If additional sampling is completed more frequently than what is required, results must be included in additional SMR’s for that month</a:t>
            </a:r>
          </a:p>
          <a:p>
            <a:pPr marL="0" indent="0">
              <a:buNone/>
            </a:pPr>
            <a:endParaRPr lang="en-US" dirty="0" smtClean="0"/>
          </a:p>
          <a:p>
            <a:r>
              <a:rPr lang="en-US" dirty="0" smtClean="0"/>
              <a:t>If sampling protocols are modified due to limitations of normal working hours or unsafe conditions, a description / reason must be included with the SMR.  </a:t>
            </a:r>
          </a:p>
          <a:p>
            <a:pPr marL="0" indent="0">
              <a:buNone/>
            </a:pPr>
            <a:endParaRPr lang="en-US" dirty="0" smtClean="0"/>
          </a:p>
          <a:p>
            <a:r>
              <a:rPr lang="en-US" dirty="0" smtClean="0"/>
              <a:t>Be sure to reference representative / substantially identical discharge points (names &amp; locations)</a:t>
            </a:r>
          </a:p>
        </p:txBody>
      </p:sp>
      <p:pic>
        <p:nvPicPr>
          <p:cNvPr id="7170" name="Picture 2" descr="C:\Users\KLesay\AppData\Local\Microsoft\Windows\Temporary Internet Files\Content.IE5\WDXVECPD\MC9003843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876800"/>
            <a:ext cx="1816913" cy="149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2043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fontScale="90000"/>
          </a:bodyPr>
          <a:lstStyle/>
          <a:p>
            <a:r>
              <a:rPr lang="en-US" dirty="0" err="1" smtClean="0"/>
              <a:t>NetDMR</a:t>
            </a:r>
            <a:endParaRPr lang="en-US" sz="3200" dirty="0"/>
          </a:p>
        </p:txBody>
      </p:sp>
      <p:sp>
        <p:nvSpPr>
          <p:cNvPr id="4" name="Content Placeholder 3"/>
          <p:cNvSpPr>
            <a:spLocks noGrp="1"/>
          </p:cNvSpPr>
          <p:nvPr>
            <p:ph idx="1"/>
          </p:nvPr>
        </p:nvSpPr>
        <p:spPr>
          <a:xfrm>
            <a:off x="838200" y="1524000"/>
            <a:ext cx="7391400" cy="4199069"/>
          </a:xfrm>
        </p:spPr>
        <p:txBody>
          <a:bodyPr>
            <a:normAutofit/>
          </a:bodyPr>
          <a:lstStyle/>
          <a:p>
            <a:r>
              <a:rPr lang="en-US" dirty="0" smtClean="0"/>
              <a:t>SMR’s must be submitted electronically (by the District Environmental Coordinator) to the DEEP no later than the 30</a:t>
            </a:r>
            <a:r>
              <a:rPr lang="en-US" baseline="30000" dirty="0" smtClean="0"/>
              <a:t>th</a:t>
            </a:r>
            <a:r>
              <a:rPr lang="en-US" dirty="0" smtClean="0"/>
              <a:t> day of the month </a:t>
            </a:r>
          </a:p>
          <a:p>
            <a:r>
              <a:rPr lang="en-US" dirty="0" smtClean="0"/>
              <a:t>Registration is required prior to login</a:t>
            </a:r>
          </a:p>
          <a:p>
            <a:r>
              <a:rPr lang="en-US" dirty="0" smtClean="0">
                <a:hlinkClick r:id="rId2"/>
              </a:rPr>
              <a:t>http</a:t>
            </a:r>
            <a:r>
              <a:rPr lang="en-US" dirty="0">
                <a:hlinkClick r:id="rId2"/>
              </a:rPr>
              <a:t>://www.epa.gov/netdmr</a:t>
            </a:r>
            <a:r>
              <a:rPr lang="en-US" dirty="0" smtClean="0">
                <a:hlinkClick r:id="rId2"/>
              </a:rPr>
              <a:t>/</a:t>
            </a:r>
            <a:endParaRPr lang="en-US" dirty="0" smtClean="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733800"/>
            <a:ext cx="6934200" cy="2852057"/>
          </a:xfrm>
          <a:prstGeom prst="rect">
            <a:avLst/>
          </a:prstGeom>
        </p:spPr>
      </p:pic>
    </p:spTree>
    <p:extLst>
      <p:ext uri="{BB962C8B-B14F-4D97-AF65-F5344CB8AC3E}">
        <p14:creationId xmlns:p14="http://schemas.microsoft.com/office/powerpoint/2010/main" val="18846950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Record Keeping Requirements</a:t>
            </a:r>
            <a:endParaRPr lang="en-US" dirty="0"/>
          </a:p>
        </p:txBody>
      </p:sp>
      <p:pic>
        <p:nvPicPr>
          <p:cNvPr id="18434" name="Picture 2" descr="C:\Users\KLesay\AppData\Local\Microsoft\Windows\Temporary Internet Files\Content.IE5\I7V0BCXH\dglxasset[2].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200400"/>
            <a:ext cx="1981200" cy="260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997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Record Keeping / Retention</a:t>
            </a:r>
            <a:endParaRPr lang="en-US" sz="3200" dirty="0"/>
          </a:p>
        </p:txBody>
      </p:sp>
      <p:sp>
        <p:nvSpPr>
          <p:cNvPr id="4" name="Content Placeholder 3"/>
          <p:cNvSpPr>
            <a:spLocks noGrp="1"/>
          </p:cNvSpPr>
          <p:nvPr>
            <p:ph idx="1"/>
          </p:nvPr>
        </p:nvSpPr>
        <p:spPr>
          <a:xfrm>
            <a:off x="1219200" y="1524000"/>
            <a:ext cx="6781800" cy="4199069"/>
          </a:xfrm>
        </p:spPr>
        <p:txBody>
          <a:bodyPr>
            <a:normAutofit/>
          </a:bodyPr>
          <a:lstStyle/>
          <a:p>
            <a:r>
              <a:rPr lang="en-US" dirty="0" err="1" smtClean="0"/>
              <a:t>Permitee</a:t>
            </a:r>
            <a:r>
              <a:rPr lang="en-US" dirty="0" smtClean="0"/>
              <a:t> must retain an updated copy of the Plan at the construction site from the date construction is initiated until the date construction is completed</a:t>
            </a:r>
          </a:p>
          <a:p>
            <a:r>
              <a:rPr lang="en-US" dirty="0" err="1" smtClean="0"/>
              <a:t>Permittee</a:t>
            </a:r>
            <a:r>
              <a:rPr lang="en-US" dirty="0" smtClean="0"/>
              <a:t> shall retain for 5 years:</a:t>
            </a:r>
          </a:p>
          <a:p>
            <a:pPr lvl="1"/>
            <a:r>
              <a:rPr lang="en-US" dirty="0" smtClean="0"/>
              <a:t>Copy of the Plan </a:t>
            </a:r>
          </a:p>
          <a:p>
            <a:pPr lvl="1"/>
            <a:r>
              <a:rPr lang="en-US" dirty="0" smtClean="0"/>
              <a:t>All required reports </a:t>
            </a:r>
          </a:p>
          <a:p>
            <a:pPr lvl="1"/>
            <a:r>
              <a:rPr lang="en-US" dirty="0" smtClean="0"/>
              <a:t>Records of all data</a:t>
            </a:r>
          </a:p>
          <a:p>
            <a:pPr lvl="1"/>
            <a:r>
              <a:rPr lang="en-US" dirty="0" smtClean="0"/>
              <a:t>Inspection records (5 years after date of inspection)</a:t>
            </a:r>
          </a:p>
        </p:txBody>
      </p:sp>
    </p:spTree>
    <p:extLst>
      <p:ext uri="{BB962C8B-B14F-4D97-AF65-F5344CB8AC3E}">
        <p14:creationId xmlns:p14="http://schemas.microsoft.com/office/powerpoint/2010/main" val="31127151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Duty to Report</a:t>
            </a:r>
            <a:endParaRPr lang="en-US" sz="3200" dirty="0"/>
          </a:p>
        </p:txBody>
      </p:sp>
      <p:sp>
        <p:nvSpPr>
          <p:cNvPr id="4" name="Content Placeholder 3"/>
          <p:cNvSpPr>
            <a:spLocks noGrp="1"/>
          </p:cNvSpPr>
          <p:nvPr>
            <p:ph idx="1"/>
          </p:nvPr>
        </p:nvSpPr>
        <p:spPr>
          <a:xfrm>
            <a:off x="1524000" y="1676400"/>
            <a:ext cx="6477000" cy="4046669"/>
          </a:xfrm>
        </p:spPr>
        <p:txBody>
          <a:bodyPr>
            <a:normAutofit/>
          </a:bodyPr>
          <a:lstStyle/>
          <a:p>
            <a:r>
              <a:rPr lang="en-US" dirty="0" smtClean="0"/>
              <a:t>Upon learning of a violation of a condition of the general permit, </a:t>
            </a:r>
            <a:r>
              <a:rPr lang="en-US" dirty="0" err="1" smtClean="0"/>
              <a:t>permittee</a:t>
            </a:r>
            <a:r>
              <a:rPr lang="en-US" dirty="0" smtClean="0"/>
              <a:t> shall immediately take all responsible action to:</a:t>
            </a:r>
          </a:p>
          <a:p>
            <a:pPr lvl="1"/>
            <a:r>
              <a:rPr lang="en-US" dirty="0" smtClean="0"/>
              <a:t> determine the cause of such violation, </a:t>
            </a:r>
          </a:p>
          <a:p>
            <a:pPr lvl="1"/>
            <a:r>
              <a:rPr lang="en-US" dirty="0" smtClean="0"/>
              <a:t>correct and mitigate the results of such violation,</a:t>
            </a:r>
          </a:p>
          <a:p>
            <a:pPr lvl="1"/>
            <a:r>
              <a:rPr lang="en-US" dirty="0" smtClean="0"/>
              <a:t> prevent further such violation and </a:t>
            </a:r>
          </a:p>
          <a:p>
            <a:pPr lvl="1"/>
            <a:r>
              <a:rPr lang="en-US" dirty="0" smtClean="0"/>
              <a:t>Report in writing the violation and corrective action to the commissioner within 5 days of learning of such violation</a:t>
            </a:r>
          </a:p>
          <a:p>
            <a:pPr lvl="1"/>
            <a:endParaRPr lang="en-US" dirty="0" smtClean="0"/>
          </a:p>
        </p:txBody>
      </p:sp>
      <p:pic>
        <p:nvPicPr>
          <p:cNvPr id="8194" name="Picture 2" descr="C:\Users\KLesay\AppData\Local\Microsoft\Windows\Temporary Internet Files\Content.IE5\4T7JUUQC\MC90043981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27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dirty="0" smtClean="0"/>
              <a:t>Submission Requirements</a:t>
            </a:r>
            <a:endParaRPr lang="en-US" dirty="0"/>
          </a:p>
        </p:txBody>
      </p:sp>
      <p:sp>
        <p:nvSpPr>
          <p:cNvPr id="3" name="Content Placeholder 2"/>
          <p:cNvSpPr>
            <a:spLocks noGrp="1"/>
          </p:cNvSpPr>
          <p:nvPr>
            <p:ph idx="1"/>
          </p:nvPr>
        </p:nvSpPr>
        <p:spPr>
          <a:xfrm>
            <a:off x="762000" y="1295400"/>
            <a:ext cx="7772400" cy="4898136"/>
          </a:xfrm>
        </p:spPr>
        <p:txBody>
          <a:bodyPr>
            <a:normAutofit/>
          </a:bodyPr>
          <a:lstStyle/>
          <a:p>
            <a:r>
              <a:rPr lang="en-US" dirty="0"/>
              <a:t>D</a:t>
            </a:r>
            <a:r>
              <a:rPr lang="en-US" dirty="0" smtClean="0"/>
              <a:t>isturbance of one or more acres regardless of phasing</a:t>
            </a:r>
          </a:p>
          <a:p>
            <a:r>
              <a:rPr lang="en-US" dirty="0" smtClean="0"/>
              <a:t>Locally Exempt Projects</a:t>
            </a:r>
          </a:p>
          <a:p>
            <a:pPr lvl="1"/>
            <a:r>
              <a:rPr lang="en-US" b="1" dirty="0" smtClean="0">
                <a:effectLst>
                  <a:outerShdw blurRad="38100" dist="38100" dir="2700000" algn="tl">
                    <a:srgbClr val="000000">
                      <a:alpha val="43137"/>
                    </a:srgbClr>
                  </a:outerShdw>
                </a:effectLst>
              </a:rPr>
              <a:t>60 days </a:t>
            </a:r>
            <a:r>
              <a:rPr lang="en-US" dirty="0" smtClean="0"/>
              <a:t>for disturbed area between 1 and 20 acres </a:t>
            </a:r>
            <a:endParaRPr lang="en-US" sz="2100" dirty="0" smtClean="0"/>
          </a:p>
          <a:p>
            <a:pPr lvl="1"/>
            <a:r>
              <a:rPr lang="en-US" b="1" dirty="0" smtClean="0">
                <a:effectLst>
                  <a:outerShdw blurRad="38100" dist="38100" dir="2700000" algn="tl">
                    <a:srgbClr val="000000">
                      <a:alpha val="43137"/>
                    </a:srgbClr>
                  </a:outerShdw>
                </a:effectLst>
              </a:rPr>
              <a:t>90 days </a:t>
            </a:r>
            <a:r>
              <a:rPr lang="en-US" dirty="0" smtClean="0"/>
              <a:t>for </a:t>
            </a:r>
          </a:p>
          <a:p>
            <a:pPr lvl="2"/>
            <a:r>
              <a:rPr lang="en-US" dirty="0" smtClean="0"/>
              <a:t>More than 20 acres disturbed area </a:t>
            </a:r>
          </a:p>
          <a:p>
            <a:pPr lvl="2"/>
            <a:r>
              <a:rPr lang="en-US" dirty="0" smtClean="0"/>
              <a:t>Site over 1 acre discharging within 500 feet of a tidal wetland </a:t>
            </a:r>
          </a:p>
          <a:p>
            <a:pPr lvl="2"/>
            <a:r>
              <a:rPr lang="en-US" dirty="0" smtClean="0"/>
              <a:t>Site over 1 acre discharging to an </a:t>
            </a:r>
            <a:r>
              <a:rPr lang="en-US" dirty="0"/>
              <a:t>I</a:t>
            </a:r>
            <a:r>
              <a:rPr lang="en-US" dirty="0" smtClean="0"/>
              <a:t>mpaired Water Body</a:t>
            </a:r>
          </a:p>
          <a:p>
            <a:r>
              <a:rPr lang="en-US" dirty="0" smtClean="0"/>
              <a:t>Small Construction (Local Roads / Federal Local Bridge)</a:t>
            </a:r>
          </a:p>
          <a:p>
            <a:pPr lvl="1"/>
            <a:r>
              <a:rPr lang="en-US" dirty="0" smtClean="0"/>
              <a:t>Local municipal approval for projects between 1 and 5 acres – do not have to register if approved by local commission</a:t>
            </a:r>
          </a:p>
          <a:p>
            <a:pPr lvl="1"/>
            <a:endParaRPr lang="en-US" dirty="0"/>
          </a:p>
        </p:txBody>
      </p:sp>
    </p:spTree>
    <p:extLst>
      <p:ext uri="{BB962C8B-B14F-4D97-AF65-F5344CB8AC3E}">
        <p14:creationId xmlns:p14="http://schemas.microsoft.com/office/powerpoint/2010/main" val="35953968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1"/>
            <a:ext cx="6965245" cy="685799"/>
          </a:xfrm>
        </p:spPr>
        <p:txBody>
          <a:bodyPr>
            <a:noAutofit/>
          </a:bodyPr>
          <a:lstStyle/>
          <a:p>
            <a:r>
              <a:rPr lang="en-US" sz="4000" dirty="0" smtClean="0"/>
              <a:t>Contractor Certification</a:t>
            </a:r>
            <a:endParaRPr lang="en-US" sz="4000" dirty="0"/>
          </a:p>
        </p:txBody>
      </p:sp>
      <p:sp>
        <p:nvSpPr>
          <p:cNvPr id="3" name="Content Placeholder 2"/>
          <p:cNvSpPr>
            <a:spLocks noGrp="1"/>
          </p:cNvSpPr>
          <p:nvPr>
            <p:ph idx="1"/>
          </p:nvPr>
        </p:nvSpPr>
        <p:spPr>
          <a:xfrm>
            <a:off x="838200" y="1371600"/>
            <a:ext cx="7467600" cy="4572000"/>
          </a:xfrm>
        </p:spPr>
        <p:txBody>
          <a:bodyPr/>
          <a:lstStyle/>
          <a:p>
            <a:pPr marL="274320" lvl="2" indent="-274320"/>
            <a:r>
              <a:rPr lang="en-US" dirty="0" smtClean="0"/>
              <a:t>Can be submitted after permit is approved</a:t>
            </a:r>
          </a:p>
          <a:p>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801" y="1752600"/>
            <a:ext cx="65627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7304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Termination Requirements</a:t>
            </a:r>
            <a:endParaRPr lang="en-US" dirty="0"/>
          </a:p>
        </p:txBody>
      </p:sp>
      <p:pic>
        <p:nvPicPr>
          <p:cNvPr id="19458" name="Picture 2" descr="C:\Users\KLesay\AppData\Local\Microsoft\Windows\Temporary Internet Files\Content.IE5\WDXVECPD\MC9001052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886200"/>
            <a:ext cx="1829714" cy="169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35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Notice of Termination</a:t>
            </a:r>
            <a:endParaRPr lang="en-US" sz="3200" dirty="0"/>
          </a:p>
        </p:txBody>
      </p:sp>
      <p:sp>
        <p:nvSpPr>
          <p:cNvPr id="4" name="Content Placeholder 3"/>
          <p:cNvSpPr>
            <a:spLocks noGrp="1"/>
          </p:cNvSpPr>
          <p:nvPr>
            <p:ph idx="1"/>
          </p:nvPr>
        </p:nvSpPr>
        <p:spPr>
          <a:xfrm>
            <a:off x="1066800" y="1524000"/>
            <a:ext cx="7086600" cy="4199069"/>
          </a:xfrm>
        </p:spPr>
        <p:txBody>
          <a:bodyPr>
            <a:normAutofit/>
          </a:bodyPr>
          <a:lstStyle/>
          <a:p>
            <a:r>
              <a:rPr lang="en-US" dirty="0" smtClean="0"/>
              <a:t>At the completion of construction, a Notice of Termination (NOT) must be filed.</a:t>
            </a:r>
          </a:p>
          <a:p>
            <a:r>
              <a:rPr lang="en-US" dirty="0" smtClean="0"/>
              <a:t>A project is considered complete;</a:t>
            </a:r>
          </a:p>
          <a:p>
            <a:pPr lvl="1"/>
            <a:r>
              <a:rPr lang="en-US" dirty="0" smtClean="0"/>
              <a:t>After all post construction measures are installed, cleaned and functioning AND</a:t>
            </a:r>
          </a:p>
          <a:p>
            <a:pPr lvl="1"/>
            <a:r>
              <a:rPr lang="en-US" dirty="0" smtClean="0"/>
              <a:t>Site has been stabilized for at least 3 months following the cessation of construction activities</a:t>
            </a:r>
          </a:p>
          <a:p>
            <a:pPr lvl="1"/>
            <a:r>
              <a:rPr lang="en-US" dirty="0" smtClean="0"/>
              <a:t>A site is considered stable when there is no active erosion or sedimentation present and no disturbed areas remain… for all phases !</a:t>
            </a:r>
          </a:p>
          <a:p>
            <a:pPr lvl="1"/>
            <a:endParaRPr lang="en-US" dirty="0" smtClean="0"/>
          </a:p>
        </p:txBody>
      </p:sp>
      <p:pic>
        <p:nvPicPr>
          <p:cNvPr id="20483" name="Picture 3" descr="C:\Users\KLesay\AppData\Local\Microsoft\Windows\Temporary Internet Files\Content.IE5\BJS569E3\MC9003184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953000"/>
            <a:ext cx="1820570" cy="104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391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630218"/>
          </a:xfrm>
        </p:spPr>
        <p:txBody>
          <a:bodyPr>
            <a:normAutofit/>
          </a:bodyPr>
          <a:lstStyle/>
          <a:p>
            <a:r>
              <a:rPr lang="en-US" sz="3200" dirty="0" smtClean="0"/>
              <a:t>Fina</a:t>
            </a:r>
            <a:r>
              <a:rPr lang="en-US" sz="3200" dirty="0"/>
              <a:t>l</a:t>
            </a:r>
            <a:r>
              <a:rPr lang="en-US" sz="3200" dirty="0" smtClean="0"/>
              <a:t> Stabilization Inspection</a:t>
            </a:r>
            <a:endParaRPr lang="en-US" sz="3200" dirty="0"/>
          </a:p>
        </p:txBody>
      </p:sp>
      <p:sp>
        <p:nvSpPr>
          <p:cNvPr id="4" name="Content Placeholder 3"/>
          <p:cNvSpPr>
            <a:spLocks noGrp="1"/>
          </p:cNvSpPr>
          <p:nvPr>
            <p:ph idx="1"/>
          </p:nvPr>
        </p:nvSpPr>
        <p:spPr>
          <a:xfrm>
            <a:off x="1219200" y="1524000"/>
            <a:ext cx="6781800" cy="4199069"/>
          </a:xfrm>
        </p:spPr>
        <p:txBody>
          <a:bodyPr>
            <a:normAutofit/>
          </a:bodyPr>
          <a:lstStyle/>
          <a:p>
            <a:r>
              <a:rPr lang="en-US" dirty="0" smtClean="0"/>
              <a:t>For all sites, once the site has been stabilized for at least three months, the registrant shall have the site inspected by a qualified inspector to confirm final stabilization </a:t>
            </a:r>
          </a:p>
          <a:p>
            <a:r>
              <a:rPr lang="en-US" dirty="0" smtClean="0"/>
              <a:t>Compliance must be noted on the Notice of Termination Form</a:t>
            </a:r>
          </a:p>
          <a:p>
            <a:r>
              <a:rPr lang="en-US" dirty="0"/>
              <a:t>Termination Forms - </a:t>
            </a:r>
            <a:r>
              <a:rPr lang="en-US" sz="1600" dirty="0">
                <a:hlinkClick r:id="rId2"/>
              </a:rPr>
              <a:t>http://</a:t>
            </a:r>
            <a:r>
              <a:rPr lang="en-US" sz="1600" dirty="0" smtClean="0">
                <a:hlinkClick r:id="rId2"/>
              </a:rPr>
              <a:t>www.ct.gov/deep/lib/deep/permits_and_licenses/water_discharge_general_permits/storm_const_termination.pdf</a:t>
            </a:r>
            <a:endParaRPr lang="en-US" sz="1600" dirty="0" smtClean="0"/>
          </a:p>
          <a:p>
            <a:endParaRPr lang="en-US" dirty="0"/>
          </a:p>
          <a:p>
            <a:endParaRPr lang="en-US" dirty="0" smtClean="0"/>
          </a:p>
          <a:p>
            <a:pPr marL="0" indent="0">
              <a:buNone/>
            </a:pPr>
            <a:endParaRPr lang="en-US" dirty="0" smtClean="0"/>
          </a:p>
        </p:txBody>
      </p:sp>
      <p:pic>
        <p:nvPicPr>
          <p:cNvPr id="22530" name="Picture 2" descr="C:\Users\KLesay\AppData\Local\Microsoft\Windows\Temporary Internet Files\Content.IE5\4T7JUUQC\MC9001569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876800"/>
            <a:ext cx="1819656" cy="120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503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pic>
        <p:nvPicPr>
          <p:cNvPr id="1029" name="Picture 5" descr="D:\Users\tedfordca\AppData\Local\Microsoft\Windows\Temporary Internet Files\Content.IE5\NCL9XY4K\MP9003028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990600"/>
            <a:ext cx="224327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Users\tedfordca\AppData\Local\Microsoft\Windows\Temporary Internet Files\Content.IE5\CO447O6W\MC90043961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810000"/>
            <a:ext cx="180818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010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838200"/>
            <a:ext cx="6537960" cy="4884869"/>
          </a:xfrm>
        </p:spPr>
        <p:txBody>
          <a:bodyPr/>
          <a:lstStyle/>
          <a:p>
            <a:pPr marL="0" indent="0">
              <a:buNone/>
            </a:pPr>
            <a:r>
              <a:rPr lang="en-US" sz="1800" dirty="0" smtClean="0">
                <a:hlinkClick r:id="rId2"/>
              </a:rPr>
              <a:t>http</a:t>
            </a:r>
            <a:r>
              <a:rPr lang="en-US" sz="1800" dirty="0">
                <a:hlinkClick r:id="rId2"/>
              </a:rPr>
              <a:t>://</a:t>
            </a:r>
            <a:r>
              <a:rPr lang="en-US" sz="1800" dirty="0" smtClean="0">
                <a:hlinkClick r:id="rId2"/>
              </a:rPr>
              <a:t>www.ct.gov/deep/cwp/view.asp?a=2721&amp;q=325700</a:t>
            </a:r>
            <a:endParaRPr lang="en-US" sz="1800" dirty="0" smtClean="0"/>
          </a:p>
          <a:p>
            <a:pPr marL="0" indent="0">
              <a:buNone/>
            </a:pP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942" y="1295400"/>
            <a:ext cx="6536257" cy="4688491"/>
          </a:xfrm>
          <a:prstGeom prst="rect">
            <a:avLst/>
          </a:prstGeom>
        </p:spPr>
      </p:pic>
    </p:spTree>
    <p:extLst>
      <p:ext uri="{BB962C8B-B14F-4D97-AF65-F5344CB8AC3E}">
        <p14:creationId xmlns:p14="http://schemas.microsoft.com/office/powerpoint/2010/main" val="39920027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43000"/>
            <a:ext cx="5758469" cy="5335159"/>
          </a:xfrm>
          <a:prstGeom prst="rect">
            <a:avLst/>
          </a:prstGeom>
        </p:spPr>
      </p:pic>
      <p:sp>
        <p:nvSpPr>
          <p:cNvPr id="3" name="Rectangle 2"/>
          <p:cNvSpPr/>
          <p:nvPr/>
        </p:nvSpPr>
        <p:spPr>
          <a:xfrm>
            <a:off x="914400" y="685800"/>
            <a:ext cx="7315200" cy="1200329"/>
          </a:xfrm>
          <a:prstGeom prst="rect">
            <a:avLst/>
          </a:prstGeom>
        </p:spPr>
        <p:txBody>
          <a:bodyPr wrap="square">
            <a:spAutoFit/>
          </a:bodyPr>
          <a:lstStyle/>
          <a:p>
            <a:r>
              <a:rPr lang="en-US" dirty="0">
                <a:hlinkClick r:id="rId3"/>
              </a:rPr>
              <a:t>http://</a:t>
            </a:r>
            <a:r>
              <a:rPr lang="en-US" dirty="0" smtClean="0">
                <a:hlinkClick r:id="rId3"/>
              </a:rPr>
              <a:t>www.ct.gov/deep/cwp/view.asp?a=2721&amp;q=325704&amp;deepNav_GID=1654</a:t>
            </a:r>
            <a:endParaRPr lang="en-US" dirty="0" smtClean="0"/>
          </a:p>
          <a:p>
            <a:endParaRPr lang="en-US" dirty="0" smtClean="0"/>
          </a:p>
          <a:p>
            <a:endParaRPr lang="en-US" dirty="0"/>
          </a:p>
        </p:txBody>
      </p:sp>
    </p:spTree>
    <p:extLst>
      <p:ext uri="{BB962C8B-B14F-4D97-AF65-F5344CB8AC3E}">
        <p14:creationId xmlns:p14="http://schemas.microsoft.com/office/powerpoint/2010/main" val="4286375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696200" cy="923330"/>
          </a:xfrm>
          <a:prstGeom prst="rect">
            <a:avLst/>
          </a:prstGeom>
        </p:spPr>
        <p:txBody>
          <a:bodyPr wrap="square">
            <a:spAutoFit/>
          </a:bodyPr>
          <a:lstStyle/>
          <a:p>
            <a:r>
              <a:rPr lang="en-US" dirty="0">
                <a:hlinkClick r:id="rId2"/>
              </a:rPr>
              <a:t>http://</a:t>
            </a:r>
            <a:r>
              <a:rPr lang="en-US" dirty="0" smtClean="0">
                <a:hlinkClick r:id="rId2"/>
              </a:rPr>
              <a:t>www.ct.gov/deep/cwp/view.asp?a=2720&amp;q=325660&amp;deepNav_GID=1654</a:t>
            </a:r>
            <a:endParaRPr lang="en-US" dirty="0" smtClean="0"/>
          </a:p>
          <a:p>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41" y="1219200"/>
            <a:ext cx="7640117" cy="6020641"/>
          </a:xfrm>
          <a:prstGeom prst="rect">
            <a:avLst/>
          </a:prstGeom>
        </p:spPr>
      </p:pic>
    </p:spTree>
    <p:extLst>
      <p:ext uri="{BB962C8B-B14F-4D97-AF65-F5344CB8AC3E}">
        <p14:creationId xmlns:p14="http://schemas.microsoft.com/office/powerpoint/2010/main" val="1228748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609600"/>
            <a:ext cx="7696200" cy="369332"/>
          </a:xfrm>
          <a:prstGeom prst="rect">
            <a:avLst/>
          </a:prstGeom>
        </p:spPr>
        <p:txBody>
          <a:bodyPr wrap="square">
            <a:spAutoFit/>
          </a:bodyPr>
          <a:lstStyle/>
          <a:p>
            <a:r>
              <a:rPr lang="en-US" u="sng" dirty="0" smtClean="0">
                <a:solidFill>
                  <a:srgbClr val="FF0000"/>
                </a:solidFill>
                <a:hlinkClick r:id="rId2"/>
              </a:rPr>
              <a:t>http</a:t>
            </a:r>
            <a:r>
              <a:rPr lang="en-US" u="sng" dirty="0">
                <a:solidFill>
                  <a:srgbClr val="FF0000"/>
                </a:solidFill>
              </a:rPr>
              <a:t> ://www.ct.gov/dot/lib/dot/documents/dresearch/conndot_qpl.pdf</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618" y="978932"/>
            <a:ext cx="5162963" cy="5346165"/>
          </a:xfrm>
          <a:prstGeom prst="rect">
            <a:avLst/>
          </a:prstGeom>
        </p:spPr>
      </p:pic>
    </p:spTree>
    <p:extLst>
      <p:ext uri="{BB962C8B-B14F-4D97-AF65-F5344CB8AC3E}">
        <p14:creationId xmlns:p14="http://schemas.microsoft.com/office/powerpoint/2010/main" val="295123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dirty="0" smtClean="0"/>
              <a:t>Submission Requirements</a:t>
            </a:r>
            <a:endParaRPr lang="en-US" dirty="0"/>
          </a:p>
        </p:txBody>
      </p:sp>
      <p:sp>
        <p:nvSpPr>
          <p:cNvPr id="3" name="Content Placeholder 2"/>
          <p:cNvSpPr>
            <a:spLocks noGrp="1"/>
          </p:cNvSpPr>
          <p:nvPr>
            <p:ph idx="1"/>
          </p:nvPr>
        </p:nvSpPr>
        <p:spPr>
          <a:xfrm>
            <a:off x="762000" y="1295400"/>
            <a:ext cx="7772400" cy="4898136"/>
          </a:xfrm>
        </p:spPr>
        <p:txBody>
          <a:bodyPr>
            <a:normAutofit/>
          </a:bodyPr>
          <a:lstStyle/>
          <a:p>
            <a:r>
              <a:rPr lang="en-US" dirty="0" smtClean="0"/>
              <a:t>Effective Date of Authorization</a:t>
            </a:r>
          </a:p>
          <a:p>
            <a:pPr lvl="1"/>
            <a:r>
              <a:rPr lang="en-US" dirty="0" smtClean="0"/>
              <a:t>60 days / 90 days from date of public notice</a:t>
            </a:r>
          </a:p>
          <a:p>
            <a:pPr lvl="1"/>
            <a:r>
              <a:rPr lang="en-US" dirty="0" smtClean="0"/>
              <a:t>Notice to Proceed (NTP) contingent upon no public comment(s)</a:t>
            </a:r>
          </a:p>
          <a:p>
            <a:pPr lvl="1"/>
            <a:r>
              <a:rPr lang="en-US" dirty="0" smtClean="0"/>
              <a:t>If public comment(s), NTP will be delayed</a:t>
            </a:r>
          </a:p>
          <a:p>
            <a:r>
              <a:rPr lang="en-US" dirty="0"/>
              <a:t>Availability of Registration and Plan</a:t>
            </a:r>
          </a:p>
          <a:p>
            <a:pPr lvl="1"/>
            <a:r>
              <a:rPr lang="en-US" dirty="0" smtClean="0"/>
              <a:t>On the 15</a:t>
            </a:r>
            <a:r>
              <a:rPr lang="en-US" baseline="30000" dirty="0" smtClean="0"/>
              <a:t>th</a:t>
            </a:r>
            <a:r>
              <a:rPr lang="en-US" dirty="0" smtClean="0"/>
              <a:t> </a:t>
            </a:r>
            <a:r>
              <a:rPr lang="en-US" dirty="0"/>
              <a:t>day of each month </a:t>
            </a:r>
            <a:endParaRPr lang="en-US" dirty="0" smtClean="0"/>
          </a:p>
          <a:p>
            <a:r>
              <a:rPr lang="en-US" dirty="0" smtClean="0"/>
              <a:t>Electronic Filing </a:t>
            </a:r>
          </a:p>
          <a:p>
            <a:pPr lvl="1"/>
            <a:r>
              <a:rPr lang="en-US" dirty="0" smtClean="0"/>
              <a:t>Under development</a:t>
            </a:r>
          </a:p>
          <a:p>
            <a:pPr lvl="1"/>
            <a:endParaRPr lang="en-US" dirty="0"/>
          </a:p>
        </p:txBody>
      </p:sp>
      <p:pic>
        <p:nvPicPr>
          <p:cNvPr id="2050" name="Picture 2" descr="D:\Users\tedfordca\AppData\Local\Microsoft\Windows\Temporary Internet Files\Content.IE5\WI4MW46C\MP9003096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352800"/>
            <a:ext cx="2104402" cy="150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988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924800" cy="838200"/>
          </a:xfrm>
        </p:spPr>
        <p:txBody>
          <a:bodyPr>
            <a:normAutofit/>
          </a:bodyPr>
          <a:lstStyle/>
          <a:p>
            <a:r>
              <a:rPr lang="en-US" sz="4000" dirty="0" smtClean="0"/>
              <a:t>Submission</a:t>
            </a:r>
            <a:r>
              <a:rPr lang="en-US" dirty="0" smtClean="0"/>
              <a:t> </a:t>
            </a:r>
            <a:r>
              <a:rPr lang="en-US" sz="4000" dirty="0" smtClean="0"/>
              <a:t>Requirements</a:t>
            </a:r>
            <a:endParaRPr lang="en-US" dirty="0"/>
          </a:p>
        </p:txBody>
      </p:sp>
      <p:sp>
        <p:nvSpPr>
          <p:cNvPr id="3" name="Content Placeholder 2"/>
          <p:cNvSpPr>
            <a:spLocks noGrp="1"/>
          </p:cNvSpPr>
          <p:nvPr>
            <p:ph idx="1"/>
          </p:nvPr>
        </p:nvSpPr>
        <p:spPr>
          <a:xfrm>
            <a:off x="533400" y="1371600"/>
            <a:ext cx="7924800" cy="5202936"/>
          </a:xfrm>
        </p:spPr>
        <p:txBody>
          <a:bodyPr>
            <a:normAutofit/>
          </a:bodyPr>
          <a:lstStyle/>
          <a:p>
            <a:pPr lvl="1"/>
            <a:r>
              <a:rPr lang="en-US" dirty="0" smtClean="0"/>
              <a:t>The registration must be electronically submitted  with:</a:t>
            </a:r>
          </a:p>
          <a:p>
            <a:pPr lvl="2"/>
            <a:r>
              <a:rPr lang="en-US" dirty="0" smtClean="0"/>
              <a:t>Registration form (</a:t>
            </a:r>
            <a:r>
              <a:rPr lang="en-US" dirty="0" smtClean="0">
                <a:solidFill>
                  <a:srgbClr val="C00000"/>
                </a:solidFill>
              </a:rPr>
              <a:t>www.ct.gov/deep/stormwater</a:t>
            </a:r>
            <a:r>
              <a:rPr lang="en-US" dirty="0" smtClean="0"/>
              <a:t>)</a:t>
            </a:r>
          </a:p>
          <a:p>
            <a:pPr lvl="2"/>
            <a:r>
              <a:rPr lang="en-US" dirty="0" smtClean="0"/>
              <a:t>Additional forms and information regarding consistency</a:t>
            </a:r>
          </a:p>
          <a:p>
            <a:pPr lvl="2"/>
            <a:r>
              <a:rPr lang="en-US" dirty="0" smtClean="0"/>
              <a:t>Electronic copy of the SWPCP or a web address where the plan can be downloaded</a:t>
            </a:r>
          </a:p>
          <a:p>
            <a:pPr lvl="1"/>
            <a:r>
              <a:rPr lang="en-US" dirty="0" smtClean="0"/>
              <a:t>Should NOT include</a:t>
            </a:r>
          </a:p>
          <a:p>
            <a:pPr lvl="2"/>
            <a:r>
              <a:rPr lang="en-US" dirty="0" smtClean="0"/>
              <a:t>Material not pertaining to stormwater management or erosion &amp; sedimentation control</a:t>
            </a:r>
            <a:endParaRPr lang="en-US" dirty="0"/>
          </a:p>
          <a:p>
            <a:pPr lvl="1"/>
            <a:r>
              <a:rPr lang="en-US" dirty="0" smtClean="0"/>
              <a:t>Discharges within a Public water supply watershed or Aquifer Area require that </a:t>
            </a:r>
            <a:r>
              <a:rPr lang="en-US" b="1" u="sng" dirty="0" smtClean="0"/>
              <a:t>a copy of the registration and plan be provided to the water company</a:t>
            </a:r>
          </a:p>
          <a:p>
            <a:pPr lvl="1"/>
            <a:r>
              <a:rPr lang="en-US" sz="1800" b="1" u="sng" dirty="0">
                <a:hlinkClick r:id="rId2"/>
              </a:rPr>
              <a:t>http://</a:t>
            </a:r>
            <a:r>
              <a:rPr lang="en-US" sz="1800" b="1" u="sng" dirty="0" smtClean="0">
                <a:hlinkClick r:id="rId2"/>
              </a:rPr>
              <a:t>www.ct.gov/deep/lib/deep/aquifer_protection/wtr_co_contact_list.pdf</a:t>
            </a:r>
            <a:endParaRPr lang="en-US" sz="1800" b="1" u="sng" dirty="0" smtClean="0"/>
          </a:p>
          <a:p>
            <a:pPr lvl="1"/>
            <a:endParaRPr lang="en-US" b="1" u="sng" dirty="0" smtClean="0"/>
          </a:p>
          <a:p>
            <a:pPr lvl="1"/>
            <a:endParaRPr lang="en-US" dirty="0" smtClean="0"/>
          </a:p>
          <a:p>
            <a:pPr lvl="1"/>
            <a:endParaRPr lang="en-US" dirty="0" smtClean="0"/>
          </a:p>
          <a:p>
            <a:pPr marL="365760" lvl="1" indent="0">
              <a:buNone/>
            </a:pPr>
            <a:endParaRPr lang="en-US" dirty="0"/>
          </a:p>
        </p:txBody>
      </p:sp>
    </p:spTree>
    <p:extLst>
      <p:ext uri="{BB962C8B-B14F-4D97-AF65-F5344CB8AC3E}">
        <p14:creationId xmlns:p14="http://schemas.microsoft.com/office/powerpoint/2010/main" val="282032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4700</TotalTime>
  <Words>3728</Words>
  <Application>Microsoft Office PowerPoint</Application>
  <PresentationFormat>On-screen Show (4:3)</PresentationFormat>
  <Paragraphs>463</Paragraphs>
  <Slides>78</Slides>
  <Notes>2</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Pushpin</vt:lpstr>
      <vt:lpstr>CT DOT 2014 Qualified  Inspector Training</vt:lpstr>
      <vt:lpstr>Key Terms</vt:lpstr>
      <vt:lpstr>Stormwater Permit History</vt:lpstr>
      <vt:lpstr>Stormwater Permit History</vt:lpstr>
      <vt:lpstr>Stormwater Permit History</vt:lpstr>
      <vt:lpstr>C-c-c-c-c-changes!</vt:lpstr>
      <vt:lpstr>Submission Requirements</vt:lpstr>
      <vt:lpstr>Submission Requirements</vt:lpstr>
      <vt:lpstr>Submission Requirements</vt:lpstr>
      <vt:lpstr>Certification Requirements</vt:lpstr>
      <vt:lpstr>New Required Coordination Included Into The SWPCP:</vt:lpstr>
      <vt:lpstr>Registrations  New Requirements</vt:lpstr>
      <vt:lpstr>Stormwater Pollution Control Plan (SWPCP)</vt:lpstr>
      <vt:lpstr>SWPCP – Big Picture</vt:lpstr>
      <vt:lpstr>What’s in the SWPCP ? </vt:lpstr>
      <vt:lpstr>Site Plan</vt:lpstr>
      <vt:lpstr>Site Description</vt:lpstr>
      <vt:lpstr>Construction Sequencing</vt:lpstr>
      <vt:lpstr>Stormwater Control Measures</vt:lpstr>
      <vt:lpstr>Stormwater Control Measures</vt:lpstr>
      <vt:lpstr>Stormwater Control Measures</vt:lpstr>
      <vt:lpstr>Beyond the Seeding Season</vt:lpstr>
      <vt:lpstr>Stormwater Control Measures</vt:lpstr>
      <vt:lpstr>Stormwater Control Measures</vt:lpstr>
      <vt:lpstr>Stormwater Control Measures</vt:lpstr>
      <vt:lpstr>Stormwater Control Measures</vt:lpstr>
      <vt:lpstr>Stormwater Control Measures</vt:lpstr>
      <vt:lpstr>Stormwater Control Measures</vt:lpstr>
      <vt:lpstr>Stormwater Control Measures</vt:lpstr>
      <vt:lpstr>Stormwater Control Measures</vt:lpstr>
      <vt:lpstr>Stormwater Control Measures</vt:lpstr>
      <vt:lpstr>BREAK</vt:lpstr>
      <vt:lpstr>Low Impact Development (LID)</vt:lpstr>
      <vt:lpstr>What is LID?</vt:lpstr>
      <vt:lpstr>Typical LID Stormwater Practices</vt:lpstr>
      <vt:lpstr>Inspections</vt:lpstr>
      <vt:lpstr>Inspectors</vt:lpstr>
      <vt:lpstr>Inspections</vt:lpstr>
      <vt:lpstr>Routine Inspections – “The What”</vt:lpstr>
      <vt:lpstr>Storm Inspections – “The When”</vt:lpstr>
      <vt:lpstr>Inspection Reporting</vt:lpstr>
      <vt:lpstr>Inspection Reporting</vt:lpstr>
      <vt:lpstr>In Compliance  / Out of Compliance</vt:lpstr>
      <vt:lpstr>Out of Compliance</vt:lpstr>
      <vt:lpstr>Out of Compliance</vt:lpstr>
      <vt:lpstr>Keeping Plans Current</vt:lpstr>
      <vt:lpstr>Keeping Plans Current</vt:lpstr>
      <vt:lpstr>Keeping Plans Current</vt:lpstr>
      <vt:lpstr>BREAK</vt:lpstr>
      <vt:lpstr>Stormwater Monitoring Report (SMR) for Turbidity</vt:lpstr>
      <vt:lpstr>Monitoring Requirements</vt:lpstr>
      <vt:lpstr>40 CFR Part 136</vt:lpstr>
      <vt:lpstr>Normal Working Hours</vt:lpstr>
      <vt:lpstr>Monitoring Requirements</vt:lpstr>
      <vt:lpstr>Monitoring Requirements</vt:lpstr>
      <vt:lpstr>Safety Considerations</vt:lpstr>
      <vt:lpstr>Sample Collection</vt:lpstr>
      <vt:lpstr>Monitoring Report Form – SMR’s</vt:lpstr>
      <vt:lpstr>Monitoring Report Form</vt:lpstr>
      <vt:lpstr>Storm Event Field Samples</vt:lpstr>
      <vt:lpstr>Sampling Locations</vt:lpstr>
      <vt:lpstr>Sampling Locations</vt:lpstr>
      <vt:lpstr>Turbidity Values</vt:lpstr>
      <vt:lpstr>Stormwater Monitoring Reports</vt:lpstr>
      <vt:lpstr>Stormwater Monitoring Reports</vt:lpstr>
      <vt:lpstr>NetDMR</vt:lpstr>
      <vt:lpstr> Record Keeping Requirements</vt:lpstr>
      <vt:lpstr>Record Keeping / Retention</vt:lpstr>
      <vt:lpstr>Duty to Report</vt:lpstr>
      <vt:lpstr>Contractor Certification</vt:lpstr>
      <vt:lpstr> Termination Requirements</vt:lpstr>
      <vt:lpstr>Notice of Termination</vt:lpstr>
      <vt:lpstr>Final Stabilization Inspection</vt:lpstr>
      <vt:lpstr>Links</vt:lpstr>
      <vt:lpstr>PowerPoint Presentation</vt:lpstr>
      <vt:lpstr>PowerPoint Presentation</vt:lpstr>
      <vt:lpstr>PowerPoint Presentation</vt:lpstr>
      <vt:lpstr>PowerPoint Presentation</vt:lpstr>
    </vt:vector>
  </TitlesOfParts>
  <Company>BL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Revisions to the CT General Permit 2013</dc:title>
  <dc:creator>Kimberly Lesay</dc:creator>
  <cp:lastModifiedBy>Tedford, Christine A.</cp:lastModifiedBy>
  <cp:revision>225</cp:revision>
  <cp:lastPrinted>2014-04-23T15:46:03Z</cp:lastPrinted>
  <dcterms:created xsi:type="dcterms:W3CDTF">2013-10-24T18:00:56Z</dcterms:created>
  <dcterms:modified xsi:type="dcterms:W3CDTF">2014-05-12T11:15:03Z</dcterms:modified>
</cp:coreProperties>
</file>