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12" r:id="rId2"/>
    <p:sldMasterId id="2147483725" r:id="rId3"/>
  </p:sldMasterIdLst>
  <p:notesMasterIdLst>
    <p:notesMasterId r:id="rId65"/>
  </p:notesMasterIdLst>
  <p:sldIdLst>
    <p:sldId id="258" r:id="rId4"/>
    <p:sldId id="257" r:id="rId5"/>
    <p:sldId id="299" r:id="rId6"/>
    <p:sldId id="300" r:id="rId7"/>
    <p:sldId id="302" r:id="rId8"/>
    <p:sldId id="303" r:id="rId9"/>
    <p:sldId id="304" r:id="rId10"/>
    <p:sldId id="305" r:id="rId11"/>
    <p:sldId id="306" r:id="rId12"/>
    <p:sldId id="307" r:id="rId13"/>
    <p:sldId id="308" r:id="rId14"/>
    <p:sldId id="309" r:id="rId15"/>
    <p:sldId id="310" r:id="rId16"/>
    <p:sldId id="311" r:id="rId17"/>
    <p:sldId id="312" r:id="rId18"/>
    <p:sldId id="313" r:id="rId19"/>
    <p:sldId id="314" r:id="rId20"/>
    <p:sldId id="315" r:id="rId21"/>
    <p:sldId id="316" r:id="rId22"/>
    <p:sldId id="317" r:id="rId23"/>
    <p:sldId id="318" r:id="rId24"/>
    <p:sldId id="319" r:id="rId25"/>
    <p:sldId id="320" r:id="rId26"/>
    <p:sldId id="321" r:id="rId27"/>
    <p:sldId id="322" r:id="rId28"/>
    <p:sldId id="323" r:id="rId29"/>
    <p:sldId id="324" r:id="rId30"/>
    <p:sldId id="333" r:id="rId31"/>
    <p:sldId id="263" r:id="rId32"/>
    <p:sldId id="264" r:id="rId33"/>
    <p:sldId id="265" r:id="rId34"/>
    <p:sldId id="340" r:id="rId35"/>
    <p:sldId id="266" r:id="rId36"/>
    <p:sldId id="269" r:id="rId37"/>
    <p:sldId id="271" r:id="rId38"/>
    <p:sldId id="273" r:id="rId39"/>
    <p:sldId id="274" r:id="rId40"/>
    <p:sldId id="341" r:id="rId41"/>
    <p:sldId id="342" r:id="rId42"/>
    <p:sldId id="343" r:id="rId43"/>
    <p:sldId id="344" r:id="rId44"/>
    <p:sldId id="345" r:id="rId45"/>
    <p:sldId id="346" r:id="rId46"/>
    <p:sldId id="347" r:id="rId47"/>
    <p:sldId id="348" r:id="rId48"/>
    <p:sldId id="349" r:id="rId49"/>
    <p:sldId id="350" r:id="rId50"/>
    <p:sldId id="351" r:id="rId51"/>
    <p:sldId id="352" r:id="rId52"/>
    <p:sldId id="353" r:id="rId53"/>
    <p:sldId id="354" r:id="rId54"/>
    <p:sldId id="355" r:id="rId55"/>
    <p:sldId id="356" r:id="rId56"/>
    <p:sldId id="357" r:id="rId57"/>
    <p:sldId id="358" r:id="rId58"/>
    <p:sldId id="359" r:id="rId59"/>
    <p:sldId id="360" r:id="rId60"/>
    <p:sldId id="361" r:id="rId61"/>
    <p:sldId id="362" r:id="rId62"/>
    <p:sldId id="364" r:id="rId63"/>
    <p:sldId id="363" r:id="rId6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FF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12" autoAdjust="0"/>
    <p:restoredTop sz="94681" autoAdjust="0"/>
  </p:normalViewPr>
  <p:slideViewPr>
    <p:cSldViewPr>
      <p:cViewPr>
        <p:scale>
          <a:sx n="70" d="100"/>
          <a:sy n="70" d="100"/>
        </p:scale>
        <p:origin x="-1116" y="-930"/>
      </p:cViewPr>
      <p:guideLst>
        <p:guide orient="horz" pos="2160"/>
        <p:guide pos="2880"/>
      </p:guideLst>
    </p:cSldViewPr>
  </p:slideViewPr>
  <p:outlineViewPr>
    <p:cViewPr>
      <p:scale>
        <a:sx n="33" d="100"/>
        <a:sy n="33" d="100"/>
      </p:scale>
      <p:origin x="0" y="6126"/>
    </p:cViewPr>
  </p:outlineViewPr>
  <p:notesTextViewPr>
    <p:cViewPr>
      <p:scale>
        <a:sx n="100" d="100"/>
        <a:sy n="100" d="100"/>
      </p:scale>
      <p:origin x="0" y="0"/>
    </p:cViewPr>
  </p:notesTextViewPr>
  <p:sorterViewPr>
    <p:cViewPr>
      <p:scale>
        <a:sx n="40" d="100"/>
        <a:sy n="40" d="100"/>
      </p:scale>
      <p:origin x="0" y="7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409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3A0FF42B-6769-4523-BB49-831B1231B514}" type="slidenum">
              <a:rPr lang="en-US"/>
              <a:pPr>
                <a:defRPr/>
              </a:pPr>
              <a:t>‹#›</a:t>
            </a:fld>
            <a:endParaRPr lang="en-US" dirty="0"/>
          </a:p>
        </p:txBody>
      </p:sp>
    </p:spTree>
    <p:extLst>
      <p:ext uri="{BB962C8B-B14F-4D97-AF65-F5344CB8AC3E}">
        <p14:creationId xmlns:p14="http://schemas.microsoft.com/office/powerpoint/2010/main" val="41768594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a:ln/>
        </p:spPr>
      </p:sp>
      <p:sp>
        <p:nvSpPr>
          <p:cNvPr id="48130" name="Rectangle 3"/>
          <p:cNvSpPr>
            <a:spLocks noGrp="1" noChangeArrowheads="1"/>
          </p:cNvSpPr>
          <p:nvPr>
            <p:ph type="body" idx="1"/>
          </p:nvPr>
        </p:nvSpPr>
        <p:spPr>
          <a:noFill/>
          <a:ln/>
        </p:spPr>
        <p:txBody>
          <a:bodyPr/>
          <a:lstStyle/>
          <a:p>
            <a:r>
              <a:rPr lang="en-US" smtClean="0"/>
              <a:t>Land use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ln/>
        </p:spPr>
      </p:sp>
      <p:sp>
        <p:nvSpPr>
          <p:cNvPr id="51202" name="Rectangle 3"/>
          <p:cNvSpPr>
            <a:spLocks noGrp="1" noChangeArrowheads="1"/>
          </p:cNvSpPr>
          <p:nvPr>
            <p:ph type="body" idx="1"/>
          </p:nvPr>
        </p:nvSpPr>
        <p:spPr>
          <a:noFill/>
          <a:ln/>
        </p:spPr>
        <p:txBody>
          <a:bodyPr/>
          <a:lstStyle/>
          <a:p>
            <a:r>
              <a:rPr lang="en-US" smtClean="0"/>
              <a:t>Jtw mode share proxy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ln/>
        </p:spPr>
      </p:sp>
      <p:sp>
        <p:nvSpPr>
          <p:cNvPr id="46082" name="Rectangle 3"/>
          <p:cNvSpPr>
            <a:spLocks noGrp="1" noChangeArrowheads="1"/>
          </p:cNvSpPr>
          <p:nvPr>
            <p:ph type="body" idx="1"/>
          </p:nvPr>
        </p:nvSpPr>
        <p:spPr>
          <a:noFill/>
          <a:ln/>
        </p:spPr>
        <p:txBody>
          <a:bodyPr/>
          <a:lstStyle/>
          <a:p>
            <a:r>
              <a:rPr lang="en-US" smtClean="0"/>
              <a:t>empasis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Rot="1" noChangeAspect="1" noChangeArrowheads="1" noTextEdit="1"/>
          </p:cNvSpPr>
          <p:nvPr>
            <p:ph type="sldImg"/>
          </p:nvPr>
        </p:nvSpPr>
        <p:spPr>
          <a:ln/>
        </p:spPr>
      </p:sp>
      <p:sp>
        <p:nvSpPr>
          <p:cNvPr id="98306" name="Rectangle 3"/>
          <p:cNvSpPr>
            <a:spLocks noGrp="1" noChangeArrowheads="1"/>
          </p:cNvSpPr>
          <p:nvPr>
            <p:ph type="body" idx="1"/>
          </p:nvPr>
        </p:nvSpPr>
        <p:spPr>
          <a:noFill/>
          <a:ln/>
        </p:spPr>
        <p:txBody>
          <a:bodyPr/>
          <a:lstStyle/>
          <a:p>
            <a:r>
              <a:rPr lang="en-US" smtClean="0"/>
              <a:t>Last bullet emphasis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Rot="1" noChangeAspect="1" noChangeArrowheads="1" noTextEdit="1"/>
          </p:cNvSpPr>
          <p:nvPr>
            <p:ph type="sldImg"/>
          </p:nvPr>
        </p:nvSpPr>
        <p:spPr>
          <a:ln/>
        </p:spPr>
      </p:sp>
      <p:sp>
        <p:nvSpPr>
          <p:cNvPr id="103426" name="Rectangle 3"/>
          <p:cNvSpPr>
            <a:spLocks noGrp="1" noChangeArrowheads="1"/>
          </p:cNvSpPr>
          <p:nvPr>
            <p:ph type="body" idx="1"/>
          </p:nvPr>
        </p:nvSpPr>
        <p:spPr>
          <a:noFill/>
          <a:ln/>
        </p:spPr>
        <p:txBody>
          <a:bodyPr/>
          <a:lstStyle/>
          <a:p>
            <a:r>
              <a:rPr lang="en-US" smtClean="0"/>
              <a:t>quick</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BE26BC22-BB51-49F3-BDA7-AACC2264260D}"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0"/>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0"/>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74071B70-054C-4690-B3A7-1B7272326C71}"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503238"/>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
          <p:cNvSpPr>
            <a:spLocks noGrp="1" noChangeArrowheads="1"/>
          </p:cNvSpPr>
          <p:nvPr>
            <p:ph type="sldNum" sz="quarter" idx="10"/>
          </p:nvPr>
        </p:nvSpPr>
        <p:spPr>
          <a:ln/>
        </p:spPr>
        <p:txBody>
          <a:bodyPr/>
          <a:lstStyle>
            <a:lvl1pPr>
              <a:defRPr/>
            </a:lvl1pPr>
          </a:lstStyle>
          <a:p>
            <a:pPr>
              <a:defRPr/>
            </a:pPr>
            <a:fld id="{84E7D25D-93B0-47F3-8DE2-225494CAC52E}"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914400"/>
            <a:ext cx="8229600" cy="503238"/>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sldNum" sz="quarter" idx="10"/>
          </p:nvPr>
        </p:nvSpPr>
        <p:spPr>
          <a:ln/>
        </p:spPr>
        <p:txBody>
          <a:bodyPr/>
          <a:lstStyle>
            <a:lvl1pPr>
              <a:defRPr/>
            </a:lvl1pPr>
          </a:lstStyle>
          <a:p>
            <a:pPr>
              <a:defRPr/>
            </a:pPr>
            <a:fld id="{2F137EDB-2E7A-4E1E-93C5-13527455D0E4}"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503238"/>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
          <p:cNvSpPr>
            <a:spLocks noGrp="1" noChangeArrowheads="1"/>
          </p:cNvSpPr>
          <p:nvPr>
            <p:ph type="sldNum" sz="quarter" idx="10"/>
          </p:nvPr>
        </p:nvSpPr>
        <p:spPr>
          <a:ln/>
        </p:spPr>
        <p:txBody>
          <a:bodyPr/>
          <a:lstStyle>
            <a:lvl1pPr>
              <a:defRPr/>
            </a:lvl1pPr>
          </a:lstStyle>
          <a:p>
            <a:pPr>
              <a:defRPr/>
            </a:pPr>
            <a:fld id="{69703967-3913-4F20-8D6D-4255C17075DB}"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fld id="{E824B39B-611E-433A-A861-876109C7982B}" type="datetime1">
              <a:rPr lang="en-US"/>
              <a:pPr>
                <a:defRPr/>
              </a:pPr>
              <a:t>9/9/2011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AC7387CB-55D2-41A3-92EF-7A7C9A592864}" type="slidenum">
              <a:rPr lang="en-US"/>
              <a:pPr>
                <a:defRPr/>
              </a:pPr>
              <a:t>‹#›</a:t>
            </a:fld>
            <a:endParaRPr lang="en-US"/>
          </a:p>
        </p:txBody>
      </p:sp>
    </p:spTree>
  </p:cSld>
  <p:clrMapOvr>
    <a:masterClrMapping/>
  </p:clrMapOvr>
  <p:transition>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fld id="{06D108B8-0B26-4DFB-965A-ADAE7B9DD111}" type="datetime1">
              <a:rPr lang="en-US"/>
              <a:pPr>
                <a:defRPr/>
              </a:pPr>
              <a:t>9/9/2011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80D04EB8-7D04-4F4E-9D16-4067BFE69A22}" type="slidenum">
              <a:rPr lang="en-US"/>
              <a:pPr>
                <a:defRPr/>
              </a:pPr>
              <a:t>‹#›</a:t>
            </a:fld>
            <a:endParaRPr lang="en-US"/>
          </a:p>
        </p:txBody>
      </p:sp>
    </p:spTree>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fld id="{22BB1F56-E863-41B7-891D-D96FD033A347}" type="datetime1">
              <a:rPr lang="en-US"/>
              <a:pPr>
                <a:defRPr/>
              </a:pPr>
              <a:t>9/9/2011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F1A2B3C5-953E-4063-B855-FFCC67FBFE8B}" type="slidenum">
              <a:rPr lang="en-US"/>
              <a:pPr>
                <a:defRPr/>
              </a:pPr>
              <a:t>‹#›</a:t>
            </a:fld>
            <a:endParaRPr lang="en-US"/>
          </a:p>
        </p:txBody>
      </p:sp>
    </p:spTree>
  </p:cSld>
  <p:clrMapOvr>
    <a:masterClrMapping/>
  </p:clrMapOvr>
  <p:transition>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fld id="{25B7BFEB-0B08-4089-B5BD-5C641B3E14DB}" type="datetime1">
              <a:rPr lang="en-US"/>
              <a:pPr>
                <a:defRPr/>
              </a:pPr>
              <a:t>9/9/2011</a:t>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itchFamily="34" charset="0"/>
              </a:defRPr>
            </a:lvl1pPr>
          </a:lstStyle>
          <a:p>
            <a:pPr>
              <a:defRPr/>
            </a:pPr>
            <a:fld id="{331A9E6E-BA12-45ED-9DDB-06821F415150}" type="slidenum">
              <a:rPr lang="en-US"/>
              <a:pPr>
                <a:defRPr/>
              </a:pPr>
              <a:t>‹#›</a:t>
            </a:fld>
            <a:endParaRPr lang="en-US"/>
          </a:p>
        </p:txBody>
      </p:sp>
    </p:spTree>
  </p:cSld>
  <p:clrMapOvr>
    <a:masterClrMapping/>
  </p:clrMapOvr>
  <p:transition>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fld id="{7E897CCB-7DEB-468A-AAED-11637EF27045}" type="datetime1">
              <a:rPr lang="en-US"/>
              <a:pPr>
                <a:defRPr/>
              </a:pPr>
              <a:t>9/9/2011</a:t>
            </a:fld>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pitchFamily="34" charset="0"/>
              </a:defRPr>
            </a:lvl1pPr>
          </a:lstStyle>
          <a:p>
            <a:pPr>
              <a:defRPr/>
            </a:pPr>
            <a:fld id="{C34BFFC5-15FA-4DE0-BC3A-BE61061A1F9F}" type="slidenum">
              <a:rPr lang="en-US"/>
              <a:pPr>
                <a:defRPr/>
              </a:pPr>
              <a:t>‹#›</a:t>
            </a:fld>
            <a:endParaRPr lang="en-US"/>
          </a:p>
        </p:txBody>
      </p:sp>
    </p:spTree>
  </p:cSld>
  <p:clrMapOvr>
    <a:masterClrMapping/>
  </p:clrMapOvr>
  <p:transition>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fld id="{4C8BF1A6-78EF-4013-8CAD-C238BE957655}" type="datetime1">
              <a:rPr lang="en-US"/>
              <a:pPr>
                <a:defRPr/>
              </a:pPr>
              <a:t>9/9/2011</a:t>
            </a:fld>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pitchFamily="34" charset="0"/>
              </a:defRPr>
            </a:lvl1pPr>
          </a:lstStyle>
          <a:p>
            <a:pPr>
              <a:defRPr/>
            </a:pPr>
            <a:fld id="{F5DCB869-3B87-4B37-9281-6A2161BE7031}" type="slidenum">
              <a:rPr lang="en-US"/>
              <a:pPr>
                <a:defRPr/>
              </a:pPr>
              <a:t>‹#›</a:t>
            </a:fld>
            <a:endParaRPr lang="en-US"/>
          </a:p>
        </p:txBody>
      </p:sp>
    </p:spTree>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sldNum" sz="quarter" idx="10"/>
          </p:nvPr>
        </p:nvSpPr>
        <p:spPr>
          <a:ln/>
        </p:spPr>
        <p:txBody>
          <a:bodyPr/>
          <a:lstStyle>
            <a:lvl1pPr>
              <a:defRPr/>
            </a:lvl1pPr>
          </a:lstStyle>
          <a:p>
            <a:pPr>
              <a:defRPr/>
            </a:pPr>
            <a:fld id="{7EA7EEB1-C494-4A30-A624-E1B4E997675E}"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633D410F-C493-43A5-A5F6-9CE3F52C8038}" type="datetime1">
              <a:rPr lang="en-US"/>
              <a:pPr>
                <a:defRPr/>
              </a:pPr>
              <a:t>9/9/2011</a:t>
            </a:fld>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pitchFamily="34" charset="0"/>
              </a:defRPr>
            </a:lvl1pPr>
          </a:lstStyle>
          <a:p>
            <a:pPr>
              <a:defRPr/>
            </a:pPr>
            <a:fld id="{CD6EF182-3D47-41EF-A2F8-046E5DFE6E9C}" type="slidenum">
              <a:rPr lang="en-US"/>
              <a:pPr>
                <a:defRPr/>
              </a:pPr>
              <a:t>‹#›</a:t>
            </a:fld>
            <a:endParaRPr lang="en-US"/>
          </a:p>
        </p:txBody>
      </p:sp>
    </p:spTree>
  </p:cSld>
  <p:clrMapOvr>
    <a:masterClrMapping/>
  </p:clrMapOvr>
  <p:transition>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fld id="{FA1A6042-E919-41E8-A061-FB80005CB7D5}" type="datetime1">
              <a:rPr lang="en-US"/>
              <a:pPr>
                <a:defRPr/>
              </a:pPr>
              <a:t>9/9/2011</a:t>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itchFamily="34" charset="0"/>
              </a:defRPr>
            </a:lvl1pPr>
          </a:lstStyle>
          <a:p>
            <a:pPr>
              <a:defRPr/>
            </a:pPr>
            <a:fld id="{756F2125-77B9-4882-AE25-F15D377E15E2}" type="slidenum">
              <a:rPr lang="en-US"/>
              <a:pPr>
                <a:defRPr/>
              </a:pPr>
              <a:t>‹#›</a:t>
            </a:fld>
            <a:endParaRPr lang="en-US"/>
          </a:p>
        </p:txBody>
      </p:sp>
    </p:spTree>
  </p:cSld>
  <p:clrMapOvr>
    <a:masterClrMapping/>
  </p:clrMapOvr>
  <p:transition>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fld id="{41D800A5-635C-4C9F-9646-384959191837}" type="datetime1">
              <a:rPr lang="en-US"/>
              <a:pPr>
                <a:defRPr/>
              </a:pPr>
              <a:t>9/9/2011</a:t>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itchFamily="34" charset="0"/>
              </a:defRPr>
            </a:lvl1pPr>
          </a:lstStyle>
          <a:p>
            <a:pPr>
              <a:defRPr/>
            </a:pPr>
            <a:fld id="{65343C92-34FD-477A-B4D5-1EFD022A1941}" type="slidenum">
              <a:rPr lang="en-US"/>
              <a:pPr>
                <a:defRPr/>
              </a:pPr>
              <a:t>‹#›</a:t>
            </a:fld>
            <a:endParaRPr lang="en-US"/>
          </a:p>
        </p:txBody>
      </p:sp>
    </p:spTree>
  </p:cSld>
  <p:clrMapOvr>
    <a:masterClrMapping/>
  </p:clrMapOvr>
  <p:transition>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fld id="{D18502A1-3C0B-4D45-AA3C-751C4CA01A64}" type="datetime1">
              <a:rPr lang="en-US"/>
              <a:pPr>
                <a:defRPr/>
              </a:pPr>
              <a:t>9/9/2011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5822FDAA-B384-49F5-B9B1-4BD530FB28E7}" type="slidenum">
              <a:rPr lang="en-US"/>
              <a:pPr>
                <a:defRPr/>
              </a:pPr>
              <a:t>‹#›</a:t>
            </a:fld>
            <a:endParaRPr lang="en-US"/>
          </a:p>
        </p:txBody>
      </p:sp>
    </p:spTree>
  </p:cSld>
  <p:clrMapOvr>
    <a:masterClrMapping/>
  </p:clrMapOvr>
  <p:transition>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fld id="{6C1CE2CF-29A5-4680-83D3-BDCA02F61D4B}" type="datetime1">
              <a:rPr lang="en-US"/>
              <a:pPr>
                <a:defRPr/>
              </a:pPr>
              <a:t>9/9/2011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defRPr>
            </a:lvl1pPr>
          </a:lstStyle>
          <a:p>
            <a:pPr>
              <a:defRPr/>
            </a:pPr>
            <a:fld id="{A76820FF-C11F-4116-88B7-A5251AE9A366}" type="slidenum">
              <a:rPr lang="en-US"/>
              <a:pPr>
                <a:defRPr/>
              </a:pPr>
              <a:t>‹#›</a:t>
            </a:fld>
            <a:endParaRPr lang="en-US"/>
          </a:p>
        </p:txBody>
      </p:sp>
    </p:spTree>
  </p:cSld>
  <p:clrMapOvr>
    <a:masterClrMapping/>
  </p:clrMapOvr>
  <p:transition>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fld id="{CC7C63F8-BA72-4506-92AD-33B7AC1D5B82}" type="datetime1">
              <a:rPr lang="en-US"/>
              <a:pPr>
                <a:defRPr/>
              </a:pPr>
              <a:t>9/9/2011</a:t>
            </a:fld>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pitchFamily="34" charset="0"/>
              </a:defRPr>
            </a:lvl1pPr>
          </a:lstStyle>
          <a:p>
            <a:pPr>
              <a:defRPr/>
            </a:pPr>
            <a:fld id="{85CBFE52-1CA3-426C-9E42-AA47EAB2E845}" type="slidenum">
              <a:rPr lang="en-US"/>
              <a:pPr>
                <a:defRPr/>
              </a:pPr>
              <a:t>‹#›</a:t>
            </a:fld>
            <a:endParaRPr lang="en-US"/>
          </a:p>
        </p:txBody>
      </p:sp>
    </p:spTree>
  </p:cSld>
  <p:clrMapOvr>
    <a:masterClrMapping/>
  </p:clrMapOvr>
  <p:transition>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a:effectLst/>
          <a:extLst/>
        </p:spPr>
        <p:txBody>
          <a:bodyPr/>
          <a:lstStyle/>
          <a:p>
            <a:pPr>
              <a:defRPr/>
            </a:pPr>
            <a:endParaRPr lang="en-US">
              <a:solidFill>
                <a:srgbClr val="009999"/>
              </a:solidFill>
            </a:endParaRPr>
          </a:p>
        </p:txBody>
      </p:sp>
      <p:sp>
        <p:nvSpPr>
          <p:cNvPr id="5" name="Arc 3"/>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ffectLst/>
          <a:extLst/>
        </p:spPr>
        <p:txBody>
          <a:bodyPr/>
          <a:lstStyle/>
          <a:p>
            <a:pPr>
              <a:defRPr/>
            </a:pPr>
            <a:endParaRPr lang="en-US">
              <a:solidFill>
                <a:srgbClr val="009999"/>
              </a:solidFill>
            </a:endParaRPr>
          </a:p>
        </p:txBody>
      </p:sp>
      <p:sp>
        <p:nvSpPr>
          <p:cNvPr id="87044"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pPr lvl="0"/>
            <a:r>
              <a:rPr lang="en-US" noProof="0" smtClean="0"/>
              <a:t>Click to edit Master title style</a:t>
            </a:r>
          </a:p>
        </p:txBody>
      </p:sp>
      <p:sp>
        <p:nvSpPr>
          <p:cNvPr id="87045"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pPr lvl="0"/>
            <a:r>
              <a:rPr lang="en-US" noProof="0" smtClean="0"/>
              <a:t>Click to edit Master subtitle style</a:t>
            </a:r>
          </a:p>
        </p:txBody>
      </p:sp>
      <p:sp>
        <p:nvSpPr>
          <p:cNvPr id="6" name="Rectangle 6"/>
          <p:cNvSpPr>
            <a:spLocks noGrp="1" noChangeArrowheads="1"/>
          </p:cNvSpPr>
          <p:nvPr>
            <p:ph type="dt" sz="quarter" idx="10"/>
          </p:nvPr>
        </p:nvSpPr>
        <p:spPr/>
        <p:txBody>
          <a:bodyPr/>
          <a:lstStyle>
            <a:lvl1pPr>
              <a:defRPr/>
            </a:lvl1pPr>
          </a:lstStyle>
          <a:p>
            <a:pPr>
              <a:defRPr/>
            </a:pPr>
            <a:fld id="{29267A2F-D897-4F7A-BAD9-938023C5908F}" type="datetime1">
              <a:rPr lang="en-US"/>
              <a:pPr>
                <a:defRPr/>
              </a:pPr>
              <a:t>9/9/2011</a:t>
            </a:fld>
            <a:endParaRPr lang="en-US"/>
          </a:p>
        </p:txBody>
      </p:sp>
      <p:sp>
        <p:nvSpPr>
          <p:cNvPr id="7" name="Rectangle 7"/>
          <p:cNvSpPr>
            <a:spLocks noGrp="1" noChangeArrowheads="1"/>
          </p:cNvSpPr>
          <p:nvPr>
            <p:ph type="ftr" sz="quarter" idx="11"/>
          </p:nvPr>
        </p:nvSpPr>
        <p:spPr/>
        <p:txBody>
          <a:bodyPr/>
          <a:lstStyle>
            <a:lvl1pPr>
              <a:defRPr/>
            </a:lvl1pPr>
          </a:lstStyle>
          <a:p>
            <a:pPr>
              <a:defRPr/>
            </a:pPr>
            <a:endParaRPr lang="en-US"/>
          </a:p>
        </p:txBody>
      </p:sp>
      <p:sp>
        <p:nvSpPr>
          <p:cNvPr id="8" name="Rectangle 8"/>
          <p:cNvSpPr>
            <a:spLocks noGrp="1" noChangeArrowheads="1"/>
          </p:cNvSpPr>
          <p:nvPr>
            <p:ph type="sldNum" sz="quarter" idx="12"/>
          </p:nvPr>
        </p:nvSpPr>
        <p:spPr/>
        <p:txBody>
          <a:bodyPr/>
          <a:lstStyle>
            <a:lvl1pPr>
              <a:defRPr>
                <a:latin typeface="Arial" pitchFamily="34" charset="0"/>
              </a:defRPr>
            </a:lvl1pPr>
          </a:lstStyle>
          <a:p>
            <a:pPr>
              <a:defRPr/>
            </a:pPr>
            <a:fld id="{9AF9C869-FA5E-4975-8D67-32A173BA7FD3}"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lvl1pPr>
          </a:lstStyle>
          <a:p>
            <a:pPr>
              <a:defRPr/>
            </a:pPr>
            <a:fld id="{F9698DD7-3C92-49BC-8A22-CE276C8ACC25}" type="datetime1">
              <a:rPr lang="en-US"/>
              <a:pPr>
                <a:defRPr/>
              </a:pPr>
              <a:t>9/9/2011</a:t>
            </a:fld>
            <a:endParaRPr lang="en-US"/>
          </a:p>
        </p:txBody>
      </p:sp>
      <p:sp>
        <p:nvSpPr>
          <p:cNvPr id="5" name="Rectangle 6"/>
          <p:cNvSpPr>
            <a:spLocks noGrp="1" noChangeArrowheads="1"/>
          </p:cNvSpPr>
          <p:nvPr>
            <p:ph type="ftr" sz="quarter" idx="11"/>
          </p:nvPr>
        </p:nvSpPr>
        <p:spPr/>
        <p:txBody>
          <a:bodyPr/>
          <a:lstStyle>
            <a:lvl1pPr>
              <a:defRPr/>
            </a:lvl1pPr>
          </a:lstStyle>
          <a:p>
            <a:pPr>
              <a:defRPr/>
            </a:pPr>
            <a:endParaRPr lang="en-US"/>
          </a:p>
        </p:txBody>
      </p:sp>
      <p:sp>
        <p:nvSpPr>
          <p:cNvPr id="6" name="Rectangle 7"/>
          <p:cNvSpPr>
            <a:spLocks noGrp="1" noChangeArrowheads="1"/>
          </p:cNvSpPr>
          <p:nvPr>
            <p:ph type="sldNum" sz="quarter" idx="12"/>
          </p:nvPr>
        </p:nvSpPr>
        <p:spPr/>
        <p:txBody>
          <a:bodyPr/>
          <a:lstStyle>
            <a:lvl1pPr>
              <a:defRPr>
                <a:latin typeface="Arial" pitchFamily="34" charset="0"/>
              </a:defRPr>
            </a:lvl1pPr>
          </a:lstStyle>
          <a:p>
            <a:pPr>
              <a:defRPr/>
            </a:pPr>
            <a:fld id="{B8B1BBFF-1CE8-4737-82BE-0FB78F54E388}"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p:txBody>
          <a:bodyPr/>
          <a:lstStyle>
            <a:lvl1pPr>
              <a:defRPr/>
            </a:lvl1pPr>
          </a:lstStyle>
          <a:p>
            <a:pPr>
              <a:defRPr/>
            </a:pPr>
            <a:fld id="{477AF580-2CB8-4C3D-B71A-FAA9F8A0CDA1}" type="datetime1">
              <a:rPr lang="en-US"/>
              <a:pPr>
                <a:defRPr/>
              </a:pPr>
              <a:t>9/9/2011</a:t>
            </a:fld>
            <a:endParaRPr lang="en-US"/>
          </a:p>
        </p:txBody>
      </p:sp>
      <p:sp>
        <p:nvSpPr>
          <p:cNvPr id="5" name="Rectangle 6"/>
          <p:cNvSpPr>
            <a:spLocks noGrp="1" noChangeArrowheads="1"/>
          </p:cNvSpPr>
          <p:nvPr>
            <p:ph type="ftr" sz="quarter" idx="11"/>
          </p:nvPr>
        </p:nvSpPr>
        <p:spPr/>
        <p:txBody>
          <a:bodyPr/>
          <a:lstStyle>
            <a:lvl1pPr>
              <a:defRPr/>
            </a:lvl1pPr>
          </a:lstStyle>
          <a:p>
            <a:pPr>
              <a:defRPr/>
            </a:pPr>
            <a:endParaRPr lang="en-US"/>
          </a:p>
        </p:txBody>
      </p:sp>
      <p:sp>
        <p:nvSpPr>
          <p:cNvPr id="6" name="Rectangle 7"/>
          <p:cNvSpPr>
            <a:spLocks noGrp="1" noChangeArrowheads="1"/>
          </p:cNvSpPr>
          <p:nvPr>
            <p:ph type="sldNum" sz="quarter" idx="12"/>
          </p:nvPr>
        </p:nvSpPr>
        <p:spPr/>
        <p:txBody>
          <a:bodyPr/>
          <a:lstStyle>
            <a:lvl1pPr>
              <a:defRPr>
                <a:latin typeface="Arial" pitchFamily="34" charset="0"/>
              </a:defRPr>
            </a:lvl1pPr>
          </a:lstStyle>
          <a:p>
            <a:pPr>
              <a:defRPr/>
            </a:pPr>
            <a:fld id="{56544ED8-D056-40DF-8090-973FC9E77A30}"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p:txBody>
          <a:bodyPr/>
          <a:lstStyle>
            <a:lvl1pPr>
              <a:defRPr/>
            </a:lvl1pPr>
          </a:lstStyle>
          <a:p>
            <a:pPr>
              <a:defRPr/>
            </a:pPr>
            <a:fld id="{BFF1C7C4-5928-4460-AECB-84BC515C2794}" type="datetime1">
              <a:rPr lang="en-US"/>
              <a:pPr>
                <a:defRPr/>
              </a:pPr>
              <a:t>9/9/2011</a:t>
            </a:fld>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atin typeface="Arial" pitchFamily="34" charset="0"/>
              </a:defRPr>
            </a:lvl1pPr>
          </a:lstStyle>
          <a:p>
            <a:pPr>
              <a:defRPr/>
            </a:pPr>
            <a:fld id="{E4BCCD28-B688-40C2-8F35-5E4DC8703DD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sldNum" sz="quarter" idx="10"/>
          </p:nvPr>
        </p:nvSpPr>
        <p:spPr>
          <a:ln/>
        </p:spPr>
        <p:txBody>
          <a:bodyPr/>
          <a:lstStyle>
            <a:lvl1pPr>
              <a:defRPr/>
            </a:lvl1pPr>
          </a:lstStyle>
          <a:p>
            <a:pPr>
              <a:defRPr/>
            </a:pPr>
            <a:fld id="{F8A738B5-9457-40BF-B17C-F6CE130233EE}"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p:txBody>
          <a:bodyPr/>
          <a:lstStyle>
            <a:lvl1pPr>
              <a:defRPr/>
            </a:lvl1pPr>
          </a:lstStyle>
          <a:p>
            <a:pPr>
              <a:defRPr/>
            </a:pPr>
            <a:fld id="{14AD3A2D-3347-49D4-AAC1-72E606D293AB}" type="datetime1">
              <a:rPr lang="en-US"/>
              <a:pPr>
                <a:defRPr/>
              </a:pPr>
              <a:t>9/9/2011</a:t>
            </a:fld>
            <a:endParaRPr lang="en-US"/>
          </a:p>
        </p:txBody>
      </p:sp>
      <p:sp>
        <p:nvSpPr>
          <p:cNvPr id="8" name="Rectangle 6"/>
          <p:cNvSpPr>
            <a:spLocks noGrp="1" noChangeArrowheads="1"/>
          </p:cNvSpPr>
          <p:nvPr>
            <p:ph type="ftr" sz="quarter" idx="11"/>
          </p:nvPr>
        </p:nvSpPr>
        <p:spPr/>
        <p:txBody>
          <a:bodyPr/>
          <a:lstStyle>
            <a:lvl1pPr>
              <a:defRPr/>
            </a:lvl1pPr>
          </a:lstStyle>
          <a:p>
            <a:pPr>
              <a:defRPr/>
            </a:pPr>
            <a:endParaRPr lang="en-US"/>
          </a:p>
        </p:txBody>
      </p:sp>
      <p:sp>
        <p:nvSpPr>
          <p:cNvPr id="9" name="Rectangle 7"/>
          <p:cNvSpPr>
            <a:spLocks noGrp="1" noChangeArrowheads="1"/>
          </p:cNvSpPr>
          <p:nvPr>
            <p:ph type="sldNum" sz="quarter" idx="12"/>
          </p:nvPr>
        </p:nvSpPr>
        <p:spPr/>
        <p:txBody>
          <a:bodyPr/>
          <a:lstStyle>
            <a:lvl1pPr>
              <a:defRPr>
                <a:latin typeface="Arial" pitchFamily="34" charset="0"/>
              </a:defRPr>
            </a:lvl1pPr>
          </a:lstStyle>
          <a:p>
            <a:pPr>
              <a:defRPr/>
            </a:pPr>
            <a:fld id="{0A0E4997-4DF7-4EB4-96A4-493061659FE6}"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p:txBody>
          <a:bodyPr/>
          <a:lstStyle>
            <a:lvl1pPr>
              <a:defRPr/>
            </a:lvl1pPr>
          </a:lstStyle>
          <a:p>
            <a:pPr>
              <a:defRPr/>
            </a:pPr>
            <a:fld id="{64B41CD0-D505-4114-9871-7E58F295025C}" type="datetime1">
              <a:rPr lang="en-US"/>
              <a:pPr>
                <a:defRPr/>
              </a:pPr>
              <a:t>9/9/2011</a:t>
            </a:fld>
            <a:endParaRPr lang="en-US"/>
          </a:p>
        </p:txBody>
      </p:sp>
      <p:sp>
        <p:nvSpPr>
          <p:cNvPr id="4" name="Rectangle 6"/>
          <p:cNvSpPr>
            <a:spLocks noGrp="1" noChangeArrowheads="1"/>
          </p:cNvSpPr>
          <p:nvPr>
            <p:ph type="ftr" sz="quarter" idx="11"/>
          </p:nvPr>
        </p:nvSpPr>
        <p:spPr/>
        <p:txBody>
          <a:bodyPr/>
          <a:lstStyle>
            <a:lvl1pPr>
              <a:defRPr/>
            </a:lvl1pPr>
          </a:lstStyle>
          <a:p>
            <a:pPr>
              <a:defRPr/>
            </a:pPr>
            <a:endParaRPr lang="en-US"/>
          </a:p>
        </p:txBody>
      </p:sp>
      <p:sp>
        <p:nvSpPr>
          <p:cNvPr id="5" name="Rectangle 7"/>
          <p:cNvSpPr>
            <a:spLocks noGrp="1" noChangeArrowheads="1"/>
          </p:cNvSpPr>
          <p:nvPr>
            <p:ph type="sldNum" sz="quarter" idx="12"/>
          </p:nvPr>
        </p:nvSpPr>
        <p:spPr/>
        <p:txBody>
          <a:bodyPr/>
          <a:lstStyle>
            <a:lvl1pPr>
              <a:defRPr>
                <a:latin typeface="Arial" pitchFamily="34" charset="0"/>
              </a:defRPr>
            </a:lvl1pPr>
          </a:lstStyle>
          <a:p>
            <a:pPr>
              <a:defRPr/>
            </a:pPr>
            <a:fld id="{A0323785-1F91-4F89-82D4-87ABEEE58ED1}"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fld id="{65A1BADC-E6FB-4B3A-B3EC-71E736B4234B}" type="datetime1">
              <a:rPr lang="en-US"/>
              <a:pPr>
                <a:defRPr/>
              </a:pPr>
              <a:t>9/9/2011</a:t>
            </a:fld>
            <a:endParaRPr lang="en-US"/>
          </a:p>
        </p:txBody>
      </p:sp>
      <p:sp>
        <p:nvSpPr>
          <p:cNvPr id="3" name="Rectangle 6"/>
          <p:cNvSpPr>
            <a:spLocks noGrp="1" noChangeArrowheads="1"/>
          </p:cNvSpPr>
          <p:nvPr>
            <p:ph type="ftr" sz="quarter" idx="11"/>
          </p:nvPr>
        </p:nvSpPr>
        <p:spPr/>
        <p:txBody>
          <a:bodyPr/>
          <a:lstStyle>
            <a:lvl1pPr>
              <a:defRPr/>
            </a:lvl1pPr>
          </a:lstStyle>
          <a:p>
            <a:pPr>
              <a:defRPr/>
            </a:pPr>
            <a:endParaRPr lang="en-US"/>
          </a:p>
        </p:txBody>
      </p:sp>
      <p:sp>
        <p:nvSpPr>
          <p:cNvPr id="4" name="Rectangle 7"/>
          <p:cNvSpPr>
            <a:spLocks noGrp="1" noChangeArrowheads="1"/>
          </p:cNvSpPr>
          <p:nvPr>
            <p:ph type="sldNum" sz="quarter" idx="12"/>
          </p:nvPr>
        </p:nvSpPr>
        <p:spPr/>
        <p:txBody>
          <a:bodyPr/>
          <a:lstStyle>
            <a:lvl1pPr>
              <a:defRPr>
                <a:latin typeface="Arial" pitchFamily="34" charset="0"/>
              </a:defRPr>
            </a:lvl1pPr>
          </a:lstStyle>
          <a:p>
            <a:pPr>
              <a:defRPr/>
            </a:pPr>
            <a:fld id="{2158AB5F-52AF-4B76-8FA0-B9BC37A99CB6}"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fld id="{4382B59D-30CD-4F88-BF90-E3630B49152D}" type="datetime1">
              <a:rPr lang="en-US"/>
              <a:pPr>
                <a:defRPr/>
              </a:pPr>
              <a:t>9/9/2011</a:t>
            </a:fld>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atin typeface="Arial" pitchFamily="34" charset="0"/>
              </a:defRPr>
            </a:lvl1pPr>
          </a:lstStyle>
          <a:p>
            <a:pPr>
              <a:defRPr/>
            </a:pPr>
            <a:fld id="{395C4EA2-EDBE-4E93-A3A5-5AB9F53C8957}"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fld id="{46F31AAA-6962-4B49-84B6-8513A1E24108}" type="datetime1">
              <a:rPr lang="en-US"/>
              <a:pPr>
                <a:defRPr/>
              </a:pPr>
              <a:t>9/9/2011</a:t>
            </a:fld>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atin typeface="Arial" pitchFamily="34" charset="0"/>
              </a:defRPr>
            </a:lvl1pPr>
          </a:lstStyle>
          <a:p>
            <a:pPr>
              <a:defRPr/>
            </a:pPr>
            <a:fld id="{B6E42F3B-DE5C-4DE6-AD3D-64623862E62E}"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lvl1pPr>
          </a:lstStyle>
          <a:p>
            <a:pPr>
              <a:defRPr/>
            </a:pPr>
            <a:fld id="{84C5CC81-D0BE-464D-885C-D4695F2CB115}" type="datetime1">
              <a:rPr lang="en-US"/>
              <a:pPr>
                <a:defRPr/>
              </a:pPr>
              <a:t>9/9/2011</a:t>
            </a:fld>
            <a:endParaRPr lang="en-US"/>
          </a:p>
        </p:txBody>
      </p:sp>
      <p:sp>
        <p:nvSpPr>
          <p:cNvPr id="5" name="Rectangle 6"/>
          <p:cNvSpPr>
            <a:spLocks noGrp="1" noChangeArrowheads="1"/>
          </p:cNvSpPr>
          <p:nvPr>
            <p:ph type="ftr" sz="quarter" idx="11"/>
          </p:nvPr>
        </p:nvSpPr>
        <p:spPr/>
        <p:txBody>
          <a:bodyPr/>
          <a:lstStyle>
            <a:lvl1pPr>
              <a:defRPr/>
            </a:lvl1pPr>
          </a:lstStyle>
          <a:p>
            <a:pPr>
              <a:defRPr/>
            </a:pPr>
            <a:endParaRPr lang="en-US"/>
          </a:p>
        </p:txBody>
      </p:sp>
      <p:sp>
        <p:nvSpPr>
          <p:cNvPr id="6" name="Rectangle 7"/>
          <p:cNvSpPr>
            <a:spLocks noGrp="1" noChangeArrowheads="1"/>
          </p:cNvSpPr>
          <p:nvPr>
            <p:ph type="sldNum" sz="quarter" idx="12"/>
          </p:nvPr>
        </p:nvSpPr>
        <p:spPr/>
        <p:txBody>
          <a:bodyPr/>
          <a:lstStyle>
            <a:lvl1pPr>
              <a:defRPr>
                <a:latin typeface="Arial" pitchFamily="34" charset="0"/>
              </a:defRPr>
            </a:lvl1pPr>
          </a:lstStyle>
          <a:p>
            <a:pPr>
              <a:defRPr/>
            </a:pPr>
            <a:fld id="{B4D87C67-8C8A-4175-8587-88AF62723037}"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lvl1pPr>
          </a:lstStyle>
          <a:p>
            <a:pPr>
              <a:defRPr/>
            </a:pPr>
            <a:fld id="{3EED6F1B-3ECB-4FDB-89BF-61F9DB28A055}" type="datetime1">
              <a:rPr lang="en-US"/>
              <a:pPr>
                <a:defRPr/>
              </a:pPr>
              <a:t>9/9/2011</a:t>
            </a:fld>
            <a:endParaRPr lang="en-US"/>
          </a:p>
        </p:txBody>
      </p:sp>
      <p:sp>
        <p:nvSpPr>
          <p:cNvPr id="5" name="Rectangle 6"/>
          <p:cNvSpPr>
            <a:spLocks noGrp="1" noChangeArrowheads="1"/>
          </p:cNvSpPr>
          <p:nvPr>
            <p:ph type="ftr" sz="quarter" idx="11"/>
          </p:nvPr>
        </p:nvSpPr>
        <p:spPr/>
        <p:txBody>
          <a:bodyPr/>
          <a:lstStyle>
            <a:lvl1pPr>
              <a:defRPr/>
            </a:lvl1pPr>
          </a:lstStyle>
          <a:p>
            <a:pPr>
              <a:defRPr/>
            </a:pPr>
            <a:endParaRPr lang="en-US"/>
          </a:p>
        </p:txBody>
      </p:sp>
      <p:sp>
        <p:nvSpPr>
          <p:cNvPr id="6" name="Rectangle 7"/>
          <p:cNvSpPr>
            <a:spLocks noGrp="1" noChangeArrowheads="1"/>
          </p:cNvSpPr>
          <p:nvPr>
            <p:ph type="sldNum" sz="quarter" idx="12"/>
          </p:nvPr>
        </p:nvSpPr>
        <p:spPr/>
        <p:txBody>
          <a:bodyPr/>
          <a:lstStyle>
            <a:lvl1pPr>
              <a:defRPr>
                <a:latin typeface="Arial" pitchFamily="34" charset="0"/>
              </a:defRPr>
            </a:lvl1pPr>
          </a:lstStyle>
          <a:p>
            <a:pPr>
              <a:defRPr/>
            </a:pPr>
            <a:fld id="{5B5042B1-D7D9-4366-8A77-C2A9CE041D4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sldNum" sz="quarter" idx="10"/>
          </p:nvPr>
        </p:nvSpPr>
        <p:spPr>
          <a:ln/>
        </p:spPr>
        <p:txBody>
          <a:bodyPr/>
          <a:lstStyle>
            <a:lvl1pPr>
              <a:defRPr/>
            </a:lvl1pPr>
          </a:lstStyle>
          <a:p>
            <a:pPr>
              <a:defRPr/>
            </a:pPr>
            <a:fld id="{EF81A55C-D806-4AB0-9CC7-D1A413A06967}"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sldNum" sz="quarter" idx="10"/>
          </p:nvPr>
        </p:nvSpPr>
        <p:spPr>
          <a:ln/>
        </p:spPr>
        <p:txBody>
          <a:bodyPr/>
          <a:lstStyle>
            <a:lvl1pPr>
              <a:defRPr/>
            </a:lvl1pPr>
          </a:lstStyle>
          <a:p>
            <a:pPr>
              <a:defRPr/>
            </a:pPr>
            <a:fld id="{916ABB8D-854A-4496-9B5C-B95E41498CE6}"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sldNum" sz="quarter" idx="10"/>
          </p:nvPr>
        </p:nvSpPr>
        <p:spPr>
          <a:ln/>
        </p:spPr>
        <p:txBody>
          <a:bodyPr/>
          <a:lstStyle>
            <a:lvl1pPr>
              <a:defRPr/>
            </a:lvl1pPr>
          </a:lstStyle>
          <a:p>
            <a:pPr>
              <a:defRPr/>
            </a:pPr>
            <a:fld id="{925D0DD1-23C4-4BF3-9DAD-1EE78A44BBFF}"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fld id="{B8669855-A0C3-45A0-AD8B-E9A77FD5F107}"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sldNum" sz="quarter" idx="10"/>
          </p:nvPr>
        </p:nvSpPr>
        <p:spPr>
          <a:ln/>
        </p:spPr>
        <p:txBody>
          <a:bodyPr/>
          <a:lstStyle>
            <a:lvl1pPr>
              <a:defRPr/>
            </a:lvl1pPr>
          </a:lstStyle>
          <a:p>
            <a:pPr>
              <a:defRPr/>
            </a:pPr>
            <a:fld id="{C2B82987-B347-4F4C-81FA-D1B642D8DD6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sldNum" sz="quarter" idx="10"/>
          </p:nvPr>
        </p:nvSpPr>
        <p:spPr>
          <a:ln/>
        </p:spPr>
        <p:txBody>
          <a:bodyPr/>
          <a:lstStyle>
            <a:lvl1pPr>
              <a:defRPr/>
            </a:lvl1pPr>
          </a:lstStyle>
          <a:p>
            <a:pPr>
              <a:defRPr/>
            </a:pPr>
            <a:fld id="{5711CA57-9CE1-496B-BDDF-690D7D9A1E59}"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914400"/>
            <a:ext cx="8229600" cy="5032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Rectangle 7"/>
          <p:cNvSpPr>
            <a:spLocks noGrp="1" noChangeArrowheads="1"/>
          </p:cNvSpPr>
          <p:nvPr>
            <p:ph type="sldNum" sz="quarter" idx="4"/>
          </p:nvPr>
        </p:nvSpPr>
        <p:spPr bwMode="auto">
          <a:xfrm>
            <a:off x="6553200" y="60960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9E78B615-610A-4712-8810-F52E57C2DBA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61" r:id="rId1"/>
    <p:sldLayoutId id="2147483760" r:id="rId2"/>
    <p:sldLayoutId id="2147483759" r:id="rId3"/>
    <p:sldLayoutId id="2147483758" r:id="rId4"/>
    <p:sldLayoutId id="2147483757" r:id="rId5"/>
    <p:sldLayoutId id="2147483756" r:id="rId6"/>
    <p:sldLayoutId id="2147483755" r:id="rId7"/>
    <p:sldLayoutId id="2147483754" r:id="rId8"/>
    <p:sldLayoutId id="2147483753" r:id="rId9"/>
    <p:sldLayoutId id="2147483752" r:id="rId10"/>
    <p:sldLayoutId id="2147483751" r:id="rId11"/>
    <p:sldLayoutId id="2147483750" r:id="rId12"/>
    <p:sldLayoutId id="2147483749" r:id="rId13"/>
  </p:sldLayoutIdLst>
  <p:hf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defRPr>
      </a:lvl2pPr>
      <a:lvl3pPr algn="l" rtl="0" eaLnBrk="0" fontAlgn="base" hangingPunct="0">
        <a:spcBef>
          <a:spcPct val="0"/>
        </a:spcBef>
        <a:spcAft>
          <a:spcPct val="0"/>
        </a:spcAft>
        <a:defRPr sz="4400">
          <a:solidFill>
            <a:schemeClr val="tx2"/>
          </a:solidFill>
          <a:latin typeface="Arial" charset="0"/>
        </a:defRPr>
      </a:lvl3pPr>
      <a:lvl4pPr algn="l" rtl="0" eaLnBrk="0" fontAlgn="base" hangingPunct="0">
        <a:spcBef>
          <a:spcPct val="0"/>
        </a:spcBef>
        <a:spcAft>
          <a:spcPct val="0"/>
        </a:spcAft>
        <a:defRPr sz="4400">
          <a:solidFill>
            <a:schemeClr val="tx2"/>
          </a:solidFill>
          <a:latin typeface="Arial" charset="0"/>
        </a:defRPr>
      </a:lvl4pPr>
      <a:lvl5pPr algn="l" rtl="0" eaLnBrk="0" fontAlgn="base" hangingPunct="0">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6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fld id="{9E5D6441-4D0A-434C-A86F-7375B95C3A72}" type="datetime1">
              <a:rPr lang="en-US"/>
              <a:pPr>
                <a:defRPr/>
              </a:pPr>
              <a:t>9/9/2011</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34FF8F3F-B98F-4389-B32D-8A61CA60D34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ransition>
    <p:wipe/>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Arc 2"/>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ffectLst/>
          <a:extLst/>
        </p:spPr>
        <p:txBody>
          <a:bodyPr/>
          <a:lstStyle/>
          <a:p>
            <a:pPr>
              <a:defRPr/>
            </a:pPr>
            <a:endParaRPr lang="en-US">
              <a:solidFill>
                <a:srgbClr val="009999"/>
              </a:solidFill>
            </a:endParaRPr>
          </a:p>
        </p:txBody>
      </p:sp>
      <p:sp>
        <p:nvSpPr>
          <p:cNvPr id="28675"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8676"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6021" name="Rectangle 5"/>
          <p:cNvSpPr>
            <a:spLocks noGrp="1" noChangeArrowheads="1"/>
          </p:cNvSpPr>
          <p:nvPr>
            <p:ph type="dt" sz="half" idx="2"/>
          </p:nvPr>
        </p:nvSpPr>
        <p:spPr bwMode="auto">
          <a:xfrm>
            <a:off x="304800" y="6248400"/>
            <a:ext cx="1905000" cy="457200"/>
          </a:xfrm>
          <a:prstGeom prst="rect">
            <a:avLst/>
          </a:prstGeom>
          <a:noFill/>
          <a:ln>
            <a:noFill/>
          </a:ln>
          <a:effectLst/>
          <a:extLst/>
        </p:spPr>
        <p:txBody>
          <a:bodyPr vert="horz" wrap="none" lIns="92075" tIns="46038" rIns="92075" bIns="46038" numCol="1" anchor="ctr" anchorCtr="0" compatLnSpc="1">
            <a:prstTxWarp prst="textNoShape">
              <a:avLst/>
            </a:prstTxWarp>
          </a:bodyPr>
          <a:lstStyle>
            <a:lvl1pPr eaLnBrk="0" hangingPunct="0">
              <a:defRPr kumimoji="1" sz="1400">
                <a:solidFill>
                  <a:srgbClr val="FF9966"/>
                </a:solidFill>
              </a:defRPr>
            </a:lvl1pPr>
          </a:lstStyle>
          <a:p>
            <a:pPr>
              <a:defRPr/>
            </a:pPr>
            <a:fld id="{8E5521B5-A9F5-402E-BC3B-6CA968764666}" type="datetime1">
              <a:rPr lang="en-US"/>
              <a:pPr>
                <a:defRPr/>
              </a:pPr>
              <a:t>9/9/2011</a:t>
            </a:fld>
            <a:endParaRPr lang="en-US"/>
          </a:p>
        </p:txBody>
      </p:sp>
      <p:sp>
        <p:nvSpPr>
          <p:cNvPr id="86022" name="Rectangle 6"/>
          <p:cNvSpPr>
            <a:spLocks noGrp="1" noChangeArrowheads="1"/>
          </p:cNvSpPr>
          <p:nvPr>
            <p:ph type="ftr" sz="quarter" idx="3"/>
          </p:nvPr>
        </p:nvSpPr>
        <p:spPr bwMode="auto">
          <a:xfrm>
            <a:off x="3581400" y="6248400"/>
            <a:ext cx="2895600" cy="457200"/>
          </a:xfrm>
          <a:prstGeom prst="rect">
            <a:avLst/>
          </a:prstGeom>
          <a:noFill/>
          <a:ln>
            <a:noFill/>
          </a:ln>
          <a:effectLst/>
          <a:ex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9966"/>
                </a:solidFill>
              </a:defRPr>
            </a:lvl1pPr>
          </a:lstStyle>
          <a:p>
            <a:pPr>
              <a:defRPr/>
            </a:pPr>
            <a:endParaRPr lang="en-US"/>
          </a:p>
        </p:txBody>
      </p:sp>
      <p:sp>
        <p:nvSpPr>
          <p:cNvPr id="86023" name="Rectangle 7"/>
          <p:cNvSpPr>
            <a:spLocks noGrp="1" noChangeArrowheads="1"/>
          </p:cNvSpPr>
          <p:nvPr>
            <p:ph type="sldNum" sz="quarter" idx="4"/>
          </p:nvPr>
        </p:nvSpPr>
        <p:spPr bwMode="auto">
          <a:xfrm>
            <a:off x="7010400" y="6248400"/>
            <a:ext cx="1905000" cy="457200"/>
          </a:xfrm>
          <a:prstGeom prst="rect">
            <a:avLst/>
          </a:prstGeom>
          <a:noFill/>
          <a:ln>
            <a:noFill/>
          </a:ln>
          <a:effectLst/>
          <a:ex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9966"/>
                </a:solidFill>
              </a:defRPr>
            </a:lvl1pPr>
          </a:lstStyle>
          <a:p>
            <a:pPr>
              <a:defRPr/>
            </a:pPr>
            <a:fld id="{08B5A9C4-3028-4D49-9069-B8B0DC9C13C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hf hdr="0" ftr="0" dt="0"/>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1.xml"/><Relationship Id="rId4" Type="http://schemas.openxmlformats.org/officeDocument/2006/relationships/image" Target="../media/image17.jpeg"/></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1.xml"/><Relationship Id="rId4" Type="http://schemas.openxmlformats.org/officeDocument/2006/relationships/image" Target="../media/image28.jpeg"/></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1.xml"/><Relationship Id="rId4" Type="http://schemas.openxmlformats.org/officeDocument/2006/relationships/image" Target="../media/image34.jpeg"/></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2.xml"/><Relationship Id="rId5" Type="http://schemas.openxmlformats.org/officeDocument/2006/relationships/image" Target="../media/image38.jpeg"/><Relationship Id="rId4" Type="http://schemas.openxmlformats.org/officeDocument/2006/relationships/image" Target="../media/image37.jpeg"/></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2.xml"/><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10"/>
          </p:nvPr>
        </p:nvSpPr>
        <p:spPr>
          <a:noFill/>
        </p:spPr>
        <p:txBody>
          <a:bodyPr/>
          <a:lstStyle/>
          <a:p>
            <a:fld id="{2967A5DD-A7FF-4B48-8B33-EC0FA3A82D78}" type="slidenum">
              <a:rPr lang="en-US" smtClean="0"/>
              <a:pPr/>
              <a:t>1</a:t>
            </a:fld>
            <a:endParaRPr lang="en-US" smtClean="0"/>
          </a:p>
        </p:txBody>
      </p:sp>
      <p:sp>
        <p:nvSpPr>
          <p:cNvPr id="41986" name="Slide Number Placeholder 2"/>
          <p:cNvSpPr txBox="1">
            <a:spLocks noGrp="1"/>
          </p:cNvSpPr>
          <p:nvPr/>
        </p:nvSpPr>
        <p:spPr bwMode="auto">
          <a:xfrm>
            <a:off x="6553200" y="6096000"/>
            <a:ext cx="2133600" cy="476250"/>
          </a:xfrm>
          <a:prstGeom prst="rect">
            <a:avLst/>
          </a:prstGeom>
          <a:noFill/>
          <a:ln w="9525">
            <a:noFill/>
            <a:miter lim="800000"/>
            <a:headEnd/>
            <a:tailEnd/>
          </a:ln>
        </p:spPr>
        <p:txBody>
          <a:bodyPr/>
          <a:lstStyle/>
          <a:p>
            <a:pPr algn="r"/>
            <a:fld id="{7C807497-96C4-4C25-B064-D74BE8C03BD0}" type="slidenum">
              <a:rPr lang="en-US" sz="1400"/>
              <a:pPr algn="r"/>
              <a:t>1</a:t>
            </a:fld>
            <a:endParaRPr lang="en-US" sz="1400"/>
          </a:p>
        </p:txBody>
      </p:sp>
      <p:sp>
        <p:nvSpPr>
          <p:cNvPr id="41987" name="Rectangle 6"/>
          <p:cNvSpPr>
            <a:spLocks noGrp="1" noChangeArrowheads="1"/>
          </p:cNvSpPr>
          <p:nvPr>
            <p:ph type="title"/>
          </p:nvPr>
        </p:nvSpPr>
        <p:spPr>
          <a:xfrm>
            <a:off x="457200" y="2133600"/>
            <a:ext cx="8305800" cy="2667000"/>
          </a:xfrm>
        </p:spPr>
        <p:txBody>
          <a:bodyPr/>
          <a:lstStyle/>
          <a:p>
            <a:pPr algn="ctr" eaLnBrk="1" hangingPunct="1"/>
            <a:r>
              <a:rPr lang="en-US" sz="3600" b="1" smtClean="0">
                <a:solidFill>
                  <a:schemeClr val="hlink"/>
                </a:solidFill>
              </a:rPr>
              <a:t>Transit Score Presentation</a:t>
            </a:r>
            <a:r>
              <a:rPr lang="en-US" sz="3600" b="1" smtClean="0">
                <a:solidFill>
                  <a:schemeClr val="accent2"/>
                </a:solidFill>
              </a:rPr>
              <a:t/>
            </a:r>
            <a:br>
              <a:rPr lang="en-US" sz="3600" b="1" smtClean="0">
                <a:solidFill>
                  <a:schemeClr val="accent2"/>
                </a:solidFill>
              </a:rPr>
            </a:br>
            <a:r>
              <a:rPr lang="en-US" sz="2000" b="1" smtClean="0">
                <a:solidFill>
                  <a:schemeClr val="accent2"/>
                </a:solidFill>
              </a:rPr>
              <a:t>with</a:t>
            </a:r>
            <a:r>
              <a:rPr lang="en-US" sz="3600" b="1" smtClean="0">
                <a:solidFill>
                  <a:schemeClr val="accent2"/>
                </a:solidFill>
              </a:rPr>
              <a:t/>
            </a:r>
            <a:br>
              <a:rPr lang="en-US" sz="3600" b="1" smtClean="0">
                <a:solidFill>
                  <a:schemeClr val="accent2"/>
                </a:solidFill>
              </a:rPr>
            </a:br>
            <a:r>
              <a:rPr lang="en-US" sz="3600" b="1" smtClean="0">
                <a:solidFill>
                  <a:schemeClr val="accent2"/>
                </a:solidFill>
              </a:rPr>
              <a:t>Connecticut DOT</a:t>
            </a:r>
            <a:r>
              <a:rPr lang="en-US" sz="3600" b="1" smtClean="0">
                <a:solidFill>
                  <a:schemeClr val="hlink"/>
                </a:solidFill>
              </a:rPr>
              <a:t/>
            </a:r>
            <a:br>
              <a:rPr lang="en-US" sz="3600" b="1" smtClean="0">
                <a:solidFill>
                  <a:schemeClr val="hlink"/>
                </a:solidFill>
              </a:rPr>
            </a:br>
            <a:r>
              <a:rPr lang="en-US" sz="3600" smtClean="0">
                <a:solidFill>
                  <a:schemeClr val="accent2"/>
                </a:solidFill>
              </a:rPr>
              <a:t/>
            </a:r>
            <a:br>
              <a:rPr lang="en-US" sz="3600" smtClean="0">
                <a:solidFill>
                  <a:schemeClr val="accent2"/>
                </a:solidFill>
              </a:rPr>
            </a:br>
            <a:r>
              <a:rPr lang="en-US" sz="2400" smtClean="0">
                <a:solidFill>
                  <a:schemeClr val="accent2"/>
                </a:solidFill>
              </a:rPr>
              <a:t>Friday, September 9, 2011</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49" name="Rectangle 6"/>
          <p:cNvSpPr>
            <a:spLocks noGrp="1" noChangeArrowheads="1"/>
          </p:cNvSpPr>
          <p:nvPr>
            <p:ph type="sldNum" sz="quarter" idx="12"/>
          </p:nvPr>
        </p:nvSpPr>
        <p:spPr>
          <a:noFill/>
          <a:ln>
            <a:miter lim="800000"/>
            <a:headEnd/>
            <a:tailEnd/>
          </a:ln>
        </p:spPr>
        <p:txBody>
          <a:bodyPr/>
          <a:lstStyle/>
          <a:p>
            <a:fld id="{FA1A14A0-7E60-458F-89D2-41434B57E39B}" type="slidenum">
              <a:rPr lang="en-US" smtClean="0">
                <a:latin typeface="Arial" charset="0"/>
              </a:rPr>
              <a:pPr/>
              <a:t>10</a:t>
            </a:fld>
            <a:endParaRPr lang="en-US" smtClean="0">
              <a:latin typeface="Arial" charset="0"/>
            </a:endParaRPr>
          </a:p>
        </p:txBody>
      </p:sp>
      <p:pic>
        <p:nvPicPr>
          <p:cNvPr id="53250" name="Picture 12" descr="map1"/>
          <p:cNvPicPr>
            <a:picLocks noChangeAspect="1" noChangeArrowheads="1"/>
          </p:cNvPicPr>
          <p:nvPr/>
        </p:nvPicPr>
        <p:blipFill>
          <a:blip r:embed="rId2" cstate="print">
            <a:lum bright="54000" contrast="-60000"/>
          </a:blip>
          <a:srcRect l="49765" t="21545" r="17882" b="73181"/>
          <a:stretch>
            <a:fillRect/>
          </a:stretch>
        </p:blipFill>
        <p:spPr bwMode="auto">
          <a:xfrm>
            <a:off x="4035425" y="3175"/>
            <a:ext cx="5103813" cy="989013"/>
          </a:xfrm>
          <a:prstGeom prst="rect">
            <a:avLst/>
          </a:prstGeom>
          <a:noFill/>
          <a:ln w="9525">
            <a:noFill/>
            <a:miter lim="800000"/>
            <a:headEnd/>
            <a:tailEnd/>
          </a:ln>
        </p:spPr>
      </p:pic>
      <p:sp>
        <p:nvSpPr>
          <p:cNvPr id="53251" name="Rectangle 3"/>
          <p:cNvSpPr>
            <a:spLocks noChangeArrowheads="1"/>
          </p:cNvSpPr>
          <p:nvPr/>
        </p:nvSpPr>
        <p:spPr bwMode="auto">
          <a:xfrm>
            <a:off x="0" y="901700"/>
            <a:ext cx="9144000" cy="5956300"/>
          </a:xfrm>
          <a:prstGeom prst="rect">
            <a:avLst/>
          </a:prstGeom>
          <a:solidFill>
            <a:srgbClr val="E6E6E6"/>
          </a:solidFill>
          <a:ln w="9525">
            <a:noFill/>
            <a:miter lim="800000"/>
            <a:headEnd/>
            <a:tailEnd/>
          </a:ln>
        </p:spPr>
        <p:txBody>
          <a:bodyPr wrap="none" anchor="ctr"/>
          <a:lstStyle/>
          <a:p>
            <a:endParaRPr lang="en-US">
              <a:solidFill>
                <a:srgbClr val="000000"/>
              </a:solidFill>
            </a:endParaRPr>
          </a:p>
        </p:txBody>
      </p:sp>
      <p:sp>
        <p:nvSpPr>
          <p:cNvPr id="53252" name="Text Box 4"/>
          <p:cNvSpPr txBox="1">
            <a:spLocks noChangeArrowheads="1"/>
          </p:cNvSpPr>
          <p:nvPr/>
        </p:nvSpPr>
        <p:spPr bwMode="auto">
          <a:xfrm>
            <a:off x="374650" y="155575"/>
            <a:ext cx="8396288" cy="579438"/>
          </a:xfrm>
          <a:prstGeom prst="rect">
            <a:avLst/>
          </a:prstGeom>
          <a:noFill/>
          <a:ln w="9525">
            <a:noFill/>
            <a:miter lim="800000"/>
            <a:headEnd/>
            <a:tailEnd/>
          </a:ln>
        </p:spPr>
        <p:txBody>
          <a:bodyPr>
            <a:spAutoFit/>
          </a:bodyPr>
          <a:lstStyle/>
          <a:p>
            <a:r>
              <a:rPr lang="en-US" sz="3200" b="1">
                <a:solidFill>
                  <a:srgbClr val="000000"/>
                </a:solidFill>
              </a:rPr>
              <a:t>Calibrating the New Transit Score Model</a:t>
            </a:r>
          </a:p>
        </p:txBody>
      </p:sp>
      <p:sp>
        <p:nvSpPr>
          <p:cNvPr id="53253" name="Rectangle 5"/>
          <p:cNvSpPr>
            <a:spLocks noChangeArrowheads="1"/>
          </p:cNvSpPr>
          <p:nvPr/>
        </p:nvSpPr>
        <p:spPr bwMode="auto">
          <a:xfrm>
            <a:off x="0" y="6726238"/>
            <a:ext cx="9144000" cy="131762"/>
          </a:xfrm>
          <a:prstGeom prst="rect">
            <a:avLst/>
          </a:prstGeom>
          <a:solidFill>
            <a:srgbClr val="008000"/>
          </a:solidFill>
          <a:ln w="9525">
            <a:noFill/>
            <a:miter lim="800000"/>
            <a:headEnd/>
            <a:tailEnd/>
          </a:ln>
        </p:spPr>
        <p:txBody>
          <a:bodyPr wrap="none" anchor="ctr"/>
          <a:lstStyle/>
          <a:p>
            <a:endParaRPr lang="en-US">
              <a:solidFill>
                <a:srgbClr val="000000"/>
              </a:solidFill>
            </a:endParaRPr>
          </a:p>
        </p:txBody>
      </p:sp>
      <p:sp>
        <p:nvSpPr>
          <p:cNvPr id="53254" name="Rectangle 7"/>
          <p:cNvSpPr>
            <a:spLocks noGrp="1" noChangeArrowheads="1"/>
          </p:cNvSpPr>
          <p:nvPr>
            <p:ph type="body" idx="1"/>
          </p:nvPr>
        </p:nvSpPr>
        <p:spPr>
          <a:xfrm>
            <a:off x="673100" y="1358900"/>
            <a:ext cx="7772400" cy="4838700"/>
          </a:xfrm>
        </p:spPr>
        <p:txBody>
          <a:bodyPr/>
          <a:lstStyle/>
          <a:p>
            <a:pPr eaLnBrk="1" hangingPunct="1">
              <a:buFont typeface="Wingdings" pitchFamily="2" charset="2"/>
              <a:buChar char="§"/>
            </a:pPr>
            <a:r>
              <a:rPr lang="en-US" smtClean="0"/>
              <a:t>Pop., worker, and housing unit densities were highly correlated, so pop. density was the only input tested in the calibration</a:t>
            </a:r>
          </a:p>
          <a:p>
            <a:pPr eaLnBrk="1" hangingPunct="1">
              <a:buFont typeface="Wingdings" pitchFamily="2" charset="2"/>
              <a:buChar char="§"/>
            </a:pPr>
            <a:r>
              <a:rPr lang="en-US" smtClean="0"/>
              <a:t>Job density and 1-car household density were found to be not significant or significant and negative, and so the regression was re-run without these inputs</a:t>
            </a:r>
          </a:p>
          <a:p>
            <a:pPr eaLnBrk="1" hangingPunct="1">
              <a:buFont typeface="Wingdings" pitchFamily="2" charset="2"/>
              <a:buChar char="§"/>
            </a:pPr>
            <a:endParaRPr lang="en-US" smtClean="0"/>
          </a:p>
          <a:p>
            <a:pPr eaLnBrk="1" hangingPunct="1">
              <a:buFont typeface="Wingdings" pitchFamily="2" charset="2"/>
              <a:buChar char="§"/>
            </a:pPr>
            <a:endParaRPr lang="en-US" sz="2800" smtClean="0"/>
          </a:p>
          <a:p>
            <a:pPr eaLnBrk="1" hangingPunct="1"/>
            <a:endParaRPr lang="en-US" sz="2800" smtClean="0"/>
          </a:p>
        </p:txBody>
      </p:sp>
      <p:sp>
        <p:nvSpPr>
          <p:cNvPr id="53255" name="Rectangle 8"/>
          <p:cNvSpPr>
            <a:spLocks noChangeArrowheads="1"/>
          </p:cNvSpPr>
          <p:nvPr/>
        </p:nvSpPr>
        <p:spPr bwMode="auto">
          <a:xfrm flipH="1">
            <a:off x="0" y="889000"/>
            <a:ext cx="9144000" cy="42863"/>
          </a:xfrm>
          <a:prstGeom prst="rect">
            <a:avLst/>
          </a:prstGeom>
          <a:solidFill>
            <a:srgbClr val="99CC00"/>
          </a:solidFill>
          <a:ln w="9525">
            <a:noFill/>
            <a:miter lim="800000"/>
            <a:headEnd/>
            <a:tailEnd/>
          </a:ln>
        </p:spPr>
        <p:txBody>
          <a:bodyPr wrap="none" anchor="ctr"/>
          <a:lstStyle/>
          <a:p>
            <a:endParaRPr lang="en-US">
              <a:solidFill>
                <a:srgbClr val="000000"/>
              </a:solidFill>
            </a:endParaRPr>
          </a:p>
        </p:txBody>
      </p:sp>
      <p:sp>
        <p:nvSpPr>
          <p:cNvPr id="53256" name="Rectangle 9"/>
          <p:cNvSpPr>
            <a:spLocks noChangeArrowheads="1"/>
          </p:cNvSpPr>
          <p:nvPr/>
        </p:nvSpPr>
        <p:spPr bwMode="auto">
          <a:xfrm flipH="1">
            <a:off x="0" y="6604000"/>
            <a:ext cx="9144000" cy="42863"/>
          </a:xfrm>
          <a:prstGeom prst="rect">
            <a:avLst/>
          </a:prstGeom>
          <a:solidFill>
            <a:srgbClr val="99CC00"/>
          </a:solidFill>
          <a:ln w="9525">
            <a:noFill/>
            <a:miter lim="800000"/>
            <a:headEnd/>
            <a:tailEnd/>
          </a:ln>
        </p:spPr>
        <p:txBody>
          <a:bodyPr wrap="none" anchor="ctr"/>
          <a:lstStyle/>
          <a:p>
            <a:endParaRPr lang="en-US">
              <a:solidFill>
                <a:srgbClr val="000000"/>
              </a:solidFill>
            </a:endParaRPr>
          </a:p>
        </p:txBody>
      </p:sp>
      <p:sp>
        <p:nvSpPr>
          <p:cNvPr id="53257" name="Rectangle 10"/>
          <p:cNvSpPr>
            <a:spLocks noChangeArrowheads="1"/>
          </p:cNvSpPr>
          <p:nvPr/>
        </p:nvSpPr>
        <p:spPr bwMode="auto">
          <a:xfrm flipH="1">
            <a:off x="0" y="0"/>
            <a:ext cx="9144000" cy="42863"/>
          </a:xfrm>
          <a:prstGeom prst="rect">
            <a:avLst/>
          </a:prstGeom>
          <a:solidFill>
            <a:srgbClr val="008000"/>
          </a:solidFill>
          <a:ln w="9525">
            <a:noFill/>
            <a:miter lim="800000"/>
            <a:headEnd/>
            <a:tailEnd/>
          </a:ln>
        </p:spPr>
        <p:txBody>
          <a:bodyPr wrap="none" anchor="ctr"/>
          <a:lstStyle/>
          <a:p>
            <a:endParaRPr lang="en-US">
              <a:solidFill>
                <a:srgbClr val="000000"/>
              </a:solidFill>
            </a:endParaRPr>
          </a:p>
        </p:txBody>
      </p:sp>
      <p:pic>
        <p:nvPicPr>
          <p:cNvPr id="53258" name="Picture 11" descr="4 COLOR LOGO  XXX"/>
          <p:cNvPicPr>
            <a:picLocks noChangeAspect="1" noChangeArrowheads="1"/>
          </p:cNvPicPr>
          <p:nvPr/>
        </p:nvPicPr>
        <p:blipFill>
          <a:blip r:embed="rId3" cstate="print"/>
          <a:srcRect/>
          <a:stretch>
            <a:fillRect/>
          </a:stretch>
        </p:blipFill>
        <p:spPr bwMode="auto">
          <a:xfrm>
            <a:off x="6854825" y="5919788"/>
            <a:ext cx="2136775" cy="557212"/>
          </a:xfrm>
          <a:prstGeom prst="rect">
            <a:avLst/>
          </a:prstGeom>
          <a:noFill/>
          <a:ln w="9525">
            <a:noFill/>
            <a:miter lim="800000"/>
            <a:headEnd/>
            <a:tailEnd/>
          </a:ln>
        </p:spPr>
      </p:pic>
      <p:pic>
        <p:nvPicPr>
          <p:cNvPr id="53259" name="Picture 14" descr="dvrpclogo_smallwhite"/>
          <p:cNvPicPr>
            <a:picLocks noChangeAspect="1" noChangeArrowheads="1"/>
          </p:cNvPicPr>
          <p:nvPr/>
        </p:nvPicPr>
        <p:blipFill>
          <a:blip r:embed="rId4" cstate="print">
            <a:lum bright="-80000" contrast="-100000"/>
          </a:blip>
          <a:srcRect/>
          <a:stretch>
            <a:fillRect/>
          </a:stretch>
        </p:blipFill>
        <p:spPr bwMode="auto">
          <a:xfrm>
            <a:off x="152400" y="5943600"/>
            <a:ext cx="514350" cy="514350"/>
          </a:xfrm>
          <a:prstGeom prst="rect">
            <a:avLst/>
          </a:prstGeom>
          <a:noFill/>
          <a:ln w="9525">
            <a:noFill/>
            <a:miter lim="800000"/>
            <a:headEnd/>
            <a:tailEnd/>
          </a:ln>
        </p:spPr>
      </p:pic>
      <p:sp>
        <p:nvSpPr>
          <p:cNvPr id="53260" name="Slide Number Placeholder 1"/>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F2C5A871-7A81-476D-8E8A-27945D896BA9}" type="slidenum">
              <a:rPr lang="en-US" sz="1400">
                <a:solidFill>
                  <a:srgbClr val="000000"/>
                </a:solidFill>
              </a:rPr>
              <a:pPr algn="r"/>
              <a:t>10</a:t>
            </a:fld>
            <a:endParaRPr lang="en-US" sz="1400">
              <a:solidFill>
                <a:srgbClr val="000000"/>
              </a:solidFill>
            </a:endParaRPr>
          </a:p>
        </p:txBody>
      </p:sp>
    </p:spTree>
  </p:cSld>
  <p:clrMapOvr>
    <a:masterClrMapping/>
  </p:clrMapOvr>
  <p:transition>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3" name="Rectangle 6"/>
          <p:cNvSpPr>
            <a:spLocks noGrp="1" noChangeArrowheads="1"/>
          </p:cNvSpPr>
          <p:nvPr>
            <p:ph type="sldNum" sz="quarter" idx="12"/>
          </p:nvPr>
        </p:nvSpPr>
        <p:spPr>
          <a:noFill/>
          <a:ln>
            <a:miter lim="800000"/>
            <a:headEnd/>
            <a:tailEnd/>
          </a:ln>
        </p:spPr>
        <p:txBody>
          <a:bodyPr/>
          <a:lstStyle/>
          <a:p>
            <a:fld id="{BDB5D0FB-09EC-4DD2-A0F5-3B592ACE70F0}" type="slidenum">
              <a:rPr lang="en-US" smtClean="0">
                <a:latin typeface="Arial" charset="0"/>
              </a:rPr>
              <a:pPr/>
              <a:t>11</a:t>
            </a:fld>
            <a:endParaRPr lang="en-US" smtClean="0">
              <a:latin typeface="Arial" charset="0"/>
            </a:endParaRPr>
          </a:p>
        </p:txBody>
      </p:sp>
      <p:pic>
        <p:nvPicPr>
          <p:cNvPr id="54274" name="Picture 12" descr="map1"/>
          <p:cNvPicPr>
            <a:picLocks noChangeAspect="1" noChangeArrowheads="1"/>
          </p:cNvPicPr>
          <p:nvPr/>
        </p:nvPicPr>
        <p:blipFill>
          <a:blip r:embed="rId2" cstate="print">
            <a:lum bright="54000" contrast="-60000"/>
          </a:blip>
          <a:srcRect l="49765" t="21545" r="17882" b="73181"/>
          <a:stretch>
            <a:fillRect/>
          </a:stretch>
        </p:blipFill>
        <p:spPr bwMode="auto">
          <a:xfrm>
            <a:off x="4035425" y="3175"/>
            <a:ext cx="5103813" cy="989013"/>
          </a:xfrm>
          <a:prstGeom prst="rect">
            <a:avLst/>
          </a:prstGeom>
          <a:noFill/>
          <a:ln w="9525">
            <a:noFill/>
            <a:miter lim="800000"/>
            <a:headEnd/>
            <a:tailEnd/>
          </a:ln>
        </p:spPr>
      </p:pic>
      <p:sp>
        <p:nvSpPr>
          <p:cNvPr id="54275" name="Rectangle 3"/>
          <p:cNvSpPr>
            <a:spLocks noChangeArrowheads="1"/>
          </p:cNvSpPr>
          <p:nvPr/>
        </p:nvSpPr>
        <p:spPr bwMode="auto">
          <a:xfrm>
            <a:off x="0" y="901700"/>
            <a:ext cx="9144000" cy="5956300"/>
          </a:xfrm>
          <a:prstGeom prst="rect">
            <a:avLst/>
          </a:prstGeom>
          <a:solidFill>
            <a:srgbClr val="E6E6E6"/>
          </a:solidFill>
          <a:ln w="9525">
            <a:noFill/>
            <a:miter lim="800000"/>
            <a:headEnd/>
            <a:tailEnd/>
          </a:ln>
        </p:spPr>
        <p:txBody>
          <a:bodyPr wrap="none" anchor="ctr"/>
          <a:lstStyle/>
          <a:p>
            <a:endParaRPr lang="en-US">
              <a:solidFill>
                <a:srgbClr val="000000"/>
              </a:solidFill>
            </a:endParaRPr>
          </a:p>
        </p:txBody>
      </p:sp>
      <p:sp>
        <p:nvSpPr>
          <p:cNvPr id="54276" name="Text Box 4"/>
          <p:cNvSpPr txBox="1">
            <a:spLocks noChangeArrowheads="1"/>
          </p:cNvSpPr>
          <p:nvPr/>
        </p:nvSpPr>
        <p:spPr bwMode="auto">
          <a:xfrm>
            <a:off x="374650" y="155575"/>
            <a:ext cx="8396288" cy="579438"/>
          </a:xfrm>
          <a:prstGeom prst="rect">
            <a:avLst/>
          </a:prstGeom>
          <a:noFill/>
          <a:ln w="9525">
            <a:noFill/>
            <a:miter lim="800000"/>
            <a:headEnd/>
            <a:tailEnd/>
          </a:ln>
        </p:spPr>
        <p:txBody>
          <a:bodyPr>
            <a:spAutoFit/>
          </a:bodyPr>
          <a:lstStyle/>
          <a:p>
            <a:r>
              <a:rPr lang="en-US" sz="3200" b="1">
                <a:solidFill>
                  <a:srgbClr val="000000"/>
                </a:solidFill>
              </a:rPr>
              <a:t>Resulting “Full” Transit Score Equation</a:t>
            </a:r>
          </a:p>
        </p:txBody>
      </p:sp>
      <p:sp>
        <p:nvSpPr>
          <p:cNvPr id="54277" name="Rectangle 5"/>
          <p:cNvSpPr>
            <a:spLocks noChangeArrowheads="1"/>
          </p:cNvSpPr>
          <p:nvPr/>
        </p:nvSpPr>
        <p:spPr bwMode="auto">
          <a:xfrm>
            <a:off x="0" y="6726238"/>
            <a:ext cx="9144000" cy="131762"/>
          </a:xfrm>
          <a:prstGeom prst="rect">
            <a:avLst/>
          </a:prstGeom>
          <a:solidFill>
            <a:srgbClr val="008000"/>
          </a:solidFill>
          <a:ln w="9525">
            <a:noFill/>
            <a:miter lim="800000"/>
            <a:headEnd/>
            <a:tailEnd/>
          </a:ln>
        </p:spPr>
        <p:txBody>
          <a:bodyPr wrap="none" anchor="ctr"/>
          <a:lstStyle/>
          <a:p>
            <a:endParaRPr lang="en-US">
              <a:solidFill>
                <a:srgbClr val="000000"/>
              </a:solidFill>
            </a:endParaRPr>
          </a:p>
        </p:txBody>
      </p:sp>
      <p:sp>
        <p:nvSpPr>
          <p:cNvPr id="54278" name="Rectangle 7"/>
          <p:cNvSpPr>
            <a:spLocks noGrp="1" noChangeArrowheads="1"/>
          </p:cNvSpPr>
          <p:nvPr>
            <p:ph type="body" idx="1"/>
          </p:nvPr>
        </p:nvSpPr>
        <p:spPr>
          <a:xfrm>
            <a:off x="673100" y="1358900"/>
            <a:ext cx="7772400" cy="4838700"/>
          </a:xfrm>
        </p:spPr>
        <p:txBody>
          <a:bodyPr/>
          <a:lstStyle/>
          <a:p>
            <a:pPr eaLnBrk="1" hangingPunct="1">
              <a:lnSpc>
                <a:spcPct val="80000"/>
              </a:lnSpc>
              <a:buFont typeface="Wingdings" pitchFamily="2" charset="2"/>
              <a:buChar char="§"/>
            </a:pPr>
            <a:r>
              <a:rPr lang="en-US" sz="2800" smtClean="0"/>
              <a:t>Transit Score =</a:t>
            </a:r>
            <a:r>
              <a:rPr lang="en-US" sz="2000" smtClean="0"/>
              <a:t> </a:t>
            </a:r>
          </a:p>
          <a:p>
            <a:pPr eaLnBrk="1" hangingPunct="1">
              <a:lnSpc>
                <a:spcPct val="80000"/>
              </a:lnSpc>
              <a:buFontTx/>
              <a:buNone/>
            </a:pPr>
            <a:r>
              <a:rPr lang="en-US" sz="2400" smtClean="0"/>
              <a:t>			[0.13*(Pop. per acre)] + 					[1.21*(Zero car HH per acre)] + 				[0.36*(Med. travel time for JTW trips 				originating in each area)] + 			[0.34*(Med. travel time for JTW trips 				terminating in each area)] +</a:t>
            </a:r>
          </a:p>
          <a:p>
            <a:pPr eaLnBrk="1" hangingPunct="1">
              <a:lnSpc>
                <a:spcPct val="80000"/>
              </a:lnSpc>
              <a:buFontTx/>
              <a:buNone/>
            </a:pPr>
            <a:r>
              <a:rPr lang="en-US" sz="2400" smtClean="0"/>
              <a:t>			[2.47 If rail station is located within one-				half mile] +  						[14.99*(Bus stops per acre)]</a:t>
            </a:r>
          </a:p>
          <a:p>
            <a:pPr eaLnBrk="1" hangingPunct="1">
              <a:lnSpc>
                <a:spcPct val="80000"/>
              </a:lnSpc>
              <a:buFontTx/>
              <a:buNone/>
            </a:pPr>
            <a:r>
              <a:rPr lang="en-US" sz="2400" smtClean="0"/>
              <a:t>			-11.58 [constant]</a:t>
            </a:r>
          </a:p>
          <a:p>
            <a:pPr eaLnBrk="1" hangingPunct="1">
              <a:lnSpc>
                <a:spcPct val="80000"/>
              </a:lnSpc>
              <a:buFont typeface="Wingdings" pitchFamily="2" charset="2"/>
              <a:buChar char="§"/>
            </a:pPr>
            <a:endParaRPr lang="en-US" sz="2400" smtClean="0"/>
          </a:p>
          <a:p>
            <a:pPr eaLnBrk="1" hangingPunct="1">
              <a:lnSpc>
                <a:spcPct val="80000"/>
              </a:lnSpc>
              <a:buFont typeface="Wingdings" pitchFamily="2" charset="2"/>
              <a:buChar char="§"/>
            </a:pPr>
            <a:r>
              <a:rPr lang="en-US" sz="2400" smtClean="0"/>
              <a:t>Adjusted R^2 = 0.682</a:t>
            </a:r>
          </a:p>
          <a:p>
            <a:pPr eaLnBrk="1" hangingPunct="1">
              <a:lnSpc>
                <a:spcPct val="80000"/>
              </a:lnSpc>
            </a:pPr>
            <a:endParaRPr lang="en-US" sz="2400" smtClean="0"/>
          </a:p>
        </p:txBody>
      </p:sp>
      <p:sp>
        <p:nvSpPr>
          <p:cNvPr id="54279" name="Rectangle 8"/>
          <p:cNvSpPr>
            <a:spLocks noChangeArrowheads="1"/>
          </p:cNvSpPr>
          <p:nvPr/>
        </p:nvSpPr>
        <p:spPr bwMode="auto">
          <a:xfrm flipH="1">
            <a:off x="0" y="889000"/>
            <a:ext cx="9144000" cy="42863"/>
          </a:xfrm>
          <a:prstGeom prst="rect">
            <a:avLst/>
          </a:prstGeom>
          <a:solidFill>
            <a:srgbClr val="99CC00"/>
          </a:solidFill>
          <a:ln w="9525">
            <a:noFill/>
            <a:miter lim="800000"/>
            <a:headEnd/>
            <a:tailEnd/>
          </a:ln>
        </p:spPr>
        <p:txBody>
          <a:bodyPr wrap="none" anchor="ctr"/>
          <a:lstStyle/>
          <a:p>
            <a:endParaRPr lang="en-US">
              <a:solidFill>
                <a:srgbClr val="000000"/>
              </a:solidFill>
            </a:endParaRPr>
          </a:p>
        </p:txBody>
      </p:sp>
      <p:sp>
        <p:nvSpPr>
          <p:cNvPr id="54280" name="Rectangle 9"/>
          <p:cNvSpPr>
            <a:spLocks noChangeArrowheads="1"/>
          </p:cNvSpPr>
          <p:nvPr/>
        </p:nvSpPr>
        <p:spPr bwMode="auto">
          <a:xfrm flipH="1">
            <a:off x="0" y="6604000"/>
            <a:ext cx="9144000" cy="42863"/>
          </a:xfrm>
          <a:prstGeom prst="rect">
            <a:avLst/>
          </a:prstGeom>
          <a:solidFill>
            <a:srgbClr val="99CC00"/>
          </a:solidFill>
          <a:ln w="9525">
            <a:noFill/>
            <a:miter lim="800000"/>
            <a:headEnd/>
            <a:tailEnd/>
          </a:ln>
        </p:spPr>
        <p:txBody>
          <a:bodyPr wrap="none" anchor="ctr"/>
          <a:lstStyle/>
          <a:p>
            <a:endParaRPr lang="en-US">
              <a:solidFill>
                <a:srgbClr val="000000"/>
              </a:solidFill>
            </a:endParaRPr>
          </a:p>
        </p:txBody>
      </p:sp>
      <p:sp>
        <p:nvSpPr>
          <p:cNvPr id="54281" name="Rectangle 10"/>
          <p:cNvSpPr>
            <a:spLocks noChangeArrowheads="1"/>
          </p:cNvSpPr>
          <p:nvPr/>
        </p:nvSpPr>
        <p:spPr bwMode="auto">
          <a:xfrm flipH="1">
            <a:off x="0" y="0"/>
            <a:ext cx="9144000" cy="42863"/>
          </a:xfrm>
          <a:prstGeom prst="rect">
            <a:avLst/>
          </a:prstGeom>
          <a:solidFill>
            <a:srgbClr val="008000"/>
          </a:solidFill>
          <a:ln w="9525">
            <a:noFill/>
            <a:miter lim="800000"/>
            <a:headEnd/>
            <a:tailEnd/>
          </a:ln>
        </p:spPr>
        <p:txBody>
          <a:bodyPr wrap="none" anchor="ctr"/>
          <a:lstStyle/>
          <a:p>
            <a:endParaRPr lang="en-US">
              <a:solidFill>
                <a:srgbClr val="000000"/>
              </a:solidFill>
            </a:endParaRPr>
          </a:p>
        </p:txBody>
      </p:sp>
      <p:pic>
        <p:nvPicPr>
          <p:cNvPr id="54282" name="Picture 11" descr="4 COLOR LOGO  XXX"/>
          <p:cNvPicPr>
            <a:picLocks noChangeAspect="1" noChangeArrowheads="1"/>
          </p:cNvPicPr>
          <p:nvPr/>
        </p:nvPicPr>
        <p:blipFill>
          <a:blip r:embed="rId3" cstate="print"/>
          <a:srcRect/>
          <a:stretch>
            <a:fillRect/>
          </a:stretch>
        </p:blipFill>
        <p:spPr bwMode="auto">
          <a:xfrm>
            <a:off x="6854825" y="5919788"/>
            <a:ext cx="2136775" cy="557212"/>
          </a:xfrm>
          <a:prstGeom prst="rect">
            <a:avLst/>
          </a:prstGeom>
          <a:noFill/>
          <a:ln w="9525">
            <a:noFill/>
            <a:miter lim="800000"/>
            <a:headEnd/>
            <a:tailEnd/>
          </a:ln>
        </p:spPr>
      </p:pic>
      <p:pic>
        <p:nvPicPr>
          <p:cNvPr id="54283" name="Picture 14" descr="dvrpclogo_smallwhite"/>
          <p:cNvPicPr>
            <a:picLocks noChangeAspect="1" noChangeArrowheads="1"/>
          </p:cNvPicPr>
          <p:nvPr/>
        </p:nvPicPr>
        <p:blipFill>
          <a:blip r:embed="rId4" cstate="print">
            <a:lum bright="-80000" contrast="-100000"/>
          </a:blip>
          <a:srcRect/>
          <a:stretch>
            <a:fillRect/>
          </a:stretch>
        </p:blipFill>
        <p:spPr bwMode="auto">
          <a:xfrm>
            <a:off x="152400" y="5943600"/>
            <a:ext cx="514350" cy="514350"/>
          </a:xfrm>
          <a:prstGeom prst="rect">
            <a:avLst/>
          </a:prstGeom>
          <a:noFill/>
          <a:ln w="9525">
            <a:noFill/>
            <a:miter lim="800000"/>
            <a:headEnd/>
            <a:tailEnd/>
          </a:ln>
        </p:spPr>
      </p:pic>
      <p:sp>
        <p:nvSpPr>
          <p:cNvPr id="54284" name="Slide Number Placeholder 1"/>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EF08D236-C403-42ED-8332-809FF1B30F3B}" type="slidenum">
              <a:rPr lang="en-US" sz="1400">
                <a:solidFill>
                  <a:srgbClr val="000000"/>
                </a:solidFill>
              </a:rPr>
              <a:pPr algn="r"/>
              <a:t>11</a:t>
            </a:fld>
            <a:endParaRPr lang="en-US" sz="1400">
              <a:solidFill>
                <a:srgbClr val="000000"/>
              </a:solidFill>
            </a:endParaRPr>
          </a:p>
        </p:txBody>
      </p:sp>
    </p:spTree>
  </p:cSld>
  <p:clrMapOvr>
    <a:masterClrMapping/>
  </p:clrMapOvr>
  <p:transition>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7" name="Rectangle 6"/>
          <p:cNvSpPr>
            <a:spLocks noGrp="1" noChangeArrowheads="1"/>
          </p:cNvSpPr>
          <p:nvPr>
            <p:ph type="sldNum" sz="quarter" idx="12"/>
          </p:nvPr>
        </p:nvSpPr>
        <p:spPr>
          <a:noFill/>
          <a:ln>
            <a:miter lim="800000"/>
            <a:headEnd/>
            <a:tailEnd/>
          </a:ln>
        </p:spPr>
        <p:txBody>
          <a:bodyPr/>
          <a:lstStyle/>
          <a:p>
            <a:fld id="{B60A671C-7FCB-4C4C-BB38-2A99D550A403}" type="slidenum">
              <a:rPr lang="en-US" smtClean="0">
                <a:latin typeface="Arial" charset="0"/>
              </a:rPr>
              <a:pPr/>
              <a:t>12</a:t>
            </a:fld>
            <a:endParaRPr lang="en-US" smtClean="0">
              <a:latin typeface="Arial" charset="0"/>
            </a:endParaRPr>
          </a:p>
        </p:txBody>
      </p:sp>
      <p:pic>
        <p:nvPicPr>
          <p:cNvPr id="55298" name="Picture 12" descr="map1"/>
          <p:cNvPicPr>
            <a:picLocks noChangeAspect="1" noChangeArrowheads="1"/>
          </p:cNvPicPr>
          <p:nvPr/>
        </p:nvPicPr>
        <p:blipFill>
          <a:blip r:embed="rId2" cstate="print">
            <a:lum bright="54000" contrast="-60000"/>
          </a:blip>
          <a:srcRect l="49765" t="21545" r="17882" b="73181"/>
          <a:stretch>
            <a:fillRect/>
          </a:stretch>
        </p:blipFill>
        <p:spPr bwMode="auto">
          <a:xfrm>
            <a:off x="4035425" y="3175"/>
            <a:ext cx="5103813" cy="989013"/>
          </a:xfrm>
          <a:prstGeom prst="rect">
            <a:avLst/>
          </a:prstGeom>
          <a:noFill/>
          <a:ln w="9525">
            <a:noFill/>
            <a:miter lim="800000"/>
            <a:headEnd/>
            <a:tailEnd/>
          </a:ln>
        </p:spPr>
      </p:pic>
      <p:sp>
        <p:nvSpPr>
          <p:cNvPr id="55299" name="Rectangle 3"/>
          <p:cNvSpPr>
            <a:spLocks noChangeArrowheads="1"/>
          </p:cNvSpPr>
          <p:nvPr/>
        </p:nvSpPr>
        <p:spPr bwMode="auto">
          <a:xfrm>
            <a:off x="0" y="901700"/>
            <a:ext cx="9144000" cy="5956300"/>
          </a:xfrm>
          <a:prstGeom prst="rect">
            <a:avLst/>
          </a:prstGeom>
          <a:solidFill>
            <a:srgbClr val="E6E6E6"/>
          </a:solidFill>
          <a:ln w="9525">
            <a:noFill/>
            <a:miter lim="800000"/>
            <a:headEnd/>
            <a:tailEnd/>
          </a:ln>
        </p:spPr>
        <p:txBody>
          <a:bodyPr wrap="none" anchor="ctr"/>
          <a:lstStyle/>
          <a:p>
            <a:endParaRPr lang="en-US">
              <a:solidFill>
                <a:srgbClr val="000000"/>
              </a:solidFill>
            </a:endParaRPr>
          </a:p>
        </p:txBody>
      </p:sp>
      <p:sp>
        <p:nvSpPr>
          <p:cNvPr id="55300" name="Text Box 4"/>
          <p:cNvSpPr txBox="1">
            <a:spLocks noChangeArrowheads="1"/>
          </p:cNvSpPr>
          <p:nvPr/>
        </p:nvSpPr>
        <p:spPr bwMode="auto">
          <a:xfrm>
            <a:off x="374650" y="155575"/>
            <a:ext cx="8396288" cy="579438"/>
          </a:xfrm>
          <a:prstGeom prst="rect">
            <a:avLst/>
          </a:prstGeom>
          <a:noFill/>
          <a:ln w="9525">
            <a:noFill/>
            <a:miter lim="800000"/>
            <a:headEnd/>
            <a:tailEnd/>
          </a:ln>
        </p:spPr>
        <p:txBody>
          <a:bodyPr>
            <a:spAutoFit/>
          </a:bodyPr>
          <a:lstStyle/>
          <a:p>
            <a:r>
              <a:rPr lang="en-US" sz="3200" b="1">
                <a:solidFill>
                  <a:srgbClr val="000000"/>
                </a:solidFill>
              </a:rPr>
              <a:t>Calibrating the Final Transit Score Model</a:t>
            </a:r>
          </a:p>
        </p:txBody>
      </p:sp>
      <p:sp>
        <p:nvSpPr>
          <p:cNvPr id="55301" name="Rectangle 5"/>
          <p:cNvSpPr>
            <a:spLocks noChangeArrowheads="1"/>
          </p:cNvSpPr>
          <p:nvPr/>
        </p:nvSpPr>
        <p:spPr bwMode="auto">
          <a:xfrm>
            <a:off x="0" y="6726238"/>
            <a:ext cx="9144000" cy="131762"/>
          </a:xfrm>
          <a:prstGeom prst="rect">
            <a:avLst/>
          </a:prstGeom>
          <a:solidFill>
            <a:srgbClr val="008000"/>
          </a:solidFill>
          <a:ln w="9525">
            <a:noFill/>
            <a:miter lim="800000"/>
            <a:headEnd/>
            <a:tailEnd/>
          </a:ln>
        </p:spPr>
        <p:txBody>
          <a:bodyPr wrap="none" anchor="ctr"/>
          <a:lstStyle/>
          <a:p>
            <a:endParaRPr lang="en-US">
              <a:solidFill>
                <a:srgbClr val="000000"/>
              </a:solidFill>
            </a:endParaRPr>
          </a:p>
        </p:txBody>
      </p:sp>
      <p:sp>
        <p:nvSpPr>
          <p:cNvPr id="55302" name="Rectangle 7"/>
          <p:cNvSpPr>
            <a:spLocks noGrp="1" noChangeArrowheads="1"/>
          </p:cNvSpPr>
          <p:nvPr>
            <p:ph type="body" idx="1"/>
          </p:nvPr>
        </p:nvSpPr>
        <p:spPr>
          <a:xfrm>
            <a:off x="673100" y="1358900"/>
            <a:ext cx="7772400" cy="4838700"/>
          </a:xfrm>
        </p:spPr>
        <p:txBody>
          <a:bodyPr/>
          <a:lstStyle/>
          <a:p>
            <a:pPr eaLnBrk="1" hangingPunct="1">
              <a:buFont typeface="Wingdings" pitchFamily="2" charset="2"/>
              <a:buChar char="§"/>
            </a:pPr>
            <a:r>
              <a:rPr lang="en-US" smtClean="0"/>
              <a:t>The “full” Transit Score equation is interesting academically, but with limited practical use</a:t>
            </a:r>
          </a:p>
          <a:p>
            <a:pPr eaLnBrk="1" hangingPunct="1">
              <a:buFont typeface="Wingdings" pitchFamily="2" charset="2"/>
              <a:buChar char="§"/>
            </a:pPr>
            <a:r>
              <a:rPr lang="en-US" smtClean="0"/>
              <a:t>The </a:t>
            </a:r>
            <a:r>
              <a:rPr lang="en-US" smtClean="0">
                <a:solidFill>
                  <a:srgbClr val="FF3300"/>
                </a:solidFill>
              </a:rPr>
              <a:t>final Transit Score Model</a:t>
            </a:r>
            <a:r>
              <a:rPr lang="en-US" smtClean="0"/>
              <a:t> was calibrated using a subset of the original independent variables:</a:t>
            </a:r>
          </a:p>
          <a:p>
            <a:pPr lvl="1" eaLnBrk="1" hangingPunct="1">
              <a:buFont typeface="Wingdings" pitchFamily="2" charset="2"/>
              <a:buChar char="§"/>
            </a:pPr>
            <a:r>
              <a:rPr lang="en-US" smtClean="0"/>
              <a:t>Population density, Job density, and </a:t>
            </a:r>
            <a:r>
              <a:rPr lang="en-US" smtClean="0">
                <a:solidFill>
                  <a:srgbClr val="FF3300"/>
                </a:solidFill>
              </a:rPr>
              <a:t>0-Car household density</a:t>
            </a:r>
          </a:p>
          <a:p>
            <a:pPr eaLnBrk="1" hangingPunct="1">
              <a:buFont typeface="Wingdings" pitchFamily="2" charset="2"/>
              <a:buChar char="§"/>
            </a:pPr>
            <a:endParaRPr lang="en-US" sz="2800" smtClean="0">
              <a:solidFill>
                <a:srgbClr val="FF3300"/>
              </a:solidFill>
            </a:endParaRPr>
          </a:p>
          <a:p>
            <a:pPr eaLnBrk="1" hangingPunct="1">
              <a:buFont typeface="Wingdings" pitchFamily="2" charset="2"/>
              <a:buChar char="§"/>
            </a:pPr>
            <a:endParaRPr lang="en-US" sz="2800" smtClean="0"/>
          </a:p>
          <a:p>
            <a:pPr eaLnBrk="1" hangingPunct="1"/>
            <a:endParaRPr lang="en-US" sz="2800" smtClean="0"/>
          </a:p>
        </p:txBody>
      </p:sp>
      <p:sp>
        <p:nvSpPr>
          <p:cNvPr id="55303" name="Rectangle 8"/>
          <p:cNvSpPr>
            <a:spLocks noChangeArrowheads="1"/>
          </p:cNvSpPr>
          <p:nvPr/>
        </p:nvSpPr>
        <p:spPr bwMode="auto">
          <a:xfrm flipH="1">
            <a:off x="0" y="889000"/>
            <a:ext cx="9144000" cy="42863"/>
          </a:xfrm>
          <a:prstGeom prst="rect">
            <a:avLst/>
          </a:prstGeom>
          <a:solidFill>
            <a:srgbClr val="99CC00"/>
          </a:solidFill>
          <a:ln w="9525">
            <a:noFill/>
            <a:miter lim="800000"/>
            <a:headEnd/>
            <a:tailEnd/>
          </a:ln>
        </p:spPr>
        <p:txBody>
          <a:bodyPr wrap="none" anchor="ctr"/>
          <a:lstStyle/>
          <a:p>
            <a:endParaRPr lang="en-US">
              <a:solidFill>
                <a:srgbClr val="000000"/>
              </a:solidFill>
            </a:endParaRPr>
          </a:p>
        </p:txBody>
      </p:sp>
      <p:sp>
        <p:nvSpPr>
          <p:cNvPr id="55304" name="Rectangle 9"/>
          <p:cNvSpPr>
            <a:spLocks noChangeArrowheads="1"/>
          </p:cNvSpPr>
          <p:nvPr/>
        </p:nvSpPr>
        <p:spPr bwMode="auto">
          <a:xfrm flipH="1">
            <a:off x="0" y="6604000"/>
            <a:ext cx="9144000" cy="42863"/>
          </a:xfrm>
          <a:prstGeom prst="rect">
            <a:avLst/>
          </a:prstGeom>
          <a:solidFill>
            <a:srgbClr val="99CC00"/>
          </a:solidFill>
          <a:ln w="9525">
            <a:noFill/>
            <a:miter lim="800000"/>
            <a:headEnd/>
            <a:tailEnd/>
          </a:ln>
        </p:spPr>
        <p:txBody>
          <a:bodyPr wrap="none" anchor="ctr"/>
          <a:lstStyle/>
          <a:p>
            <a:endParaRPr lang="en-US">
              <a:solidFill>
                <a:srgbClr val="000000"/>
              </a:solidFill>
            </a:endParaRPr>
          </a:p>
        </p:txBody>
      </p:sp>
      <p:sp>
        <p:nvSpPr>
          <p:cNvPr id="55305" name="Rectangle 10"/>
          <p:cNvSpPr>
            <a:spLocks noChangeArrowheads="1"/>
          </p:cNvSpPr>
          <p:nvPr/>
        </p:nvSpPr>
        <p:spPr bwMode="auto">
          <a:xfrm flipH="1">
            <a:off x="0" y="0"/>
            <a:ext cx="9144000" cy="42863"/>
          </a:xfrm>
          <a:prstGeom prst="rect">
            <a:avLst/>
          </a:prstGeom>
          <a:solidFill>
            <a:srgbClr val="008000"/>
          </a:solidFill>
          <a:ln w="9525">
            <a:noFill/>
            <a:miter lim="800000"/>
            <a:headEnd/>
            <a:tailEnd/>
          </a:ln>
        </p:spPr>
        <p:txBody>
          <a:bodyPr wrap="none" anchor="ctr"/>
          <a:lstStyle/>
          <a:p>
            <a:endParaRPr lang="en-US">
              <a:solidFill>
                <a:srgbClr val="000000"/>
              </a:solidFill>
            </a:endParaRPr>
          </a:p>
        </p:txBody>
      </p:sp>
      <p:pic>
        <p:nvPicPr>
          <p:cNvPr id="55306" name="Picture 11" descr="4 COLOR LOGO  XXX"/>
          <p:cNvPicPr>
            <a:picLocks noChangeAspect="1" noChangeArrowheads="1"/>
          </p:cNvPicPr>
          <p:nvPr/>
        </p:nvPicPr>
        <p:blipFill>
          <a:blip r:embed="rId3" cstate="print"/>
          <a:srcRect/>
          <a:stretch>
            <a:fillRect/>
          </a:stretch>
        </p:blipFill>
        <p:spPr bwMode="auto">
          <a:xfrm>
            <a:off x="6854825" y="5919788"/>
            <a:ext cx="2136775" cy="557212"/>
          </a:xfrm>
          <a:prstGeom prst="rect">
            <a:avLst/>
          </a:prstGeom>
          <a:noFill/>
          <a:ln w="9525">
            <a:noFill/>
            <a:miter lim="800000"/>
            <a:headEnd/>
            <a:tailEnd/>
          </a:ln>
        </p:spPr>
      </p:pic>
      <p:pic>
        <p:nvPicPr>
          <p:cNvPr id="55307" name="Picture 14" descr="dvrpclogo_smallwhite"/>
          <p:cNvPicPr>
            <a:picLocks noChangeAspect="1" noChangeArrowheads="1"/>
          </p:cNvPicPr>
          <p:nvPr/>
        </p:nvPicPr>
        <p:blipFill>
          <a:blip r:embed="rId4" cstate="print">
            <a:lum bright="-80000" contrast="-100000"/>
          </a:blip>
          <a:srcRect/>
          <a:stretch>
            <a:fillRect/>
          </a:stretch>
        </p:blipFill>
        <p:spPr bwMode="auto">
          <a:xfrm>
            <a:off x="152400" y="5943600"/>
            <a:ext cx="514350" cy="514350"/>
          </a:xfrm>
          <a:prstGeom prst="rect">
            <a:avLst/>
          </a:prstGeom>
          <a:noFill/>
          <a:ln w="9525">
            <a:noFill/>
            <a:miter lim="800000"/>
            <a:headEnd/>
            <a:tailEnd/>
          </a:ln>
        </p:spPr>
      </p:pic>
      <p:sp>
        <p:nvSpPr>
          <p:cNvPr id="55308" name="Slide Number Placeholder 1"/>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81766BEF-81C3-4033-8957-BE5911480C53}" type="slidenum">
              <a:rPr lang="en-US" sz="1400">
                <a:solidFill>
                  <a:srgbClr val="000000"/>
                </a:solidFill>
              </a:rPr>
              <a:pPr algn="r"/>
              <a:t>12</a:t>
            </a:fld>
            <a:endParaRPr lang="en-US" sz="1400">
              <a:solidFill>
                <a:srgbClr val="000000"/>
              </a:solidFill>
            </a:endParaRPr>
          </a:p>
        </p:txBody>
      </p:sp>
    </p:spTree>
  </p:cSld>
  <p:clrMapOvr>
    <a:masterClrMapping/>
  </p:clrMapOvr>
  <p:transition>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1" name="Rectangle 6"/>
          <p:cNvSpPr>
            <a:spLocks noGrp="1" noChangeArrowheads="1"/>
          </p:cNvSpPr>
          <p:nvPr>
            <p:ph type="sldNum" sz="quarter" idx="12"/>
          </p:nvPr>
        </p:nvSpPr>
        <p:spPr>
          <a:noFill/>
          <a:ln>
            <a:miter lim="800000"/>
            <a:headEnd/>
            <a:tailEnd/>
          </a:ln>
        </p:spPr>
        <p:txBody>
          <a:bodyPr/>
          <a:lstStyle/>
          <a:p>
            <a:fld id="{51C36CC9-BA9D-4D34-9396-6D701609455E}" type="slidenum">
              <a:rPr lang="en-US" smtClean="0">
                <a:latin typeface="Arial" charset="0"/>
              </a:rPr>
              <a:pPr/>
              <a:t>13</a:t>
            </a:fld>
            <a:endParaRPr lang="en-US" smtClean="0">
              <a:latin typeface="Arial" charset="0"/>
            </a:endParaRPr>
          </a:p>
        </p:txBody>
      </p:sp>
      <p:pic>
        <p:nvPicPr>
          <p:cNvPr id="56322" name="Picture 12" descr="map1"/>
          <p:cNvPicPr>
            <a:picLocks noChangeAspect="1" noChangeArrowheads="1"/>
          </p:cNvPicPr>
          <p:nvPr/>
        </p:nvPicPr>
        <p:blipFill>
          <a:blip r:embed="rId2" cstate="print">
            <a:lum bright="54000" contrast="-60000"/>
          </a:blip>
          <a:srcRect l="49765" t="21545" r="17882" b="73181"/>
          <a:stretch>
            <a:fillRect/>
          </a:stretch>
        </p:blipFill>
        <p:spPr bwMode="auto">
          <a:xfrm>
            <a:off x="4035425" y="3175"/>
            <a:ext cx="5103813" cy="989013"/>
          </a:xfrm>
          <a:prstGeom prst="rect">
            <a:avLst/>
          </a:prstGeom>
          <a:noFill/>
          <a:ln w="9525">
            <a:noFill/>
            <a:miter lim="800000"/>
            <a:headEnd/>
            <a:tailEnd/>
          </a:ln>
        </p:spPr>
      </p:pic>
      <p:sp>
        <p:nvSpPr>
          <p:cNvPr id="56323" name="Rectangle 3"/>
          <p:cNvSpPr>
            <a:spLocks noChangeArrowheads="1"/>
          </p:cNvSpPr>
          <p:nvPr/>
        </p:nvSpPr>
        <p:spPr bwMode="auto">
          <a:xfrm>
            <a:off x="0" y="901700"/>
            <a:ext cx="9144000" cy="5956300"/>
          </a:xfrm>
          <a:prstGeom prst="rect">
            <a:avLst/>
          </a:prstGeom>
          <a:solidFill>
            <a:srgbClr val="E6E6E6"/>
          </a:solidFill>
          <a:ln w="9525">
            <a:noFill/>
            <a:miter lim="800000"/>
            <a:headEnd/>
            <a:tailEnd/>
          </a:ln>
        </p:spPr>
        <p:txBody>
          <a:bodyPr wrap="none" anchor="ctr"/>
          <a:lstStyle/>
          <a:p>
            <a:endParaRPr lang="en-US">
              <a:solidFill>
                <a:srgbClr val="000000"/>
              </a:solidFill>
            </a:endParaRPr>
          </a:p>
        </p:txBody>
      </p:sp>
      <p:sp>
        <p:nvSpPr>
          <p:cNvPr id="56324" name="Text Box 4"/>
          <p:cNvSpPr txBox="1">
            <a:spLocks noChangeArrowheads="1"/>
          </p:cNvSpPr>
          <p:nvPr/>
        </p:nvSpPr>
        <p:spPr bwMode="auto">
          <a:xfrm>
            <a:off x="374650" y="155575"/>
            <a:ext cx="8396288" cy="579438"/>
          </a:xfrm>
          <a:prstGeom prst="rect">
            <a:avLst/>
          </a:prstGeom>
          <a:noFill/>
          <a:ln w="9525">
            <a:noFill/>
            <a:miter lim="800000"/>
            <a:headEnd/>
            <a:tailEnd/>
          </a:ln>
        </p:spPr>
        <p:txBody>
          <a:bodyPr>
            <a:spAutoFit/>
          </a:bodyPr>
          <a:lstStyle/>
          <a:p>
            <a:r>
              <a:rPr lang="en-US" sz="3200" b="1">
                <a:solidFill>
                  <a:srgbClr val="000000"/>
                </a:solidFill>
              </a:rPr>
              <a:t>Final Transit Score Model</a:t>
            </a:r>
          </a:p>
        </p:txBody>
      </p:sp>
      <p:sp>
        <p:nvSpPr>
          <p:cNvPr id="56325" name="Rectangle 5"/>
          <p:cNvSpPr>
            <a:spLocks noChangeArrowheads="1"/>
          </p:cNvSpPr>
          <p:nvPr/>
        </p:nvSpPr>
        <p:spPr bwMode="auto">
          <a:xfrm>
            <a:off x="0" y="6726238"/>
            <a:ext cx="9144000" cy="131762"/>
          </a:xfrm>
          <a:prstGeom prst="rect">
            <a:avLst/>
          </a:prstGeom>
          <a:solidFill>
            <a:srgbClr val="008000"/>
          </a:solidFill>
          <a:ln w="9525">
            <a:noFill/>
            <a:miter lim="800000"/>
            <a:headEnd/>
            <a:tailEnd/>
          </a:ln>
        </p:spPr>
        <p:txBody>
          <a:bodyPr wrap="none" anchor="ctr"/>
          <a:lstStyle/>
          <a:p>
            <a:endParaRPr lang="en-US">
              <a:solidFill>
                <a:srgbClr val="000000"/>
              </a:solidFill>
            </a:endParaRPr>
          </a:p>
        </p:txBody>
      </p:sp>
      <p:sp>
        <p:nvSpPr>
          <p:cNvPr id="56326" name="Rectangle 7"/>
          <p:cNvSpPr>
            <a:spLocks noGrp="1" noChangeArrowheads="1"/>
          </p:cNvSpPr>
          <p:nvPr>
            <p:ph type="body" idx="1"/>
          </p:nvPr>
        </p:nvSpPr>
        <p:spPr>
          <a:xfrm>
            <a:off x="673100" y="1358900"/>
            <a:ext cx="7772400" cy="4838700"/>
          </a:xfrm>
        </p:spPr>
        <p:txBody>
          <a:bodyPr/>
          <a:lstStyle/>
          <a:p>
            <a:pPr eaLnBrk="1" hangingPunct="1">
              <a:buFont typeface="Wingdings" pitchFamily="2" charset="2"/>
              <a:buChar char="§"/>
            </a:pPr>
            <a:r>
              <a:rPr lang="en-US" sz="2800" smtClean="0"/>
              <a:t>Regression for the Transit Score Model was run with the constant suppressed, for simplicity of the final tool for end users</a:t>
            </a:r>
          </a:p>
          <a:p>
            <a:pPr eaLnBrk="1" hangingPunct="1">
              <a:buFont typeface="Wingdings" pitchFamily="2" charset="2"/>
              <a:buNone/>
            </a:pPr>
            <a:endParaRPr lang="en-US" sz="2800" smtClean="0"/>
          </a:p>
          <a:p>
            <a:pPr eaLnBrk="1" hangingPunct="1">
              <a:buFont typeface="Wingdings" pitchFamily="2" charset="2"/>
              <a:buChar char="§"/>
            </a:pPr>
            <a:r>
              <a:rPr lang="en-US" sz="2800" b="1" smtClean="0">
                <a:solidFill>
                  <a:srgbClr val="003300"/>
                </a:solidFill>
              </a:rPr>
              <a:t>TRANSIT SCORE </a:t>
            </a:r>
            <a:r>
              <a:rPr lang="en-US" sz="2800" smtClean="0">
                <a:solidFill>
                  <a:srgbClr val="003300"/>
                </a:solidFill>
              </a:rPr>
              <a:t>= </a:t>
            </a:r>
          </a:p>
          <a:p>
            <a:pPr lvl="2" eaLnBrk="1" hangingPunct="1">
              <a:buFont typeface="Wingdings" pitchFamily="2" charset="2"/>
              <a:buNone/>
            </a:pPr>
            <a:r>
              <a:rPr lang="en-US" smtClean="0">
                <a:solidFill>
                  <a:srgbClr val="003300"/>
                </a:solidFill>
              </a:rPr>
              <a:t>	0.41*(Population per land acre) + </a:t>
            </a:r>
          </a:p>
          <a:p>
            <a:pPr lvl="2" eaLnBrk="1" hangingPunct="1">
              <a:buFont typeface="Wingdings" pitchFamily="2" charset="2"/>
              <a:buNone/>
            </a:pPr>
            <a:endParaRPr lang="en-US" sz="800" smtClean="0">
              <a:solidFill>
                <a:srgbClr val="003300"/>
              </a:solidFill>
            </a:endParaRPr>
          </a:p>
          <a:p>
            <a:pPr lvl="2" eaLnBrk="1" hangingPunct="1">
              <a:buFont typeface="Wingdings" pitchFamily="2" charset="2"/>
              <a:buNone/>
            </a:pPr>
            <a:r>
              <a:rPr lang="en-US" smtClean="0">
                <a:solidFill>
                  <a:srgbClr val="003300"/>
                </a:solidFill>
              </a:rPr>
              <a:t>	0.09*(Jobs per land acre) + </a:t>
            </a:r>
          </a:p>
          <a:p>
            <a:pPr lvl="2" eaLnBrk="1" hangingPunct="1">
              <a:buFont typeface="Wingdings" pitchFamily="2" charset="2"/>
              <a:buNone/>
            </a:pPr>
            <a:endParaRPr lang="en-US" sz="800" smtClean="0">
              <a:solidFill>
                <a:srgbClr val="003300"/>
              </a:solidFill>
            </a:endParaRPr>
          </a:p>
          <a:p>
            <a:pPr lvl="2" eaLnBrk="1" hangingPunct="1">
              <a:buFont typeface="Wingdings" pitchFamily="2" charset="2"/>
              <a:buNone/>
            </a:pPr>
            <a:r>
              <a:rPr lang="en-US" smtClean="0">
                <a:solidFill>
                  <a:srgbClr val="003300"/>
                </a:solidFill>
              </a:rPr>
              <a:t>	0.74*(Zero car households per land acre)</a:t>
            </a:r>
            <a:endParaRPr lang="en-US" sz="2000" smtClean="0"/>
          </a:p>
        </p:txBody>
      </p:sp>
      <p:sp>
        <p:nvSpPr>
          <p:cNvPr id="56327" name="Rectangle 8"/>
          <p:cNvSpPr>
            <a:spLocks noChangeArrowheads="1"/>
          </p:cNvSpPr>
          <p:nvPr/>
        </p:nvSpPr>
        <p:spPr bwMode="auto">
          <a:xfrm flipH="1">
            <a:off x="0" y="889000"/>
            <a:ext cx="9144000" cy="42863"/>
          </a:xfrm>
          <a:prstGeom prst="rect">
            <a:avLst/>
          </a:prstGeom>
          <a:solidFill>
            <a:srgbClr val="99CC00"/>
          </a:solidFill>
          <a:ln w="9525">
            <a:noFill/>
            <a:miter lim="800000"/>
            <a:headEnd/>
            <a:tailEnd/>
          </a:ln>
        </p:spPr>
        <p:txBody>
          <a:bodyPr wrap="none" anchor="ctr"/>
          <a:lstStyle/>
          <a:p>
            <a:endParaRPr lang="en-US">
              <a:solidFill>
                <a:srgbClr val="000000"/>
              </a:solidFill>
            </a:endParaRPr>
          </a:p>
        </p:txBody>
      </p:sp>
      <p:sp>
        <p:nvSpPr>
          <p:cNvPr id="56328" name="Rectangle 9"/>
          <p:cNvSpPr>
            <a:spLocks noChangeArrowheads="1"/>
          </p:cNvSpPr>
          <p:nvPr/>
        </p:nvSpPr>
        <p:spPr bwMode="auto">
          <a:xfrm flipH="1">
            <a:off x="0" y="6604000"/>
            <a:ext cx="9144000" cy="42863"/>
          </a:xfrm>
          <a:prstGeom prst="rect">
            <a:avLst/>
          </a:prstGeom>
          <a:solidFill>
            <a:srgbClr val="99CC00"/>
          </a:solidFill>
          <a:ln w="9525">
            <a:noFill/>
            <a:miter lim="800000"/>
            <a:headEnd/>
            <a:tailEnd/>
          </a:ln>
        </p:spPr>
        <p:txBody>
          <a:bodyPr wrap="none" anchor="ctr"/>
          <a:lstStyle/>
          <a:p>
            <a:endParaRPr lang="en-US">
              <a:solidFill>
                <a:srgbClr val="000000"/>
              </a:solidFill>
            </a:endParaRPr>
          </a:p>
        </p:txBody>
      </p:sp>
      <p:sp>
        <p:nvSpPr>
          <p:cNvPr id="56329" name="Rectangle 10"/>
          <p:cNvSpPr>
            <a:spLocks noChangeArrowheads="1"/>
          </p:cNvSpPr>
          <p:nvPr/>
        </p:nvSpPr>
        <p:spPr bwMode="auto">
          <a:xfrm flipH="1">
            <a:off x="0" y="0"/>
            <a:ext cx="9144000" cy="42863"/>
          </a:xfrm>
          <a:prstGeom prst="rect">
            <a:avLst/>
          </a:prstGeom>
          <a:solidFill>
            <a:srgbClr val="008000"/>
          </a:solidFill>
          <a:ln w="9525">
            <a:noFill/>
            <a:miter lim="800000"/>
            <a:headEnd/>
            <a:tailEnd/>
          </a:ln>
        </p:spPr>
        <p:txBody>
          <a:bodyPr wrap="none" anchor="ctr"/>
          <a:lstStyle/>
          <a:p>
            <a:endParaRPr lang="en-US">
              <a:solidFill>
                <a:srgbClr val="000000"/>
              </a:solidFill>
            </a:endParaRPr>
          </a:p>
        </p:txBody>
      </p:sp>
      <p:pic>
        <p:nvPicPr>
          <p:cNvPr id="56330" name="Picture 11" descr="4 COLOR LOGO  XXX"/>
          <p:cNvPicPr>
            <a:picLocks noChangeAspect="1" noChangeArrowheads="1"/>
          </p:cNvPicPr>
          <p:nvPr/>
        </p:nvPicPr>
        <p:blipFill>
          <a:blip r:embed="rId3" cstate="print"/>
          <a:srcRect/>
          <a:stretch>
            <a:fillRect/>
          </a:stretch>
        </p:blipFill>
        <p:spPr bwMode="auto">
          <a:xfrm>
            <a:off x="6854825" y="5919788"/>
            <a:ext cx="2136775" cy="557212"/>
          </a:xfrm>
          <a:prstGeom prst="rect">
            <a:avLst/>
          </a:prstGeom>
          <a:noFill/>
          <a:ln w="9525">
            <a:noFill/>
            <a:miter lim="800000"/>
            <a:headEnd/>
            <a:tailEnd/>
          </a:ln>
        </p:spPr>
      </p:pic>
      <p:pic>
        <p:nvPicPr>
          <p:cNvPr id="56331" name="Picture 14" descr="dvrpclogo_smallwhite"/>
          <p:cNvPicPr>
            <a:picLocks noChangeAspect="1" noChangeArrowheads="1"/>
          </p:cNvPicPr>
          <p:nvPr/>
        </p:nvPicPr>
        <p:blipFill>
          <a:blip r:embed="rId4" cstate="print">
            <a:lum bright="-80000" contrast="-100000"/>
          </a:blip>
          <a:srcRect/>
          <a:stretch>
            <a:fillRect/>
          </a:stretch>
        </p:blipFill>
        <p:spPr bwMode="auto">
          <a:xfrm>
            <a:off x="152400" y="5943600"/>
            <a:ext cx="514350" cy="514350"/>
          </a:xfrm>
          <a:prstGeom prst="rect">
            <a:avLst/>
          </a:prstGeom>
          <a:noFill/>
          <a:ln w="9525">
            <a:noFill/>
            <a:miter lim="800000"/>
            <a:headEnd/>
            <a:tailEnd/>
          </a:ln>
        </p:spPr>
      </p:pic>
      <p:sp>
        <p:nvSpPr>
          <p:cNvPr id="56332" name="Slide Number Placeholder 1"/>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CC239E2B-823E-4399-B26B-DC6B7777F021}" type="slidenum">
              <a:rPr lang="en-US" sz="1400">
                <a:solidFill>
                  <a:srgbClr val="000000"/>
                </a:solidFill>
              </a:rPr>
              <a:pPr algn="r"/>
              <a:t>13</a:t>
            </a:fld>
            <a:endParaRPr lang="en-US" sz="1400">
              <a:solidFill>
                <a:srgbClr val="000000"/>
              </a:solidFill>
            </a:endParaRPr>
          </a:p>
        </p:txBody>
      </p:sp>
    </p:spTree>
  </p:cSld>
  <p:clrMapOvr>
    <a:masterClrMapping/>
  </p:clrMapOvr>
  <p:transition>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5" name="Rectangle 6"/>
          <p:cNvSpPr>
            <a:spLocks noGrp="1" noChangeArrowheads="1"/>
          </p:cNvSpPr>
          <p:nvPr>
            <p:ph type="sldNum" sz="quarter" idx="12"/>
          </p:nvPr>
        </p:nvSpPr>
        <p:spPr>
          <a:noFill/>
          <a:ln>
            <a:miter lim="800000"/>
            <a:headEnd/>
            <a:tailEnd/>
          </a:ln>
        </p:spPr>
        <p:txBody>
          <a:bodyPr/>
          <a:lstStyle/>
          <a:p>
            <a:fld id="{00ACD013-2A0E-4D34-9834-37A69E507FB9}" type="slidenum">
              <a:rPr lang="en-US" smtClean="0">
                <a:latin typeface="Arial" charset="0"/>
              </a:rPr>
              <a:pPr/>
              <a:t>14</a:t>
            </a:fld>
            <a:endParaRPr lang="en-US" smtClean="0">
              <a:latin typeface="Arial" charset="0"/>
            </a:endParaRPr>
          </a:p>
        </p:txBody>
      </p:sp>
      <p:pic>
        <p:nvPicPr>
          <p:cNvPr id="57346" name="Picture 12" descr="map1"/>
          <p:cNvPicPr>
            <a:picLocks noChangeAspect="1" noChangeArrowheads="1"/>
          </p:cNvPicPr>
          <p:nvPr/>
        </p:nvPicPr>
        <p:blipFill>
          <a:blip r:embed="rId2" cstate="print">
            <a:lum bright="54000" contrast="-60000"/>
          </a:blip>
          <a:srcRect l="49765" t="21545" r="17882" b="73181"/>
          <a:stretch>
            <a:fillRect/>
          </a:stretch>
        </p:blipFill>
        <p:spPr bwMode="auto">
          <a:xfrm>
            <a:off x="4035425" y="3175"/>
            <a:ext cx="5103813" cy="989013"/>
          </a:xfrm>
          <a:prstGeom prst="rect">
            <a:avLst/>
          </a:prstGeom>
          <a:noFill/>
          <a:ln w="9525">
            <a:noFill/>
            <a:miter lim="800000"/>
            <a:headEnd/>
            <a:tailEnd/>
          </a:ln>
        </p:spPr>
      </p:pic>
      <p:sp>
        <p:nvSpPr>
          <p:cNvPr id="57347" name="Rectangle 3"/>
          <p:cNvSpPr>
            <a:spLocks noChangeArrowheads="1"/>
          </p:cNvSpPr>
          <p:nvPr/>
        </p:nvSpPr>
        <p:spPr bwMode="auto">
          <a:xfrm>
            <a:off x="0" y="901700"/>
            <a:ext cx="9144000" cy="5956300"/>
          </a:xfrm>
          <a:prstGeom prst="rect">
            <a:avLst/>
          </a:prstGeom>
          <a:solidFill>
            <a:srgbClr val="E6E6E6"/>
          </a:solidFill>
          <a:ln w="9525">
            <a:noFill/>
            <a:miter lim="800000"/>
            <a:headEnd/>
            <a:tailEnd/>
          </a:ln>
        </p:spPr>
        <p:txBody>
          <a:bodyPr wrap="none" anchor="ctr"/>
          <a:lstStyle/>
          <a:p>
            <a:endParaRPr lang="en-US">
              <a:solidFill>
                <a:srgbClr val="000000"/>
              </a:solidFill>
            </a:endParaRPr>
          </a:p>
        </p:txBody>
      </p:sp>
      <p:sp>
        <p:nvSpPr>
          <p:cNvPr id="57348" name="Text Box 4"/>
          <p:cNvSpPr txBox="1">
            <a:spLocks noChangeArrowheads="1"/>
          </p:cNvSpPr>
          <p:nvPr/>
        </p:nvSpPr>
        <p:spPr bwMode="auto">
          <a:xfrm>
            <a:off x="374650" y="155575"/>
            <a:ext cx="8396288" cy="579438"/>
          </a:xfrm>
          <a:prstGeom prst="rect">
            <a:avLst/>
          </a:prstGeom>
          <a:noFill/>
          <a:ln w="9525">
            <a:noFill/>
            <a:miter lim="800000"/>
            <a:headEnd/>
            <a:tailEnd/>
          </a:ln>
        </p:spPr>
        <p:txBody>
          <a:bodyPr>
            <a:spAutoFit/>
          </a:bodyPr>
          <a:lstStyle/>
          <a:p>
            <a:r>
              <a:rPr lang="en-US" sz="3200" b="1">
                <a:solidFill>
                  <a:srgbClr val="000000"/>
                </a:solidFill>
              </a:rPr>
              <a:t>Setting the Transit Score Class Intervals</a:t>
            </a:r>
          </a:p>
        </p:txBody>
      </p:sp>
      <p:sp>
        <p:nvSpPr>
          <p:cNvPr id="57349" name="Rectangle 5"/>
          <p:cNvSpPr>
            <a:spLocks noChangeArrowheads="1"/>
          </p:cNvSpPr>
          <p:nvPr/>
        </p:nvSpPr>
        <p:spPr bwMode="auto">
          <a:xfrm>
            <a:off x="0" y="6726238"/>
            <a:ext cx="9144000" cy="131762"/>
          </a:xfrm>
          <a:prstGeom prst="rect">
            <a:avLst/>
          </a:prstGeom>
          <a:solidFill>
            <a:srgbClr val="008000"/>
          </a:solidFill>
          <a:ln w="9525">
            <a:noFill/>
            <a:miter lim="800000"/>
            <a:headEnd/>
            <a:tailEnd/>
          </a:ln>
        </p:spPr>
        <p:txBody>
          <a:bodyPr wrap="none" anchor="ctr"/>
          <a:lstStyle/>
          <a:p>
            <a:endParaRPr lang="en-US">
              <a:solidFill>
                <a:srgbClr val="000000"/>
              </a:solidFill>
            </a:endParaRPr>
          </a:p>
        </p:txBody>
      </p:sp>
      <p:sp>
        <p:nvSpPr>
          <p:cNvPr id="57350" name="Rectangle 7"/>
          <p:cNvSpPr>
            <a:spLocks noGrp="1" noChangeArrowheads="1"/>
          </p:cNvSpPr>
          <p:nvPr>
            <p:ph type="body" idx="1"/>
          </p:nvPr>
        </p:nvSpPr>
        <p:spPr>
          <a:xfrm>
            <a:off x="673100" y="1358900"/>
            <a:ext cx="7772400" cy="4838700"/>
          </a:xfrm>
        </p:spPr>
        <p:txBody>
          <a:bodyPr/>
          <a:lstStyle/>
          <a:p>
            <a:pPr eaLnBrk="1" hangingPunct="1">
              <a:lnSpc>
                <a:spcPct val="90000"/>
              </a:lnSpc>
              <a:buFont typeface="Wingdings" pitchFamily="2" charset="2"/>
              <a:buChar char="§"/>
            </a:pPr>
            <a:r>
              <a:rPr lang="en-US" sz="2800" smtClean="0"/>
              <a:t>Raw numerical scores were grouped into categories based on:</a:t>
            </a:r>
          </a:p>
          <a:p>
            <a:pPr eaLnBrk="1" hangingPunct="1">
              <a:lnSpc>
                <a:spcPct val="90000"/>
              </a:lnSpc>
              <a:buFont typeface="Wingdings" pitchFamily="2" charset="2"/>
              <a:buNone/>
            </a:pPr>
            <a:endParaRPr lang="en-US" sz="2800" smtClean="0"/>
          </a:p>
          <a:p>
            <a:pPr lvl="1" eaLnBrk="1" hangingPunct="1">
              <a:lnSpc>
                <a:spcPct val="90000"/>
              </a:lnSpc>
              <a:buFont typeface="Wingdings" pitchFamily="2" charset="2"/>
              <a:buChar char="§"/>
            </a:pPr>
            <a:r>
              <a:rPr lang="en-US" sz="2400" smtClean="0"/>
              <a:t>The distribution of scores</a:t>
            </a:r>
          </a:p>
          <a:p>
            <a:pPr lvl="1" eaLnBrk="1" hangingPunct="1">
              <a:lnSpc>
                <a:spcPct val="90000"/>
              </a:lnSpc>
              <a:buFont typeface="Wingdings" pitchFamily="2" charset="2"/>
              <a:buChar char="§"/>
            </a:pPr>
            <a:r>
              <a:rPr lang="en-US" sz="2400" smtClean="0"/>
              <a:t>The existing multimodal transit network</a:t>
            </a:r>
          </a:p>
          <a:p>
            <a:pPr lvl="1" eaLnBrk="1" hangingPunct="1">
              <a:lnSpc>
                <a:spcPct val="90000"/>
              </a:lnSpc>
              <a:buFont typeface="Wingdings" pitchFamily="2" charset="2"/>
              <a:buChar char="§"/>
            </a:pPr>
            <a:r>
              <a:rPr lang="en-US" sz="2400" smtClean="0"/>
              <a:t>NJ State Plan’s Planning Area designations</a:t>
            </a:r>
          </a:p>
          <a:p>
            <a:pPr lvl="1" eaLnBrk="1" hangingPunct="1">
              <a:lnSpc>
                <a:spcPct val="90000"/>
              </a:lnSpc>
              <a:buFont typeface="Wingdings" pitchFamily="2" charset="2"/>
              <a:buNone/>
            </a:pPr>
            <a:endParaRPr lang="en-US" sz="2400" smtClean="0"/>
          </a:p>
          <a:p>
            <a:pPr eaLnBrk="1" hangingPunct="1">
              <a:lnSpc>
                <a:spcPct val="90000"/>
              </a:lnSpc>
              <a:buFont typeface="Wingdings" pitchFamily="2" charset="2"/>
              <a:buChar char="§"/>
            </a:pPr>
            <a:r>
              <a:rPr lang="en-US" sz="2800" smtClean="0"/>
              <a:t>Score categories are associated with transit investments, which are indicated as appropriate, conditionally appropriate, or not appropriate</a:t>
            </a:r>
          </a:p>
          <a:p>
            <a:pPr eaLnBrk="1" hangingPunct="1">
              <a:lnSpc>
                <a:spcPct val="90000"/>
              </a:lnSpc>
              <a:buFont typeface="Wingdings" pitchFamily="2" charset="2"/>
              <a:buChar char="§"/>
            </a:pPr>
            <a:endParaRPr lang="en-US" sz="2400" smtClean="0"/>
          </a:p>
          <a:p>
            <a:pPr eaLnBrk="1" hangingPunct="1">
              <a:lnSpc>
                <a:spcPct val="90000"/>
              </a:lnSpc>
            </a:pPr>
            <a:endParaRPr lang="en-US" sz="2400" smtClean="0"/>
          </a:p>
        </p:txBody>
      </p:sp>
      <p:sp>
        <p:nvSpPr>
          <p:cNvPr id="57351" name="Rectangle 8"/>
          <p:cNvSpPr>
            <a:spLocks noChangeArrowheads="1"/>
          </p:cNvSpPr>
          <p:nvPr/>
        </p:nvSpPr>
        <p:spPr bwMode="auto">
          <a:xfrm flipH="1">
            <a:off x="0" y="889000"/>
            <a:ext cx="9144000" cy="42863"/>
          </a:xfrm>
          <a:prstGeom prst="rect">
            <a:avLst/>
          </a:prstGeom>
          <a:solidFill>
            <a:srgbClr val="99CC00"/>
          </a:solidFill>
          <a:ln w="9525">
            <a:noFill/>
            <a:miter lim="800000"/>
            <a:headEnd/>
            <a:tailEnd/>
          </a:ln>
        </p:spPr>
        <p:txBody>
          <a:bodyPr wrap="none" anchor="ctr"/>
          <a:lstStyle/>
          <a:p>
            <a:endParaRPr lang="en-US">
              <a:solidFill>
                <a:srgbClr val="000000"/>
              </a:solidFill>
            </a:endParaRPr>
          </a:p>
        </p:txBody>
      </p:sp>
      <p:sp>
        <p:nvSpPr>
          <p:cNvPr id="57352" name="Rectangle 9"/>
          <p:cNvSpPr>
            <a:spLocks noChangeArrowheads="1"/>
          </p:cNvSpPr>
          <p:nvPr/>
        </p:nvSpPr>
        <p:spPr bwMode="auto">
          <a:xfrm flipH="1">
            <a:off x="0" y="6604000"/>
            <a:ext cx="9144000" cy="42863"/>
          </a:xfrm>
          <a:prstGeom prst="rect">
            <a:avLst/>
          </a:prstGeom>
          <a:solidFill>
            <a:srgbClr val="99CC00"/>
          </a:solidFill>
          <a:ln w="9525">
            <a:noFill/>
            <a:miter lim="800000"/>
            <a:headEnd/>
            <a:tailEnd/>
          </a:ln>
        </p:spPr>
        <p:txBody>
          <a:bodyPr wrap="none" anchor="ctr"/>
          <a:lstStyle/>
          <a:p>
            <a:endParaRPr lang="en-US">
              <a:solidFill>
                <a:srgbClr val="000000"/>
              </a:solidFill>
            </a:endParaRPr>
          </a:p>
        </p:txBody>
      </p:sp>
      <p:sp>
        <p:nvSpPr>
          <p:cNvPr id="57353" name="Rectangle 10"/>
          <p:cNvSpPr>
            <a:spLocks noChangeArrowheads="1"/>
          </p:cNvSpPr>
          <p:nvPr/>
        </p:nvSpPr>
        <p:spPr bwMode="auto">
          <a:xfrm flipH="1">
            <a:off x="0" y="0"/>
            <a:ext cx="9144000" cy="42863"/>
          </a:xfrm>
          <a:prstGeom prst="rect">
            <a:avLst/>
          </a:prstGeom>
          <a:solidFill>
            <a:srgbClr val="008000"/>
          </a:solidFill>
          <a:ln w="9525">
            <a:noFill/>
            <a:miter lim="800000"/>
            <a:headEnd/>
            <a:tailEnd/>
          </a:ln>
        </p:spPr>
        <p:txBody>
          <a:bodyPr wrap="none" anchor="ctr"/>
          <a:lstStyle/>
          <a:p>
            <a:endParaRPr lang="en-US">
              <a:solidFill>
                <a:srgbClr val="000000"/>
              </a:solidFill>
            </a:endParaRPr>
          </a:p>
        </p:txBody>
      </p:sp>
      <p:pic>
        <p:nvPicPr>
          <p:cNvPr id="57354" name="Picture 11" descr="4 COLOR LOGO  XXX"/>
          <p:cNvPicPr>
            <a:picLocks noChangeAspect="1" noChangeArrowheads="1"/>
          </p:cNvPicPr>
          <p:nvPr/>
        </p:nvPicPr>
        <p:blipFill>
          <a:blip r:embed="rId3" cstate="print"/>
          <a:srcRect/>
          <a:stretch>
            <a:fillRect/>
          </a:stretch>
        </p:blipFill>
        <p:spPr bwMode="auto">
          <a:xfrm>
            <a:off x="6854825" y="5919788"/>
            <a:ext cx="2136775" cy="557212"/>
          </a:xfrm>
          <a:prstGeom prst="rect">
            <a:avLst/>
          </a:prstGeom>
          <a:noFill/>
          <a:ln w="9525">
            <a:noFill/>
            <a:miter lim="800000"/>
            <a:headEnd/>
            <a:tailEnd/>
          </a:ln>
        </p:spPr>
      </p:pic>
      <p:pic>
        <p:nvPicPr>
          <p:cNvPr id="57355" name="Picture 14" descr="dvrpclogo_smallwhite"/>
          <p:cNvPicPr>
            <a:picLocks noChangeAspect="1" noChangeArrowheads="1"/>
          </p:cNvPicPr>
          <p:nvPr/>
        </p:nvPicPr>
        <p:blipFill>
          <a:blip r:embed="rId4" cstate="print">
            <a:lum bright="-80000" contrast="-100000"/>
          </a:blip>
          <a:srcRect/>
          <a:stretch>
            <a:fillRect/>
          </a:stretch>
        </p:blipFill>
        <p:spPr bwMode="auto">
          <a:xfrm>
            <a:off x="152400" y="5943600"/>
            <a:ext cx="514350" cy="514350"/>
          </a:xfrm>
          <a:prstGeom prst="rect">
            <a:avLst/>
          </a:prstGeom>
          <a:noFill/>
          <a:ln w="9525">
            <a:noFill/>
            <a:miter lim="800000"/>
            <a:headEnd/>
            <a:tailEnd/>
          </a:ln>
        </p:spPr>
      </p:pic>
      <p:sp>
        <p:nvSpPr>
          <p:cNvPr id="57356" name="Slide Number Placeholder 1"/>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B5287775-1D8C-48A3-97AF-48106D91157C}" type="slidenum">
              <a:rPr lang="en-US" sz="1400">
                <a:solidFill>
                  <a:srgbClr val="000000"/>
                </a:solidFill>
              </a:rPr>
              <a:pPr algn="r"/>
              <a:t>14</a:t>
            </a:fld>
            <a:endParaRPr lang="en-US" sz="1400">
              <a:solidFill>
                <a:srgbClr val="000000"/>
              </a:solidFill>
            </a:endParaRPr>
          </a:p>
        </p:txBody>
      </p:sp>
    </p:spTree>
  </p:cSld>
  <p:clrMapOvr>
    <a:masterClrMapping/>
  </p:clrMapOvr>
  <p:transition>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69" name="Rectangle 6"/>
          <p:cNvSpPr>
            <a:spLocks noGrp="1" noChangeArrowheads="1"/>
          </p:cNvSpPr>
          <p:nvPr>
            <p:ph type="sldNum" sz="quarter" idx="12"/>
          </p:nvPr>
        </p:nvSpPr>
        <p:spPr>
          <a:noFill/>
          <a:ln>
            <a:miter lim="800000"/>
            <a:headEnd/>
            <a:tailEnd/>
          </a:ln>
        </p:spPr>
        <p:txBody>
          <a:bodyPr/>
          <a:lstStyle/>
          <a:p>
            <a:fld id="{5688435A-2AF7-499A-AA56-62B534A4C0E8}" type="slidenum">
              <a:rPr lang="en-US" smtClean="0">
                <a:latin typeface="Arial" charset="0"/>
              </a:rPr>
              <a:pPr/>
              <a:t>15</a:t>
            </a:fld>
            <a:endParaRPr lang="en-US" smtClean="0">
              <a:latin typeface="Arial" charset="0"/>
            </a:endParaRPr>
          </a:p>
        </p:txBody>
      </p:sp>
      <p:pic>
        <p:nvPicPr>
          <p:cNvPr id="58370" name="Picture 15" descr="map1"/>
          <p:cNvPicPr>
            <a:picLocks noChangeAspect="1" noChangeArrowheads="1"/>
          </p:cNvPicPr>
          <p:nvPr/>
        </p:nvPicPr>
        <p:blipFill>
          <a:blip r:embed="rId2" cstate="print">
            <a:lum bright="54000" contrast="-60000"/>
          </a:blip>
          <a:srcRect l="49765" t="21545" r="17882" b="73181"/>
          <a:stretch>
            <a:fillRect/>
          </a:stretch>
        </p:blipFill>
        <p:spPr bwMode="auto">
          <a:xfrm>
            <a:off x="4035425" y="3175"/>
            <a:ext cx="5103813" cy="989013"/>
          </a:xfrm>
          <a:prstGeom prst="rect">
            <a:avLst/>
          </a:prstGeom>
          <a:noFill/>
          <a:ln w="9525">
            <a:noFill/>
            <a:miter lim="800000"/>
            <a:headEnd/>
            <a:tailEnd/>
          </a:ln>
        </p:spPr>
      </p:pic>
      <p:sp>
        <p:nvSpPr>
          <p:cNvPr id="58371" name="Rectangle 3"/>
          <p:cNvSpPr>
            <a:spLocks noChangeArrowheads="1"/>
          </p:cNvSpPr>
          <p:nvPr/>
        </p:nvSpPr>
        <p:spPr bwMode="auto">
          <a:xfrm>
            <a:off x="0" y="901700"/>
            <a:ext cx="9144000" cy="5956300"/>
          </a:xfrm>
          <a:prstGeom prst="rect">
            <a:avLst/>
          </a:prstGeom>
          <a:solidFill>
            <a:srgbClr val="E6E6E6"/>
          </a:solidFill>
          <a:ln w="9525">
            <a:noFill/>
            <a:miter lim="800000"/>
            <a:headEnd/>
            <a:tailEnd/>
          </a:ln>
        </p:spPr>
        <p:txBody>
          <a:bodyPr wrap="none" anchor="ctr"/>
          <a:lstStyle/>
          <a:p>
            <a:endParaRPr lang="en-US">
              <a:solidFill>
                <a:srgbClr val="000000"/>
              </a:solidFill>
            </a:endParaRPr>
          </a:p>
        </p:txBody>
      </p:sp>
      <p:sp>
        <p:nvSpPr>
          <p:cNvPr id="58372" name="Text Box 4"/>
          <p:cNvSpPr txBox="1">
            <a:spLocks noChangeArrowheads="1"/>
          </p:cNvSpPr>
          <p:nvPr/>
        </p:nvSpPr>
        <p:spPr bwMode="auto">
          <a:xfrm>
            <a:off x="374650" y="155575"/>
            <a:ext cx="8396288" cy="579438"/>
          </a:xfrm>
          <a:prstGeom prst="rect">
            <a:avLst/>
          </a:prstGeom>
          <a:noFill/>
          <a:ln w="9525">
            <a:noFill/>
            <a:miter lim="800000"/>
            <a:headEnd/>
            <a:tailEnd/>
          </a:ln>
        </p:spPr>
        <p:txBody>
          <a:bodyPr>
            <a:spAutoFit/>
          </a:bodyPr>
          <a:lstStyle/>
          <a:p>
            <a:r>
              <a:rPr lang="en-US" sz="3200" b="1">
                <a:solidFill>
                  <a:srgbClr val="000000"/>
                </a:solidFill>
              </a:rPr>
              <a:t>DVRPC and New Jersey Score Map</a:t>
            </a:r>
          </a:p>
        </p:txBody>
      </p:sp>
      <p:sp>
        <p:nvSpPr>
          <p:cNvPr id="58373" name="Rectangle 5"/>
          <p:cNvSpPr>
            <a:spLocks noChangeArrowheads="1"/>
          </p:cNvSpPr>
          <p:nvPr/>
        </p:nvSpPr>
        <p:spPr bwMode="auto">
          <a:xfrm>
            <a:off x="0" y="6726238"/>
            <a:ext cx="9144000" cy="131762"/>
          </a:xfrm>
          <a:prstGeom prst="rect">
            <a:avLst/>
          </a:prstGeom>
          <a:solidFill>
            <a:srgbClr val="008000"/>
          </a:solidFill>
          <a:ln w="9525">
            <a:noFill/>
            <a:miter lim="800000"/>
            <a:headEnd/>
            <a:tailEnd/>
          </a:ln>
        </p:spPr>
        <p:txBody>
          <a:bodyPr wrap="none" anchor="ctr"/>
          <a:lstStyle/>
          <a:p>
            <a:endParaRPr lang="en-US">
              <a:solidFill>
                <a:srgbClr val="000000"/>
              </a:solidFill>
            </a:endParaRPr>
          </a:p>
        </p:txBody>
      </p:sp>
      <p:sp>
        <p:nvSpPr>
          <p:cNvPr id="58374" name="Rectangle 8"/>
          <p:cNvSpPr>
            <a:spLocks noChangeArrowheads="1"/>
          </p:cNvSpPr>
          <p:nvPr/>
        </p:nvSpPr>
        <p:spPr bwMode="auto">
          <a:xfrm flipH="1">
            <a:off x="0" y="889000"/>
            <a:ext cx="9144000" cy="42863"/>
          </a:xfrm>
          <a:prstGeom prst="rect">
            <a:avLst/>
          </a:prstGeom>
          <a:solidFill>
            <a:srgbClr val="99CC00"/>
          </a:solidFill>
          <a:ln w="9525">
            <a:noFill/>
            <a:miter lim="800000"/>
            <a:headEnd/>
            <a:tailEnd/>
          </a:ln>
        </p:spPr>
        <p:txBody>
          <a:bodyPr wrap="none" anchor="ctr"/>
          <a:lstStyle/>
          <a:p>
            <a:endParaRPr lang="en-US">
              <a:solidFill>
                <a:srgbClr val="000000"/>
              </a:solidFill>
            </a:endParaRPr>
          </a:p>
        </p:txBody>
      </p:sp>
      <p:sp>
        <p:nvSpPr>
          <p:cNvPr id="58375" name="Rectangle 9"/>
          <p:cNvSpPr>
            <a:spLocks noChangeArrowheads="1"/>
          </p:cNvSpPr>
          <p:nvPr/>
        </p:nvSpPr>
        <p:spPr bwMode="auto">
          <a:xfrm flipH="1">
            <a:off x="0" y="6604000"/>
            <a:ext cx="9144000" cy="42863"/>
          </a:xfrm>
          <a:prstGeom prst="rect">
            <a:avLst/>
          </a:prstGeom>
          <a:solidFill>
            <a:srgbClr val="99CC00"/>
          </a:solidFill>
          <a:ln w="9525">
            <a:noFill/>
            <a:miter lim="800000"/>
            <a:headEnd/>
            <a:tailEnd/>
          </a:ln>
        </p:spPr>
        <p:txBody>
          <a:bodyPr wrap="none" anchor="ctr"/>
          <a:lstStyle/>
          <a:p>
            <a:endParaRPr lang="en-US">
              <a:solidFill>
                <a:srgbClr val="000000"/>
              </a:solidFill>
            </a:endParaRPr>
          </a:p>
        </p:txBody>
      </p:sp>
      <p:sp>
        <p:nvSpPr>
          <p:cNvPr id="58376" name="Rectangle 10"/>
          <p:cNvSpPr>
            <a:spLocks noChangeArrowheads="1"/>
          </p:cNvSpPr>
          <p:nvPr/>
        </p:nvSpPr>
        <p:spPr bwMode="auto">
          <a:xfrm flipH="1">
            <a:off x="0" y="0"/>
            <a:ext cx="9144000" cy="42863"/>
          </a:xfrm>
          <a:prstGeom prst="rect">
            <a:avLst/>
          </a:prstGeom>
          <a:solidFill>
            <a:srgbClr val="008000"/>
          </a:solidFill>
          <a:ln w="9525">
            <a:noFill/>
            <a:miter lim="800000"/>
            <a:headEnd/>
            <a:tailEnd/>
          </a:ln>
        </p:spPr>
        <p:txBody>
          <a:bodyPr wrap="none" anchor="ctr"/>
          <a:lstStyle/>
          <a:p>
            <a:endParaRPr lang="en-US">
              <a:solidFill>
                <a:srgbClr val="000000"/>
              </a:solidFill>
            </a:endParaRPr>
          </a:p>
        </p:txBody>
      </p:sp>
      <p:pic>
        <p:nvPicPr>
          <p:cNvPr id="58377" name="Picture 11" descr="4 COLOR LOGO  XXX"/>
          <p:cNvPicPr>
            <a:picLocks noChangeAspect="1" noChangeArrowheads="1"/>
          </p:cNvPicPr>
          <p:nvPr/>
        </p:nvPicPr>
        <p:blipFill>
          <a:blip r:embed="rId3" cstate="print"/>
          <a:srcRect/>
          <a:stretch>
            <a:fillRect/>
          </a:stretch>
        </p:blipFill>
        <p:spPr bwMode="auto">
          <a:xfrm>
            <a:off x="6854825" y="5919788"/>
            <a:ext cx="2136775" cy="557212"/>
          </a:xfrm>
          <a:prstGeom prst="rect">
            <a:avLst/>
          </a:prstGeom>
          <a:noFill/>
          <a:ln w="9525">
            <a:noFill/>
            <a:miter lim="800000"/>
            <a:headEnd/>
            <a:tailEnd/>
          </a:ln>
        </p:spPr>
      </p:pic>
      <p:pic>
        <p:nvPicPr>
          <p:cNvPr id="58378" name="Picture 14" descr="map-1"/>
          <p:cNvPicPr>
            <a:picLocks noChangeAspect="1" noChangeArrowheads="1"/>
          </p:cNvPicPr>
          <p:nvPr/>
        </p:nvPicPr>
        <p:blipFill>
          <a:blip r:embed="rId4" cstate="print"/>
          <a:srcRect/>
          <a:stretch>
            <a:fillRect/>
          </a:stretch>
        </p:blipFill>
        <p:spPr bwMode="auto">
          <a:xfrm>
            <a:off x="2362200" y="990600"/>
            <a:ext cx="4019550" cy="5562600"/>
          </a:xfrm>
          <a:prstGeom prst="rect">
            <a:avLst/>
          </a:prstGeom>
          <a:noFill/>
          <a:ln w="9525">
            <a:noFill/>
            <a:miter lim="800000"/>
            <a:headEnd/>
            <a:tailEnd/>
          </a:ln>
        </p:spPr>
      </p:pic>
      <p:pic>
        <p:nvPicPr>
          <p:cNvPr id="58379" name="Picture 17" descr="dvrpclogo_smallwhite"/>
          <p:cNvPicPr>
            <a:picLocks noChangeAspect="1" noChangeArrowheads="1"/>
          </p:cNvPicPr>
          <p:nvPr/>
        </p:nvPicPr>
        <p:blipFill>
          <a:blip r:embed="rId5" cstate="print">
            <a:lum bright="-80000" contrast="-100000"/>
          </a:blip>
          <a:srcRect/>
          <a:stretch>
            <a:fillRect/>
          </a:stretch>
        </p:blipFill>
        <p:spPr bwMode="auto">
          <a:xfrm>
            <a:off x="152400" y="5943600"/>
            <a:ext cx="514350" cy="514350"/>
          </a:xfrm>
          <a:prstGeom prst="rect">
            <a:avLst/>
          </a:prstGeom>
          <a:noFill/>
          <a:ln w="9525">
            <a:noFill/>
            <a:miter lim="800000"/>
            <a:headEnd/>
            <a:tailEnd/>
          </a:ln>
        </p:spPr>
      </p:pic>
      <p:sp>
        <p:nvSpPr>
          <p:cNvPr id="58380" name="Slide Number Placeholder 1"/>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57DCEB1A-4616-4BC7-A337-7C37BB49EF83}" type="slidenum">
              <a:rPr lang="en-US" sz="1400">
                <a:solidFill>
                  <a:srgbClr val="000000"/>
                </a:solidFill>
              </a:rPr>
              <a:pPr algn="r"/>
              <a:t>15</a:t>
            </a:fld>
            <a:endParaRPr lang="en-US" sz="1400">
              <a:solidFill>
                <a:srgbClr val="000000"/>
              </a:solidFill>
            </a:endParaRPr>
          </a:p>
        </p:txBody>
      </p:sp>
    </p:spTree>
  </p:cSld>
  <p:clrMapOvr>
    <a:masterClrMapping/>
  </p:clrMapOvr>
  <p:transition>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3" name="Rectangle 6"/>
          <p:cNvSpPr>
            <a:spLocks noGrp="1" noChangeArrowheads="1"/>
          </p:cNvSpPr>
          <p:nvPr>
            <p:ph type="sldNum" sz="quarter" idx="12"/>
          </p:nvPr>
        </p:nvSpPr>
        <p:spPr>
          <a:noFill/>
          <a:ln>
            <a:miter lim="800000"/>
            <a:headEnd/>
            <a:tailEnd/>
          </a:ln>
        </p:spPr>
        <p:txBody>
          <a:bodyPr/>
          <a:lstStyle/>
          <a:p>
            <a:fld id="{6B5E4F0C-A491-4867-8A4B-FE9810FC50AC}" type="slidenum">
              <a:rPr lang="en-US" smtClean="0">
                <a:latin typeface="Arial" charset="0"/>
              </a:rPr>
              <a:pPr/>
              <a:t>16</a:t>
            </a:fld>
            <a:endParaRPr lang="en-US" smtClean="0">
              <a:latin typeface="Arial" charset="0"/>
            </a:endParaRPr>
          </a:p>
        </p:txBody>
      </p:sp>
      <p:pic>
        <p:nvPicPr>
          <p:cNvPr id="59394" name="Picture 12" descr="map1"/>
          <p:cNvPicPr>
            <a:picLocks noChangeAspect="1" noChangeArrowheads="1"/>
          </p:cNvPicPr>
          <p:nvPr/>
        </p:nvPicPr>
        <p:blipFill>
          <a:blip r:embed="rId2" cstate="print">
            <a:lum bright="54000" contrast="-60000"/>
          </a:blip>
          <a:srcRect l="49765" t="21545" r="17882" b="73181"/>
          <a:stretch>
            <a:fillRect/>
          </a:stretch>
        </p:blipFill>
        <p:spPr bwMode="auto">
          <a:xfrm>
            <a:off x="4035425" y="3175"/>
            <a:ext cx="5103813" cy="989013"/>
          </a:xfrm>
          <a:prstGeom prst="rect">
            <a:avLst/>
          </a:prstGeom>
          <a:noFill/>
          <a:ln w="9525">
            <a:noFill/>
            <a:miter lim="800000"/>
            <a:headEnd/>
            <a:tailEnd/>
          </a:ln>
        </p:spPr>
      </p:pic>
      <p:sp>
        <p:nvSpPr>
          <p:cNvPr id="59395" name="Rectangle 3"/>
          <p:cNvSpPr>
            <a:spLocks noChangeArrowheads="1"/>
          </p:cNvSpPr>
          <p:nvPr/>
        </p:nvSpPr>
        <p:spPr bwMode="auto">
          <a:xfrm>
            <a:off x="0" y="901700"/>
            <a:ext cx="9144000" cy="5956300"/>
          </a:xfrm>
          <a:prstGeom prst="rect">
            <a:avLst/>
          </a:prstGeom>
          <a:solidFill>
            <a:srgbClr val="E6E6E6"/>
          </a:solidFill>
          <a:ln w="9525">
            <a:noFill/>
            <a:miter lim="800000"/>
            <a:headEnd/>
            <a:tailEnd/>
          </a:ln>
        </p:spPr>
        <p:txBody>
          <a:bodyPr wrap="none" anchor="ctr"/>
          <a:lstStyle/>
          <a:p>
            <a:endParaRPr lang="en-US">
              <a:solidFill>
                <a:srgbClr val="000000"/>
              </a:solidFill>
            </a:endParaRPr>
          </a:p>
        </p:txBody>
      </p:sp>
      <p:sp>
        <p:nvSpPr>
          <p:cNvPr id="59396" name="Text Box 4"/>
          <p:cNvSpPr txBox="1">
            <a:spLocks noChangeArrowheads="1"/>
          </p:cNvSpPr>
          <p:nvPr/>
        </p:nvSpPr>
        <p:spPr bwMode="auto">
          <a:xfrm>
            <a:off x="374650" y="155575"/>
            <a:ext cx="8396288" cy="579438"/>
          </a:xfrm>
          <a:prstGeom prst="rect">
            <a:avLst/>
          </a:prstGeom>
          <a:noFill/>
          <a:ln w="9525">
            <a:noFill/>
            <a:miter lim="800000"/>
            <a:headEnd/>
            <a:tailEnd/>
          </a:ln>
        </p:spPr>
        <p:txBody>
          <a:bodyPr>
            <a:spAutoFit/>
          </a:bodyPr>
          <a:lstStyle/>
          <a:p>
            <a:r>
              <a:rPr lang="en-US" sz="3200" b="1">
                <a:solidFill>
                  <a:srgbClr val="000000"/>
                </a:solidFill>
              </a:rPr>
              <a:t>DVRPC Applications of Transit Score</a:t>
            </a:r>
          </a:p>
        </p:txBody>
      </p:sp>
      <p:sp>
        <p:nvSpPr>
          <p:cNvPr id="59397" name="Rectangle 5"/>
          <p:cNvSpPr>
            <a:spLocks noChangeArrowheads="1"/>
          </p:cNvSpPr>
          <p:nvPr/>
        </p:nvSpPr>
        <p:spPr bwMode="auto">
          <a:xfrm>
            <a:off x="0" y="6726238"/>
            <a:ext cx="9144000" cy="131762"/>
          </a:xfrm>
          <a:prstGeom prst="rect">
            <a:avLst/>
          </a:prstGeom>
          <a:solidFill>
            <a:srgbClr val="008000"/>
          </a:solidFill>
          <a:ln w="9525">
            <a:noFill/>
            <a:miter lim="800000"/>
            <a:headEnd/>
            <a:tailEnd/>
          </a:ln>
        </p:spPr>
        <p:txBody>
          <a:bodyPr wrap="none" anchor="ctr"/>
          <a:lstStyle/>
          <a:p>
            <a:endParaRPr lang="en-US">
              <a:solidFill>
                <a:srgbClr val="000000"/>
              </a:solidFill>
            </a:endParaRPr>
          </a:p>
        </p:txBody>
      </p:sp>
      <p:sp>
        <p:nvSpPr>
          <p:cNvPr id="59398" name="Rectangle 7"/>
          <p:cNvSpPr>
            <a:spLocks noGrp="1" noChangeArrowheads="1"/>
          </p:cNvSpPr>
          <p:nvPr>
            <p:ph type="body" idx="1"/>
          </p:nvPr>
        </p:nvSpPr>
        <p:spPr>
          <a:xfrm>
            <a:off x="673100" y="1358900"/>
            <a:ext cx="7772400" cy="4838700"/>
          </a:xfrm>
        </p:spPr>
        <p:txBody>
          <a:bodyPr/>
          <a:lstStyle/>
          <a:p>
            <a:pPr eaLnBrk="1" hangingPunct="1">
              <a:buFont typeface="Wingdings" pitchFamily="2" charset="2"/>
              <a:buNone/>
            </a:pPr>
            <a:r>
              <a:rPr lang="en-US" b="1" smtClean="0"/>
              <a:t>Regional:</a:t>
            </a:r>
          </a:p>
          <a:p>
            <a:pPr eaLnBrk="1" hangingPunct="1">
              <a:buFont typeface="Wingdings" pitchFamily="2" charset="2"/>
              <a:buChar char="§"/>
            </a:pPr>
            <a:r>
              <a:rPr lang="en-US" smtClean="0"/>
              <a:t>DVRPC Long Range Plan</a:t>
            </a:r>
            <a:endParaRPr lang="en-US" sz="2400" smtClean="0"/>
          </a:p>
          <a:p>
            <a:pPr eaLnBrk="1" hangingPunct="1">
              <a:buFont typeface="Wingdings" pitchFamily="2" charset="2"/>
              <a:buChar char="§"/>
            </a:pPr>
            <a:r>
              <a:rPr lang="en-US" smtClean="0"/>
              <a:t>Regional transit planning/analysis studies</a:t>
            </a:r>
          </a:p>
          <a:p>
            <a:pPr eaLnBrk="1" hangingPunct="1">
              <a:buFont typeface="Wingdings" pitchFamily="2" charset="2"/>
              <a:buChar char="§"/>
            </a:pPr>
            <a:endParaRPr lang="en-US" sz="2400" smtClean="0"/>
          </a:p>
          <a:p>
            <a:pPr eaLnBrk="1" hangingPunct="1">
              <a:buFont typeface="Wingdings" pitchFamily="2" charset="2"/>
              <a:buNone/>
            </a:pPr>
            <a:r>
              <a:rPr lang="en-US" b="1" smtClean="0"/>
              <a:t>Local:</a:t>
            </a:r>
          </a:p>
          <a:p>
            <a:pPr eaLnBrk="1" hangingPunct="1">
              <a:buFont typeface="Wingdings" pitchFamily="2" charset="2"/>
              <a:buChar char="§"/>
            </a:pPr>
            <a:r>
              <a:rPr lang="en-US" smtClean="0"/>
              <a:t>Corridor studies</a:t>
            </a:r>
          </a:p>
          <a:p>
            <a:pPr eaLnBrk="1" hangingPunct="1">
              <a:buFont typeface="Wingdings" pitchFamily="2" charset="2"/>
              <a:buChar char="§"/>
            </a:pPr>
            <a:r>
              <a:rPr lang="en-US" smtClean="0"/>
              <a:t>County / municipal / local planning</a:t>
            </a:r>
            <a:endParaRPr lang="en-US" sz="2800" smtClean="0"/>
          </a:p>
          <a:p>
            <a:pPr eaLnBrk="1" hangingPunct="1"/>
            <a:endParaRPr lang="en-US" sz="2800" smtClean="0"/>
          </a:p>
        </p:txBody>
      </p:sp>
      <p:sp>
        <p:nvSpPr>
          <p:cNvPr id="59399" name="Rectangle 8"/>
          <p:cNvSpPr>
            <a:spLocks noChangeArrowheads="1"/>
          </p:cNvSpPr>
          <p:nvPr/>
        </p:nvSpPr>
        <p:spPr bwMode="auto">
          <a:xfrm flipH="1">
            <a:off x="0" y="889000"/>
            <a:ext cx="9144000" cy="42863"/>
          </a:xfrm>
          <a:prstGeom prst="rect">
            <a:avLst/>
          </a:prstGeom>
          <a:solidFill>
            <a:srgbClr val="99CC00"/>
          </a:solidFill>
          <a:ln w="9525">
            <a:noFill/>
            <a:miter lim="800000"/>
            <a:headEnd/>
            <a:tailEnd/>
          </a:ln>
        </p:spPr>
        <p:txBody>
          <a:bodyPr wrap="none" anchor="ctr"/>
          <a:lstStyle/>
          <a:p>
            <a:endParaRPr lang="en-US">
              <a:solidFill>
                <a:srgbClr val="000000"/>
              </a:solidFill>
            </a:endParaRPr>
          </a:p>
        </p:txBody>
      </p:sp>
      <p:sp>
        <p:nvSpPr>
          <p:cNvPr id="59400" name="Rectangle 9"/>
          <p:cNvSpPr>
            <a:spLocks noChangeArrowheads="1"/>
          </p:cNvSpPr>
          <p:nvPr/>
        </p:nvSpPr>
        <p:spPr bwMode="auto">
          <a:xfrm flipH="1">
            <a:off x="0" y="6604000"/>
            <a:ext cx="9144000" cy="42863"/>
          </a:xfrm>
          <a:prstGeom prst="rect">
            <a:avLst/>
          </a:prstGeom>
          <a:solidFill>
            <a:srgbClr val="99CC00"/>
          </a:solidFill>
          <a:ln w="9525">
            <a:noFill/>
            <a:miter lim="800000"/>
            <a:headEnd/>
            <a:tailEnd/>
          </a:ln>
        </p:spPr>
        <p:txBody>
          <a:bodyPr wrap="none" anchor="ctr"/>
          <a:lstStyle/>
          <a:p>
            <a:endParaRPr lang="en-US">
              <a:solidFill>
                <a:srgbClr val="000000"/>
              </a:solidFill>
            </a:endParaRPr>
          </a:p>
        </p:txBody>
      </p:sp>
      <p:sp>
        <p:nvSpPr>
          <p:cNvPr id="59401" name="Rectangle 10"/>
          <p:cNvSpPr>
            <a:spLocks noChangeArrowheads="1"/>
          </p:cNvSpPr>
          <p:nvPr/>
        </p:nvSpPr>
        <p:spPr bwMode="auto">
          <a:xfrm flipH="1">
            <a:off x="0" y="0"/>
            <a:ext cx="9144000" cy="42863"/>
          </a:xfrm>
          <a:prstGeom prst="rect">
            <a:avLst/>
          </a:prstGeom>
          <a:solidFill>
            <a:srgbClr val="008000"/>
          </a:solidFill>
          <a:ln w="9525">
            <a:noFill/>
            <a:miter lim="800000"/>
            <a:headEnd/>
            <a:tailEnd/>
          </a:ln>
        </p:spPr>
        <p:txBody>
          <a:bodyPr wrap="none" anchor="ctr"/>
          <a:lstStyle/>
          <a:p>
            <a:endParaRPr lang="en-US">
              <a:solidFill>
                <a:srgbClr val="000000"/>
              </a:solidFill>
            </a:endParaRPr>
          </a:p>
        </p:txBody>
      </p:sp>
      <p:pic>
        <p:nvPicPr>
          <p:cNvPr id="59402" name="Picture 11" descr="4 COLOR LOGO  XXX"/>
          <p:cNvPicPr>
            <a:picLocks noChangeAspect="1" noChangeArrowheads="1"/>
          </p:cNvPicPr>
          <p:nvPr/>
        </p:nvPicPr>
        <p:blipFill>
          <a:blip r:embed="rId3" cstate="print"/>
          <a:srcRect/>
          <a:stretch>
            <a:fillRect/>
          </a:stretch>
        </p:blipFill>
        <p:spPr bwMode="auto">
          <a:xfrm>
            <a:off x="6854825" y="5919788"/>
            <a:ext cx="2136775" cy="557212"/>
          </a:xfrm>
          <a:prstGeom prst="rect">
            <a:avLst/>
          </a:prstGeom>
          <a:noFill/>
          <a:ln w="9525">
            <a:noFill/>
            <a:miter lim="800000"/>
            <a:headEnd/>
            <a:tailEnd/>
          </a:ln>
        </p:spPr>
      </p:pic>
      <p:pic>
        <p:nvPicPr>
          <p:cNvPr id="59403" name="Picture 14" descr="dvrpclogo_smallwhite"/>
          <p:cNvPicPr>
            <a:picLocks noChangeAspect="1" noChangeArrowheads="1"/>
          </p:cNvPicPr>
          <p:nvPr/>
        </p:nvPicPr>
        <p:blipFill>
          <a:blip r:embed="rId4" cstate="print">
            <a:lum bright="-80000" contrast="-100000"/>
          </a:blip>
          <a:srcRect/>
          <a:stretch>
            <a:fillRect/>
          </a:stretch>
        </p:blipFill>
        <p:spPr bwMode="auto">
          <a:xfrm>
            <a:off x="152400" y="5943600"/>
            <a:ext cx="514350" cy="514350"/>
          </a:xfrm>
          <a:prstGeom prst="rect">
            <a:avLst/>
          </a:prstGeom>
          <a:noFill/>
          <a:ln w="9525">
            <a:noFill/>
            <a:miter lim="800000"/>
            <a:headEnd/>
            <a:tailEnd/>
          </a:ln>
        </p:spPr>
      </p:pic>
      <p:sp>
        <p:nvSpPr>
          <p:cNvPr id="59404" name="Slide Number Placeholder 1"/>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5FFC82F5-8DA2-4BD5-B5E9-B3A45F14C28B}" type="slidenum">
              <a:rPr lang="en-US" sz="1400">
                <a:solidFill>
                  <a:srgbClr val="000000"/>
                </a:solidFill>
              </a:rPr>
              <a:pPr algn="r"/>
              <a:t>16</a:t>
            </a:fld>
            <a:endParaRPr lang="en-US" sz="1400">
              <a:solidFill>
                <a:srgbClr val="000000"/>
              </a:solidFill>
            </a:endParaRPr>
          </a:p>
        </p:txBody>
      </p:sp>
    </p:spTree>
  </p:cSld>
  <p:clrMapOvr>
    <a:masterClrMapping/>
  </p:clrMapOvr>
  <p:transition>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7" name="Rectangle 6"/>
          <p:cNvSpPr>
            <a:spLocks noGrp="1" noChangeArrowheads="1"/>
          </p:cNvSpPr>
          <p:nvPr>
            <p:ph type="sldNum" sz="quarter" idx="12"/>
          </p:nvPr>
        </p:nvSpPr>
        <p:spPr>
          <a:noFill/>
          <a:ln>
            <a:miter lim="800000"/>
            <a:headEnd/>
            <a:tailEnd/>
          </a:ln>
        </p:spPr>
        <p:txBody>
          <a:bodyPr/>
          <a:lstStyle/>
          <a:p>
            <a:fld id="{4973DAFC-6B73-4178-9505-2AFFE40D44A4}" type="slidenum">
              <a:rPr lang="en-US" smtClean="0">
                <a:latin typeface="Arial" charset="0"/>
              </a:rPr>
              <a:pPr/>
              <a:t>17</a:t>
            </a:fld>
            <a:endParaRPr lang="en-US" smtClean="0">
              <a:latin typeface="Arial" charset="0"/>
            </a:endParaRPr>
          </a:p>
        </p:txBody>
      </p:sp>
      <p:pic>
        <p:nvPicPr>
          <p:cNvPr id="60418" name="Picture 11" descr="map1"/>
          <p:cNvPicPr>
            <a:picLocks noChangeAspect="1" noChangeArrowheads="1"/>
          </p:cNvPicPr>
          <p:nvPr/>
        </p:nvPicPr>
        <p:blipFill>
          <a:blip r:embed="rId2" cstate="print">
            <a:lum bright="54000" contrast="-60000"/>
          </a:blip>
          <a:srcRect l="49765" t="21545" r="17882" b="73181"/>
          <a:stretch>
            <a:fillRect/>
          </a:stretch>
        </p:blipFill>
        <p:spPr bwMode="auto">
          <a:xfrm>
            <a:off x="4035425" y="3175"/>
            <a:ext cx="5103813" cy="989013"/>
          </a:xfrm>
          <a:prstGeom prst="rect">
            <a:avLst/>
          </a:prstGeom>
          <a:noFill/>
          <a:ln w="9525">
            <a:noFill/>
            <a:miter lim="800000"/>
            <a:headEnd/>
            <a:tailEnd/>
          </a:ln>
        </p:spPr>
      </p:pic>
      <p:sp>
        <p:nvSpPr>
          <p:cNvPr id="60419" name="Rectangle 3"/>
          <p:cNvSpPr>
            <a:spLocks noChangeArrowheads="1"/>
          </p:cNvSpPr>
          <p:nvPr/>
        </p:nvSpPr>
        <p:spPr bwMode="auto">
          <a:xfrm>
            <a:off x="0" y="901700"/>
            <a:ext cx="9144000" cy="5956300"/>
          </a:xfrm>
          <a:prstGeom prst="rect">
            <a:avLst/>
          </a:prstGeom>
          <a:solidFill>
            <a:srgbClr val="E6E6E6"/>
          </a:solidFill>
          <a:ln w="9525">
            <a:noFill/>
            <a:miter lim="800000"/>
            <a:headEnd/>
            <a:tailEnd/>
          </a:ln>
        </p:spPr>
        <p:txBody>
          <a:bodyPr wrap="none" anchor="ctr"/>
          <a:lstStyle/>
          <a:p>
            <a:endParaRPr lang="en-US">
              <a:solidFill>
                <a:srgbClr val="000000"/>
              </a:solidFill>
            </a:endParaRPr>
          </a:p>
        </p:txBody>
      </p:sp>
      <p:sp>
        <p:nvSpPr>
          <p:cNvPr id="60420" name="Text Box 4"/>
          <p:cNvSpPr txBox="1">
            <a:spLocks noChangeArrowheads="1"/>
          </p:cNvSpPr>
          <p:nvPr/>
        </p:nvSpPr>
        <p:spPr bwMode="auto">
          <a:xfrm>
            <a:off x="374650" y="155575"/>
            <a:ext cx="8396288" cy="579438"/>
          </a:xfrm>
          <a:prstGeom prst="rect">
            <a:avLst/>
          </a:prstGeom>
          <a:noFill/>
          <a:ln w="9525">
            <a:noFill/>
            <a:miter lim="800000"/>
            <a:headEnd/>
            <a:tailEnd/>
          </a:ln>
        </p:spPr>
        <p:txBody>
          <a:bodyPr>
            <a:spAutoFit/>
          </a:bodyPr>
          <a:lstStyle/>
          <a:p>
            <a:r>
              <a:rPr lang="en-US" sz="3200" b="1" u="sng">
                <a:solidFill>
                  <a:srgbClr val="000000"/>
                </a:solidFill>
              </a:rPr>
              <a:t>REGIONAL:</a:t>
            </a:r>
            <a:r>
              <a:rPr lang="en-US" sz="3200" b="1">
                <a:solidFill>
                  <a:srgbClr val="000000"/>
                </a:solidFill>
              </a:rPr>
              <a:t> Score Changes 2000-2030</a:t>
            </a:r>
          </a:p>
        </p:txBody>
      </p:sp>
      <p:sp>
        <p:nvSpPr>
          <p:cNvPr id="60421" name="Rectangle 5"/>
          <p:cNvSpPr>
            <a:spLocks noChangeArrowheads="1"/>
          </p:cNvSpPr>
          <p:nvPr/>
        </p:nvSpPr>
        <p:spPr bwMode="auto">
          <a:xfrm>
            <a:off x="0" y="6726238"/>
            <a:ext cx="9144000" cy="131762"/>
          </a:xfrm>
          <a:prstGeom prst="rect">
            <a:avLst/>
          </a:prstGeom>
          <a:solidFill>
            <a:srgbClr val="008000"/>
          </a:solidFill>
          <a:ln w="9525">
            <a:noFill/>
            <a:miter lim="800000"/>
            <a:headEnd/>
            <a:tailEnd/>
          </a:ln>
        </p:spPr>
        <p:txBody>
          <a:bodyPr wrap="none" anchor="ctr"/>
          <a:lstStyle/>
          <a:p>
            <a:endParaRPr lang="en-US">
              <a:solidFill>
                <a:srgbClr val="000000"/>
              </a:solidFill>
            </a:endParaRPr>
          </a:p>
        </p:txBody>
      </p:sp>
      <p:sp>
        <p:nvSpPr>
          <p:cNvPr id="60422" name="Rectangle 7"/>
          <p:cNvSpPr>
            <a:spLocks noChangeArrowheads="1"/>
          </p:cNvSpPr>
          <p:nvPr/>
        </p:nvSpPr>
        <p:spPr bwMode="auto">
          <a:xfrm flipH="1">
            <a:off x="0" y="889000"/>
            <a:ext cx="9144000" cy="42863"/>
          </a:xfrm>
          <a:prstGeom prst="rect">
            <a:avLst/>
          </a:prstGeom>
          <a:solidFill>
            <a:srgbClr val="99CC00"/>
          </a:solidFill>
          <a:ln w="9525">
            <a:noFill/>
            <a:miter lim="800000"/>
            <a:headEnd/>
            <a:tailEnd/>
          </a:ln>
        </p:spPr>
        <p:txBody>
          <a:bodyPr wrap="none" anchor="ctr"/>
          <a:lstStyle/>
          <a:p>
            <a:endParaRPr lang="en-US">
              <a:solidFill>
                <a:srgbClr val="000000"/>
              </a:solidFill>
            </a:endParaRPr>
          </a:p>
        </p:txBody>
      </p:sp>
      <p:sp>
        <p:nvSpPr>
          <p:cNvPr id="60423" name="Rectangle 8"/>
          <p:cNvSpPr>
            <a:spLocks noChangeArrowheads="1"/>
          </p:cNvSpPr>
          <p:nvPr/>
        </p:nvSpPr>
        <p:spPr bwMode="auto">
          <a:xfrm flipH="1">
            <a:off x="0" y="6604000"/>
            <a:ext cx="9144000" cy="42863"/>
          </a:xfrm>
          <a:prstGeom prst="rect">
            <a:avLst/>
          </a:prstGeom>
          <a:solidFill>
            <a:srgbClr val="99CC00"/>
          </a:solidFill>
          <a:ln w="9525">
            <a:noFill/>
            <a:miter lim="800000"/>
            <a:headEnd/>
            <a:tailEnd/>
          </a:ln>
        </p:spPr>
        <p:txBody>
          <a:bodyPr wrap="none" anchor="ctr"/>
          <a:lstStyle/>
          <a:p>
            <a:endParaRPr lang="en-US">
              <a:solidFill>
                <a:srgbClr val="000000"/>
              </a:solidFill>
            </a:endParaRPr>
          </a:p>
        </p:txBody>
      </p:sp>
      <p:sp>
        <p:nvSpPr>
          <p:cNvPr id="60424" name="Rectangle 9"/>
          <p:cNvSpPr>
            <a:spLocks noChangeArrowheads="1"/>
          </p:cNvSpPr>
          <p:nvPr/>
        </p:nvSpPr>
        <p:spPr bwMode="auto">
          <a:xfrm flipH="1">
            <a:off x="0" y="0"/>
            <a:ext cx="9144000" cy="42863"/>
          </a:xfrm>
          <a:prstGeom prst="rect">
            <a:avLst/>
          </a:prstGeom>
          <a:solidFill>
            <a:srgbClr val="008000"/>
          </a:solidFill>
          <a:ln w="9525">
            <a:noFill/>
            <a:miter lim="800000"/>
            <a:headEnd/>
            <a:tailEnd/>
          </a:ln>
        </p:spPr>
        <p:txBody>
          <a:bodyPr wrap="none" anchor="ctr"/>
          <a:lstStyle/>
          <a:p>
            <a:endParaRPr lang="en-US">
              <a:solidFill>
                <a:srgbClr val="000000"/>
              </a:solidFill>
            </a:endParaRPr>
          </a:p>
        </p:txBody>
      </p:sp>
      <p:pic>
        <p:nvPicPr>
          <p:cNvPr id="60425" name="Picture 10" descr="pres_map4"/>
          <p:cNvPicPr>
            <a:picLocks noChangeAspect="1" noChangeArrowheads="1"/>
          </p:cNvPicPr>
          <p:nvPr/>
        </p:nvPicPr>
        <p:blipFill>
          <a:blip r:embed="rId3" cstate="print"/>
          <a:srcRect/>
          <a:stretch>
            <a:fillRect/>
          </a:stretch>
        </p:blipFill>
        <p:spPr bwMode="auto">
          <a:xfrm>
            <a:off x="762000" y="990600"/>
            <a:ext cx="7620000" cy="5541963"/>
          </a:xfrm>
          <a:prstGeom prst="rect">
            <a:avLst/>
          </a:prstGeom>
          <a:noFill/>
          <a:ln w="9525">
            <a:noFill/>
            <a:miter lim="800000"/>
            <a:headEnd/>
            <a:tailEnd/>
          </a:ln>
        </p:spPr>
      </p:pic>
      <p:sp>
        <p:nvSpPr>
          <p:cNvPr id="60426" name="Slide Number Placeholder 1"/>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05B19E9D-A506-4026-B3BF-DCCC184B1302}" type="slidenum">
              <a:rPr lang="en-US" sz="1400">
                <a:solidFill>
                  <a:srgbClr val="000000"/>
                </a:solidFill>
              </a:rPr>
              <a:pPr algn="r"/>
              <a:t>17</a:t>
            </a:fld>
            <a:endParaRPr lang="en-US" sz="1400">
              <a:solidFill>
                <a:srgbClr val="000000"/>
              </a:solidFill>
            </a:endParaRPr>
          </a:p>
        </p:txBody>
      </p:sp>
    </p:spTree>
  </p:cSld>
  <p:clrMapOvr>
    <a:masterClrMapping/>
  </p:clrMapOvr>
  <p:transition>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1" name="Rectangle 6"/>
          <p:cNvSpPr>
            <a:spLocks noGrp="1" noChangeArrowheads="1"/>
          </p:cNvSpPr>
          <p:nvPr>
            <p:ph type="sldNum" sz="quarter" idx="12"/>
          </p:nvPr>
        </p:nvSpPr>
        <p:spPr>
          <a:noFill/>
          <a:ln>
            <a:miter lim="800000"/>
            <a:headEnd/>
            <a:tailEnd/>
          </a:ln>
        </p:spPr>
        <p:txBody>
          <a:bodyPr/>
          <a:lstStyle/>
          <a:p>
            <a:fld id="{EE4D7537-E8C5-448A-A67A-2DE95596565D}" type="slidenum">
              <a:rPr lang="en-US" smtClean="0">
                <a:latin typeface="Arial" charset="0"/>
              </a:rPr>
              <a:pPr/>
              <a:t>18</a:t>
            </a:fld>
            <a:endParaRPr lang="en-US" smtClean="0">
              <a:latin typeface="Arial" charset="0"/>
            </a:endParaRPr>
          </a:p>
        </p:txBody>
      </p:sp>
      <p:pic>
        <p:nvPicPr>
          <p:cNvPr id="61442" name="Picture 11" descr="map1"/>
          <p:cNvPicPr>
            <a:picLocks noChangeAspect="1" noChangeArrowheads="1"/>
          </p:cNvPicPr>
          <p:nvPr/>
        </p:nvPicPr>
        <p:blipFill>
          <a:blip r:embed="rId2" cstate="print">
            <a:lum bright="54000" contrast="-60000"/>
          </a:blip>
          <a:srcRect l="49765" t="21545" r="17882" b="73181"/>
          <a:stretch>
            <a:fillRect/>
          </a:stretch>
        </p:blipFill>
        <p:spPr bwMode="auto">
          <a:xfrm>
            <a:off x="4035425" y="3175"/>
            <a:ext cx="5103813" cy="989013"/>
          </a:xfrm>
          <a:prstGeom prst="rect">
            <a:avLst/>
          </a:prstGeom>
          <a:noFill/>
          <a:ln w="9525">
            <a:noFill/>
            <a:miter lim="800000"/>
            <a:headEnd/>
            <a:tailEnd/>
          </a:ln>
        </p:spPr>
      </p:pic>
      <p:sp>
        <p:nvSpPr>
          <p:cNvPr id="61443" name="Rectangle 3"/>
          <p:cNvSpPr>
            <a:spLocks noChangeArrowheads="1"/>
          </p:cNvSpPr>
          <p:nvPr/>
        </p:nvSpPr>
        <p:spPr bwMode="auto">
          <a:xfrm>
            <a:off x="0" y="901700"/>
            <a:ext cx="9144000" cy="5956300"/>
          </a:xfrm>
          <a:prstGeom prst="rect">
            <a:avLst/>
          </a:prstGeom>
          <a:solidFill>
            <a:srgbClr val="E6E6E6"/>
          </a:solidFill>
          <a:ln w="9525">
            <a:noFill/>
            <a:miter lim="800000"/>
            <a:headEnd/>
            <a:tailEnd/>
          </a:ln>
        </p:spPr>
        <p:txBody>
          <a:bodyPr wrap="none" anchor="ctr"/>
          <a:lstStyle/>
          <a:p>
            <a:endParaRPr lang="en-US">
              <a:solidFill>
                <a:srgbClr val="000000"/>
              </a:solidFill>
            </a:endParaRPr>
          </a:p>
        </p:txBody>
      </p:sp>
      <p:sp>
        <p:nvSpPr>
          <p:cNvPr id="61444" name="Text Box 4"/>
          <p:cNvSpPr txBox="1">
            <a:spLocks noChangeArrowheads="1"/>
          </p:cNvSpPr>
          <p:nvPr/>
        </p:nvSpPr>
        <p:spPr bwMode="auto">
          <a:xfrm>
            <a:off x="374650" y="155575"/>
            <a:ext cx="8396288" cy="579438"/>
          </a:xfrm>
          <a:prstGeom prst="rect">
            <a:avLst/>
          </a:prstGeom>
          <a:noFill/>
          <a:ln w="9525">
            <a:noFill/>
            <a:miter lim="800000"/>
            <a:headEnd/>
            <a:tailEnd/>
          </a:ln>
        </p:spPr>
        <p:txBody>
          <a:bodyPr>
            <a:spAutoFit/>
          </a:bodyPr>
          <a:lstStyle/>
          <a:p>
            <a:r>
              <a:rPr lang="en-US" sz="3200" b="1" u="sng">
                <a:solidFill>
                  <a:srgbClr val="000000"/>
                </a:solidFill>
              </a:rPr>
              <a:t>LOCAL:</a:t>
            </a:r>
            <a:r>
              <a:rPr lang="en-US" sz="3200" b="1">
                <a:solidFill>
                  <a:srgbClr val="000000"/>
                </a:solidFill>
              </a:rPr>
              <a:t> NJ 322 – Sprawl Scenario</a:t>
            </a:r>
          </a:p>
        </p:txBody>
      </p:sp>
      <p:sp>
        <p:nvSpPr>
          <p:cNvPr id="61445" name="Rectangle 5"/>
          <p:cNvSpPr>
            <a:spLocks noChangeArrowheads="1"/>
          </p:cNvSpPr>
          <p:nvPr/>
        </p:nvSpPr>
        <p:spPr bwMode="auto">
          <a:xfrm>
            <a:off x="0" y="6726238"/>
            <a:ext cx="9144000" cy="131762"/>
          </a:xfrm>
          <a:prstGeom prst="rect">
            <a:avLst/>
          </a:prstGeom>
          <a:solidFill>
            <a:srgbClr val="008000"/>
          </a:solidFill>
          <a:ln w="9525">
            <a:noFill/>
            <a:miter lim="800000"/>
            <a:headEnd/>
            <a:tailEnd/>
          </a:ln>
        </p:spPr>
        <p:txBody>
          <a:bodyPr wrap="none" anchor="ctr"/>
          <a:lstStyle/>
          <a:p>
            <a:endParaRPr lang="en-US">
              <a:solidFill>
                <a:srgbClr val="000000"/>
              </a:solidFill>
            </a:endParaRPr>
          </a:p>
        </p:txBody>
      </p:sp>
      <p:sp>
        <p:nvSpPr>
          <p:cNvPr id="61446" name="Rectangle 7"/>
          <p:cNvSpPr>
            <a:spLocks noChangeArrowheads="1"/>
          </p:cNvSpPr>
          <p:nvPr/>
        </p:nvSpPr>
        <p:spPr bwMode="auto">
          <a:xfrm flipH="1">
            <a:off x="0" y="889000"/>
            <a:ext cx="9144000" cy="42863"/>
          </a:xfrm>
          <a:prstGeom prst="rect">
            <a:avLst/>
          </a:prstGeom>
          <a:solidFill>
            <a:srgbClr val="99CC00"/>
          </a:solidFill>
          <a:ln w="9525">
            <a:noFill/>
            <a:miter lim="800000"/>
            <a:headEnd/>
            <a:tailEnd/>
          </a:ln>
        </p:spPr>
        <p:txBody>
          <a:bodyPr wrap="none" anchor="ctr"/>
          <a:lstStyle/>
          <a:p>
            <a:endParaRPr lang="en-US">
              <a:solidFill>
                <a:srgbClr val="000000"/>
              </a:solidFill>
            </a:endParaRPr>
          </a:p>
        </p:txBody>
      </p:sp>
      <p:sp>
        <p:nvSpPr>
          <p:cNvPr id="61447" name="Rectangle 8"/>
          <p:cNvSpPr>
            <a:spLocks noChangeArrowheads="1"/>
          </p:cNvSpPr>
          <p:nvPr/>
        </p:nvSpPr>
        <p:spPr bwMode="auto">
          <a:xfrm flipH="1">
            <a:off x="0" y="6604000"/>
            <a:ext cx="9144000" cy="42863"/>
          </a:xfrm>
          <a:prstGeom prst="rect">
            <a:avLst/>
          </a:prstGeom>
          <a:solidFill>
            <a:srgbClr val="99CC00"/>
          </a:solidFill>
          <a:ln w="9525">
            <a:noFill/>
            <a:miter lim="800000"/>
            <a:headEnd/>
            <a:tailEnd/>
          </a:ln>
        </p:spPr>
        <p:txBody>
          <a:bodyPr wrap="none" anchor="ctr"/>
          <a:lstStyle/>
          <a:p>
            <a:endParaRPr lang="en-US">
              <a:solidFill>
                <a:srgbClr val="000000"/>
              </a:solidFill>
            </a:endParaRPr>
          </a:p>
        </p:txBody>
      </p:sp>
      <p:sp>
        <p:nvSpPr>
          <p:cNvPr id="61448" name="Rectangle 9"/>
          <p:cNvSpPr>
            <a:spLocks noChangeArrowheads="1"/>
          </p:cNvSpPr>
          <p:nvPr/>
        </p:nvSpPr>
        <p:spPr bwMode="auto">
          <a:xfrm flipH="1">
            <a:off x="0" y="0"/>
            <a:ext cx="9144000" cy="42863"/>
          </a:xfrm>
          <a:prstGeom prst="rect">
            <a:avLst/>
          </a:prstGeom>
          <a:solidFill>
            <a:srgbClr val="008000"/>
          </a:solidFill>
          <a:ln w="9525">
            <a:noFill/>
            <a:miter lim="800000"/>
            <a:headEnd/>
            <a:tailEnd/>
          </a:ln>
        </p:spPr>
        <p:txBody>
          <a:bodyPr wrap="none" anchor="ctr"/>
          <a:lstStyle/>
          <a:p>
            <a:endParaRPr lang="en-US">
              <a:solidFill>
                <a:srgbClr val="000000"/>
              </a:solidFill>
            </a:endParaRPr>
          </a:p>
        </p:txBody>
      </p:sp>
      <p:pic>
        <p:nvPicPr>
          <p:cNvPr id="61449" name="Picture 10" descr="pres_map2"/>
          <p:cNvPicPr>
            <a:picLocks noChangeAspect="1" noChangeArrowheads="1"/>
          </p:cNvPicPr>
          <p:nvPr/>
        </p:nvPicPr>
        <p:blipFill>
          <a:blip r:embed="rId3" cstate="print"/>
          <a:srcRect/>
          <a:stretch>
            <a:fillRect/>
          </a:stretch>
        </p:blipFill>
        <p:spPr bwMode="auto">
          <a:xfrm>
            <a:off x="228600" y="990600"/>
            <a:ext cx="8763000" cy="5538788"/>
          </a:xfrm>
          <a:prstGeom prst="rect">
            <a:avLst/>
          </a:prstGeom>
          <a:noFill/>
          <a:ln w="9525">
            <a:noFill/>
            <a:miter lim="800000"/>
            <a:headEnd/>
            <a:tailEnd/>
          </a:ln>
        </p:spPr>
      </p:pic>
      <p:sp>
        <p:nvSpPr>
          <p:cNvPr id="61450" name="Slide Number Placeholder 1"/>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EA80A646-E1E2-4FE4-ACEA-04A720896883}" type="slidenum">
              <a:rPr lang="en-US" sz="1400">
                <a:solidFill>
                  <a:srgbClr val="000000"/>
                </a:solidFill>
              </a:rPr>
              <a:pPr algn="r"/>
              <a:t>18</a:t>
            </a:fld>
            <a:endParaRPr lang="en-US" sz="1400">
              <a:solidFill>
                <a:srgbClr val="000000"/>
              </a:solidFill>
            </a:endParaRPr>
          </a:p>
        </p:txBody>
      </p:sp>
    </p:spTree>
  </p:cSld>
  <p:clrMapOvr>
    <a:masterClrMapping/>
  </p:clrMapOvr>
  <p:transition>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5" name="Rectangle 6"/>
          <p:cNvSpPr>
            <a:spLocks noGrp="1" noChangeArrowheads="1"/>
          </p:cNvSpPr>
          <p:nvPr>
            <p:ph type="sldNum" sz="quarter" idx="12"/>
          </p:nvPr>
        </p:nvSpPr>
        <p:spPr>
          <a:noFill/>
          <a:ln>
            <a:miter lim="800000"/>
            <a:headEnd/>
            <a:tailEnd/>
          </a:ln>
        </p:spPr>
        <p:txBody>
          <a:bodyPr/>
          <a:lstStyle/>
          <a:p>
            <a:fld id="{B87F8D78-5DA9-49B4-B38E-85D23E81B409}" type="slidenum">
              <a:rPr lang="en-US" smtClean="0">
                <a:latin typeface="Arial" charset="0"/>
              </a:rPr>
              <a:pPr/>
              <a:t>19</a:t>
            </a:fld>
            <a:endParaRPr lang="en-US" smtClean="0">
              <a:latin typeface="Arial" charset="0"/>
            </a:endParaRPr>
          </a:p>
        </p:txBody>
      </p:sp>
      <p:pic>
        <p:nvPicPr>
          <p:cNvPr id="62466" name="Picture 11" descr="map1"/>
          <p:cNvPicPr>
            <a:picLocks noChangeAspect="1" noChangeArrowheads="1"/>
          </p:cNvPicPr>
          <p:nvPr/>
        </p:nvPicPr>
        <p:blipFill>
          <a:blip r:embed="rId2" cstate="print">
            <a:lum bright="54000" contrast="-60000"/>
          </a:blip>
          <a:srcRect l="49765" t="21545" r="17882" b="73181"/>
          <a:stretch>
            <a:fillRect/>
          </a:stretch>
        </p:blipFill>
        <p:spPr bwMode="auto">
          <a:xfrm>
            <a:off x="4035425" y="3175"/>
            <a:ext cx="5103813" cy="989013"/>
          </a:xfrm>
          <a:prstGeom prst="rect">
            <a:avLst/>
          </a:prstGeom>
          <a:noFill/>
          <a:ln w="9525">
            <a:noFill/>
            <a:miter lim="800000"/>
            <a:headEnd/>
            <a:tailEnd/>
          </a:ln>
        </p:spPr>
      </p:pic>
      <p:sp>
        <p:nvSpPr>
          <p:cNvPr id="62467" name="Rectangle 3"/>
          <p:cNvSpPr>
            <a:spLocks noChangeArrowheads="1"/>
          </p:cNvSpPr>
          <p:nvPr/>
        </p:nvSpPr>
        <p:spPr bwMode="auto">
          <a:xfrm>
            <a:off x="0" y="901700"/>
            <a:ext cx="9144000" cy="5956300"/>
          </a:xfrm>
          <a:prstGeom prst="rect">
            <a:avLst/>
          </a:prstGeom>
          <a:solidFill>
            <a:srgbClr val="E6E6E6"/>
          </a:solidFill>
          <a:ln w="9525">
            <a:noFill/>
            <a:miter lim="800000"/>
            <a:headEnd/>
            <a:tailEnd/>
          </a:ln>
        </p:spPr>
        <p:txBody>
          <a:bodyPr wrap="none" anchor="ctr"/>
          <a:lstStyle/>
          <a:p>
            <a:endParaRPr lang="en-US">
              <a:solidFill>
                <a:srgbClr val="000000"/>
              </a:solidFill>
            </a:endParaRPr>
          </a:p>
        </p:txBody>
      </p:sp>
      <p:sp>
        <p:nvSpPr>
          <p:cNvPr id="62468" name="Text Box 4"/>
          <p:cNvSpPr txBox="1">
            <a:spLocks noChangeArrowheads="1"/>
          </p:cNvSpPr>
          <p:nvPr/>
        </p:nvSpPr>
        <p:spPr bwMode="auto">
          <a:xfrm>
            <a:off x="374650" y="155575"/>
            <a:ext cx="8396288" cy="579438"/>
          </a:xfrm>
          <a:prstGeom prst="rect">
            <a:avLst/>
          </a:prstGeom>
          <a:noFill/>
          <a:ln w="9525">
            <a:noFill/>
            <a:miter lim="800000"/>
            <a:headEnd/>
            <a:tailEnd/>
          </a:ln>
        </p:spPr>
        <p:txBody>
          <a:bodyPr>
            <a:spAutoFit/>
          </a:bodyPr>
          <a:lstStyle/>
          <a:p>
            <a:r>
              <a:rPr lang="en-US" sz="3200" b="1" u="sng">
                <a:solidFill>
                  <a:srgbClr val="000000"/>
                </a:solidFill>
              </a:rPr>
              <a:t>LOCAL:</a:t>
            </a:r>
            <a:r>
              <a:rPr lang="en-US" sz="3200" b="1">
                <a:solidFill>
                  <a:srgbClr val="000000"/>
                </a:solidFill>
              </a:rPr>
              <a:t> NJ 322 – Smart Growth Scenario</a:t>
            </a:r>
          </a:p>
        </p:txBody>
      </p:sp>
      <p:sp>
        <p:nvSpPr>
          <p:cNvPr id="62469" name="Rectangle 5"/>
          <p:cNvSpPr>
            <a:spLocks noChangeArrowheads="1"/>
          </p:cNvSpPr>
          <p:nvPr/>
        </p:nvSpPr>
        <p:spPr bwMode="auto">
          <a:xfrm>
            <a:off x="0" y="6726238"/>
            <a:ext cx="9144000" cy="131762"/>
          </a:xfrm>
          <a:prstGeom prst="rect">
            <a:avLst/>
          </a:prstGeom>
          <a:solidFill>
            <a:srgbClr val="008000"/>
          </a:solidFill>
          <a:ln w="9525">
            <a:noFill/>
            <a:miter lim="800000"/>
            <a:headEnd/>
            <a:tailEnd/>
          </a:ln>
        </p:spPr>
        <p:txBody>
          <a:bodyPr wrap="none" anchor="ctr"/>
          <a:lstStyle/>
          <a:p>
            <a:endParaRPr lang="en-US">
              <a:solidFill>
                <a:srgbClr val="000000"/>
              </a:solidFill>
            </a:endParaRPr>
          </a:p>
        </p:txBody>
      </p:sp>
      <p:sp>
        <p:nvSpPr>
          <p:cNvPr id="62470" name="Rectangle 7"/>
          <p:cNvSpPr>
            <a:spLocks noChangeArrowheads="1"/>
          </p:cNvSpPr>
          <p:nvPr/>
        </p:nvSpPr>
        <p:spPr bwMode="auto">
          <a:xfrm flipH="1">
            <a:off x="0" y="889000"/>
            <a:ext cx="9144000" cy="42863"/>
          </a:xfrm>
          <a:prstGeom prst="rect">
            <a:avLst/>
          </a:prstGeom>
          <a:solidFill>
            <a:srgbClr val="99CC00"/>
          </a:solidFill>
          <a:ln w="9525">
            <a:noFill/>
            <a:miter lim="800000"/>
            <a:headEnd/>
            <a:tailEnd/>
          </a:ln>
        </p:spPr>
        <p:txBody>
          <a:bodyPr wrap="none" anchor="ctr"/>
          <a:lstStyle/>
          <a:p>
            <a:endParaRPr lang="en-US">
              <a:solidFill>
                <a:srgbClr val="000000"/>
              </a:solidFill>
            </a:endParaRPr>
          </a:p>
        </p:txBody>
      </p:sp>
      <p:sp>
        <p:nvSpPr>
          <p:cNvPr id="62471" name="Rectangle 8"/>
          <p:cNvSpPr>
            <a:spLocks noChangeArrowheads="1"/>
          </p:cNvSpPr>
          <p:nvPr/>
        </p:nvSpPr>
        <p:spPr bwMode="auto">
          <a:xfrm flipH="1">
            <a:off x="0" y="6604000"/>
            <a:ext cx="9144000" cy="42863"/>
          </a:xfrm>
          <a:prstGeom prst="rect">
            <a:avLst/>
          </a:prstGeom>
          <a:solidFill>
            <a:srgbClr val="99CC00"/>
          </a:solidFill>
          <a:ln w="9525">
            <a:noFill/>
            <a:miter lim="800000"/>
            <a:headEnd/>
            <a:tailEnd/>
          </a:ln>
        </p:spPr>
        <p:txBody>
          <a:bodyPr wrap="none" anchor="ctr"/>
          <a:lstStyle/>
          <a:p>
            <a:endParaRPr lang="en-US">
              <a:solidFill>
                <a:srgbClr val="000000"/>
              </a:solidFill>
            </a:endParaRPr>
          </a:p>
        </p:txBody>
      </p:sp>
      <p:sp>
        <p:nvSpPr>
          <p:cNvPr id="62472" name="Rectangle 9"/>
          <p:cNvSpPr>
            <a:spLocks noChangeArrowheads="1"/>
          </p:cNvSpPr>
          <p:nvPr/>
        </p:nvSpPr>
        <p:spPr bwMode="auto">
          <a:xfrm flipH="1">
            <a:off x="0" y="0"/>
            <a:ext cx="9144000" cy="42863"/>
          </a:xfrm>
          <a:prstGeom prst="rect">
            <a:avLst/>
          </a:prstGeom>
          <a:solidFill>
            <a:srgbClr val="008000"/>
          </a:solidFill>
          <a:ln w="9525">
            <a:noFill/>
            <a:miter lim="800000"/>
            <a:headEnd/>
            <a:tailEnd/>
          </a:ln>
        </p:spPr>
        <p:txBody>
          <a:bodyPr wrap="none" anchor="ctr"/>
          <a:lstStyle/>
          <a:p>
            <a:endParaRPr lang="en-US">
              <a:solidFill>
                <a:srgbClr val="000000"/>
              </a:solidFill>
            </a:endParaRPr>
          </a:p>
        </p:txBody>
      </p:sp>
      <p:pic>
        <p:nvPicPr>
          <p:cNvPr id="62473" name="Picture 10" descr="pres_map3"/>
          <p:cNvPicPr>
            <a:picLocks noChangeAspect="1" noChangeArrowheads="1"/>
          </p:cNvPicPr>
          <p:nvPr/>
        </p:nvPicPr>
        <p:blipFill>
          <a:blip r:embed="rId3" cstate="print"/>
          <a:srcRect/>
          <a:stretch>
            <a:fillRect/>
          </a:stretch>
        </p:blipFill>
        <p:spPr bwMode="auto">
          <a:xfrm>
            <a:off x="228600" y="990600"/>
            <a:ext cx="8686800" cy="5553075"/>
          </a:xfrm>
          <a:prstGeom prst="rect">
            <a:avLst/>
          </a:prstGeom>
          <a:noFill/>
          <a:ln w="9525">
            <a:noFill/>
            <a:miter lim="800000"/>
            <a:headEnd/>
            <a:tailEnd/>
          </a:ln>
        </p:spPr>
      </p:pic>
      <p:sp>
        <p:nvSpPr>
          <p:cNvPr id="62474" name="Slide Number Placeholder 1"/>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2745F7D2-E7A0-42E1-8E39-A7C69CA1CB97}" type="slidenum">
              <a:rPr lang="en-US" sz="1400">
                <a:solidFill>
                  <a:srgbClr val="000000"/>
                </a:solidFill>
              </a:rPr>
              <a:pPr algn="r"/>
              <a:t>19</a:t>
            </a:fld>
            <a:endParaRPr lang="en-US" sz="1400">
              <a:solidFill>
                <a:srgbClr val="000000"/>
              </a:solidFill>
            </a:endParaRPr>
          </a:p>
        </p:txBody>
      </p:sp>
    </p:spTree>
  </p:cSld>
  <p:clrMapOvr>
    <a:masterClrMapping/>
  </p:clrMapOvr>
  <p:transition>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10"/>
          </p:nvPr>
        </p:nvSpPr>
        <p:spPr>
          <a:noFill/>
        </p:spPr>
        <p:txBody>
          <a:bodyPr/>
          <a:lstStyle/>
          <a:p>
            <a:fld id="{4A844B93-CA8D-46C9-94A1-60C96C14AFD2}" type="slidenum">
              <a:rPr lang="en-US" smtClean="0"/>
              <a:pPr/>
              <a:t>2</a:t>
            </a:fld>
            <a:endParaRPr lang="en-US" smtClean="0"/>
          </a:p>
        </p:txBody>
      </p:sp>
      <p:sp>
        <p:nvSpPr>
          <p:cNvPr id="43010" name="Slide Number Placeholder 3"/>
          <p:cNvSpPr txBox="1">
            <a:spLocks noGrp="1"/>
          </p:cNvSpPr>
          <p:nvPr/>
        </p:nvSpPr>
        <p:spPr bwMode="auto">
          <a:xfrm>
            <a:off x="6553200" y="6096000"/>
            <a:ext cx="2133600" cy="476250"/>
          </a:xfrm>
          <a:prstGeom prst="rect">
            <a:avLst/>
          </a:prstGeom>
          <a:noFill/>
          <a:ln w="9525">
            <a:noFill/>
            <a:miter lim="800000"/>
            <a:headEnd/>
            <a:tailEnd/>
          </a:ln>
        </p:spPr>
        <p:txBody>
          <a:bodyPr/>
          <a:lstStyle/>
          <a:p>
            <a:pPr algn="r"/>
            <a:fld id="{A21F23DC-A5D2-4A3F-BAAD-1970F0229197}" type="slidenum">
              <a:rPr lang="en-US" sz="1400"/>
              <a:pPr algn="r"/>
              <a:t>2</a:t>
            </a:fld>
            <a:endParaRPr lang="en-US" sz="1400"/>
          </a:p>
        </p:txBody>
      </p:sp>
      <p:sp>
        <p:nvSpPr>
          <p:cNvPr id="43011" name="Rectangle 2"/>
          <p:cNvSpPr>
            <a:spLocks noGrp="1" noChangeArrowheads="1"/>
          </p:cNvSpPr>
          <p:nvPr>
            <p:ph type="title"/>
          </p:nvPr>
        </p:nvSpPr>
        <p:spPr/>
        <p:txBody>
          <a:bodyPr/>
          <a:lstStyle/>
          <a:p>
            <a:pPr eaLnBrk="1" hangingPunct="1"/>
            <a:r>
              <a:rPr lang="en-US" smtClean="0"/>
              <a:t>Agenda	</a:t>
            </a:r>
          </a:p>
        </p:txBody>
      </p:sp>
      <p:sp>
        <p:nvSpPr>
          <p:cNvPr id="43012" name="Rectangle 3"/>
          <p:cNvSpPr>
            <a:spLocks noGrp="1" noChangeArrowheads="1"/>
          </p:cNvSpPr>
          <p:nvPr>
            <p:ph type="body" idx="1"/>
          </p:nvPr>
        </p:nvSpPr>
        <p:spPr/>
        <p:txBody>
          <a:bodyPr/>
          <a:lstStyle/>
          <a:p>
            <a:r>
              <a:rPr lang="en-US" sz="2800" smtClean="0"/>
              <a:t>Introduction &amp; Overview of Transit Score  	 </a:t>
            </a:r>
          </a:p>
          <a:p>
            <a:pPr lvl="1"/>
            <a:r>
              <a:rPr lang="en-US" sz="2400" smtClean="0"/>
              <a:t>Thomas Marchwinski, Sr. Director, Forecasting &amp; Research NJ TRANSIT    </a:t>
            </a:r>
          </a:p>
          <a:p>
            <a:r>
              <a:rPr lang="en-US" sz="2800" smtClean="0"/>
              <a:t>Background of Transit Score and Use in Planning, Smart Growth </a:t>
            </a:r>
          </a:p>
          <a:p>
            <a:pPr lvl="1"/>
            <a:r>
              <a:rPr lang="en-US" sz="2400" smtClean="0"/>
              <a:t>Tom Marchwinski NJT</a:t>
            </a:r>
          </a:p>
          <a:p>
            <a:r>
              <a:rPr lang="en-US" sz="2800" smtClean="0"/>
              <a:t>Possible Role in CDOT and for Smart Growth</a:t>
            </a:r>
            <a:endParaRPr lang="en-US" sz="4000" smtClean="0"/>
          </a:p>
          <a:p>
            <a:pPr lvl="1"/>
            <a:r>
              <a:rPr lang="en-US" sz="2400" smtClean="0"/>
              <a:t>Discussion </a:t>
            </a:r>
          </a:p>
          <a:p>
            <a:r>
              <a:rPr lang="en-US" sz="2800" smtClean="0"/>
              <a:t> Comments/Questions and Going Forward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89" name="Rectangle 6"/>
          <p:cNvSpPr>
            <a:spLocks noGrp="1" noChangeArrowheads="1"/>
          </p:cNvSpPr>
          <p:nvPr>
            <p:ph type="sldNum" sz="quarter" idx="12"/>
          </p:nvPr>
        </p:nvSpPr>
        <p:spPr>
          <a:noFill/>
          <a:ln>
            <a:miter lim="800000"/>
            <a:headEnd/>
            <a:tailEnd/>
          </a:ln>
        </p:spPr>
        <p:txBody>
          <a:bodyPr/>
          <a:lstStyle/>
          <a:p>
            <a:fld id="{76E95013-7CC6-436B-9631-0175FA9DF0C1}" type="slidenum">
              <a:rPr lang="en-US" smtClean="0">
                <a:latin typeface="Arial" charset="0"/>
              </a:rPr>
              <a:pPr/>
              <a:t>20</a:t>
            </a:fld>
            <a:endParaRPr lang="en-US" smtClean="0">
              <a:latin typeface="Arial" charset="0"/>
            </a:endParaRPr>
          </a:p>
        </p:txBody>
      </p:sp>
      <p:pic>
        <p:nvPicPr>
          <p:cNvPr id="63490" name="Picture 2" descr="map1"/>
          <p:cNvPicPr>
            <a:picLocks noChangeAspect="1" noChangeArrowheads="1"/>
          </p:cNvPicPr>
          <p:nvPr/>
        </p:nvPicPr>
        <p:blipFill>
          <a:blip r:embed="rId2" cstate="print">
            <a:lum bright="54000" contrast="-60000"/>
          </a:blip>
          <a:srcRect l="49765" t="21545" r="17882" b="73181"/>
          <a:stretch>
            <a:fillRect/>
          </a:stretch>
        </p:blipFill>
        <p:spPr bwMode="auto">
          <a:xfrm>
            <a:off x="4035425" y="3175"/>
            <a:ext cx="5103813" cy="989013"/>
          </a:xfrm>
          <a:prstGeom prst="rect">
            <a:avLst/>
          </a:prstGeom>
          <a:noFill/>
          <a:ln w="9525">
            <a:noFill/>
            <a:miter lim="800000"/>
            <a:headEnd/>
            <a:tailEnd/>
          </a:ln>
        </p:spPr>
      </p:pic>
      <p:sp>
        <p:nvSpPr>
          <p:cNvPr id="63491" name="Rectangle 3"/>
          <p:cNvSpPr>
            <a:spLocks noChangeArrowheads="1"/>
          </p:cNvSpPr>
          <p:nvPr/>
        </p:nvSpPr>
        <p:spPr bwMode="auto">
          <a:xfrm>
            <a:off x="0" y="901700"/>
            <a:ext cx="9144000" cy="5956300"/>
          </a:xfrm>
          <a:prstGeom prst="rect">
            <a:avLst/>
          </a:prstGeom>
          <a:solidFill>
            <a:srgbClr val="E6E6E6"/>
          </a:solidFill>
          <a:ln w="9525">
            <a:noFill/>
            <a:miter lim="800000"/>
            <a:headEnd/>
            <a:tailEnd/>
          </a:ln>
        </p:spPr>
        <p:txBody>
          <a:bodyPr wrap="none" anchor="ctr"/>
          <a:lstStyle/>
          <a:p>
            <a:endParaRPr lang="en-US">
              <a:solidFill>
                <a:srgbClr val="000000"/>
              </a:solidFill>
            </a:endParaRPr>
          </a:p>
        </p:txBody>
      </p:sp>
      <p:sp>
        <p:nvSpPr>
          <p:cNvPr id="63492" name="Text Box 4"/>
          <p:cNvSpPr txBox="1">
            <a:spLocks noChangeArrowheads="1"/>
          </p:cNvSpPr>
          <p:nvPr/>
        </p:nvSpPr>
        <p:spPr bwMode="auto">
          <a:xfrm>
            <a:off x="374650" y="155575"/>
            <a:ext cx="8616950" cy="584200"/>
          </a:xfrm>
          <a:prstGeom prst="rect">
            <a:avLst/>
          </a:prstGeom>
          <a:noFill/>
          <a:ln w="9525">
            <a:noFill/>
            <a:miter lim="800000"/>
            <a:headEnd/>
            <a:tailEnd/>
          </a:ln>
        </p:spPr>
        <p:txBody>
          <a:bodyPr>
            <a:spAutoFit/>
          </a:bodyPr>
          <a:lstStyle/>
          <a:p>
            <a:r>
              <a:rPr lang="en-US" sz="3200" b="1">
                <a:solidFill>
                  <a:srgbClr val="000000"/>
                </a:solidFill>
              </a:rPr>
              <a:t>New Jersey Transit &amp; Transit Score Project </a:t>
            </a:r>
          </a:p>
        </p:txBody>
      </p:sp>
      <p:sp>
        <p:nvSpPr>
          <p:cNvPr id="63493" name="Rectangle 5"/>
          <p:cNvSpPr>
            <a:spLocks noChangeArrowheads="1"/>
          </p:cNvSpPr>
          <p:nvPr/>
        </p:nvSpPr>
        <p:spPr bwMode="auto">
          <a:xfrm>
            <a:off x="0" y="6726238"/>
            <a:ext cx="9144000" cy="131762"/>
          </a:xfrm>
          <a:prstGeom prst="rect">
            <a:avLst/>
          </a:prstGeom>
          <a:solidFill>
            <a:srgbClr val="008000"/>
          </a:solidFill>
          <a:ln w="9525">
            <a:noFill/>
            <a:miter lim="800000"/>
            <a:headEnd/>
            <a:tailEnd/>
          </a:ln>
        </p:spPr>
        <p:txBody>
          <a:bodyPr wrap="none" anchor="ctr"/>
          <a:lstStyle/>
          <a:p>
            <a:endParaRPr lang="en-US">
              <a:solidFill>
                <a:srgbClr val="000000"/>
              </a:solidFill>
            </a:endParaRPr>
          </a:p>
        </p:txBody>
      </p:sp>
      <p:sp>
        <p:nvSpPr>
          <p:cNvPr id="63494" name="Rectangle 6"/>
          <p:cNvSpPr>
            <a:spLocks noGrp="1" noChangeArrowheads="1"/>
          </p:cNvSpPr>
          <p:nvPr>
            <p:ph type="body" idx="1"/>
          </p:nvPr>
        </p:nvSpPr>
        <p:spPr>
          <a:xfrm>
            <a:off x="673100" y="1358900"/>
            <a:ext cx="7772400" cy="4838700"/>
          </a:xfrm>
        </p:spPr>
        <p:txBody>
          <a:bodyPr/>
          <a:lstStyle/>
          <a:p>
            <a:pPr eaLnBrk="1" hangingPunct="1">
              <a:buFont typeface="Wingdings" pitchFamily="2" charset="2"/>
              <a:buChar char="§"/>
            </a:pPr>
            <a:r>
              <a:rPr lang="en-US" sz="2800" smtClean="0"/>
              <a:t>NJ Transit is a multi-modal statewide transit agency serving multiple metropolitan areas. Primary use of Transit Score is for integrating good transit planning principals with local land use control</a:t>
            </a:r>
          </a:p>
          <a:p>
            <a:pPr eaLnBrk="1" hangingPunct="1">
              <a:buFont typeface="Wingdings" pitchFamily="2" charset="2"/>
              <a:buChar char="§"/>
            </a:pPr>
            <a:r>
              <a:rPr lang="en-US" sz="2800" smtClean="0"/>
              <a:t>Transit Score Project was undertaken to assist NJ Office of Smart Growth in using  Transit Score to assist municipalities in understanding relationship between land use polices and potential for transit services</a:t>
            </a:r>
          </a:p>
          <a:p>
            <a:pPr eaLnBrk="1" hangingPunct="1">
              <a:buFont typeface="Wingdings" pitchFamily="2" charset="2"/>
              <a:buChar char="§"/>
            </a:pPr>
            <a:endParaRPr lang="en-US" sz="2400" smtClean="0"/>
          </a:p>
          <a:p>
            <a:pPr eaLnBrk="1" hangingPunct="1"/>
            <a:endParaRPr lang="en-US" sz="2400" smtClean="0"/>
          </a:p>
        </p:txBody>
      </p:sp>
      <p:sp>
        <p:nvSpPr>
          <p:cNvPr id="63495" name="Rectangle 7"/>
          <p:cNvSpPr>
            <a:spLocks noChangeArrowheads="1"/>
          </p:cNvSpPr>
          <p:nvPr/>
        </p:nvSpPr>
        <p:spPr bwMode="auto">
          <a:xfrm flipH="1">
            <a:off x="0" y="889000"/>
            <a:ext cx="9144000" cy="42863"/>
          </a:xfrm>
          <a:prstGeom prst="rect">
            <a:avLst/>
          </a:prstGeom>
          <a:solidFill>
            <a:srgbClr val="99CC00"/>
          </a:solidFill>
          <a:ln w="9525">
            <a:noFill/>
            <a:miter lim="800000"/>
            <a:headEnd/>
            <a:tailEnd/>
          </a:ln>
        </p:spPr>
        <p:txBody>
          <a:bodyPr wrap="none" anchor="ctr"/>
          <a:lstStyle/>
          <a:p>
            <a:endParaRPr lang="en-US">
              <a:solidFill>
                <a:srgbClr val="000000"/>
              </a:solidFill>
            </a:endParaRPr>
          </a:p>
        </p:txBody>
      </p:sp>
      <p:sp>
        <p:nvSpPr>
          <p:cNvPr id="63496" name="Rectangle 8"/>
          <p:cNvSpPr>
            <a:spLocks noChangeArrowheads="1"/>
          </p:cNvSpPr>
          <p:nvPr/>
        </p:nvSpPr>
        <p:spPr bwMode="auto">
          <a:xfrm flipH="1">
            <a:off x="0" y="6604000"/>
            <a:ext cx="9144000" cy="42863"/>
          </a:xfrm>
          <a:prstGeom prst="rect">
            <a:avLst/>
          </a:prstGeom>
          <a:solidFill>
            <a:srgbClr val="99CC00"/>
          </a:solidFill>
          <a:ln w="9525">
            <a:noFill/>
            <a:miter lim="800000"/>
            <a:headEnd/>
            <a:tailEnd/>
          </a:ln>
        </p:spPr>
        <p:txBody>
          <a:bodyPr wrap="none" anchor="ctr"/>
          <a:lstStyle/>
          <a:p>
            <a:endParaRPr lang="en-US">
              <a:solidFill>
                <a:srgbClr val="000000"/>
              </a:solidFill>
            </a:endParaRPr>
          </a:p>
        </p:txBody>
      </p:sp>
      <p:sp>
        <p:nvSpPr>
          <p:cNvPr id="63497" name="Rectangle 9"/>
          <p:cNvSpPr>
            <a:spLocks noChangeArrowheads="1"/>
          </p:cNvSpPr>
          <p:nvPr/>
        </p:nvSpPr>
        <p:spPr bwMode="auto">
          <a:xfrm flipH="1">
            <a:off x="0" y="0"/>
            <a:ext cx="9144000" cy="42863"/>
          </a:xfrm>
          <a:prstGeom prst="rect">
            <a:avLst/>
          </a:prstGeom>
          <a:solidFill>
            <a:srgbClr val="008000"/>
          </a:solidFill>
          <a:ln w="9525">
            <a:noFill/>
            <a:miter lim="800000"/>
            <a:headEnd/>
            <a:tailEnd/>
          </a:ln>
        </p:spPr>
        <p:txBody>
          <a:bodyPr wrap="none" anchor="ctr"/>
          <a:lstStyle/>
          <a:p>
            <a:endParaRPr lang="en-US">
              <a:solidFill>
                <a:srgbClr val="000000"/>
              </a:solidFill>
            </a:endParaRPr>
          </a:p>
        </p:txBody>
      </p:sp>
      <p:pic>
        <p:nvPicPr>
          <p:cNvPr id="63498" name="Picture 10" descr="4 COLOR LOGO  XXX"/>
          <p:cNvPicPr>
            <a:picLocks noChangeAspect="1" noChangeArrowheads="1"/>
          </p:cNvPicPr>
          <p:nvPr/>
        </p:nvPicPr>
        <p:blipFill>
          <a:blip r:embed="rId3" cstate="print"/>
          <a:srcRect/>
          <a:stretch>
            <a:fillRect/>
          </a:stretch>
        </p:blipFill>
        <p:spPr bwMode="auto">
          <a:xfrm>
            <a:off x="6854825" y="5919788"/>
            <a:ext cx="2136775" cy="557212"/>
          </a:xfrm>
          <a:prstGeom prst="rect">
            <a:avLst/>
          </a:prstGeom>
          <a:noFill/>
          <a:ln w="9525">
            <a:noFill/>
            <a:miter lim="800000"/>
            <a:headEnd/>
            <a:tailEnd/>
          </a:ln>
        </p:spPr>
      </p:pic>
      <p:pic>
        <p:nvPicPr>
          <p:cNvPr id="63499" name="Picture 11" descr="dvrpclogo_smallwhite"/>
          <p:cNvPicPr>
            <a:picLocks noChangeAspect="1" noChangeArrowheads="1"/>
          </p:cNvPicPr>
          <p:nvPr/>
        </p:nvPicPr>
        <p:blipFill>
          <a:blip r:embed="rId4" cstate="print">
            <a:lum bright="-80000" contrast="-100000"/>
          </a:blip>
          <a:srcRect/>
          <a:stretch>
            <a:fillRect/>
          </a:stretch>
        </p:blipFill>
        <p:spPr bwMode="auto">
          <a:xfrm>
            <a:off x="152400" y="5943600"/>
            <a:ext cx="514350" cy="514350"/>
          </a:xfrm>
          <a:prstGeom prst="rect">
            <a:avLst/>
          </a:prstGeom>
          <a:noFill/>
          <a:ln w="9525">
            <a:noFill/>
            <a:miter lim="800000"/>
            <a:headEnd/>
            <a:tailEnd/>
          </a:ln>
        </p:spPr>
      </p:pic>
      <p:sp>
        <p:nvSpPr>
          <p:cNvPr id="63500" name="Slide Number Placeholder 1"/>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2DF6A9B6-4728-4A4B-A503-30C3525C89E0}" type="slidenum">
              <a:rPr lang="en-US" sz="1400">
                <a:solidFill>
                  <a:srgbClr val="000000"/>
                </a:solidFill>
              </a:rPr>
              <a:pPr algn="r"/>
              <a:t>20</a:t>
            </a:fld>
            <a:endParaRPr lang="en-US" sz="1400">
              <a:solidFill>
                <a:srgbClr val="000000"/>
              </a:solidFill>
            </a:endParaRPr>
          </a:p>
        </p:txBody>
      </p:sp>
    </p:spTree>
  </p:cSld>
  <p:clrMapOvr>
    <a:masterClrMapping/>
  </p:clrMapOvr>
  <p:transition>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12"/>
          </p:nvPr>
        </p:nvSpPr>
        <p:spPr>
          <a:noFill/>
          <a:ln>
            <a:miter lim="800000"/>
            <a:headEnd/>
            <a:tailEnd/>
          </a:ln>
        </p:spPr>
        <p:txBody>
          <a:bodyPr/>
          <a:lstStyle/>
          <a:p>
            <a:fld id="{7B32C98F-3276-4CE7-BD03-3886FD8360FC}" type="slidenum">
              <a:rPr lang="en-US" smtClean="0">
                <a:latin typeface="Arial" charset="0"/>
              </a:rPr>
              <a:pPr/>
              <a:t>21</a:t>
            </a:fld>
            <a:endParaRPr lang="en-US" smtClean="0">
              <a:latin typeface="Arial" charset="0"/>
            </a:endParaRPr>
          </a:p>
        </p:txBody>
      </p:sp>
      <p:sp>
        <p:nvSpPr>
          <p:cNvPr id="64514" name="Rectangle 2"/>
          <p:cNvSpPr>
            <a:spLocks noGrp="1" noChangeArrowheads="1"/>
          </p:cNvSpPr>
          <p:nvPr>
            <p:ph type="title"/>
          </p:nvPr>
        </p:nvSpPr>
        <p:spPr>
          <a:xfrm>
            <a:off x="1143000" y="228600"/>
            <a:ext cx="7620000" cy="1447800"/>
          </a:xfrm>
        </p:spPr>
        <p:txBody>
          <a:bodyPr/>
          <a:lstStyle/>
          <a:p>
            <a:pPr eaLnBrk="1" hangingPunct="1">
              <a:lnSpc>
                <a:spcPct val="80000"/>
              </a:lnSpc>
            </a:pPr>
            <a:r>
              <a:rPr lang="en-US" sz="3600" smtClean="0"/>
              <a:t>Classification of Transit Score into Categories based on Land Use &amp; Transit Service Patterns</a:t>
            </a:r>
            <a:endParaRPr lang="en-US" smtClean="0"/>
          </a:p>
        </p:txBody>
      </p:sp>
      <p:sp>
        <p:nvSpPr>
          <p:cNvPr id="64515" name="Rectangle 3"/>
          <p:cNvSpPr>
            <a:spLocks noGrp="1" noChangeArrowheads="1"/>
          </p:cNvSpPr>
          <p:nvPr>
            <p:ph type="body" idx="1"/>
          </p:nvPr>
        </p:nvSpPr>
        <p:spPr>
          <a:xfrm>
            <a:off x="1600200" y="1752600"/>
            <a:ext cx="7162800" cy="4724400"/>
          </a:xfrm>
        </p:spPr>
        <p:txBody>
          <a:bodyPr/>
          <a:lstStyle/>
          <a:p>
            <a:pPr eaLnBrk="1" hangingPunct="1">
              <a:lnSpc>
                <a:spcPct val="90000"/>
              </a:lnSpc>
            </a:pPr>
            <a:r>
              <a:rPr lang="en-US" sz="2000" b="1" smtClean="0"/>
              <a:t>Categories relate to range of transit modes and services </a:t>
            </a:r>
          </a:p>
          <a:p>
            <a:pPr eaLnBrk="1" hangingPunct="1">
              <a:lnSpc>
                <a:spcPct val="90000"/>
              </a:lnSpc>
            </a:pPr>
            <a:endParaRPr lang="en-US" sz="2000" b="1" smtClean="0"/>
          </a:p>
          <a:p>
            <a:pPr eaLnBrk="1" hangingPunct="1">
              <a:lnSpc>
                <a:spcPct val="90000"/>
              </a:lnSpc>
            </a:pPr>
            <a:r>
              <a:rPr lang="en-US" sz="2000" b="1" smtClean="0"/>
              <a:t>“High Transit Potential” areas have highest densities and/or high amount of transit dependents</a:t>
            </a:r>
          </a:p>
          <a:p>
            <a:pPr eaLnBrk="1" hangingPunct="1">
              <a:lnSpc>
                <a:spcPct val="90000"/>
              </a:lnSpc>
            </a:pPr>
            <a:endParaRPr lang="en-US" sz="2000" b="1" smtClean="0"/>
          </a:p>
          <a:p>
            <a:pPr eaLnBrk="1" hangingPunct="1">
              <a:lnSpc>
                <a:spcPct val="90000"/>
              </a:lnSpc>
            </a:pPr>
            <a:r>
              <a:rPr lang="en-US" sz="2000" b="1" smtClean="0"/>
              <a:t>Potential by mode relates to Transit Score for both ends of a trip</a:t>
            </a:r>
          </a:p>
          <a:p>
            <a:pPr eaLnBrk="1" hangingPunct="1">
              <a:lnSpc>
                <a:spcPct val="90000"/>
              </a:lnSpc>
            </a:pPr>
            <a:endParaRPr lang="en-US" sz="2000" b="1" smtClean="0"/>
          </a:p>
          <a:p>
            <a:pPr eaLnBrk="1" hangingPunct="1">
              <a:lnSpc>
                <a:spcPct val="90000"/>
              </a:lnSpc>
            </a:pPr>
            <a:r>
              <a:rPr lang="en-US" sz="2000" b="1" smtClean="0"/>
              <a:t>Five Categories from “Low to “High” indicate broad potential for transit using New Jersey standards</a:t>
            </a:r>
          </a:p>
        </p:txBody>
      </p:sp>
      <p:sp>
        <p:nvSpPr>
          <p:cNvPr id="64516" name="Slide Number Placeholder 1"/>
          <p:cNvSpPr txBox="1">
            <a:spLocks noGrp="1"/>
          </p:cNvSpPr>
          <p:nvPr/>
        </p:nvSpPr>
        <p:spPr bwMode="auto">
          <a:xfrm>
            <a:off x="7010400" y="6248400"/>
            <a:ext cx="1905000" cy="457200"/>
          </a:xfrm>
          <a:prstGeom prst="rect">
            <a:avLst/>
          </a:prstGeom>
          <a:noFill/>
          <a:ln w="9525">
            <a:noFill/>
            <a:miter lim="800000"/>
            <a:headEnd/>
            <a:tailEnd/>
          </a:ln>
        </p:spPr>
        <p:txBody>
          <a:bodyPr wrap="none" lIns="92075" tIns="46038" rIns="92075" bIns="46038" anchor="ctr"/>
          <a:lstStyle/>
          <a:p>
            <a:pPr algn="r" eaLnBrk="0" hangingPunct="0"/>
            <a:fld id="{D34082A5-457A-4534-B9C6-AE82ADA8681E}" type="slidenum">
              <a:rPr kumimoji="1" lang="en-US" sz="1400">
                <a:solidFill>
                  <a:srgbClr val="FF9966"/>
                </a:solidFill>
              </a:rPr>
              <a:pPr algn="r" eaLnBrk="0" hangingPunct="0"/>
              <a:t>21</a:t>
            </a:fld>
            <a:endParaRPr kumimoji="1" lang="en-US" sz="1400">
              <a:solidFill>
                <a:srgbClr val="FF9966"/>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12"/>
          </p:nvPr>
        </p:nvSpPr>
        <p:spPr>
          <a:noFill/>
          <a:ln>
            <a:miter lim="800000"/>
            <a:headEnd/>
            <a:tailEnd/>
          </a:ln>
        </p:spPr>
        <p:txBody>
          <a:bodyPr/>
          <a:lstStyle/>
          <a:p>
            <a:fld id="{9384B435-C28D-44F9-A02D-AB71B798D0DC}" type="slidenum">
              <a:rPr lang="en-US" smtClean="0">
                <a:latin typeface="Arial" charset="0"/>
              </a:rPr>
              <a:pPr/>
              <a:t>22</a:t>
            </a:fld>
            <a:endParaRPr lang="en-US" smtClean="0">
              <a:latin typeface="Arial" charset="0"/>
            </a:endParaRPr>
          </a:p>
        </p:txBody>
      </p:sp>
      <p:sp>
        <p:nvSpPr>
          <p:cNvPr id="65538" name="Rectangle 2"/>
          <p:cNvSpPr>
            <a:spLocks noGrp="1" noChangeArrowheads="1"/>
          </p:cNvSpPr>
          <p:nvPr>
            <p:ph type="title"/>
          </p:nvPr>
        </p:nvSpPr>
        <p:spPr>
          <a:xfrm>
            <a:off x="2667000" y="304800"/>
            <a:ext cx="6248400" cy="1295400"/>
          </a:xfrm>
        </p:spPr>
        <p:txBody>
          <a:bodyPr/>
          <a:lstStyle/>
          <a:p>
            <a:pPr eaLnBrk="1" hangingPunct="1"/>
            <a:r>
              <a:rPr lang="en-US" sz="4400" smtClean="0"/>
              <a:t>What Does Transit Score  Mean for Statewide Planning?</a:t>
            </a:r>
          </a:p>
        </p:txBody>
      </p:sp>
      <p:sp>
        <p:nvSpPr>
          <p:cNvPr id="65539" name="Rectangle 3"/>
          <p:cNvSpPr>
            <a:spLocks noGrp="1" noChangeArrowheads="1"/>
          </p:cNvSpPr>
          <p:nvPr>
            <p:ph type="body" idx="1"/>
          </p:nvPr>
        </p:nvSpPr>
        <p:spPr>
          <a:xfrm>
            <a:off x="2819400" y="1828800"/>
            <a:ext cx="6096000" cy="4114800"/>
          </a:xfrm>
        </p:spPr>
        <p:txBody>
          <a:bodyPr/>
          <a:lstStyle/>
          <a:p>
            <a:pPr eaLnBrk="1" hangingPunct="1">
              <a:lnSpc>
                <a:spcPct val="90000"/>
              </a:lnSpc>
            </a:pPr>
            <a:endParaRPr lang="en-US" sz="2000" smtClean="0"/>
          </a:p>
          <a:p>
            <a:pPr eaLnBrk="1" hangingPunct="1">
              <a:lnSpc>
                <a:spcPct val="90000"/>
              </a:lnSpc>
            </a:pPr>
            <a:r>
              <a:rPr lang="en-US" sz="2000" b="1" smtClean="0"/>
              <a:t>Transit Score provides screening guide to indicate appropriate service level or type of transit in most areas</a:t>
            </a:r>
          </a:p>
          <a:p>
            <a:pPr eaLnBrk="1" hangingPunct="1">
              <a:lnSpc>
                <a:spcPct val="90000"/>
              </a:lnSpc>
            </a:pPr>
            <a:endParaRPr lang="en-US" sz="2000" b="1" smtClean="0"/>
          </a:p>
          <a:p>
            <a:pPr eaLnBrk="1" hangingPunct="1">
              <a:lnSpc>
                <a:spcPct val="90000"/>
              </a:lnSpc>
            </a:pPr>
            <a:r>
              <a:rPr lang="en-US" sz="2000" b="1" smtClean="0"/>
              <a:t>Map combined with specific criteria indicates potential for transit</a:t>
            </a:r>
          </a:p>
          <a:p>
            <a:pPr eaLnBrk="1" hangingPunct="1">
              <a:lnSpc>
                <a:spcPct val="90000"/>
              </a:lnSpc>
            </a:pPr>
            <a:endParaRPr lang="en-US" sz="2000" b="1" smtClean="0"/>
          </a:p>
          <a:p>
            <a:pPr eaLnBrk="1" hangingPunct="1">
              <a:lnSpc>
                <a:spcPct val="90000"/>
              </a:lnSpc>
            </a:pPr>
            <a:r>
              <a:rPr lang="en-US" sz="2000" b="1" smtClean="0"/>
              <a:t>Transit Score of Medium or Above is closely related to where existing transit service is located and approximates NJ State Plan growth areas</a:t>
            </a:r>
          </a:p>
          <a:p>
            <a:pPr eaLnBrk="1" hangingPunct="1">
              <a:lnSpc>
                <a:spcPct val="90000"/>
              </a:lnSpc>
            </a:pPr>
            <a:endParaRPr lang="en-US" sz="2000" b="1" smtClean="0"/>
          </a:p>
          <a:p>
            <a:pPr eaLnBrk="1" hangingPunct="1">
              <a:lnSpc>
                <a:spcPct val="90000"/>
              </a:lnSpc>
            </a:pPr>
            <a:endParaRPr lang="en-US" sz="2000" b="1" smtClean="0"/>
          </a:p>
        </p:txBody>
      </p:sp>
      <p:sp>
        <p:nvSpPr>
          <p:cNvPr id="65540" name="Slide Number Placeholder 1"/>
          <p:cNvSpPr txBox="1">
            <a:spLocks noGrp="1"/>
          </p:cNvSpPr>
          <p:nvPr/>
        </p:nvSpPr>
        <p:spPr bwMode="auto">
          <a:xfrm>
            <a:off x="7010400" y="6248400"/>
            <a:ext cx="1905000" cy="457200"/>
          </a:xfrm>
          <a:prstGeom prst="rect">
            <a:avLst/>
          </a:prstGeom>
          <a:noFill/>
          <a:ln w="9525">
            <a:noFill/>
            <a:miter lim="800000"/>
            <a:headEnd/>
            <a:tailEnd/>
          </a:ln>
        </p:spPr>
        <p:txBody>
          <a:bodyPr wrap="none" lIns="92075" tIns="46038" rIns="92075" bIns="46038" anchor="ctr"/>
          <a:lstStyle/>
          <a:p>
            <a:pPr algn="r" eaLnBrk="0" hangingPunct="0"/>
            <a:fld id="{7D9C2233-BE7C-49DC-8E0C-DA2444EA06BB}" type="slidenum">
              <a:rPr kumimoji="1" lang="en-US" sz="1400">
                <a:solidFill>
                  <a:srgbClr val="FF9966"/>
                </a:solidFill>
              </a:rPr>
              <a:pPr algn="r" eaLnBrk="0" hangingPunct="0"/>
              <a:t>22</a:t>
            </a:fld>
            <a:endParaRPr kumimoji="1" lang="en-US" sz="1400">
              <a:solidFill>
                <a:srgbClr val="FF9966"/>
              </a:solidFill>
            </a:endParaRPr>
          </a:p>
        </p:txBody>
      </p:sp>
    </p:spTree>
  </p:cSld>
  <p:clrMapOvr>
    <a:masterClrMapping/>
  </p:clrMapOvr>
  <p:transition>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1" name="Rectangle 6"/>
          <p:cNvSpPr>
            <a:spLocks noGrp="1" noChangeArrowheads="1"/>
          </p:cNvSpPr>
          <p:nvPr>
            <p:ph type="sldNum" sz="quarter" idx="12"/>
          </p:nvPr>
        </p:nvSpPr>
        <p:spPr>
          <a:noFill/>
          <a:ln>
            <a:miter lim="800000"/>
            <a:headEnd/>
            <a:tailEnd/>
          </a:ln>
        </p:spPr>
        <p:txBody>
          <a:bodyPr/>
          <a:lstStyle/>
          <a:p>
            <a:fld id="{3832F8D9-06FD-4220-9C36-569152A94F73}" type="slidenum">
              <a:rPr lang="en-US" smtClean="0">
                <a:latin typeface="Arial" charset="0"/>
              </a:rPr>
              <a:pPr/>
              <a:t>23</a:t>
            </a:fld>
            <a:endParaRPr lang="en-US" smtClean="0">
              <a:latin typeface="Arial" charset="0"/>
            </a:endParaRPr>
          </a:p>
        </p:txBody>
      </p:sp>
      <p:pic>
        <p:nvPicPr>
          <p:cNvPr id="66562" name="Picture 2" descr="map1"/>
          <p:cNvPicPr>
            <a:picLocks noChangeAspect="1" noChangeArrowheads="1"/>
          </p:cNvPicPr>
          <p:nvPr/>
        </p:nvPicPr>
        <p:blipFill>
          <a:blip r:embed="rId2" cstate="print">
            <a:lum bright="54000" contrast="-60000"/>
          </a:blip>
          <a:srcRect l="49765" t="21545" r="17882" b="73181"/>
          <a:stretch>
            <a:fillRect/>
          </a:stretch>
        </p:blipFill>
        <p:spPr bwMode="auto">
          <a:xfrm>
            <a:off x="4035425" y="3175"/>
            <a:ext cx="5103813" cy="989013"/>
          </a:xfrm>
          <a:prstGeom prst="rect">
            <a:avLst/>
          </a:prstGeom>
          <a:noFill/>
          <a:ln w="9525">
            <a:noFill/>
            <a:miter lim="800000"/>
            <a:headEnd/>
            <a:tailEnd/>
          </a:ln>
        </p:spPr>
      </p:pic>
      <p:sp>
        <p:nvSpPr>
          <p:cNvPr id="66563" name="Rectangle 3"/>
          <p:cNvSpPr>
            <a:spLocks noChangeArrowheads="1"/>
          </p:cNvSpPr>
          <p:nvPr/>
        </p:nvSpPr>
        <p:spPr bwMode="auto">
          <a:xfrm>
            <a:off x="0" y="901700"/>
            <a:ext cx="9144000" cy="5956300"/>
          </a:xfrm>
          <a:prstGeom prst="rect">
            <a:avLst/>
          </a:prstGeom>
          <a:solidFill>
            <a:srgbClr val="E6E6E6"/>
          </a:solidFill>
          <a:ln w="9525">
            <a:noFill/>
            <a:miter lim="800000"/>
            <a:headEnd/>
            <a:tailEnd/>
          </a:ln>
        </p:spPr>
        <p:txBody>
          <a:bodyPr wrap="none" anchor="ctr"/>
          <a:lstStyle/>
          <a:p>
            <a:endParaRPr lang="en-US">
              <a:solidFill>
                <a:srgbClr val="000000"/>
              </a:solidFill>
            </a:endParaRPr>
          </a:p>
        </p:txBody>
      </p:sp>
      <p:sp>
        <p:nvSpPr>
          <p:cNvPr id="66564" name="Text Box 4"/>
          <p:cNvSpPr txBox="1">
            <a:spLocks noChangeArrowheads="1"/>
          </p:cNvSpPr>
          <p:nvPr/>
        </p:nvSpPr>
        <p:spPr bwMode="auto">
          <a:xfrm>
            <a:off x="374650" y="155575"/>
            <a:ext cx="8396288" cy="579438"/>
          </a:xfrm>
          <a:prstGeom prst="rect">
            <a:avLst/>
          </a:prstGeom>
          <a:noFill/>
          <a:ln w="9525">
            <a:noFill/>
            <a:miter lim="800000"/>
            <a:headEnd/>
            <a:tailEnd/>
          </a:ln>
        </p:spPr>
        <p:txBody>
          <a:bodyPr>
            <a:spAutoFit/>
          </a:bodyPr>
          <a:lstStyle/>
          <a:p>
            <a:r>
              <a:rPr lang="en-US" sz="3200" b="1">
                <a:solidFill>
                  <a:srgbClr val="000000"/>
                </a:solidFill>
              </a:rPr>
              <a:t>Transit &amp; Land Use Interaction</a:t>
            </a:r>
          </a:p>
        </p:txBody>
      </p:sp>
      <p:sp>
        <p:nvSpPr>
          <p:cNvPr id="66565" name="Rectangle 5"/>
          <p:cNvSpPr>
            <a:spLocks noChangeArrowheads="1"/>
          </p:cNvSpPr>
          <p:nvPr/>
        </p:nvSpPr>
        <p:spPr bwMode="auto">
          <a:xfrm>
            <a:off x="0" y="6726238"/>
            <a:ext cx="9144000" cy="131762"/>
          </a:xfrm>
          <a:prstGeom prst="rect">
            <a:avLst/>
          </a:prstGeom>
          <a:solidFill>
            <a:srgbClr val="008000"/>
          </a:solidFill>
          <a:ln w="9525">
            <a:noFill/>
            <a:miter lim="800000"/>
            <a:headEnd/>
            <a:tailEnd/>
          </a:ln>
        </p:spPr>
        <p:txBody>
          <a:bodyPr wrap="none" anchor="ctr"/>
          <a:lstStyle/>
          <a:p>
            <a:endParaRPr lang="en-US">
              <a:solidFill>
                <a:srgbClr val="000000"/>
              </a:solidFill>
            </a:endParaRPr>
          </a:p>
        </p:txBody>
      </p:sp>
      <p:sp>
        <p:nvSpPr>
          <p:cNvPr id="66566" name="Rectangle 6"/>
          <p:cNvSpPr>
            <a:spLocks noGrp="1" noChangeArrowheads="1"/>
          </p:cNvSpPr>
          <p:nvPr>
            <p:ph type="body" idx="1"/>
          </p:nvPr>
        </p:nvSpPr>
        <p:spPr>
          <a:xfrm>
            <a:off x="673100" y="1358900"/>
            <a:ext cx="7772400" cy="4838700"/>
          </a:xfrm>
        </p:spPr>
        <p:txBody>
          <a:bodyPr/>
          <a:lstStyle/>
          <a:p>
            <a:pPr eaLnBrk="1" hangingPunct="1">
              <a:lnSpc>
                <a:spcPct val="90000"/>
              </a:lnSpc>
              <a:buFont typeface="Wingdings" pitchFamily="2" charset="2"/>
              <a:buChar char="§"/>
            </a:pPr>
            <a:r>
              <a:rPr lang="en-US" sz="2800" smtClean="0"/>
              <a:t>Transit Score can be used to track effectiveness of NJ State Plan in terms of key data (population, jobs) meeting different transit criteria</a:t>
            </a:r>
          </a:p>
          <a:p>
            <a:pPr eaLnBrk="1" hangingPunct="1">
              <a:lnSpc>
                <a:spcPct val="90000"/>
              </a:lnSpc>
              <a:buFont typeface="Wingdings" pitchFamily="2" charset="2"/>
              <a:buChar char="§"/>
            </a:pPr>
            <a:r>
              <a:rPr lang="en-US" sz="2800" smtClean="0"/>
              <a:t>Provides ready tool for local officials to initially test viability of different land use patterns for range of transit services.</a:t>
            </a:r>
          </a:p>
          <a:p>
            <a:pPr eaLnBrk="1" hangingPunct="1">
              <a:lnSpc>
                <a:spcPct val="90000"/>
              </a:lnSpc>
              <a:buFont typeface="Wingdings" pitchFamily="2" charset="2"/>
              <a:buChar char="§"/>
            </a:pPr>
            <a:r>
              <a:rPr lang="en-US" sz="2800" smtClean="0"/>
              <a:t>Screening of feasibility for different transit options to a few options for more detailed study in a timely manner. Focus on realistic alternatives.</a:t>
            </a:r>
          </a:p>
          <a:p>
            <a:pPr eaLnBrk="1" hangingPunct="1">
              <a:lnSpc>
                <a:spcPct val="90000"/>
              </a:lnSpc>
              <a:buFont typeface="Wingdings" pitchFamily="2" charset="2"/>
              <a:buChar char="§"/>
            </a:pPr>
            <a:endParaRPr lang="en-US" sz="2800" smtClean="0"/>
          </a:p>
          <a:p>
            <a:pPr eaLnBrk="1" hangingPunct="1">
              <a:lnSpc>
                <a:spcPct val="90000"/>
              </a:lnSpc>
              <a:buFont typeface="Wingdings" pitchFamily="2" charset="2"/>
              <a:buChar char="§"/>
            </a:pPr>
            <a:endParaRPr lang="en-US" sz="2400" smtClean="0"/>
          </a:p>
          <a:p>
            <a:pPr eaLnBrk="1" hangingPunct="1">
              <a:lnSpc>
                <a:spcPct val="90000"/>
              </a:lnSpc>
            </a:pPr>
            <a:endParaRPr lang="en-US" sz="2400" smtClean="0"/>
          </a:p>
        </p:txBody>
      </p:sp>
      <p:sp>
        <p:nvSpPr>
          <p:cNvPr id="66567" name="Rectangle 7"/>
          <p:cNvSpPr>
            <a:spLocks noChangeArrowheads="1"/>
          </p:cNvSpPr>
          <p:nvPr/>
        </p:nvSpPr>
        <p:spPr bwMode="auto">
          <a:xfrm flipH="1">
            <a:off x="0" y="889000"/>
            <a:ext cx="9144000" cy="42863"/>
          </a:xfrm>
          <a:prstGeom prst="rect">
            <a:avLst/>
          </a:prstGeom>
          <a:solidFill>
            <a:srgbClr val="99CC00"/>
          </a:solidFill>
          <a:ln w="9525">
            <a:noFill/>
            <a:miter lim="800000"/>
            <a:headEnd/>
            <a:tailEnd/>
          </a:ln>
        </p:spPr>
        <p:txBody>
          <a:bodyPr wrap="none" anchor="ctr"/>
          <a:lstStyle/>
          <a:p>
            <a:endParaRPr lang="en-US">
              <a:solidFill>
                <a:srgbClr val="000000"/>
              </a:solidFill>
            </a:endParaRPr>
          </a:p>
        </p:txBody>
      </p:sp>
      <p:sp>
        <p:nvSpPr>
          <p:cNvPr id="66568" name="Rectangle 8"/>
          <p:cNvSpPr>
            <a:spLocks noChangeArrowheads="1"/>
          </p:cNvSpPr>
          <p:nvPr/>
        </p:nvSpPr>
        <p:spPr bwMode="auto">
          <a:xfrm flipH="1">
            <a:off x="0" y="6604000"/>
            <a:ext cx="9144000" cy="42863"/>
          </a:xfrm>
          <a:prstGeom prst="rect">
            <a:avLst/>
          </a:prstGeom>
          <a:solidFill>
            <a:srgbClr val="99CC00"/>
          </a:solidFill>
          <a:ln w="9525">
            <a:noFill/>
            <a:miter lim="800000"/>
            <a:headEnd/>
            <a:tailEnd/>
          </a:ln>
        </p:spPr>
        <p:txBody>
          <a:bodyPr wrap="none" anchor="ctr"/>
          <a:lstStyle/>
          <a:p>
            <a:endParaRPr lang="en-US">
              <a:solidFill>
                <a:srgbClr val="000000"/>
              </a:solidFill>
            </a:endParaRPr>
          </a:p>
        </p:txBody>
      </p:sp>
      <p:sp>
        <p:nvSpPr>
          <p:cNvPr id="66569" name="Rectangle 9"/>
          <p:cNvSpPr>
            <a:spLocks noChangeArrowheads="1"/>
          </p:cNvSpPr>
          <p:nvPr/>
        </p:nvSpPr>
        <p:spPr bwMode="auto">
          <a:xfrm flipH="1">
            <a:off x="0" y="0"/>
            <a:ext cx="9144000" cy="42863"/>
          </a:xfrm>
          <a:prstGeom prst="rect">
            <a:avLst/>
          </a:prstGeom>
          <a:solidFill>
            <a:srgbClr val="008000"/>
          </a:solidFill>
          <a:ln w="9525">
            <a:noFill/>
            <a:miter lim="800000"/>
            <a:headEnd/>
            <a:tailEnd/>
          </a:ln>
        </p:spPr>
        <p:txBody>
          <a:bodyPr wrap="none" anchor="ctr"/>
          <a:lstStyle/>
          <a:p>
            <a:endParaRPr lang="en-US">
              <a:solidFill>
                <a:srgbClr val="000000"/>
              </a:solidFill>
            </a:endParaRPr>
          </a:p>
        </p:txBody>
      </p:sp>
      <p:pic>
        <p:nvPicPr>
          <p:cNvPr id="66570" name="Picture 10" descr="4 COLOR LOGO  XXX"/>
          <p:cNvPicPr>
            <a:picLocks noChangeAspect="1" noChangeArrowheads="1"/>
          </p:cNvPicPr>
          <p:nvPr/>
        </p:nvPicPr>
        <p:blipFill>
          <a:blip r:embed="rId3" cstate="print"/>
          <a:srcRect/>
          <a:stretch>
            <a:fillRect/>
          </a:stretch>
        </p:blipFill>
        <p:spPr bwMode="auto">
          <a:xfrm>
            <a:off x="6854825" y="5919788"/>
            <a:ext cx="2136775" cy="557212"/>
          </a:xfrm>
          <a:prstGeom prst="rect">
            <a:avLst/>
          </a:prstGeom>
          <a:noFill/>
          <a:ln w="9525">
            <a:noFill/>
            <a:miter lim="800000"/>
            <a:headEnd/>
            <a:tailEnd/>
          </a:ln>
        </p:spPr>
      </p:pic>
      <p:pic>
        <p:nvPicPr>
          <p:cNvPr id="66571" name="Picture 11" descr="dvrpclogo_smallwhite"/>
          <p:cNvPicPr>
            <a:picLocks noChangeAspect="1" noChangeArrowheads="1"/>
          </p:cNvPicPr>
          <p:nvPr/>
        </p:nvPicPr>
        <p:blipFill>
          <a:blip r:embed="rId4" cstate="print">
            <a:lum bright="-80000" contrast="-100000"/>
          </a:blip>
          <a:srcRect/>
          <a:stretch>
            <a:fillRect/>
          </a:stretch>
        </p:blipFill>
        <p:spPr bwMode="auto">
          <a:xfrm>
            <a:off x="152400" y="5943600"/>
            <a:ext cx="514350" cy="514350"/>
          </a:xfrm>
          <a:prstGeom prst="rect">
            <a:avLst/>
          </a:prstGeom>
          <a:noFill/>
          <a:ln w="9525">
            <a:noFill/>
            <a:miter lim="800000"/>
            <a:headEnd/>
            <a:tailEnd/>
          </a:ln>
        </p:spPr>
      </p:pic>
      <p:sp>
        <p:nvSpPr>
          <p:cNvPr id="66572" name="Slide Number Placeholder 1"/>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259EF67B-1B48-49CF-92FA-95D937F6994E}" type="slidenum">
              <a:rPr lang="en-US" sz="1400">
                <a:solidFill>
                  <a:srgbClr val="000000"/>
                </a:solidFill>
              </a:rPr>
              <a:pPr algn="r"/>
              <a:t>23</a:t>
            </a:fld>
            <a:endParaRPr lang="en-US" sz="1400">
              <a:solidFill>
                <a:srgbClr val="000000"/>
              </a:solidFill>
            </a:endParaRPr>
          </a:p>
        </p:txBody>
      </p:sp>
    </p:spTree>
  </p:cSld>
  <p:clrMapOvr>
    <a:masterClrMapping/>
  </p:clrMapOvr>
  <p:transition>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5" name="Rectangle 6"/>
          <p:cNvSpPr>
            <a:spLocks noGrp="1" noChangeArrowheads="1"/>
          </p:cNvSpPr>
          <p:nvPr>
            <p:ph type="sldNum" sz="quarter" idx="12"/>
          </p:nvPr>
        </p:nvSpPr>
        <p:spPr>
          <a:noFill/>
          <a:ln>
            <a:miter lim="800000"/>
            <a:headEnd/>
            <a:tailEnd/>
          </a:ln>
        </p:spPr>
        <p:txBody>
          <a:bodyPr/>
          <a:lstStyle/>
          <a:p>
            <a:fld id="{6927CDCF-82FC-4D68-9CC1-0363D75AABDE}" type="slidenum">
              <a:rPr lang="en-US" smtClean="0">
                <a:latin typeface="Arial" charset="0"/>
              </a:rPr>
              <a:pPr/>
              <a:t>24</a:t>
            </a:fld>
            <a:endParaRPr lang="en-US" smtClean="0">
              <a:latin typeface="Arial" charset="0"/>
            </a:endParaRPr>
          </a:p>
        </p:txBody>
      </p:sp>
      <p:pic>
        <p:nvPicPr>
          <p:cNvPr id="67586" name="Picture 2" descr="map1"/>
          <p:cNvPicPr>
            <a:picLocks noChangeAspect="1" noChangeArrowheads="1"/>
          </p:cNvPicPr>
          <p:nvPr/>
        </p:nvPicPr>
        <p:blipFill>
          <a:blip r:embed="rId2" cstate="print">
            <a:lum bright="54000" contrast="-60000"/>
          </a:blip>
          <a:srcRect l="49765" t="21545" r="17882" b="73181"/>
          <a:stretch>
            <a:fillRect/>
          </a:stretch>
        </p:blipFill>
        <p:spPr bwMode="auto">
          <a:xfrm>
            <a:off x="4035425" y="3175"/>
            <a:ext cx="5103813" cy="989013"/>
          </a:xfrm>
          <a:prstGeom prst="rect">
            <a:avLst/>
          </a:prstGeom>
          <a:noFill/>
          <a:ln w="9525">
            <a:noFill/>
            <a:miter lim="800000"/>
            <a:headEnd/>
            <a:tailEnd/>
          </a:ln>
        </p:spPr>
      </p:pic>
      <p:sp>
        <p:nvSpPr>
          <p:cNvPr id="67587" name="Rectangle 3"/>
          <p:cNvSpPr>
            <a:spLocks noChangeArrowheads="1"/>
          </p:cNvSpPr>
          <p:nvPr/>
        </p:nvSpPr>
        <p:spPr bwMode="auto">
          <a:xfrm>
            <a:off x="0" y="901700"/>
            <a:ext cx="9144000" cy="5956300"/>
          </a:xfrm>
          <a:prstGeom prst="rect">
            <a:avLst/>
          </a:prstGeom>
          <a:solidFill>
            <a:srgbClr val="E6E6E6"/>
          </a:solidFill>
          <a:ln w="9525">
            <a:noFill/>
            <a:miter lim="800000"/>
            <a:headEnd/>
            <a:tailEnd/>
          </a:ln>
        </p:spPr>
        <p:txBody>
          <a:bodyPr wrap="none" anchor="ctr"/>
          <a:lstStyle/>
          <a:p>
            <a:endParaRPr lang="en-US">
              <a:solidFill>
                <a:srgbClr val="000000"/>
              </a:solidFill>
            </a:endParaRPr>
          </a:p>
        </p:txBody>
      </p:sp>
      <p:sp>
        <p:nvSpPr>
          <p:cNvPr id="67588" name="Text Box 4"/>
          <p:cNvSpPr txBox="1">
            <a:spLocks noChangeArrowheads="1"/>
          </p:cNvSpPr>
          <p:nvPr/>
        </p:nvSpPr>
        <p:spPr bwMode="auto">
          <a:xfrm>
            <a:off x="374650" y="155575"/>
            <a:ext cx="8396288" cy="579438"/>
          </a:xfrm>
          <a:prstGeom prst="rect">
            <a:avLst/>
          </a:prstGeom>
          <a:noFill/>
          <a:ln w="9525">
            <a:noFill/>
            <a:miter lim="800000"/>
            <a:headEnd/>
            <a:tailEnd/>
          </a:ln>
        </p:spPr>
        <p:txBody>
          <a:bodyPr>
            <a:spAutoFit/>
          </a:bodyPr>
          <a:lstStyle/>
          <a:p>
            <a:r>
              <a:rPr lang="en-US" sz="3200" b="1">
                <a:solidFill>
                  <a:srgbClr val="000000"/>
                </a:solidFill>
              </a:rPr>
              <a:t>Transit Score Criteria Guidelines</a:t>
            </a:r>
          </a:p>
        </p:txBody>
      </p:sp>
      <p:sp>
        <p:nvSpPr>
          <p:cNvPr id="67589" name="Rectangle 5"/>
          <p:cNvSpPr>
            <a:spLocks noChangeArrowheads="1"/>
          </p:cNvSpPr>
          <p:nvPr/>
        </p:nvSpPr>
        <p:spPr bwMode="auto">
          <a:xfrm>
            <a:off x="0" y="6726238"/>
            <a:ext cx="9144000" cy="131762"/>
          </a:xfrm>
          <a:prstGeom prst="rect">
            <a:avLst/>
          </a:prstGeom>
          <a:solidFill>
            <a:srgbClr val="008000"/>
          </a:solidFill>
          <a:ln w="9525">
            <a:noFill/>
            <a:miter lim="800000"/>
            <a:headEnd/>
            <a:tailEnd/>
          </a:ln>
        </p:spPr>
        <p:txBody>
          <a:bodyPr wrap="none" anchor="ctr"/>
          <a:lstStyle/>
          <a:p>
            <a:endParaRPr lang="en-US">
              <a:solidFill>
                <a:srgbClr val="000000"/>
              </a:solidFill>
            </a:endParaRPr>
          </a:p>
        </p:txBody>
      </p:sp>
      <p:sp>
        <p:nvSpPr>
          <p:cNvPr id="67590" name="Rectangle 6"/>
          <p:cNvSpPr>
            <a:spLocks noGrp="1" noChangeArrowheads="1"/>
          </p:cNvSpPr>
          <p:nvPr>
            <p:ph type="body" idx="1"/>
          </p:nvPr>
        </p:nvSpPr>
        <p:spPr>
          <a:xfrm>
            <a:off x="673100" y="1358900"/>
            <a:ext cx="7772400" cy="4838700"/>
          </a:xfrm>
        </p:spPr>
        <p:txBody>
          <a:bodyPr/>
          <a:lstStyle/>
          <a:p>
            <a:pPr eaLnBrk="1" hangingPunct="1">
              <a:buFont typeface="Wingdings" pitchFamily="2" charset="2"/>
              <a:buChar char="§"/>
            </a:pPr>
            <a:r>
              <a:rPr lang="en-US" smtClean="0"/>
              <a:t>Provide for minimum conditions to indicate which modes and services warrant further Study</a:t>
            </a:r>
          </a:p>
          <a:p>
            <a:pPr eaLnBrk="1" hangingPunct="1">
              <a:buFont typeface="Wingdings" pitchFamily="2" charset="2"/>
              <a:buChar char="§"/>
            </a:pPr>
            <a:r>
              <a:rPr lang="en-US" smtClean="0"/>
              <a:t>Criteria were set to reflect NJ TRANSIT financial or service standards &amp; experience from mid-2000’s</a:t>
            </a:r>
          </a:p>
          <a:p>
            <a:pPr eaLnBrk="1" hangingPunct="1">
              <a:buFont typeface="Wingdings" pitchFamily="2" charset="2"/>
              <a:buChar char="§"/>
            </a:pPr>
            <a:r>
              <a:rPr lang="en-US" smtClean="0"/>
              <a:t>Provides range of fixed guideway, local transit services and intermodal guidelines with specific criteria</a:t>
            </a:r>
          </a:p>
          <a:p>
            <a:pPr eaLnBrk="1" hangingPunct="1">
              <a:buFont typeface="Wingdings" pitchFamily="2" charset="2"/>
              <a:buChar char="§"/>
            </a:pPr>
            <a:endParaRPr lang="en-US" sz="2800" smtClean="0"/>
          </a:p>
          <a:p>
            <a:pPr eaLnBrk="1" hangingPunct="1"/>
            <a:endParaRPr lang="en-US" sz="2800" smtClean="0"/>
          </a:p>
        </p:txBody>
      </p:sp>
      <p:sp>
        <p:nvSpPr>
          <p:cNvPr id="67591" name="Rectangle 7"/>
          <p:cNvSpPr>
            <a:spLocks noChangeArrowheads="1"/>
          </p:cNvSpPr>
          <p:nvPr/>
        </p:nvSpPr>
        <p:spPr bwMode="auto">
          <a:xfrm flipH="1">
            <a:off x="0" y="889000"/>
            <a:ext cx="9144000" cy="42863"/>
          </a:xfrm>
          <a:prstGeom prst="rect">
            <a:avLst/>
          </a:prstGeom>
          <a:solidFill>
            <a:srgbClr val="99CC00"/>
          </a:solidFill>
          <a:ln w="9525">
            <a:noFill/>
            <a:miter lim="800000"/>
            <a:headEnd/>
            <a:tailEnd/>
          </a:ln>
        </p:spPr>
        <p:txBody>
          <a:bodyPr wrap="none" anchor="ctr"/>
          <a:lstStyle/>
          <a:p>
            <a:endParaRPr lang="en-US">
              <a:solidFill>
                <a:srgbClr val="000000"/>
              </a:solidFill>
            </a:endParaRPr>
          </a:p>
        </p:txBody>
      </p:sp>
      <p:sp>
        <p:nvSpPr>
          <p:cNvPr id="67592" name="Rectangle 8"/>
          <p:cNvSpPr>
            <a:spLocks noChangeArrowheads="1"/>
          </p:cNvSpPr>
          <p:nvPr/>
        </p:nvSpPr>
        <p:spPr bwMode="auto">
          <a:xfrm flipH="1">
            <a:off x="0" y="6604000"/>
            <a:ext cx="9144000" cy="42863"/>
          </a:xfrm>
          <a:prstGeom prst="rect">
            <a:avLst/>
          </a:prstGeom>
          <a:solidFill>
            <a:srgbClr val="99CC00"/>
          </a:solidFill>
          <a:ln w="9525">
            <a:noFill/>
            <a:miter lim="800000"/>
            <a:headEnd/>
            <a:tailEnd/>
          </a:ln>
        </p:spPr>
        <p:txBody>
          <a:bodyPr wrap="none" anchor="ctr"/>
          <a:lstStyle/>
          <a:p>
            <a:endParaRPr lang="en-US">
              <a:solidFill>
                <a:srgbClr val="000000"/>
              </a:solidFill>
            </a:endParaRPr>
          </a:p>
        </p:txBody>
      </p:sp>
      <p:sp>
        <p:nvSpPr>
          <p:cNvPr id="67593" name="Rectangle 9"/>
          <p:cNvSpPr>
            <a:spLocks noChangeArrowheads="1"/>
          </p:cNvSpPr>
          <p:nvPr/>
        </p:nvSpPr>
        <p:spPr bwMode="auto">
          <a:xfrm flipH="1">
            <a:off x="0" y="0"/>
            <a:ext cx="9144000" cy="42863"/>
          </a:xfrm>
          <a:prstGeom prst="rect">
            <a:avLst/>
          </a:prstGeom>
          <a:solidFill>
            <a:srgbClr val="008000"/>
          </a:solidFill>
          <a:ln w="9525">
            <a:noFill/>
            <a:miter lim="800000"/>
            <a:headEnd/>
            <a:tailEnd/>
          </a:ln>
        </p:spPr>
        <p:txBody>
          <a:bodyPr wrap="none" anchor="ctr"/>
          <a:lstStyle/>
          <a:p>
            <a:endParaRPr lang="en-US">
              <a:solidFill>
                <a:srgbClr val="000000"/>
              </a:solidFill>
            </a:endParaRPr>
          </a:p>
        </p:txBody>
      </p:sp>
      <p:pic>
        <p:nvPicPr>
          <p:cNvPr id="67594" name="Picture 10" descr="4 COLOR LOGO  XXX"/>
          <p:cNvPicPr>
            <a:picLocks noChangeAspect="1" noChangeArrowheads="1"/>
          </p:cNvPicPr>
          <p:nvPr/>
        </p:nvPicPr>
        <p:blipFill>
          <a:blip r:embed="rId3" cstate="print"/>
          <a:srcRect/>
          <a:stretch>
            <a:fillRect/>
          </a:stretch>
        </p:blipFill>
        <p:spPr bwMode="auto">
          <a:xfrm>
            <a:off x="6854825" y="5919788"/>
            <a:ext cx="2136775" cy="557212"/>
          </a:xfrm>
          <a:prstGeom prst="rect">
            <a:avLst/>
          </a:prstGeom>
          <a:noFill/>
          <a:ln w="9525">
            <a:noFill/>
            <a:miter lim="800000"/>
            <a:headEnd/>
            <a:tailEnd/>
          </a:ln>
        </p:spPr>
      </p:pic>
      <p:pic>
        <p:nvPicPr>
          <p:cNvPr id="67595" name="Picture 11" descr="dvrpclogo_smallwhite"/>
          <p:cNvPicPr>
            <a:picLocks noChangeAspect="1" noChangeArrowheads="1"/>
          </p:cNvPicPr>
          <p:nvPr/>
        </p:nvPicPr>
        <p:blipFill>
          <a:blip r:embed="rId4" cstate="print">
            <a:lum bright="-80000" contrast="-100000"/>
          </a:blip>
          <a:srcRect/>
          <a:stretch>
            <a:fillRect/>
          </a:stretch>
        </p:blipFill>
        <p:spPr bwMode="auto">
          <a:xfrm>
            <a:off x="152400" y="5943600"/>
            <a:ext cx="514350" cy="514350"/>
          </a:xfrm>
          <a:prstGeom prst="rect">
            <a:avLst/>
          </a:prstGeom>
          <a:noFill/>
          <a:ln w="9525">
            <a:noFill/>
            <a:miter lim="800000"/>
            <a:headEnd/>
            <a:tailEnd/>
          </a:ln>
        </p:spPr>
      </p:pic>
      <p:sp>
        <p:nvSpPr>
          <p:cNvPr id="67596" name="Slide Number Placeholder 1"/>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1E4C4698-8BA2-4101-9AC6-09544494A9BD}" type="slidenum">
              <a:rPr lang="en-US" sz="1400">
                <a:solidFill>
                  <a:srgbClr val="000000"/>
                </a:solidFill>
              </a:rPr>
              <a:pPr algn="r"/>
              <a:t>24</a:t>
            </a:fld>
            <a:endParaRPr lang="en-US" sz="1400">
              <a:solidFill>
                <a:srgbClr val="000000"/>
              </a:solidFill>
            </a:endParaRPr>
          </a:p>
        </p:txBody>
      </p:sp>
    </p:spTree>
  </p:cSld>
  <p:clrMapOvr>
    <a:masterClrMapping/>
  </p:clrMapOvr>
  <p:transition>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12"/>
          </p:nvPr>
        </p:nvSpPr>
        <p:spPr>
          <a:noFill/>
          <a:ln>
            <a:miter lim="800000"/>
            <a:headEnd/>
            <a:tailEnd/>
          </a:ln>
        </p:spPr>
        <p:txBody>
          <a:bodyPr/>
          <a:lstStyle/>
          <a:p>
            <a:fld id="{0D4CAB8F-A43A-488D-AAF4-55374DF8B465}" type="slidenum">
              <a:rPr lang="en-US" smtClean="0">
                <a:latin typeface="Arial" charset="0"/>
              </a:rPr>
              <a:pPr/>
              <a:t>25</a:t>
            </a:fld>
            <a:endParaRPr lang="en-US" smtClean="0">
              <a:latin typeface="Arial" charset="0"/>
            </a:endParaRPr>
          </a:p>
        </p:txBody>
      </p:sp>
      <p:sp>
        <p:nvSpPr>
          <p:cNvPr id="68610" name="Rectangle 2"/>
          <p:cNvSpPr>
            <a:spLocks noGrp="1" noChangeArrowheads="1"/>
          </p:cNvSpPr>
          <p:nvPr>
            <p:ph type="title"/>
          </p:nvPr>
        </p:nvSpPr>
        <p:spPr>
          <a:xfrm>
            <a:off x="2819400" y="533400"/>
            <a:ext cx="6096000" cy="1638300"/>
          </a:xfrm>
        </p:spPr>
        <p:txBody>
          <a:bodyPr/>
          <a:lstStyle/>
          <a:p>
            <a:pPr eaLnBrk="1" hangingPunct="1"/>
            <a:r>
              <a:rPr lang="en-US" smtClean="0"/>
              <a:t>Types of Transit Investment covered by Transit Score</a:t>
            </a:r>
          </a:p>
        </p:txBody>
      </p:sp>
      <p:sp>
        <p:nvSpPr>
          <p:cNvPr id="68611" name="Rectangle 3"/>
          <p:cNvSpPr>
            <a:spLocks noGrp="1" noChangeArrowheads="1"/>
          </p:cNvSpPr>
          <p:nvPr>
            <p:ph type="body" idx="1"/>
          </p:nvPr>
        </p:nvSpPr>
        <p:spPr>
          <a:xfrm>
            <a:off x="2743200" y="2286000"/>
            <a:ext cx="5867400" cy="3581400"/>
          </a:xfrm>
        </p:spPr>
        <p:txBody>
          <a:bodyPr/>
          <a:lstStyle/>
          <a:p>
            <a:pPr eaLnBrk="1" hangingPunct="1">
              <a:lnSpc>
                <a:spcPct val="90000"/>
              </a:lnSpc>
            </a:pPr>
            <a:r>
              <a:rPr lang="en-US" sz="2400" b="1" smtClean="0"/>
              <a:t>Fixed Guideway Transit</a:t>
            </a:r>
            <a:r>
              <a:rPr lang="en-US" sz="2400" smtClean="0"/>
              <a:t>-  Light Rail, Commuter Rail, Ferries, Bus Priority Treatment</a:t>
            </a:r>
          </a:p>
          <a:p>
            <a:pPr eaLnBrk="1" hangingPunct="1">
              <a:lnSpc>
                <a:spcPct val="90000"/>
              </a:lnSpc>
            </a:pPr>
            <a:endParaRPr lang="en-US" sz="2400" smtClean="0"/>
          </a:p>
          <a:p>
            <a:pPr eaLnBrk="1" hangingPunct="1">
              <a:lnSpc>
                <a:spcPct val="90000"/>
              </a:lnSpc>
            </a:pPr>
            <a:r>
              <a:rPr lang="en-US" sz="2400" b="1" smtClean="0"/>
              <a:t>Bus and Other Transit Services</a:t>
            </a:r>
            <a:r>
              <a:rPr lang="en-US" sz="2400" smtClean="0"/>
              <a:t>-  New Services, Expanded Span &amp; Frequency of Bus Service,  Vanpools</a:t>
            </a:r>
          </a:p>
          <a:p>
            <a:pPr eaLnBrk="1" hangingPunct="1">
              <a:lnSpc>
                <a:spcPct val="90000"/>
              </a:lnSpc>
            </a:pPr>
            <a:endParaRPr lang="en-US" sz="2400" smtClean="0"/>
          </a:p>
          <a:p>
            <a:pPr eaLnBrk="1" hangingPunct="1">
              <a:lnSpc>
                <a:spcPct val="90000"/>
              </a:lnSpc>
            </a:pPr>
            <a:r>
              <a:rPr lang="en-US" sz="2400" b="1" smtClean="0"/>
              <a:t>Intermodal/Access to Transit-</a:t>
            </a:r>
            <a:r>
              <a:rPr lang="en-US" sz="2400" smtClean="0"/>
              <a:t>New Park &amp; Ride, Shuttles, Terminals</a:t>
            </a:r>
          </a:p>
        </p:txBody>
      </p:sp>
      <p:sp>
        <p:nvSpPr>
          <p:cNvPr id="68612" name="Slide Number Placeholder 1"/>
          <p:cNvSpPr txBox="1">
            <a:spLocks noGrp="1"/>
          </p:cNvSpPr>
          <p:nvPr/>
        </p:nvSpPr>
        <p:spPr bwMode="auto">
          <a:xfrm>
            <a:off x="7010400" y="6248400"/>
            <a:ext cx="1905000" cy="457200"/>
          </a:xfrm>
          <a:prstGeom prst="rect">
            <a:avLst/>
          </a:prstGeom>
          <a:noFill/>
          <a:ln w="9525">
            <a:noFill/>
            <a:miter lim="800000"/>
            <a:headEnd/>
            <a:tailEnd/>
          </a:ln>
        </p:spPr>
        <p:txBody>
          <a:bodyPr wrap="none" lIns="92075" tIns="46038" rIns="92075" bIns="46038" anchor="ctr"/>
          <a:lstStyle/>
          <a:p>
            <a:pPr algn="r" eaLnBrk="0" hangingPunct="0"/>
            <a:fld id="{42D42969-CB36-4E53-82E1-3BC9CFAE33B9}" type="slidenum">
              <a:rPr kumimoji="1" lang="en-US" sz="1400">
                <a:solidFill>
                  <a:srgbClr val="FF9966"/>
                </a:solidFill>
              </a:rPr>
              <a:pPr algn="r" eaLnBrk="0" hangingPunct="0"/>
              <a:t>25</a:t>
            </a:fld>
            <a:endParaRPr kumimoji="1" lang="en-US" sz="1400">
              <a:solidFill>
                <a:srgbClr val="FF9966"/>
              </a:solidFill>
            </a:endParaRPr>
          </a:p>
        </p:txBody>
      </p:sp>
    </p:spTree>
  </p:cSld>
  <p:clrMapOvr>
    <a:masterClrMapping/>
  </p:clrMapOvr>
  <p:transition>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12"/>
          </p:nvPr>
        </p:nvSpPr>
        <p:spPr>
          <a:noFill/>
          <a:ln>
            <a:miter lim="800000"/>
            <a:headEnd/>
            <a:tailEnd/>
          </a:ln>
        </p:spPr>
        <p:txBody>
          <a:bodyPr/>
          <a:lstStyle/>
          <a:p>
            <a:fld id="{A22A85F4-EF04-4FDB-96BC-9288D02F76EB}" type="slidenum">
              <a:rPr lang="en-US" smtClean="0">
                <a:latin typeface="Arial" charset="0"/>
              </a:rPr>
              <a:pPr/>
              <a:t>26</a:t>
            </a:fld>
            <a:endParaRPr lang="en-US" smtClean="0">
              <a:latin typeface="Arial" charset="0"/>
            </a:endParaRPr>
          </a:p>
        </p:txBody>
      </p:sp>
      <p:sp>
        <p:nvSpPr>
          <p:cNvPr id="69634" name="Rectangle 2"/>
          <p:cNvSpPr>
            <a:spLocks noGrp="1" noChangeArrowheads="1"/>
          </p:cNvSpPr>
          <p:nvPr>
            <p:ph type="title"/>
          </p:nvPr>
        </p:nvSpPr>
        <p:spPr>
          <a:xfrm>
            <a:off x="1752600" y="457200"/>
            <a:ext cx="7162800" cy="1447800"/>
          </a:xfrm>
        </p:spPr>
        <p:txBody>
          <a:bodyPr/>
          <a:lstStyle/>
          <a:p>
            <a:pPr eaLnBrk="1" hangingPunct="1"/>
            <a:r>
              <a:rPr lang="en-US" smtClean="0"/>
              <a:t>Applications of Transit Score Index in New Jersey</a:t>
            </a:r>
          </a:p>
        </p:txBody>
      </p:sp>
      <p:sp>
        <p:nvSpPr>
          <p:cNvPr id="69635" name="Rectangle 3"/>
          <p:cNvSpPr>
            <a:spLocks noGrp="1" noChangeArrowheads="1"/>
          </p:cNvSpPr>
          <p:nvPr>
            <p:ph type="body" idx="1"/>
          </p:nvPr>
        </p:nvSpPr>
        <p:spPr>
          <a:xfrm>
            <a:off x="2286000" y="1905000"/>
            <a:ext cx="6553200" cy="4191000"/>
          </a:xfrm>
        </p:spPr>
        <p:txBody>
          <a:bodyPr/>
          <a:lstStyle/>
          <a:p>
            <a:pPr eaLnBrk="1" hangingPunct="1">
              <a:lnSpc>
                <a:spcPct val="90000"/>
              </a:lnSpc>
            </a:pPr>
            <a:r>
              <a:rPr lang="en-US" sz="1800" b="1" smtClean="0"/>
              <a:t>Used to Show Land Use/Transit Relationships &amp; Screen Modal Options for a Central Jersey Transportation Study in Princeton Area.  Interactive Testing of Land Use Changes Required to Support LRT in Several Corridors.  Resulted in Elimination of several LRT Options. and eventual  Route 1 BRT project </a:t>
            </a:r>
          </a:p>
          <a:p>
            <a:pPr eaLnBrk="1" hangingPunct="1">
              <a:lnSpc>
                <a:spcPct val="90000"/>
              </a:lnSpc>
            </a:pPr>
            <a:endParaRPr lang="en-US" sz="1800" b="1" smtClean="0"/>
          </a:p>
          <a:p>
            <a:pPr eaLnBrk="1" hangingPunct="1">
              <a:lnSpc>
                <a:spcPct val="90000"/>
              </a:lnSpc>
            </a:pPr>
            <a:r>
              <a:rPr lang="en-US" sz="1800" b="1" smtClean="0"/>
              <a:t>Joint Toll Bridge Commission used Transit Score to identify potential for transit service in its Crossings Study</a:t>
            </a:r>
          </a:p>
          <a:p>
            <a:pPr eaLnBrk="1" hangingPunct="1">
              <a:lnSpc>
                <a:spcPct val="90000"/>
              </a:lnSpc>
            </a:pPr>
            <a:endParaRPr lang="en-US" sz="1800" b="1" smtClean="0"/>
          </a:p>
          <a:p>
            <a:pPr eaLnBrk="1" hangingPunct="1">
              <a:lnSpc>
                <a:spcPct val="90000"/>
              </a:lnSpc>
            </a:pPr>
            <a:r>
              <a:rPr lang="en-US" sz="1800" b="1" smtClean="0"/>
              <a:t>Mercer County used for Master Plan process, as did Monmouth County for Rt. 79 corridor study. Pinelands Commission used for locating potential housing</a:t>
            </a:r>
          </a:p>
          <a:p>
            <a:pPr eaLnBrk="1" hangingPunct="1">
              <a:lnSpc>
                <a:spcPct val="90000"/>
              </a:lnSpc>
            </a:pPr>
            <a:r>
              <a:rPr lang="en-US" sz="1800" b="1" smtClean="0"/>
              <a:t>DVRPC/NJTPA both use for various studies and feasibility work</a:t>
            </a:r>
            <a:r>
              <a:rPr lang="en-US" sz="2000" b="1" smtClean="0"/>
              <a:t> </a:t>
            </a:r>
          </a:p>
          <a:p>
            <a:pPr eaLnBrk="1" hangingPunct="1">
              <a:lnSpc>
                <a:spcPct val="90000"/>
              </a:lnSpc>
            </a:pPr>
            <a:endParaRPr lang="en-US" sz="2000" b="1" smtClean="0"/>
          </a:p>
        </p:txBody>
      </p:sp>
      <p:sp>
        <p:nvSpPr>
          <p:cNvPr id="69636" name="Slide Number Placeholder 1"/>
          <p:cNvSpPr txBox="1">
            <a:spLocks noGrp="1"/>
          </p:cNvSpPr>
          <p:nvPr/>
        </p:nvSpPr>
        <p:spPr bwMode="auto">
          <a:xfrm>
            <a:off x="7010400" y="6248400"/>
            <a:ext cx="1905000" cy="457200"/>
          </a:xfrm>
          <a:prstGeom prst="rect">
            <a:avLst/>
          </a:prstGeom>
          <a:noFill/>
          <a:ln w="9525">
            <a:noFill/>
            <a:miter lim="800000"/>
            <a:headEnd/>
            <a:tailEnd/>
          </a:ln>
        </p:spPr>
        <p:txBody>
          <a:bodyPr wrap="none" lIns="92075" tIns="46038" rIns="92075" bIns="46038" anchor="ctr"/>
          <a:lstStyle/>
          <a:p>
            <a:pPr algn="r" eaLnBrk="0" hangingPunct="0"/>
            <a:fld id="{E1279880-B5E6-4E3C-9E6B-022CD92EF05A}" type="slidenum">
              <a:rPr kumimoji="1" lang="en-US" sz="1400">
                <a:solidFill>
                  <a:srgbClr val="FF9966"/>
                </a:solidFill>
              </a:rPr>
              <a:pPr algn="r" eaLnBrk="0" hangingPunct="0"/>
              <a:t>26</a:t>
            </a:fld>
            <a:endParaRPr kumimoji="1" lang="en-US" sz="1400">
              <a:solidFill>
                <a:srgbClr val="FF9966"/>
              </a:solidFill>
            </a:endParaRPr>
          </a:p>
        </p:txBody>
      </p:sp>
    </p:spTree>
  </p:cSld>
  <p:clrMapOvr>
    <a:masterClrMapping/>
  </p:clrMapOvr>
  <p:transition>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7" name="Rectangle 6"/>
          <p:cNvSpPr>
            <a:spLocks noGrp="1" noChangeArrowheads="1"/>
          </p:cNvSpPr>
          <p:nvPr>
            <p:ph type="sldNum" sz="quarter" idx="12"/>
          </p:nvPr>
        </p:nvSpPr>
        <p:spPr>
          <a:noFill/>
          <a:ln>
            <a:miter lim="800000"/>
            <a:headEnd/>
            <a:tailEnd/>
          </a:ln>
        </p:spPr>
        <p:txBody>
          <a:bodyPr/>
          <a:lstStyle/>
          <a:p>
            <a:fld id="{C5E48EFC-DFEC-46C1-BC32-EC2085187F06}" type="slidenum">
              <a:rPr lang="en-US" smtClean="0">
                <a:latin typeface="Arial" charset="0"/>
              </a:rPr>
              <a:pPr/>
              <a:t>27</a:t>
            </a:fld>
            <a:endParaRPr lang="en-US" smtClean="0">
              <a:latin typeface="Arial" charset="0"/>
            </a:endParaRPr>
          </a:p>
        </p:txBody>
      </p:sp>
      <p:pic>
        <p:nvPicPr>
          <p:cNvPr id="70658" name="Picture 2" descr="map1"/>
          <p:cNvPicPr>
            <a:picLocks noChangeAspect="1" noChangeArrowheads="1"/>
          </p:cNvPicPr>
          <p:nvPr/>
        </p:nvPicPr>
        <p:blipFill>
          <a:blip r:embed="rId2" cstate="print">
            <a:lum bright="54000" contrast="-60000"/>
          </a:blip>
          <a:srcRect l="49765" t="21545" r="17882" b="73181"/>
          <a:stretch>
            <a:fillRect/>
          </a:stretch>
        </p:blipFill>
        <p:spPr bwMode="auto">
          <a:xfrm>
            <a:off x="4035425" y="3175"/>
            <a:ext cx="5103813" cy="989013"/>
          </a:xfrm>
          <a:prstGeom prst="rect">
            <a:avLst/>
          </a:prstGeom>
          <a:noFill/>
          <a:ln w="9525">
            <a:noFill/>
            <a:miter lim="800000"/>
            <a:headEnd/>
            <a:tailEnd/>
          </a:ln>
        </p:spPr>
      </p:pic>
      <p:sp>
        <p:nvSpPr>
          <p:cNvPr id="70659" name="Rectangle 3"/>
          <p:cNvSpPr>
            <a:spLocks noChangeArrowheads="1"/>
          </p:cNvSpPr>
          <p:nvPr/>
        </p:nvSpPr>
        <p:spPr bwMode="auto">
          <a:xfrm>
            <a:off x="0" y="914400"/>
            <a:ext cx="9144000" cy="5943600"/>
          </a:xfrm>
          <a:prstGeom prst="rect">
            <a:avLst/>
          </a:prstGeom>
          <a:solidFill>
            <a:srgbClr val="E6E6E6"/>
          </a:solidFill>
          <a:ln w="9525">
            <a:noFill/>
            <a:miter lim="800000"/>
            <a:headEnd/>
            <a:tailEnd/>
          </a:ln>
        </p:spPr>
        <p:txBody>
          <a:bodyPr wrap="none" anchor="ctr"/>
          <a:lstStyle/>
          <a:p>
            <a:endParaRPr lang="en-US">
              <a:solidFill>
                <a:srgbClr val="000000"/>
              </a:solidFill>
            </a:endParaRPr>
          </a:p>
        </p:txBody>
      </p:sp>
      <p:sp>
        <p:nvSpPr>
          <p:cNvPr id="70660" name="Text Box 4"/>
          <p:cNvSpPr txBox="1">
            <a:spLocks noChangeArrowheads="1"/>
          </p:cNvSpPr>
          <p:nvPr/>
        </p:nvSpPr>
        <p:spPr bwMode="auto">
          <a:xfrm>
            <a:off x="374650" y="155575"/>
            <a:ext cx="8540750" cy="579438"/>
          </a:xfrm>
          <a:prstGeom prst="rect">
            <a:avLst/>
          </a:prstGeom>
          <a:noFill/>
          <a:ln w="9525">
            <a:noFill/>
            <a:miter lim="800000"/>
            <a:headEnd/>
            <a:tailEnd/>
          </a:ln>
        </p:spPr>
        <p:txBody>
          <a:bodyPr>
            <a:spAutoFit/>
          </a:bodyPr>
          <a:lstStyle/>
          <a:p>
            <a:r>
              <a:rPr lang="en-US" sz="3200" b="1">
                <a:solidFill>
                  <a:srgbClr val="000000"/>
                </a:solidFill>
              </a:rPr>
              <a:t>New Jersey Applications of Transit Score </a:t>
            </a:r>
          </a:p>
        </p:txBody>
      </p:sp>
      <p:sp>
        <p:nvSpPr>
          <p:cNvPr id="70661" name="Rectangle 5"/>
          <p:cNvSpPr>
            <a:spLocks noChangeArrowheads="1"/>
          </p:cNvSpPr>
          <p:nvPr/>
        </p:nvSpPr>
        <p:spPr bwMode="auto">
          <a:xfrm>
            <a:off x="0" y="6726238"/>
            <a:ext cx="9144000" cy="131762"/>
          </a:xfrm>
          <a:prstGeom prst="rect">
            <a:avLst/>
          </a:prstGeom>
          <a:solidFill>
            <a:srgbClr val="008000"/>
          </a:solidFill>
          <a:ln w="9525">
            <a:noFill/>
            <a:miter lim="800000"/>
            <a:headEnd/>
            <a:tailEnd/>
          </a:ln>
        </p:spPr>
        <p:txBody>
          <a:bodyPr wrap="none" anchor="ctr"/>
          <a:lstStyle/>
          <a:p>
            <a:endParaRPr lang="en-US">
              <a:solidFill>
                <a:srgbClr val="000000"/>
              </a:solidFill>
            </a:endParaRPr>
          </a:p>
        </p:txBody>
      </p:sp>
      <p:sp>
        <p:nvSpPr>
          <p:cNvPr id="70662" name="Rectangle 6"/>
          <p:cNvSpPr>
            <a:spLocks noGrp="1" noChangeArrowheads="1"/>
          </p:cNvSpPr>
          <p:nvPr>
            <p:ph type="body" idx="1"/>
          </p:nvPr>
        </p:nvSpPr>
        <p:spPr>
          <a:xfrm>
            <a:off x="673100" y="1358900"/>
            <a:ext cx="7772400" cy="4838700"/>
          </a:xfrm>
        </p:spPr>
        <p:txBody>
          <a:bodyPr/>
          <a:lstStyle/>
          <a:p>
            <a:pPr eaLnBrk="1" hangingPunct="1">
              <a:buFont typeface="Wingdings" pitchFamily="2" charset="2"/>
              <a:buChar char="§"/>
            </a:pPr>
            <a:r>
              <a:rPr lang="en-US" sz="2800" smtClean="0"/>
              <a:t>State DOT is still (early 2011) considering using Transit Score as a screening criteria to allow traffic reduction credit for Highway Access Permits of new development in proximity to transit.</a:t>
            </a:r>
          </a:p>
          <a:p>
            <a:pPr eaLnBrk="1" hangingPunct="1">
              <a:buFont typeface="Wingdings" pitchFamily="2" charset="2"/>
              <a:buChar char="§"/>
            </a:pPr>
            <a:r>
              <a:rPr lang="en-US" sz="2800" smtClean="0"/>
              <a:t>Would allow residential, non-retail employment in certain transit score areas to receive a reduction in auto trip generation for new projects. This reduces the impact for developers in transit friendly areas</a:t>
            </a:r>
            <a:endParaRPr lang="en-US" sz="2400" smtClean="0"/>
          </a:p>
        </p:txBody>
      </p:sp>
      <p:sp>
        <p:nvSpPr>
          <p:cNvPr id="70663" name="Rectangle 7"/>
          <p:cNvSpPr>
            <a:spLocks noChangeArrowheads="1"/>
          </p:cNvSpPr>
          <p:nvPr/>
        </p:nvSpPr>
        <p:spPr bwMode="auto">
          <a:xfrm flipH="1">
            <a:off x="0" y="889000"/>
            <a:ext cx="9144000" cy="42863"/>
          </a:xfrm>
          <a:prstGeom prst="rect">
            <a:avLst/>
          </a:prstGeom>
          <a:solidFill>
            <a:srgbClr val="99CC00"/>
          </a:solidFill>
          <a:ln w="9525">
            <a:noFill/>
            <a:miter lim="800000"/>
            <a:headEnd/>
            <a:tailEnd/>
          </a:ln>
        </p:spPr>
        <p:txBody>
          <a:bodyPr wrap="none" anchor="ctr"/>
          <a:lstStyle/>
          <a:p>
            <a:endParaRPr lang="en-US">
              <a:solidFill>
                <a:srgbClr val="000000"/>
              </a:solidFill>
            </a:endParaRPr>
          </a:p>
        </p:txBody>
      </p:sp>
      <p:sp>
        <p:nvSpPr>
          <p:cNvPr id="70664" name="Rectangle 8"/>
          <p:cNvSpPr>
            <a:spLocks noChangeArrowheads="1"/>
          </p:cNvSpPr>
          <p:nvPr/>
        </p:nvSpPr>
        <p:spPr bwMode="auto">
          <a:xfrm flipH="1">
            <a:off x="0" y="6604000"/>
            <a:ext cx="9144000" cy="42863"/>
          </a:xfrm>
          <a:prstGeom prst="rect">
            <a:avLst/>
          </a:prstGeom>
          <a:solidFill>
            <a:srgbClr val="99CC00"/>
          </a:solidFill>
          <a:ln w="9525">
            <a:noFill/>
            <a:miter lim="800000"/>
            <a:headEnd/>
            <a:tailEnd/>
          </a:ln>
        </p:spPr>
        <p:txBody>
          <a:bodyPr wrap="none" anchor="ctr"/>
          <a:lstStyle/>
          <a:p>
            <a:endParaRPr lang="en-US">
              <a:solidFill>
                <a:srgbClr val="000000"/>
              </a:solidFill>
            </a:endParaRPr>
          </a:p>
        </p:txBody>
      </p:sp>
      <p:sp>
        <p:nvSpPr>
          <p:cNvPr id="70665" name="Rectangle 9"/>
          <p:cNvSpPr>
            <a:spLocks noChangeArrowheads="1"/>
          </p:cNvSpPr>
          <p:nvPr/>
        </p:nvSpPr>
        <p:spPr bwMode="auto">
          <a:xfrm flipH="1">
            <a:off x="0" y="0"/>
            <a:ext cx="9144000" cy="42863"/>
          </a:xfrm>
          <a:prstGeom prst="rect">
            <a:avLst/>
          </a:prstGeom>
          <a:solidFill>
            <a:srgbClr val="008000"/>
          </a:solidFill>
          <a:ln w="9525">
            <a:noFill/>
            <a:miter lim="800000"/>
            <a:headEnd/>
            <a:tailEnd/>
          </a:ln>
        </p:spPr>
        <p:txBody>
          <a:bodyPr wrap="none" anchor="ctr"/>
          <a:lstStyle/>
          <a:p>
            <a:endParaRPr lang="en-US">
              <a:solidFill>
                <a:srgbClr val="000000"/>
              </a:solidFill>
            </a:endParaRPr>
          </a:p>
        </p:txBody>
      </p:sp>
      <p:pic>
        <p:nvPicPr>
          <p:cNvPr id="70666" name="Picture 10" descr="4 COLOR LOGO  XXX"/>
          <p:cNvPicPr>
            <a:picLocks noChangeAspect="1" noChangeArrowheads="1"/>
          </p:cNvPicPr>
          <p:nvPr/>
        </p:nvPicPr>
        <p:blipFill>
          <a:blip r:embed="rId3" cstate="print"/>
          <a:srcRect/>
          <a:stretch>
            <a:fillRect/>
          </a:stretch>
        </p:blipFill>
        <p:spPr bwMode="auto">
          <a:xfrm>
            <a:off x="6854825" y="5919788"/>
            <a:ext cx="2136775" cy="557212"/>
          </a:xfrm>
          <a:prstGeom prst="rect">
            <a:avLst/>
          </a:prstGeom>
          <a:noFill/>
          <a:ln w="9525">
            <a:noFill/>
            <a:miter lim="800000"/>
            <a:headEnd/>
            <a:tailEnd/>
          </a:ln>
        </p:spPr>
      </p:pic>
      <p:sp>
        <p:nvSpPr>
          <p:cNvPr id="70667" name="Slide Number Placeholder 1"/>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4046E40F-F00E-4958-AD2C-4AA36D6B36D5}" type="slidenum">
              <a:rPr lang="en-US" sz="1400">
                <a:solidFill>
                  <a:srgbClr val="000000"/>
                </a:solidFill>
              </a:rPr>
              <a:pPr algn="r"/>
              <a:t>27</a:t>
            </a:fld>
            <a:endParaRPr lang="en-US" sz="1400">
              <a:solidFill>
                <a:srgbClr val="000000"/>
              </a:solidFill>
            </a:endParaRPr>
          </a:p>
        </p:txBody>
      </p:sp>
    </p:spTree>
  </p:cSld>
  <p:clrMapOvr>
    <a:masterClrMapping/>
  </p:clrMapOvr>
  <p:transition>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6"/>
          <p:cNvSpPr>
            <a:spLocks noGrp="1" noChangeArrowheads="1"/>
          </p:cNvSpPr>
          <p:nvPr>
            <p:ph type="sldNum" sz="quarter" idx="12"/>
          </p:nvPr>
        </p:nvSpPr>
        <p:spPr>
          <a:noFill/>
          <a:ln>
            <a:miter lim="800000"/>
            <a:headEnd/>
            <a:tailEnd/>
          </a:ln>
        </p:spPr>
        <p:txBody>
          <a:bodyPr/>
          <a:lstStyle/>
          <a:p>
            <a:fld id="{E585258F-EDF2-4C15-83A4-E86BB7382A75}" type="slidenum">
              <a:rPr lang="en-US" smtClean="0">
                <a:latin typeface="Arial" charset="0"/>
              </a:rPr>
              <a:pPr/>
              <a:t>28</a:t>
            </a:fld>
            <a:endParaRPr lang="en-US" smtClean="0">
              <a:latin typeface="Arial" charset="0"/>
            </a:endParaRPr>
          </a:p>
        </p:txBody>
      </p:sp>
      <p:sp>
        <p:nvSpPr>
          <p:cNvPr id="71682" name="Rectangle 2"/>
          <p:cNvSpPr>
            <a:spLocks noGrp="1" noChangeArrowheads="1"/>
          </p:cNvSpPr>
          <p:nvPr>
            <p:ph type="title" idx="4294967295"/>
          </p:nvPr>
        </p:nvSpPr>
        <p:spPr/>
        <p:txBody>
          <a:bodyPr/>
          <a:lstStyle/>
          <a:p>
            <a:r>
              <a:rPr lang="en-US" sz="4000" smtClean="0"/>
              <a:t>Use of Transit Score for Developer Credit for DOT Access Permit</a:t>
            </a:r>
          </a:p>
        </p:txBody>
      </p:sp>
      <p:pic>
        <p:nvPicPr>
          <p:cNvPr id="71683" name="Picture 4"/>
          <p:cNvPicPr>
            <a:picLocks noGrp="1" noChangeAspect="1" noChangeArrowheads="1"/>
          </p:cNvPicPr>
          <p:nvPr>
            <p:ph type="body" idx="4294967295"/>
          </p:nvPr>
        </p:nvPicPr>
        <p:blipFill>
          <a:blip r:embed="rId2" cstate="print"/>
          <a:srcRect/>
          <a:stretch>
            <a:fillRect/>
          </a:stretch>
        </p:blipFill>
        <p:spPr>
          <a:xfrm>
            <a:off x="1371600" y="1600200"/>
            <a:ext cx="6477000" cy="4883150"/>
          </a:xfrm>
        </p:spPr>
      </p:pic>
    </p:spTree>
  </p:cSld>
  <p:clrMapOvr>
    <a:masterClrMapping/>
  </p:clrMapOvr>
  <p:transition>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10"/>
          </p:nvPr>
        </p:nvSpPr>
        <p:spPr>
          <a:noFill/>
        </p:spPr>
        <p:txBody>
          <a:bodyPr/>
          <a:lstStyle/>
          <a:p>
            <a:fld id="{26C345B9-F659-49BB-B69D-6ACD1C7347FF}" type="slidenum">
              <a:rPr lang="en-US" smtClean="0"/>
              <a:pPr/>
              <a:t>29</a:t>
            </a:fld>
            <a:endParaRPr lang="en-US" smtClean="0"/>
          </a:p>
        </p:txBody>
      </p:sp>
      <p:sp>
        <p:nvSpPr>
          <p:cNvPr id="72706" name="Title 1"/>
          <p:cNvSpPr>
            <a:spLocks noGrp="1"/>
          </p:cNvSpPr>
          <p:nvPr>
            <p:ph type="title"/>
          </p:nvPr>
        </p:nvSpPr>
        <p:spPr/>
        <p:txBody>
          <a:bodyPr/>
          <a:lstStyle/>
          <a:p>
            <a:pPr eaLnBrk="1" hangingPunct="1"/>
            <a:r>
              <a:rPr lang="en-US" smtClean="0"/>
              <a:t>Transit Score Guide Book	</a:t>
            </a:r>
          </a:p>
        </p:txBody>
      </p:sp>
      <p:sp>
        <p:nvSpPr>
          <p:cNvPr id="72707" name="Content Placeholder 2"/>
          <p:cNvSpPr>
            <a:spLocks noGrp="1"/>
          </p:cNvSpPr>
          <p:nvPr>
            <p:ph sz="half" idx="1"/>
          </p:nvPr>
        </p:nvSpPr>
        <p:spPr/>
        <p:txBody>
          <a:bodyPr/>
          <a:lstStyle/>
          <a:p>
            <a:pPr eaLnBrk="1" hangingPunct="1"/>
            <a:endParaRPr lang="en-US" smtClean="0"/>
          </a:p>
          <a:p>
            <a:pPr eaLnBrk="1" hangingPunct="1"/>
            <a:endParaRPr lang="en-US" smtClean="0"/>
          </a:p>
          <a:p>
            <a:pPr eaLnBrk="1" hangingPunct="1"/>
            <a:r>
              <a:rPr lang="en-US" smtClean="0"/>
              <a:t>Why the Guidebook</a:t>
            </a:r>
          </a:p>
          <a:p>
            <a:pPr eaLnBrk="1" hangingPunct="1"/>
            <a:r>
              <a:rPr lang="en-US" smtClean="0"/>
              <a:t>Available at CDOT</a:t>
            </a:r>
          </a:p>
        </p:txBody>
      </p:sp>
      <p:sp>
        <p:nvSpPr>
          <p:cNvPr id="72708" name="Slide Number Placeholder 3"/>
          <p:cNvSpPr txBox="1">
            <a:spLocks noGrp="1"/>
          </p:cNvSpPr>
          <p:nvPr/>
        </p:nvSpPr>
        <p:spPr bwMode="auto">
          <a:xfrm>
            <a:off x="6553200" y="6096000"/>
            <a:ext cx="2133600" cy="476250"/>
          </a:xfrm>
          <a:prstGeom prst="rect">
            <a:avLst/>
          </a:prstGeom>
          <a:noFill/>
          <a:ln w="9525">
            <a:noFill/>
            <a:miter lim="800000"/>
            <a:headEnd/>
            <a:tailEnd/>
          </a:ln>
        </p:spPr>
        <p:txBody>
          <a:bodyPr/>
          <a:lstStyle/>
          <a:p>
            <a:pPr algn="r"/>
            <a:fld id="{AA33CEAB-946D-408D-87EE-F3E3E730D7F2}" type="slidenum">
              <a:rPr lang="en-US" sz="1400"/>
              <a:pPr algn="r"/>
              <a:t>29</a:t>
            </a:fld>
            <a:endParaRPr lang="en-US" sz="1400"/>
          </a:p>
        </p:txBody>
      </p:sp>
      <p:pic>
        <p:nvPicPr>
          <p:cNvPr id="72709" name="Picture 1"/>
          <p:cNvPicPr>
            <a:picLocks noGrp="1" noChangeAspect="1" noChangeArrowheads="1"/>
          </p:cNvPicPr>
          <p:nvPr>
            <p:ph sz="half" idx="2"/>
          </p:nvPr>
        </p:nvPicPr>
        <p:blipFill>
          <a:blip r:embed="rId2" cstate="print"/>
          <a:srcRect/>
          <a:stretch>
            <a:fillRect/>
          </a:stretch>
        </p:blipFill>
        <p:spPr>
          <a:xfrm>
            <a:off x="4856163" y="1600200"/>
            <a:ext cx="3622675" cy="4525963"/>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3" name="Rectangle 6"/>
          <p:cNvSpPr>
            <a:spLocks noGrp="1" noChangeArrowheads="1"/>
          </p:cNvSpPr>
          <p:nvPr>
            <p:ph type="sldNum" sz="quarter" idx="12"/>
          </p:nvPr>
        </p:nvSpPr>
        <p:spPr>
          <a:noFill/>
          <a:ln>
            <a:miter lim="800000"/>
            <a:headEnd/>
            <a:tailEnd/>
          </a:ln>
        </p:spPr>
        <p:txBody>
          <a:bodyPr/>
          <a:lstStyle/>
          <a:p>
            <a:fld id="{2639BE05-9746-4B55-82A8-72CFCE22829E}" type="slidenum">
              <a:rPr lang="en-US" smtClean="0">
                <a:latin typeface="Arial" charset="0"/>
              </a:rPr>
              <a:pPr/>
              <a:t>3</a:t>
            </a:fld>
            <a:endParaRPr lang="en-US" smtClean="0">
              <a:latin typeface="Arial" charset="0"/>
            </a:endParaRPr>
          </a:p>
        </p:txBody>
      </p:sp>
      <p:pic>
        <p:nvPicPr>
          <p:cNvPr id="44034" name="Picture 2" descr="covermap"/>
          <p:cNvPicPr>
            <a:picLocks noChangeAspect="1" noChangeArrowheads="1"/>
          </p:cNvPicPr>
          <p:nvPr/>
        </p:nvPicPr>
        <p:blipFill>
          <a:blip r:embed="rId2" cstate="print">
            <a:lum bright="54000" contrast="-60000"/>
          </a:blip>
          <a:srcRect/>
          <a:stretch>
            <a:fillRect/>
          </a:stretch>
        </p:blipFill>
        <p:spPr bwMode="auto">
          <a:xfrm>
            <a:off x="0" y="0"/>
            <a:ext cx="9144000" cy="6858000"/>
          </a:xfrm>
          <a:prstGeom prst="rect">
            <a:avLst/>
          </a:prstGeom>
          <a:noFill/>
          <a:ln w="9525">
            <a:noFill/>
            <a:miter lim="800000"/>
            <a:headEnd/>
            <a:tailEnd/>
          </a:ln>
        </p:spPr>
      </p:pic>
      <p:sp>
        <p:nvSpPr>
          <p:cNvPr id="44035" name="Rectangle 3"/>
          <p:cNvSpPr>
            <a:spLocks noChangeArrowheads="1"/>
          </p:cNvSpPr>
          <p:nvPr/>
        </p:nvSpPr>
        <p:spPr bwMode="auto">
          <a:xfrm>
            <a:off x="0" y="6726238"/>
            <a:ext cx="9144000" cy="131762"/>
          </a:xfrm>
          <a:prstGeom prst="rect">
            <a:avLst/>
          </a:prstGeom>
          <a:solidFill>
            <a:srgbClr val="008000"/>
          </a:solidFill>
          <a:ln w="9525">
            <a:noFill/>
            <a:miter lim="800000"/>
            <a:headEnd/>
            <a:tailEnd/>
          </a:ln>
        </p:spPr>
        <p:txBody>
          <a:bodyPr wrap="none" anchor="ctr"/>
          <a:lstStyle/>
          <a:p>
            <a:endParaRPr lang="en-US">
              <a:solidFill>
                <a:srgbClr val="000000"/>
              </a:solidFill>
            </a:endParaRPr>
          </a:p>
        </p:txBody>
      </p:sp>
      <p:sp>
        <p:nvSpPr>
          <p:cNvPr id="44036" name="Rectangle 5"/>
          <p:cNvSpPr>
            <a:spLocks noChangeArrowheads="1"/>
          </p:cNvSpPr>
          <p:nvPr/>
        </p:nvSpPr>
        <p:spPr bwMode="auto">
          <a:xfrm flipH="1">
            <a:off x="0" y="0"/>
            <a:ext cx="9144000" cy="152400"/>
          </a:xfrm>
          <a:prstGeom prst="rect">
            <a:avLst/>
          </a:prstGeom>
          <a:solidFill>
            <a:srgbClr val="008000"/>
          </a:solidFill>
          <a:ln w="9525">
            <a:noFill/>
            <a:miter lim="800000"/>
            <a:headEnd/>
            <a:tailEnd/>
          </a:ln>
        </p:spPr>
        <p:txBody>
          <a:bodyPr wrap="none" anchor="ctr"/>
          <a:lstStyle/>
          <a:p>
            <a:endParaRPr lang="en-US">
              <a:solidFill>
                <a:srgbClr val="000000"/>
              </a:solidFill>
            </a:endParaRPr>
          </a:p>
        </p:txBody>
      </p:sp>
      <p:pic>
        <p:nvPicPr>
          <p:cNvPr id="44037" name="Picture 6" descr="4 COLOR LOGO  XXX"/>
          <p:cNvPicPr>
            <a:picLocks noChangeAspect="1" noChangeArrowheads="1"/>
          </p:cNvPicPr>
          <p:nvPr/>
        </p:nvPicPr>
        <p:blipFill>
          <a:blip r:embed="rId3" cstate="print"/>
          <a:srcRect/>
          <a:stretch>
            <a:fillRect/>
          </a:stretch>
        </p:blipFill>
        <p:spPr bwMode="auto">
          <a:xfrm>
            <a:off x="6742113" y="6019800"/>
            <a:ext cx="2325687" cy="606425"/>
          </a:xfrm>
          <a:prstGeom prst="rect">
            <a:avLst/>
          </a:prstGeom>
          <a:noFill/>
          <a:ln w="9525">
            <a:noFill/>
            <a:miter lim="800000"/>
            <a:headEnd/>
            <a:tailEnd/>
          </a:ln>
        </p:spPr>
      </p:pic>
      <p:sp>
        <p:nvSpPr>
          <p:cNvPr id="44038" name="Rectangle 7"/>
          <p:cNvSpPr>
            <a:spLocks noChangeArrowheads="1"/>
          </p:cNvSpPr>
          <p:nvPr/>
        </p:nvSpPr>
        <p:spPr bwMode="auto">
          <a:xfrm>
            <a:off x="914400" y="684213"/>
            <a:ext cx="7162800" cy="1644650"/>
          </a:xfrm>
          <a:prstGeom prst="rect">
            <a:avLst/>
          </a:prstGeom>
          <a:noFill/>
          <a:ln w="9525">
            <a:noFill/>
            <a:miter lim="800000"/>
            <a:headEnd/>
            <a:tailEnd/>
          </a:ln>
        </p:spPr>
        <p:txBody>
          <a:bodyPr>
            <a:spAutoFit/>
          </a:bodyPr>
          <a:lstStyle/>
          <a:p>
            <a:pPr algn="ctr"/>
            <a:r>
              <a:rPr lang="en-US" sz="4000" b="1">
                <a:solidFill>
                  <a:srgbClr val="000000"/>
                </a:solidFill>
              </a:rPr>
              <a:t>Transit Score:</a:t>
            </a:r>
          </a:p>
          <a:p>
            <a:pPr algn="ctr"/>
            <a:endParaRPr lang="en-US" sz="1400">
              <a:solidFill>
                <a:srgbClr val="000000"/>
              </a:solidFill>
            </a:endParaRPr>
          </a:p>
          <a:p>
            <a:pPr algn="ctr"/>
            <a:r>
              <a:rPr lang="en-US" sz="2400" b="1">
                <a:solidFill>
                  <a:srgbClr val="000000"/>
                </a:solidFill>
              </a:rPr>
              <a:t>A Screening Tool for Evaluating Community &amp; Regional Suitability for Transit Investments</a:t>
            </a:r>
          </a:p>
        </p:txBody>
      </p:sp>
      <p:sp>
        <p:nvSpPr>
          <p:cNvPr id="44039" name="Rectangle 8"/>
          <p:cNvSpPr>
            <a:spLocks noChangeArrowheads="1"/>
          </p:cNvSpPr>
          <p:nvPr/>
        </p:nvSpPr>
        <p:spPr bwMode="auto">
          <a:xfrm>
            <a:off x="381000" y="2819400"/>
            <a:ext cx="8382000" cy="3378200"/>
          </a:xfrm>
          <a:prstGeom prst="rect">
            <a:avLst/>
          </a:prstGeom>
          <a:noFill/>
          <a:ln w="9525">
            <a:noFill/>
            <a:miter lim="800000"/>
            <a:headEnd/>
            <a:tailEnd/>
          </a:ln>
        </p:spPr>
        <p:txBody>
          <a:bodyPr>
            <a:spAutoFit/>
          </a:bodyPr>
          <a:lstStyle/>
          <a:p>
            <a:r>
              <a:rPr lang="en-US" sz="2400" b="1" i="1">
                <a:solidFill>
                  <a:srgbClr val="000000"/>
                </a:solidFill>
              </a:rPr>
              <a:t>Background, Development and Use of Transit Score</a:t>
            </a:r>
          </a:p>
          <a:p>
            <a:endParaRPr lang="en-US" sz="2400" b="1" i="1">
              <a:solidFill>
                <a:srgbClr val="000000"/>
              </a:solidFill>
            </a:endParaRPr>
          </a:p>
          <a:p>
            <a:r>
              <a:rPr lang="en-US" sz="2400" b="1" i="1">
                <a:solidFill>
                  <a:srgbClr val="000000"/>
                </a:solidFill>
              </a:rPr>
              <a:t>Details of Transit Score for Planning</a:t>
            </a:r>
          </a:p>
          <a:p>
            <a:r>
              <a:rPr lang="en-US" sz="2400" b="1" i="1">
                <a:solidFill>
                  <a:srgbClr val="000000"/>
                </a:solidFill>
              </a:rPr>
              <a:t>Use for Smart Growth</a:t>
            </a:r>
          </a:p>
          <a:p>
            <a:endParaRPr lang="en-US" sz="2400" b="1" i="1">
              <a:solidFill>
                <a:srgbClr val="000000"/>
              </a:solidFill>
            </a:endParaRPr>
          </a:p>
          <a:p>
            <a:r>
              <a:rPr lang="en-US" sz="2400" b="1" i="1">
                <a:solidFill>
                  <a:srgbClr val="000000"/>
                </a:solidFill>
              </a:rPr>
              <a:t>New Jersey Transit:</a:t>
            </a:r>
          </a:p>
          <a:p>
            <a:endParaRPr lang="en-US" sz="2400" b="1">
              <a:solidFill>
                <a:srgbClr val="000000"/>
              </a:solidFill>
            </a:endParaRPr>
          </a:p>
          <a:p>
            <a:r>
              <a:rPr lang="en-US" sz="2400" b="1">
                <a:solidFill>
                  <a:srgbClr val="000000"/>
                </a:solidFill>
              </a:rPr>
              <a:t>Thomas W. Marchwinski</a:t>
            </a:r>
          </a:p>
          <a:p>
            <a:r>
              <a:rPr lang="en-US" sz="2400">
                <a:solidFill>
                  <a:srgbClr val="000000"/>
                </a:solidFill>
              </a:rPr>
              <a:t>Sr. Dir. of Forecasting and Research</a:t>
            </a:r>
          </a:p>
        </p:txBody>
      </p:sp>
      <p:sp>
        <p:nvSpPr>
          <p:cNvPr id="44040" name="Slide Number Placeholder 1"/>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BA3DDFDE-557D-4AFA-B6D1-C47411265918}" type="slidenum">
              <a:rPr lang="en-US" sz="1400">
                <a:solidFill>
                  <a:srgbClr val="000000"/>
                </a:solidFill>
              </a:rPr>
              <a:pPr algn="r"/>
              <a:t>3</a:t>
            </a:fld>
            <a:endParaRPr lang="en-US" sz="1400">
              <a:solidFill>
                <a:srgbClr val="000000"/>
              </a:solidFill>
            </a:endParaRPr>
          </a:p>
        </p:txBody>
      </p:sp>
    </p:spTree>
  </p:cSld>
  <p:clrMapOvr>
    <a:masterClrMapping/>
  </p:clrMapOvr>
  <p:transition>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10"/>
          </p:nvPr>
        </p:nvSpPr>
        <p:spPr>
          <a:noFill/>
        </p:spPr>
        <p:txBody>
          <a:bodyPr/>
          <a:lstStyle/>
          <a:p>
            <a:fld id="{DD256D2C-5DBE-4680-9B8F-F42AB730A9EC}" type="slidenum">
              <a:rPr lang="en-US" smtClean="0"/>
              <a:pPr/>
              <a:t>30</a:t>
            </a:fld>
            <a:endParaRPr lang="en-US" smtClean="0"/>
          </a:p>
        </p:txBody>
      </p:sp>
      <p:sp>
        <p:nvSpPr>
          <p:cNvPr id="73730" name="Title 5"/>
          <p:cNvSpPr>
            <a:spLocks noGrp="1"/>
          </p:cNvSpPr>
          <p:nvPr>
            <p:ph type="title"/>
          </p:nvPr>
        </p:nvSpPr>
        <p:spPr>
          <a:xfrm>
            <a:off x="457200" y="609600"/>
            <a:ext cx="8229600" cy="1143000"/>
          </a:xfrm>
        </p:spPr>
        <p:txBody>
          <a:bodyPr/>
          <a:lstStyle/>
          <a:p>
            <a:pPr eaLnBrk="1" hangingPunct="1"/>
            <a:r>
              <a:rPr lang="en-US" smtClean="0"/>
              <a:t>Calculating Transit Score</a:t>
            </a:r>
          </a:p>
        </p:txBody>
      </p:sp>
      <p:sp>
        <p:nvSpPr>
          <p:cNvPr id="73731" name="Text Placeholder 13"/>
          <p:cNvSpPr>
            <a:spLocks noGrp="1"/>
          </p:cNvSpPr>
          <p:nvPr>
            <p:ph type="body" idx="1"/>
          </p:nvPr>
        </p:nvSpPr>
        <p:spPr>
          <a:xfrm>
            <a:off x="457200" y="1535113"/>
            <a:ext cx="3429000" cy="639762"/>
          </a:xfrm>
        </p:spPr>
        <p:txBody>
          <a:bodyPr/>
          <a:lstStyle/>
          <a:p>
            <a:pPr algn="ctr" eaLnBrk="1" hangingPunct="1"/>
            <a:r>
              <a:rPr lang="en-US" smtClean="0"/>
              <a:t>Three Factors</a:t>
            </a:r>
          </a:p>
        </p:txBody>
      </p:sp>
      <p:sp>
        <p:nvSpPr>
          <p:cNvPr id="73732" name="Content Placeholder 14"/>
          <p:cNvSpPr>
            <a:spLocks noGrp="1"/>
          </p:cNvSpPr>
          <p:nvPr>
            <p:ph sz="half" idx="2"/>
          </p:nvPr>
        </p:nvSpPr>
        <p:spPr>
          <a:xfrm>
            <a:off x="381000" y="2209800"/>
            <a:ext cx="3581400" cy="3951288"/>
          </a:xfrm>
        </p:spPr>
        <p:txBody>
          <a:bodyPr/>
          <a:lstStyle/>
          <a:p>
            <a:pPr eaLnBrk="1" hangingPunct="1"/>
            <a:endParaRPr lang="en-US" smtClean="0"/>
          </a:p>
          <a:p>
            <a:pPr eaLnBrk="1" hangingPunct="1"/>
            <a:r>
              <a:rPr lang="en-US" smtClean="0"/>
              <a:t>Population Density</a:t>
            </a:r>
          </a:p>
          <a:p>
            <a:pPr eaLnBrk="1" hangingPunct="1"/>
            <a:r>
              <a:rPr lang="en-US" smtClean="0"/>
              <a:t>Employment Density</a:t>
            </a:r>
          </a:p>
          <a:p>
            <a:pPr eaLnBrk="1" hangingPunct="1"/>
            <a:r>
              <a:rPr lang="en-US" smtClean="0"/>
              <a:t>Zero-Car Household Density</a:t>
            </a:r>
          </a:p>
        </p:txBody>
      </p:sp>
      <p:sp>
        <p:nvSpPr>
          <p:cNvPr id="73733" name="Text Placeholder 15"/>
          <p:cNvSpPr>
            <a:spLocks noGrp="1"/>
          </p:cNvSpPr>
          <p:nvPr>
            <p:ph type="body" sz="quarter" idx="3"/>
          </p:nvPr>
        </p:nvSpPr>
        <p:spPr>
          <a:xfrm>
            <a:off x="3962400" y="1535113"/>
            <a:ext cx="4724400" cy="639762"/>
          </a:xfrm>
        </p:spPr>
        <p:txBody>
          <a:bodyPr/>
          <a:lstStyle/>
          <a:p>
            <a:pPr algn="ctr" eaLnBrk="1" hangingPunct="1"/>
            <a:r>
              <a:rPr lang="en-US" smtClean="0"/>
              <a:t>Equation</a:t>
            </a:r>
          </a:p>
        </p:txBody>
      </p:sp>
      <p:sp>
        <p:nvSpPr>
          <p:cNvPr id="73734" name="Content Placeholder 16"/>
          <p:cNvSpPr>
            <a:spLocks noGrp="1"/>
          </p:cNvSpPr>
          <p:nvPr>
            <p:ph sz="quarter" idx="4"/>
          </p:nvPr>
        </p:nvSpPr>
        <p:spPr>
          <a:xfrm>
            <a:off x="4114800" y="2133600"/>
            <a:ext cx="4724400" cy="3886200"/>
          </a:xfrm>
        </p:spPr>
        <p:txBody>
          <a:bodyPr/>
          <a:lstStyle/>
          <a:p>
            <a:pPr eaLnBrk="1" hangingPunct="1">
              <a:buFontTx/>
              <a:buNone/>
            </a:pPr>
            <a:r>
              <a:rPr lang="en-US" smtClean="0"/>
              <a:t>	  </a:t>
            </a:r>
          </a:p>
          <a:p>
            <a:pPr eaLnBrk="1" hangingPunct="1">
              <a:buFontTx/>
              <a:buNone/>
            </a:pPr>
            <a:r>
              <a:rPr lang="en-US" smtClean="0"/>
              <a:t>	Transit Score =</a:t>
            </a:r>
          </a:p>
          <a:p>
            <a:pPr lvl="1" eaLnBrk="1" hangingPunct="1">
              <a:buFontTx/>
              <a:buNone/>
            </a:pPr>
            <a:r>
              <a:rPr lang="en-US" sz="2400" smtClean="0"/>
              <a:t>   [0.41*(Population per acre)]</a:t>
            </a:r>
          </a:p>
          <a:p>
            <a:pPr lvl="1" eaLnBrk="1" hangingPunct="1">
              <a:buFontTx/>
              <a:buNone/>
            </a:pPr>
            <a:r>
              <a:rPr lang="en-US" sz="2400" smtClean="0"/>
              <a:t>+ [0.09*(Jobs per acre)]</a:t>
            </a:r>
          </a:p>
          <a:p>
            <a:pPr lvl="1" eaLnBrk="1" hangingPunct="1">
              <a:buFontTx/>
              <a:buNone/>
            </a:pPr>
            <a:r>
              <a:rPr lang="en-US" sz="2400" smtClean="0"/>
              <a:t>+ [0.74*(Zero-car households 			per acre)]</a:t>
            </a:r>
          </a:p>
        </p:txBody>
      </p:sp>
      <p:sp>
        <p:nvSpPr>
          <p:cNvPr id="73735" name="Slide Number Placeholder 4"/>
          <p:cNvSpPr txBox="1">
            <a:spLocks noGrp="1"/>
          </p:cNvSpPr>
          <p:nvPr/>
        </p:nvSpPr>
        <p:spPr bwMode="auto">
          <a:xfrm>
            <a:off x="6553200" y="6096000"/>
            <a:ext cx="2133600" cy="476250"/>
          </a:xfrm>
          <a:prstGeom prst="rect">
            <a:avLst/>
          </a:prstGeom>
          <a:noFill/>
          <a:ln w="9525">
            <a:noFill/>
            <a:miter lim="800000"/>
            <a:headEnd/>
            <a:tailEnd/>
          </a:ln>
        </p:spPr>
        <p:txBody>
          <a:bodyPr/>
          <a:lstStyle/>
          <a:p>
            <a:pPr algn="r"/>
            <a:fld id="{2812CF7E-122B-4E0E-8A83-2C88AC3ECB0E}" type="slidenum">
              <a:rPr lang="en-US" sz="1400"/>
              <a:pPr algn="r"/>
              <a:t>30</a:t>
            </a:fld>
            <a:endParaRPr lang="en-US" sz="140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10"/>
          </p:nvPr>
        </p:nvSpPr>
        <p:spPr>
          <a:noFill/>
        </p:spPr>
        <p:txBody>
          <a:bodyPr/>
          <a:lstStyle/>
          <a:p>
            <a:fld id="{FB3248F0-4684-42F0-BDFE-3F99BBFF8B1E}" type="slidenum">
              <a:rPr lang="en-US" smtClean="0"/>
              <a:pPr/>
              <a:t>31</a:t>
            </a:fld>
            <a:endParaRPr lang="en-US" smtClean="0"/>
          </a:p>
        </p:txBody>
      </p:sp>
      <p:sp>
        <p:nvSpPr>
          <p:cNvPr id="74754" name="Title 1"/>
          <p:cNvSpPr>
            <a:spLocks noGrp="1"/>
          </p:cNvSpPr>
          <p:nvPr>
            <p:ph type="title"/>
          </p:nvPr>
        </p:nvSpPr>
        <p:spPr/>
        <p:txBody>
          <a:bodyPr/>
          <a:lstStyle/>
          <a:p>
            <a:pPr eaLnBrk="1" hangingPunct="1"/>
            <a:r>
              <a:rPr lang="en-US" smtClean="0"/>
              <a:t>Transit Score Intervals-NJ</a:t>
            </a:r>
          </a:p>
        </p:txBody>
      </p:sp>
      <p:graphicFrame>
        <p:nvGraphicFramePr>
          <p:cNvPr id="5" name="Content Placeholder 4"/>
          <p:cNvGraphicFramePr>
            <a:graphicFrameLocks noGrp="1"/>
          </p:cNvGraphicFramePr>
          <p:nvPr>
            <p:ph idx="1"/>
          </p:nvPr>
        </p:nvGraphicFramePr>
        <p:xfrm>
          <a:off x="762000" y="1905000"/>
          <a:ext cx="7620000" cy="3505200"/>
        </p:xfrm>
        <a:graphic>
          <a:graphicData uri="http://schemas.openxmlformats.org/drawingml/2006/table">
            <a:tbl>
              <a:tblPr firstRow="1" bandRow="1">
                <a:tableStyleId>{21E4AEA4-8DFA-4A89-87EB-49C32662AFE0}</a:tableStyleId>
              </a:tblPr>
              <a:tblGrid>
                <a:gridCol w="3810000"/>
                <a:gridCol w="3810000"/>
              </a:tblGrid>
              <a:tr h="584200">
                <a:tc>
                  <a:txBody>
                    <a:bodyPr/>
                    <a:lstStyle/>
                    <a:p>
                      <a:pPr algn="ctr"/>
                      <a:r>
                        <a:rPr lang="en-US" sz="2400" dirty="0" smtClean="0"/>
                        <a:t>Category</a:t>
                      </a:r>
                      <a:endParaRPr lang="en-US" sz="2400" dirty="0"/>
                    </a:p>
                  </a:txBody>
                  <a:tcPr anchor="ctr"/>
                </a:tc>
                <a:tc>
                  <a:txBody>
                    <a:bodyPr/>
                    <a:lstStyle/>
                    <a:p>
                      <a:pPr algn="ctr"/>
                      <a:r>
                        <a:rPr lang="en-US" sz="2400" dirty="0" smtClean="0"/>
                        <a:t>Ranges</a:t>
                      </a:r>
                      <a:endParaRPr lang="en-US" sz="2400" dirty="0"/>
                    </a:p>
                  </a:txBody>
                  <a:tcPr anchor="ctr"/>
                </a:tc>
              </a:tr>
              <a:tr h="584200">
                <a:tc>
                  <a:txBody>
                    <a:bodyPr/>
                    <a:lstStyle/>
                    <a:p>
                      <a:pPr algn="ctr"/>
                      <a:r>
                        <a:rPr lang="en-US" sz="2400" dirty="0" smtClean="0"/>
                        <a:t>High</a:t>
                      </a:r>
                    </a:p>
                  </a:txBody>
                  <a:tcPr anchor="ctr"/>
                </a:tc>
                <a:tc>
                  <a:txBody>
                    <a:bodyPr/>
                    <a:lstStyle/>
                    <a:p>
                      <a:pPr algn="ctr"/>
                      <a:r>
                        <a:rPr lang="en-US" sz="2400" dirty="0" smtClean="0"/>
                        <a:t>&gt; 7.5</a:t>
                      </a:r>
                      <a:endParaRPr lang="en-US" sz="2400" dirty="0"/>
                    </a:p>
                  </a:txBody>
                  <a:tcPr anchor="ctr"/>
                </a:tc>
              </a:tr>
              <a:tr h="584200">
                <a:tc>
                  <a:txBody>
                    <a:bodyPr/>
                    <a:lstStyle/>
                    <a:p>
                      <a:pPr algn="ctr"/>
                      <a:r>
                        <a:rPr lang="en-US" sz="2400" dirty="0" smtClean="0"/>
                        <a:t>Medium-High</a:t>
                      </a:r>
                      <a:endParaRPr lang="en-US" sz="2400" dirty="0"/>
                    </a:p>
                  </a:txBody>
                  <a:tcPr anchor="ctr"/>
                </a:tc>
                <a:tc>
                  <a:txBody>
                    <a:bodyPr/>
                    <a:lstStyle/>
                    <a:p>
                      <a:pPr algn="ctr"/>
                      <a:r>
                        <a:rPr lang="en-US" sz="2400" dirty="0" smtClean="0"/>
                        <a:t>2.5 to 7.5</a:t>
                      </a:r>
                      <a:endParaRPr lang="en-US" sz="2400" dirty="0"/>
                    </a:p>
                  </a:txBody>
                  <a:tcPr anchor="ctr"/>
                </a:tc>
              </a:tr>
              <a:tr h="584200">
                <a:tc>
                  <a:txBody>
                    <a:bodyPr/>
                    <a:lstStyle/>
                    <a:p>
                      <a:pPr algn="ctr"/>
                      <a:r>
                        <a:rPr lang="en-US" sz="2400" dirty="0" smtClean="0"/>
                        <a:t>Medium</a:t>
                      </a:r>
                      <a:endParaRPr lang="en-US" sz="2400" dirty="0"/>
                    </a:p>
                  </a:txBody>
                  <a:tcPr anchor="ctr"/>
                </a:tc>
                <a:tc>
                  <a:txBody>
                    <a:bodyPr/>
                    <a:lstStyle/>
                    <a:p>
                      <a:pPr algn="ctr"/>
                      <a:r>
                        <a:rPr lang="en-US" sz="2400" dirty="0" smtClean="0"/>
                        <a:t>1.0 to 2.4</a:t>
                      </a:r>
                      <a:endParaRPr lang="en-US" sz="2400" dirty="0"/>
                    </a:p>
                  </a:txBody>
                  <a:tcPr anchor="ctr"/>
                </a:tc>
              </a:tr>
              <a:tr h="584200">
                <a:tc>
                  <a:txBody>
                    <a:bodyPr/>
                    <a:lstStyle/>
                    <a:p>
                      <a:pPr algn="ctr"/>
                      <a:r>
                        <a:rPr lang="en-US" sz="2400" dirty="0" smtClean="0"/>
                        <a:t>Marginal</a:t>
                      </a:r>
                      <a:endParaRPr lang="en-US" sz="2400" dirty="0"/>
                    </a:p>
                  </a:txBody>
                  <a:tcPr anchor="ctr"/>
                </a:tc>
                <a:tc>
                  <a:txBody>
                    <a:bodyPr/>
                    <a:lstStyle/>
                    <a:p>
                      <a:pPr algn="ctr"/>
                      <a:r>
                        <a:rPr lang="en-US" sz="2400" dirty="0" smtClean="0"/>
                        <a:t>0.6 to 0.9</a:t>
                      </a:r>
                      <a:endParaRPr lang="en-US" sz="2400" dirty="0"/>
                    </a:p>
                  </a:txBody>
                  <a:tcPr anchor="ctr"/>
                </a:tc>
              </a:tr>
              <a:tr h="584200">
                <a:tc>
                  <a:txBody>
                    <a:bodyPr/>
                    <a:lstStyle/>
                    <a:p>
                      <a:pPr algn="ctr"/>
                      <a:r>
                        <a:rPr lang="en-US" sz="2400" dirty="0" smtClean="0"/>
                        <a:t>Low</a:t>
                      </a:r>
                      <a:endParaRPr lang="en-US" sz="2400" dirty="0"/>
                    </a:p>
                  </a:txBody>
                  <a:tcPr anchor="ctr"/>
                </a:tc>
                <a:tc>
                  <a:txBody>
                    <a:bodyPr/>
                    <a:lstStyle/>
                    <a:p>
                      <a:pPr algn="ctr"/>
                      <a:r>
                        <a:rPr lang="en-US" sz="2400" dirty="0" smtClean="0"/>
                        <a:t>&lt; 0.6</a:t>
                      </a:r>
                      <a:endParaRPr lang="en-US" sz="2400" dirty="0"/>
                    </a:p>
                  </a:txBody>
                  <a:tcPr anchor="ctr"/>
                </a:tc>
              </a:tr>
            </a:tbl>
          </a:graphicData>
        </a:graphic>
      </p:graphicFrame>
      <p:sp>
        <p:nvSpPr>
          <p:cNvPr id="74778" name="Slide Number Placeholder 3"/>
          <p:cNvSpPr txBox="1">
            <a:spLocks noGrp="1"/>
          </p:cNvSpPr>
          <p:nvPr/>
        </p:nvSpPr>
        <p:spPr bwMode="auto">
          <a:xfrm>
            <a:off x="6553200" y="6096000"/>
            <a:ext cx="2133600" cy="476250"/>
          </a:xfrm>
          <a:prstGeom prst="rect">
            <a:avLst/>
          </a:prstGeom>
          <a:noFill/>
          <a:ln w="9525">
            <a:noFill/>
            <a:miter lim="800000"/>
            <a:headEnd/>
            <a:tailEnd/>
          </a:ln>
        </p:spPr>
        <p:txBody>
          <a:bodyPr/>
          <a:lstStyle/>
          <a:p>
            <a:pPr algn="r"/>
            <a:fld id="{1D8577F5-BA48-4DAB-A9E9-12FFBCEC0B5A}" type="slidenum">
              <a:rPr lang="en-US" sz="1400"/>
              <a:pPr algn="r"/>
              <a:t>31</a:t>
            </a:fld>
            <a:endParaRPr lang="en-US" sz="140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10"/>
          </p:nvPr>
        </p:nvSpPr>
        <p:spPr>
          <a:noFill/>
        </p:spPr>
        <p:txBody>
          <a:bodyPr/>
          <a:lstStyle/>
          <a:p>
            <a:fld id="{ECA7AA19-B3FC-45B4-A867-377BB0AAD7C3}" type="slidenum">
              <a:rPr lang="en-US" smtClean="0"/>
              <a:pPr/>
              <a:t>32</a:t>
            </a:fld>
            <a:endParaRPr lang="en-US" smtClean="0"/>
          </a:p>
        </p:txBody>
      </p:sp>
      <p:sp>
        <p:nvSpPr>
          <p:cNvPr id="75778" name="Title 1"/>
          <p:cNvSpPr>
            <a:spLocks noGrp="1"/>
          </p:cNvSpPr>
          <p:nvPr>
            <p:ph type="title" idx="4294967295"/>
          </p:nvPr>
        </p:nvSpPr>
        <p:spPr/>
        <p:txBody>
          <a:bodyPr/>
          <a:lstStyle/>
          <a:p>
            <a:pPr eaLnBrk="1" hangingPunct="1"/>
            <a:r>
              <a:rPr lang="en-US" smtClean="0"/>
              <a:t>CT Ranges could be Different</a:t>
            </a:r>
          </a:p>
        </p:txBody>
      </p:sp>
      <p:graphicFrame>
        <p:nvGraphicFramePr>
          <p:cNvPr id="5" name="Content Placeholder 4"/>
          <p:cNvGraphicFramePr>
            <a:graphicFrameLocks noGrp="1"/>
          </p:cNvGraphicFramePr>
          <p:nvPr>
            <p:ph idx="4294967295"/>
          </p:nvPr>
        </p:nvGraphicFramePr>
        <p:xfrm>
          <a:off x="762000" y="1905000"/>
          <a:ext cx="7620000" cy="3505200"/>
        </p:xfrm>
        <a:graphic>
          <a:graphicData uri="http://schemas.openxmlformats.org/drawingml/2006/table">
            <a:tbl>
              <a:tblPr/>
              <a:tblGrid>
                <a:gridCol w="3810000"/>
                <a:gridCol w="3810000"/>
              </a:tblGrid>
              <a:tr h="584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FFFF"/>
                          </a:solidFill>
                          <a:effectLst/>
                          <a:latin typeface="Arial" charset="0"/>
                        </a:rPr>
                        <a:t>Category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rgbClr val="FFFFFF"/>
                          </a:solidFill>
                          <a:effectLst/>
                          <a:latin typeface="Arial" charset="0"/>
                        </a:rPr>
                        <a:t>Ranges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r>
              <a:tr h="584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Arial" charset="0"/>
                        </a:rPr>
                        <a:t>High</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Arial" charset="0"/>
                        </a:rPr>
                        <a:t>TBD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r h="584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Arial" charset="0"/>
                        </a:rPr>
                        <a:t>Medium-High</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Arial" charset="0"/>
                        </a:rPr>
                        <a:t>TBD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r>
              <a:tr h="584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Arial" charset="0"/>
                        </a:rPr>
                        <a:t>Medium</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Arial" charset="0"/>
                        </a:rPr>
                        <a:t>TBD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r h="584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Arial" charset="0"/>
                        </a:rPr>
                        <a:t>Marginal</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Arial" charset="0"/>
                        </a:rPr>
                        <a:t>TBD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F"/>
                    </a:solidFill>
                  </a:tcPr>
                </a:tc>
              </a:tr>
              <a:tr h="5842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Arial" charset="0"/>
                        </a:rPr>
                        <a:t>Low</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Arial" charset="0"/>
                        </a:rPr>
                        <a:t>TBD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DE"/>
                    </a:solidFill>
                  </a:tcPr>
                </a:tc>
              </a:tr>
            </a:tbl>
          </a:graphicData>
        </a:graphic>
      </p:graphicFrame>
      <p:sp>
        <p:nvSpPr>
          <p:cNvPr id="75802" name="Slide Number Placeholder 3"/>
          <p:cNvSpPr txBox="1">
            <a:spLocks noGrp="1"/>
          </p:cNvSpPr>
          <p:nvPr/>
        </p:nvSpPr>
        <p:spPr bwMode="auto">
          <a:xfrm>
            <a:off x="6553200" y="6096000"/>
            <a:ext cx="2133600" cy="476250"/>
          </a:xfrm>
          <a:prstGeom prst="rect">
            <a:avLst/>
          </a:prstGeom>
          <a:noFill/>
          <a:ln w="9525">
            <a:noFill/>
            <a:miter lim="800000"/>
            <a:headEnd/>
            <a:tailEnd/>
          </a:ln>
        </p:spPr>
        <p:txBody>
          <a:bodyPr/>
          <a:lstStyle/>
          <a:p>
            <a:pPr algn="r"/>
            <a:fld id="{06776C02-5D55-4A35-88C8-7EAF1D75AAE7}" type="slidenum">
              <a:rPr lang="en-US" sz="1400"/>
              <a:pPr algn="r"/>
              <a:t>32</a:t>
            </a:fld>
            <a:endParaRPr lang="en-US" sz="140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10"/>
          </p:nvPr>
        </p:nvSpPr>
        <p:spPr>
          <a:noFill/>
        </p:spPr>
        <p:txBody>
          <a:bodyPr/>
          <a:lstStyle/>
          <a:p>
            <a:fld id="{3865F67E-6BAD-428D-970A-A1544D670AA5}" type="slidenum">
              <a:rPr lang="en-US" smtClean="0"/>
              <a:pPr/>
              <a:t>33</a:t>
            </a:fld>
            <a:endParaRPr lang="en-US" smtClean="0"/>
          </a:p>
        </p:txBody>
      </p:sp>
      <p:sp>
        <p:nvSpPr>
          <p:cNvPr id="76802" name="Title 1"/>
          <p:cNvSpPr>
            <a:spLocks noGrp="1"/>
          </p:cNvSpPr>
          <p:nvPr>
            <p:ph type="title"/>
          </p:nvPr>
        </p:nvSpPr>
        <p:spPr/>
        <p:txBody>
          <a:bodyPr/>
          <a:lstStyle/>
          <a:p>
            <a:pPr eaLnBrk="1" hangingPunct="1"/>
            <a:r>
              <a:rPr lang="en-US" sz="3200" smtClean="0"/>
              <a:t>Distribution of Scores for New Jersey (2000)</a:t>
            </a:r>
          </a:p>
        </p:txBody>
      </p:sp>
      <p:sp>
        <p:nvSpPr>
          <p:cNvPr id="76803" name="Slide Number Placeholder 3"/>
          <p:cNvSpPr txBox="1">
            <a:spLocks noGrp="1"/>
          </p:cNvSpPr>
          <p:nvPr/>
        </p:nvSpPr>
        <p:spPr bwMode="auto">
          <a:xfrm>
            <a:off x="6553200" y="6096000"/>
            <a:ext cx="2133600" cy="476250"/>
          </a:xfrm>
          <a:prstGeom prst="rect">
            <a:avLst/>
          </a:prstGeom>
          <a:noFill/>
          <a:ln w="9525">
            <a:noFill/>
            <a:miter lim="800000"/>
            <a:headEnd/>
            <a:tailEnd/>
          </a:ln>
        </p:spPr>
        <p:txBody>
          <a:bodyPr/>
          <a:lstStyle/>
          <a:p>
            <a:pPr algn="r"/>
            <a:fld id="{127777A4-BFD8-49FB-A91D-ACE6931F2C2B}" type="slidenum">
              <a:rPr lang="en-US" sz="1400"/>
              <a:pPr algn="r"/>
              <a:t>33</a:t>
            </a:fld>
            <a:endParaRPr lang="en-US" sz="1400"/>
          </a:p>
        </p:txBody>
      </p:sp>
      <p:graphicFrame>
        <p:nvGraphicFramePr>
          <p:cNvPr id="79926" name="Group 54"/>
          <p:cNvGraphicFramePr>
            <a:graphicFrameLocks noGrp="1"/>
          </p:cNvGraphicFramePr>
          <p:nvPr/>
        </p:nvGraphicFramePr>
        <p:xfrm>
          <a:off x="457200" y="1676400"/>
          <a:ext cx="8229600" cy="3348040"/>
        </p:xfrm>
        <a:graphic>
          <a:graphicData uri="http://schemas.openxmlformats.org/drawingml/2006/table">
            <a:tbl>
              <a:tblPr/>
              <a:tblGrid>
                <a:gridCol w="1646238"/>
                <a:gridCol w="1644650"/>
                <a:gridCol w="1646237"/>
                <a:gridCol w="1646238"/>
                <a:gridCol w="1646237"/>
              </a:tblGrid>
              <a:tr h="542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Georgia" pitchFamily="18" charset="0"/>
                          <a:ea typeface="Times New Roman" pitchFamily="18" charset="0"/>
                          <a:cs typeface="Arial" charset="0"/>
                        </a:rPr>
                        <a:t>Category</a:t>
                      </a:r>
                      <a:endParaRPr kumimoji="0" lang="en-U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Georgia" pitchFamily="18" charset="0"/>
                          <a:ea typeface="Times New Roman" pitchFamily="18" charset="0"/>
                          <a:cs typeface="Arial" charset="0"/>
                        </a:rPr>
                        <a:t>Population</a:t>
                      </a:r>
                      <a:endParaRPr kumimoji="0" lang="en-US" sz="1400" b="1" i="0" u="none" strike="noStrike" cap="none" normalizeH="0" baseline="0" smtClean="0">
                        <a:ln>
                          <a:noFill/>
                        </a:ln>
                        <a:solidFill>
                          <a:schemeClr val="tx1"/>
                        </a:solidFill>
                        <a:effectLst/>
                        <a:latin typeface="Calibri" pitchFamily="34" charset="0"/>
                        <a:ea typeface="Times New Roman" pitchFamily="18"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Georgia" pitchFamily="18" charset="0"/>
                          <a:ea typeface="Times New Roman" pitchFamily="18" charset="0"/>
                          <a:cs typeface="Arial" charset="0"/>
                        </a:rPr>
                        <a:t>Employment</a:t>
                      </a:r>
                      <a:endParaRPr kumimoji="0" lang="en-US" sz="1400" b="1" i="0" u="none" strike="noStrike" cap="none" normalizeH="0" baseline="0" smtClean="0">
                        <a:ln>
                          <a:noFill/>
                        </a:ln>
                        <a:solidFill>
                          <a:schemeClr val="tx1"/>
                        </a:solidFill>
                        <a:effectLst/>
                        <a:latin typeface="Calibri" pitchFamily="34" charset="0"/>
                        <a:ea typeface="Times New Roman" pitchFamily="18"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Georgia" pitchFamily="18" charset="0"/>
                          <a:ea typeface="Times New Roman" pitchFamily="18" charset="0"/>
                          <a:cs typeface="Arial" charset="0"/>
                        </a:rPr>
                        <a:t>Households</a:t>
                      </a:r>
                      <a:endParaRPr kumimoji="0" lang="en-US" sz="1400" b="1" i="0" u="none" strike="noStrike" cap="none" normalizeH="0" baseline="0" smtClean="0">
                        <a:ln>
                          <a:noFill/>
                        </a:ln>
                        <a:solidFill>
                          <a:schemeClr val="tx1"/>
                        </a:solidFill>
                        <a:effectLst/>
                        <a:latin typeface="Calibri" pitchFamily="34" charset="0"/>
                        <a:ea typeface="Times New Roman" pitchFamily="18"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Georgia" pitchFamily="18" charset="0"/>
                          <a:ea typeface="Times New Roman" pitchFamily="18" charset="0"/>
                          <a:cs typeface="Arial" charset="0"/>
                        </a:rPr>
                        <a:t>Land Area</a:t>
                      </a:r>
                      <a:endParaRPr kumimoji="0" lang="en-US" sz="1400" b="1" i="0" u="none" strike="noStrike" cap="none" normalizeH="0" baseline="0" smtClean="0">
                        <a:ln>
                          <a:noFill/>
                        </a:ln>
                        <a:solidFill>
                          <a:schemeClr val="tx1"/>
                        </a:solidFill>
                        <a:effectLst/>
                        <a:latin typeface="Calibri" pitchFamily="34" charset="0"/>
                        <a:ea typeface="Times New Roman" pitchFamily="18"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24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Georgia" pitchFamily="18" charset="0"/>
                          <a:ea typeface="Times New Roman" pitchFamily="18" charset="0"/>
                          <a:cs typeface="Arial" charset="0"/>
                        </a:rPr>
                        <a:t>High</a:t>
                      </a:r>
                      <a:endParaRPr kumimoji="0" lang="en-US" sz="1400" b="1"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3300"/>
                          </a:solidFill>
                          <a:effectLst/>
                          <a:latin typeface="Georgia" pitchFamily="18" charset="0"/>
                          <a:ea typeface="Times New Roman" pitchFamily="18" charset="0"/>
                          <a:cs typeface="Arial" charset="0"/>
                        </a:rPr>
                        <a:t>23.4%</a:t>
                      </a:r>
                      <a:endParaRPr kumimoji="0" lang="en-US" sz="1400" b="0" i="0" u="none" strike="noStrike" cap="none" normalizeH="0" baseline="0" smtClean="0">
                        <a:ln>
                          <a:noFill/>
                        </a:ln>
                        <a:solidFill>
                          <a:srgbClr val="FF3300"/>
                        </a:solidFill>
                        <a:effectLst/>
                        <a:latin typeface="Times New Roman" pitchFamily="18" charset="0"/>
                        <a:ea typeface="Times New Roman" pitchFamily="18"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3300"/>
                          </a:solidFill>
                          <a:effectLst/>
                          <a:latin typeface="Georgia" pitchFamily="18" charset="0"/>
                          <a:ea typeface="Times New Roman" pitchFamily="18" charset="0"/>
                          <a:cs typeface="Arial" charset="0"/>
                        </a:rPr>
                        <a:t>16.9%</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Georgia" pitchFamily="18" charset="0"/>
                          <a:ea typeface="Times New Roman" pitchFamily="18" charset="0"/>
                          <a:cs typeface="Arial" charset="0"/>
                        </a:rPr>
                        <a:t>22.8%</a:t>
                      </a:r>
                      <a:endParaRPr kumimoji="0" lang="en-U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Georgia" pitchFamily="18" charset="0"/>
                          <a:ea typeface="Times New Roman" pitchFamily="18" charset="0"/>
                          <a:cs typeface="Arial" charset="0"/>
                        </a:rPr>
                        <a:t>  </a:t>
                      </a:r>
                      <a:r>
                        <a:rPr kumimoji="0" lang="en-US" sz="1400" b="0" i="0" u="none" strike="noStrike" cap="none" normalizeH="0" baseline="0" smtClean="0">
                          <a:ln>
                            <a:noFill/>
                          </a:ln>
                          <a:solidFill>
                            <a:srgbClr val="FF3300"/>
                          </a:solidFill>
                          <a:effectLst/>
                          <a:latin typeface="Georgia" pitchFamily="18" charset="0"/>
                          <a:ea typeface="Times New Roman" pitchFamily="18" charset="0"/>
                          <a:cs typeface="Arial" charset="0"/>
                        </a:rPr>
                        <a:t>1.5%</a:t>
                      </a:r>
                      <a:endParaRPr kumimoji="0" lang="en-US" sz="1400" b="0" i="0" u="none" strike="noStrike" cap="none" normalizeH="0" baseline="0" smtClean="0">
                        <a:ln>
                          <a:noFill/>
                        </a:ln>
                        <a:solidFill>
                          <a:srgbClr val="FF3300"/>
                        </a:solidFill>
                        <a:effectLst/>
                        <a:latin typeface="Times New Roman" pitchFamily="18" charset="0"/>
                        <a:ea typeface="Times New Roman" pitchFamily="18"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24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Georgia" pitchFamily="18" charset="0"/>
                          <a:ea typeface="Times New Roman" pitchFamily="18" charset="0"/>
                          <a:cs typeface="Arial" charset="0"/>
                        </a:rPr>
                        <a:t>Medium-High</a:t>
                      </a:r>
                      <a:endParaRPr kumimoji="0" lang="en-US" sz="1400" b="1"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Georgia" pitchFamily="18" charset="0"/>
                          <a:ea typeface="Times New Roman" pitchFamily="18" charset="0"/>
                          <a:cs typeface="Arial" charset="0"/>
                        </a:rPr>
                        <a:t>31.0%</a:t>
                      </a:r>
                      <a:endParaRPr kumimoji="0" lang="en-U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Georgia" pitchFamily="18" charset="0"/>
                          <a:ea typeface="Times New Roman" pitchFamily="18" charset="0"/>
                          <a:cs typeface="Arial" charset="0"/>
                        </a:rPr>
                        <a:t>29.4%</a:t>
                      </a:r>
                      <a:endParaRPr kumimoji="0" lang="en-U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Georgia" pitchFamily="18" charset="0"/>
                          <a:ea typeface="Times New Roman" pitchFamily="18" charset="0"/>
                          <a:cs typeface="Arial" charset="0"/>
                        </a:rPr>
                        <a:t>31.6%</a:t>
                      </a:r>
                      <a:endParaRPr kumimoji="0" lang="en-U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Georgia" pitchFamily="18" charset="0"/>
                          <a:ea typeface="Times New Roman" pitchFamily="18" charset="0"/>
                          <a:cs typeface="Arial" charset="0"/>
                        </a:rPr>
                        <a:t>  6.9%</a:t>
                      </a:r>
                      <a:endParaRPr kumimoji="0" lang="en-U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24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Georgia" pitchFamily="18" charset="0"/>
                          <a:ea typeface="Times New Roman" pitchFamily="18" charset="0"/>
                          <a:cs typeface="Arial" charset="0"/>
                        </a:rPr>
                        <a:t>Medium</a:t>
                      </a:r>
                      <a:endParaRPr kumimoji="0" lang="en-US" sz="1400" b="1"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Georgia" pitchFamily="18" charset="0"/>
                          <a:ea typeface="Times New Roman" pitchFamily="18" charset="0"/>
                          <a:cs typeface="Arial" charset="0"/>
                        </a:rPr>
                        <a:t>23.8% </a:t>
                      </a:r>
                      <a:endParaRPr kumimoji="0" lang="en-U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Georgia" pitchFamily="18" charset="0"/>
                          <a:ea typeface="Times New Roman" pitchFamily="18" charset="0"/>
                          <a:cs typeface="Arial" charset="0"/>
                        </a:rPr>
                        <a:t>29.3%</a:t>
                      </a:r>
                      <a:endParaRPr kumimoji="0" lang="en-U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Georgia" pitchFamily="18" charset="0"/>
                          <a:ea typeface="Times New Roman" pitchFamily="18" charset="0"/>
                          <a:cs typeface="Arial" charset="0"/>
                        </a:rPr>
                        <a:t>23.7%</a:t>
                      </a:r>
                      <a:endParaRPr kumimoji="0" lang="en-U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Georgia" pitchFamily="18" charset="0"/>
                          <a:ea typeface="Times New Roman" pitchFamily="18" charset="0"/>
                          <a:cs typeface="Arial" charset="0"/>
                        </a:rPr>
                        <a:t>12.5%</a:t>
                      </a:r>
                      <a:endParaRPr kumimoji="0" lang="en-U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24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Georgia" pitchFamily="18" charset="0"/>
                          <a:ea typeface="Times New Roman" pitchFamily="18" charset="0"/>
                          <a:cs typeface="Arial" charset="0"/>
                        </a:rPr>
                        <a:t>Marginal</a:t>
                      </a:r>
                      <a:endParaRPr kumimoji="0" lang="en-US" sz="1400" b="1"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Georgia" pitchFamily="18" charset="0"/>
                          <a:ea typeface="Times New Roman" pitchFamily="18" charset="0"/>
                          <a:cs typeface="Arial" charset="0"/>
                        </a:rPr>
                        <a:t>  6.5%</a:t>
                      </a:r>
                      <a:endParaRPr kumimoji="0" lang="en-U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Georgia" pitchFamily="18" charset="0"/>
                          <a:ea typeface="Times New Roman" pitchFamily="18" charset="0"/>
                          <a:cs typeface="Arial" charset="0"/>
                        </a:rPr>
                        <a:t>  9.5%</a:t>
                      </a:r>
                      <a:endParaRPr kumimoji="0" lang="en-U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Georgia" pitchFamily="18" charset="0"/>
                          <a:ea typeface="Times New Roman" pitchFamily="18" charset="0"/>
                          <a:cs typeface="Arial" charset="0"/>
                        </a:rPr>
                        <a:t>  6.8%</a:t>
                      </a:r>
                      <a:endParaRPr kumimoji="0" lang="en-U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Georgia" pitchFamily="18" charset="0"/>
                          <a:ea typeface="Times New Roman" pitchFamily="18" charset="0"/>
                          <a:cs typeface="Arial" charset="0"/>
                        </a:rPr>
                        <a:t>  7.0%</a:t>
                      </a:r>
                      <a:endParaRPr kumimoji="0" lang="en-U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24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Georgia" pitchFamily="18" charset="0"/>
                          <a:ea typeface="Times New Roman" pitchFamily="18" charset="0"/>
                          <a:cs typeface="Arial" charset="0"/>
                        </a:rPr>
                        <a:t>Low</a:t>
                      </a:r>
                      <a:endParaRPr kumimoji="0" lang="en-US" sz="1400" b="1"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Georgia" pitchFamily="18" charset="0"/>
                          <a:ea typeface="Times New Roman" pitchFamily="18" charset="0"/>
                          <a:cs typeface="Arial" charset="0"/>
                        </a:rPr>
                        <a:t>15.3%</a:t>
                      </a:r>
                      <a:endParaRPr kumimoji="0" lang="en-U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Georgia" pitchFamily="18" charset="0"/>
                          <a:ea typeface="Times New Roman" pitchFamily="18" charset="0"/>
                          <a:cs typeface="Arial" charset="0"/>
                        </a:rPr>
                        <a:t>14.9%</a:t>
                      </a:r>
                      <a:endParaRPr kumimoji="0" lang="en-U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Georgia" pitchFamily="18" charset="0"/>
                          <a:ea typeface="Times New Roman" pitchFamily="18" charset="0"/>
                          <a:cs typeface="Arial" charset="0"/>
                        </a:rPr>
                        <a:t>15.1%</a:t>
                      </a:r>
                      <a:endParaRPr kumimoji="0" lang="en-U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Georgia" pitchFamily="18" charset="0"/>
                          <a:ea typeface="Times New Roman" pitchFamily="18" charset="0"/>
                          <a:cs typeface="Arial" charset="0"/>
                        </a:rPr>
                        <a:t>72.1%</a:t>
                      </a:r>
                      <a:endParaRPr kumimoji="0" lang="en-US" sz="14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429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Georgia" pitchFamily="18" charset="0"/>
                          <a:ea typeface="Times New Roman" pitchFamily="18" charset="0"/>
                          <a:cs typeface="Arial" charset="0"/>
                        </a:rPr>
                        <a:t>Total</a:t>
                      </a:r>
                      <a:endParaRPr kumimoji="0" lang="en-US" sz="1400" b="1"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Georgia" pitchFamily="18" charset="0"/>
                          <a:ea typeface="Times New Roman" pitchFamily="18" charset="0"/>
                          <a:cs typeface="Arial" charset="0"/>
                        </a:rPr>
                        <a:t>8,414,000</a:t>
                      </a:r>
                      <a:endParaRPr kumimoji="0" lang="en-US" sz="1400" b="1"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Georgia" pitchFamily="18" charset="0"/>
                          <a:ea typeface="Times New Roman" pitchFamily="18" charset="0"/>
                          <a:cs typeface="Arial" charset="0"/>
                        </a:rPr>
                        <a:t>3,962,000</a:t>
                      </a:r>
                      <a:endParaRPr kumimoji="0" lang="en-US" sz="1400" b="1"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Georgia" pitchFamily="18" charset="0"/>
                          <a:ea typeface="Times New Roman" pitchFamily="18" charset="0"/>
                          <a:cs typeface="Arial" charset="0"/>
                        </a:rPr>
                        <a:t>3,310,000</a:t>
                      </a:r>
                      <a:endParaRPr kumimoji="0" lang="en-US" sz="1400" b="1"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Georgia" pitchFamily="18" charset="0"/>
                          <a:ea typeface="Times New Roman" pitchFamily="18" charset="0"/>
                          <a:cs typeface="Arial" charset="0"/>
                        </a:rPr>
                        <a:t>7,418 Sq. Mi.</a:t>
                      </a:r>
                      <a:endParaRPr kumimoji="0" lang="en-US" sz="1400" b="1"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7"/>
          <p:cNvSpPr>
            <a:spLocks noGrp="1" noChangeArrowheads="1"/>
          </p:cNvSpPr>
          <p:nvPr>
            <p:ph type="sldNum" sz="quarter" idx="10"/>
          </p:nvPr>
        </p:nvSpPr>
        <p:spPr>
          <a:noFill/>
        </p:spPr>
        <p:txBody>
          <a:bodyPr/>
          <a:lstStyle/>
          <a:p>
            <a:fld id="{8C33631E-FEF6-42EA-8D10-9B62FFD4038B}" type="slidenum">
              <a:rPr lang="en-US" smtClean="0"/>
              <a:pPr/>
              <a:t>34</a:t>
            </a:fld>
            <a:endParaRPr lang="en-US" smtClean="0"/>
          </a:p>
        </p:txBody>
      </p:sp>
      <p:sp>
        <p:nvSpPr>
          <p:cNvPr id="77827" name="Title 3"/>
          <p:cNvSpPr>
            <a:spLocks noGrp="1"/>
          </p:cNvSpPr>
          <p:nvPr>
            <p:ph type="title"/>
          </p:nvPr>
        </p:nvSpPr>
        <p:spPr>
          <a:xfrm>
            <a:off x="609600" y="228600"/>
            <a:ext cx="8229600" cy="503238"/>
          </a:xfrm>
        </p:spPr>
        <p:txBody>
          <a:bodyPr/>
          <a:lstStyle/>
          <a:p>
            <a:r>
              <a:rPr lang="en-US" sz="2800" smtClean="0"/>
              <a:t>Detailed Investment Criteria &amp; Conditions (High)</a:t>
            </a:r>
          </a:p>
        </p:txBody>
      </p:sp>
      <p:sp>
        <p:nvSpPr>
          <p:cNvPr id="77828" name="Slide Number Placeholder 1"/>
          <p:cNvSpPr txBox="1">
            <a:spLocks noGrp="1"/>
          </p:cNvSpPr>
          <p:nvPr/>
        </p:nvSpPr>
        <p:spPr bwMode="auto">
          <a:xfrm>
            <a:off x="6553200" y="6096000"/>
            <a:ext cx="2133600" cy="476250"/>
          </a:xfrm>
          <a:prstGeom prst="rect">
            <a:avLst/>
          </a:prstGeom>
          <a:noFill/>
          <a:ln w="9525">
            <a:noFill/>
            <a:miter lim="800000"/>
            <a:headEnd/>
            <a:tailEnd/>
          </a:ln>
        </p:spPr>
        <p:txBody>
          <a:bodyPr/>
          <a:lstStyle/>
          <a:p>
            <a:pPr algn="r"/>
            <a:fld id="{71D9C4C3-3F4D-4D19-9C26-F957F8AA9C5F}" type="slidenum">
              <a:rPr lang="en-US" sz="1400"/>
              <a:pPr algn="r"/>
              <a:t>34</a:t>
            </a:fld>
            <a:endParaRPr lang="en-US" sz="1400"/>
          </a:p>
        </p:txBody>
      </p:sp>
      <p:graphicFrame>
        <p:nvGraphicFramePr>
          <p:cNvPr id="14366" name="Group 30"/>
          <p:cNvGraphicFramePr>
            <a:graphicFrameLocks noGrp="1"/>
          </p:cNvGraphicFramePr>
          <p:nvPr/>
        </p:nvGraphicFramePr>
        <p:xfrm>
          <a:off x="685800" y="914400"/>
          <a:ext cx="7696200" cy="5640388"/>
        </p:xfrm>
        <a:graphic>
          <a:graphicData uri="http://schemas.openxmlformats.org/drawingml/2006/table">
            <a:tbl>
              <a:tblPr/>
              <a:tblGrid>
                <a:gridCol w="1100138"/>
                <a:gridCol w="2990850"/>
                <a:gridCol w="2009775"/>
                <a:gridCol w="1595437"/>
              </a:tblGrid>
              <a:tr h="73183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Georgia"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eorgia" pitchFamily="18" charset="0"/>
                          <a:cs typeface="Times New Roman" pitchFamily="18" charset="0"/>
                        </a:rPr>
                        <a:t>TRANSIT</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eorgia" pitchFamily="18" charset="0"/>
                          <a:cs typeface="Times New Roman" pitchFamily="18" charset="0"/>
                        </a:rPr>
                        <a:t>SCORE</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eorgia" pitchFamily="18" charset="0"/>
                          <a:cs typeface="Times New Roman" pitchFamily="18" charset="0"/>
                        </a:rPr>
                        <a:t>CATEGORY</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eorgia" pitchFamily="18" charset="0"/>
                          <a:cs typeface="Times New Roman" pitchFamily="18" charset="0"/>
                        </a:rPr>
                        <a:t>(Score)</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4754" marR="547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Georgia"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eorgia" pitchFamily="18" charset="0"/>
                          <a:cs typeface="Times New Roman" pitchFamily="18" charset="0"/>
                        </a:rPr>
                        <a:t>FIXED GUIDEWAY TRANSIT FEASIBILITY CONDITIONS</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4754" marR="547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Georgia"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eorgia" pitchFamily="18" charset="0"/>
                          <a:cs typeface="Times New Roman" pitchFamily="18" charset="0"/>
                        </a:rPr>
                        <a:t>BUS &amp; OTHER TRANSIT SERVICE CRITERIA</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4754" marR="547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Georgia"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eorgia" pitchFamily="18" charset="0"/>
                          <a:cs typeface="Times New Roman" pitchFamily="18" charset="0"/>
                        </a:rPr>
                        <a:t>INTERMODAL/</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eorgia" pitchFamily="18" charset="0"/>
                          <a:cs typeface="Times New Roman" pitchFamily="18" charset="0"/>
                        </a:rPr>
                        <a:t>ACCESS TO TRANSIT</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4754" marR="547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25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Georgia"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eorgia" pitchFamily="18" charset="0"/>
                          <a:cs typeface="Times New Roman" pitchFamily="18" charset="0"/>
                        </a:rPr>
                        <a:t>HIGH                                  </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Georgia" pitchFamily="18" charset="0"/>
                          <a:cs typeface="Times New Roman" pitchFamily="18" charset="0"/>
                        </a:rPr>
                        <a:t>(&gt;7.5)</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4754" marR="547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28600" marR="0" lvl="0" indent="-22860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Georgia" pitchFamily="18" charset="0"/>
                        <a:cs typeface="Times New Roman" pitchFamily="18" charset="0"/>
                      </a:endParaRPr>
                    </a:p>
                    <a:p>
                      <a:pPr marL="228600" marR="0" lvl="0" indent="-228600" algn="l" defTabSz="914400" rtl="0" eaLnBrk="1" fontAlgn="base" latinLnBrk="0" hangingPunct="1">
                        <a:lnSpc>
                          <a:spcPct val="100000"/>
                        </a:lnSpc>
                        <a:spcBef>
                          <a:spcPct val="0"/>
                        </a:spcBef>
                        <a:spcAft>
                          <a:spcPct val="0"/>
                        </a:spcAft>
                        <a:buClrTx/>
                        <a:buSzTx/>
                        <a:buFontTx/>
                        <a:buAutoNum type="arabicPeriod"/>
                        <a:tabLst/>
                      </a:pPr>
                      <a:r>
                        <a:rPr kumimoji="0" lang="en-US" sz="1200" b="1" i="0" u="none" strike="noStrike" cap="none" normalizeH="0" baseline="0" smtClean="0">
                          <a:ln>
                            <a:noFill/>
                          </a:ln>
                          <a:solidFill>
                            <a:schemeClr val="tx1"/>
                          </a:solidFill>
                          <a:effectLst/>
                          <a:latin typeface="Georgia" pitchFamily="18" charset="0"/>
                          <a:cs typeface="Times New Roman" pitchFamily="18" charset="0"/>
                        </a:rPr>
                        <a:t>Rapid Transit</a:t>
                      </a:r>
                      <a:r>
                        <a:rPr kumimoji="0" lang="en-US" sz="1200" b="0" i="0" u="none" strike="noStrike" cap="none" normalizeH="0" baseline="0" smtClean="0">
                          <a:ln>
                            <a:noFill/>
                          </a:ln>
                          <a:solidFill>
                            <a:schemeClr val="tx1"/>
                          </a:solidFill>
                          <a:effectLst/>
                          <a:latin typeface="Georgia" pitchFamily="18" charset="0"/>
                          <a:cs typeface="Times New Roman" pitchFamily="18" charset="0"/>
                        </a:rPr>
                        <a:t>-Only if direct</a:t>
                      </a: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 </a:t>
                      </a:r>
                      <a:r>
                        <a:rPr kumimoji="0" lang="en-US" sz="1200" b="0" i="0" u="none" strike="noStrike" cap="none" normalizeH="0" baseline="0" smtClean="0">
                          <a:ln>
                            <a:noFill/>
                          </a:ln>
                          <a:solidFill>
                            <a:schemeClr val="tx1"/>
                          </a:solidFill>
                          <a:effectLst/>
                          <a:latin typeface="Georgia" pitchFamily="18" charset="0"/>
                          <a:cs typeface="Times New Roman" pitchFamily="18" charset="0"/>
                        </a:rPr>
                        <a:t>connection to Manhattan or Philadelphia  or 150,000+ jobs in center</a:t>
                      </a:r>
                    </a:p>
                    <a:p>
                      <a:pPr marL="228600" marR="0" lvl="0" indent="-228600" algn="l" defTabSz="914400" rtl="0" eaLnBrk="1" fontAlgn="base" latinLnBrk="0" hangingPunct="1">
                        <a:lnSpc>
                          <a:spcPct val="100000"/>
                        </a:lnSpc>
                        <a:spcBef>
                          <a:spcPct val="0"/>
                        </a:spcBef>
                        <a:spcAft>
                          <a:spcPct val="0"/>
                        </a:spcAft>
                        <a:buClrTx/>
                        <a:buSzTx/>
                        <a:buFontTx/>
                        <a:buAutoNum type="arabicPeriod"/>
                        <a:tabLst/>
                      </a:pPr>
                      <a:r>
                        <a:rPr kumimoji="0" lang="en-US" sz="1200" b="1" i="0" u="none" strike="noStrike" cap="none" normalizeH="0" baseline="0" smtClean="0">
                          <a:ln>
                            <a:noFill/>
                          </a:ln>
                          <a:solidFill>
                            <a:schemeClr val="tx1"/>
                          </a:solidFill>
                          <a:effectLst/>
                          <a:latin typeface="Georgia" pitchFamily="18" charset="0"/>
                          <a:cs typeface="Times New Roman" pitchFamily="18" charset="0"/>
                        </a:rPr>
                        <a:t>Commuter Rail</a:t>
                      </a:r>
                      <a:r>
                        <a:rPr kumimoji="0" lang="en-US" sz="1200" b="0" i="0" u="none" strike="noStrike" cap="none" normalizeH="0" baseline="0" smtClean="0">
                          <a:ln>
                            <a:noFill/>
                          </a:ln>
                          <a:solidFill>
                            <a:schemeClr val="tx1"/>
                          </a:solidFill>
                          <a:effectLst/>
                          <a:latin typeface="Georgia" pitchFamily="18" charset="0"/>
                          <a:cs typeface="Times New Roman" pitchFamily="18" charset="0"/>
                        </a:rPr>
                        <a:t> as a Destination or Terminal- Only if a with 60,000+ jobs in municipality</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p>
                      <a:pPr marL="228600" marR="0" lvl="0" indent="-228600" algn="l" defTabSz="914400" rtl="0" eaLnBrk="1" fontAlgn="base" latinLnBrk="0" hangingPunct="1">
                        <a:lnSpc>
                          <a:spcPct val="100000"/>
                        </a:lnSpc>
                        <a:spcBef>
                          <a:spcPct val="0"/>
                        </a:spcBef>
                        <a:spcAft>
                          <a:spcPct val="0"/>
                        </a:spcAft>
                        <a:buClrTx/>
                        <a:buSzTx/>
                        <a:buFontTx/>
                        <a:buAutoNum type="arabicPeriod"/>
                        <a:tabLst/>
                      </a:pPr>
                      <a:r>
                        <a:rPr kumimoji="0" lang="en-US" sz="1200" b="1" i="0" u="none" strike="noStrike" cap="none" normalizeH="0" baseline="0" smtClean="0">
                          <a:ln>
                            <a:noFill/>
                          </a:ln>
                          <a:solidFill>
                            <a:schemeClr val="tx1"/>
                          </a:solidFill>
                          <a:effectLst/>
                          <a:latin typeface="Georgia" pitchFamily="18" charset="0"/>
                          <a:cs typeface="Times New Roman" pitchFamily="18" charset="0"/>
                        </a:rPr>
                        <a:t>High Capital Cost Electric LRT</a:t>
                      </a:r>
                      <a:r>
                        <a:rPr kumimoji="0" lang="en-US" sz="1200" b="0" i="0" u="none" strike="noStrike" cap="none" normalizeH="0" baseline="0" smtClean="0">
                          <a:ln>
                            <a:noFill/>
                          </a:ln>
                          <a:solidFill>
                            <a:schemeClr val="tx1"/>
                          </a:solidFill>
                          <a:effectLst/>
                          <a:latin typeface="Georgia" pitchFamily="18" charset="0"/>
                          <a:cs typeface="Times New Roman" pitchFamily="18" charset="0"/>
                        </a:rPr>
                        <a:t>- 33% of line can be in tunnel or elevated.  Must have 30,000+ jobs in center, 60,000 jobs preferred.</a:t>
                      </a:r>
                    </a:p>
                    <a:p>
                      <a:pPr marL="228600" marR="0" lvl="0" indent="-228600" algn="l" defTabSz="914400" rtl="0" eaLnBrk="1" fontAlgn="base" latinLnBrk="0" hangingPunct="1">
                        <a:lnSpc>
                          <a:spcPct val="100000"/>
                        </a:lnSpc>
                        <a:spcBef>
                          <a:spcPct val="0"/>
                        </a:spcBef>
                        <a:spcAft>
                          <a:spcPct val="0"/>
                        </a:spcAft>
                        <a:buClrTx/>
                        <a:buSzTx/>
                        <a:buFontTx/>
                        <a:buAutoNum type="arabicPeriod"/>
                        <a:tabLst/>
                      </a:pPr>
                      <a:r>
                        <a:rPr kumimoji="0" lang="en-US" sz="1200" b="1" i="0" u="none" strike="noStrike" cap="none" normalizeH="0" baseline="0" smtClean="0">
                          <a:ln>
                            <a:noFill/>
                          </a:ln>
                          <a:solidFill>
                            <a:schemeClr val="tx1"/>
                          </a:solidFill>
                          <a:effectLst/>
                          <a:latin typeface="Georgia" pitchFamily="18" charset="0"/>
                          <a:cs typeface="Times New Roman" pitchFamily="18" charset="0"/>
                        </a:rPr>
                        <a:t>Medium/Low Capital Cost Electric LRT</a:t>
                      </a:r>
                      <a:r>
                        <a:rPr kumimoji="0" lang="en-US" sz="1200" b="0" i="0" u="none" strike="noStrike" cap="none" normalizeH="0" baseline="0" smtClean="0">
                          <a:ln>
                            <a:noFill/>
                          </a:ln>
                          <a:solidFill>
                            <a:schemeClr val="tx1"/>
                          </a:solidFill>
                          <a:effectLst/>
                          <a:latin typeface="Georgia" pitchFamily="18" charset="0"/>
                          <a:cs typeface="Times New Roman" pitchFamily="18" charset="0"/>
                        </a:rPr>
                        <a:t>- Must have 30,000+ jobs in center or municipality to be terminal for line.</a:t>
                      </a:r>
                    </a:p>
                    <a:p>
                      <a:pPr marL="228600" marR="0" lvl="0" indent="-228600" algn="l" defTabSz="914400" rtl="0" eaLnBrk="1" fontAlgn="base" latinLnBrk="0" hangingPunct="1">
                        <a:lnSpc>
                          <a:spcPct val="100000"/>
                        </a:lnSpc>
                        <a:spcBef>
                          <a:spcPct val="0"/>
                        </a:spcBef>
                        <a:spcAft>
                          <a:spcPct val="0"/>
                        </a:spcAft>
                        <a:buClrTx/>
                        <a:buSzTx/>
                        <a:buFontTx/>
                        <a:buAutoNum type="arabicPeriod"/>
                        <a:tabLst/>
                      </a:pPr>
                      <a:r>
                        <a:rPr kumimoji="0" lang="en-US" sz="1200" b="1" i="0" u="none" strike="noStrike" cap="none" normalizeH="0" baseline="0" smtClean="0">
                          <a:ln>
                            <a:noFill/>
                          </a:ln>
                          <a:solidFill>
                            <a:schemeClr val="tx1"/>
                          </a:solidFill>
                          <a:effectLst/>
                          <a:latin typeface="Georgia" pitchFamily="18" charset="0"/>
                          <a:cs typeface="Times New Roman" pitchFamily="18" charset="0"/>
                        </a:rPr>
                        <a:t>Bus Priority Treatment</a:t>
                      </a:r>
                      <a:r>
                        <a:rPr kumimoji="0" lang="en-US" sz="1200" b="0" i="0" u="none" strike="noStrike" cap="none" normalizeH="0" baseline="0" smtClean="0">
                          <a:ln>
                            <a:noFill/>
                          </a:ln>
                          <a:solidFill>
                            <a:schemeClr val="tx1"/>
                          </a:solidFill>
                          <a:effectLst/>
                          <a:latin typeface="Georgia" pitchFamily="18" charset="0"/>
                          <a:cs typeface="Times New Roman" pitchFamily="18" charset="0"/>
                        </a:rPr>
                        <a:t>-On major arterials with 40+ buses/peak hr. direction</a:t>
                      </a:r>
                    </a:p>
                    <a:p>
                      <a:pPr marL="228600" marR="0" lvl="0" indent="-228600" algn="l" defTabSz="914400" rtl="0" eaLnBrk="1" fontAlgn="base" latinLnBrk="0" hangingPunct="1">
                        <a:lnSpc>
                          <a:spcPct val="100000"/>
                        </a:lnSpc>
                        <a:spcBef>
                          <a:spcPct val="0"/>
                        </a:spcBef>
                        <a:spcAft>
                          <a:spcPct val="0"/>
                        </a:spcAft>
                        <a:buClrTx/>
                        <a:buSzTx/>
                        <a:buFontTx/>
                        <a:buAutoNum type="arabicPeriod"/>
                        <a:tabLst/>
                      </a:pPr>
                      <a:r>
                        <a:rPr kumimoji="0" lang="en-US" sz="1200" b="1" i="0" u="none" strike="noStrike" cap="none" normalizeH="0" baseline="0" smtClean="0">
                          <a:ln>
                            <a:noFill/>
                          </a:ln>
                          <a:solidFill>
                            <a:schemeClr val="tx1"/>
                          </a:solidFill>
                          <a:effectLst/>
                          <a:latin typeface="Georgia" pitchFamily="18" charset="0"/>
                          <a:cs typeface="Times New Roman" pitchFamily="18" charset="0"/>
                        </a:rPr>
                        <a:t>Bus Only Ramps/Lanes</a:t>
                      </a:r>
                      <a:r>
                        <a:rPr kumimoji="0" lang="en-US" sz="1200" b="0" i="0" u="none" strike="noStrike" cap="none" normalizeH="0" baseline="0" smtClean="0">
                          <a:ln>
                            <a:noFill/>
                          </a:ln>
                          <a:solidFill>
                            <a:schemeClr val="tx1"/>
                          </a:solidFill>
                          <a:effectLst/>
                          <a:latin typeface="Georgia" pitchFamily="18" charset="0"/>
                          <a:cs typeface="Times New Roman" pitchFamily="18" charset="0"/>
                        </a:rPr>
                        <a:t>- On limited access roads/connectors to Regional Centers with 60,000+ jobs</a:t>
                      </a:r>
                    </a:p>
                    <a:p>
                      <a:pPr marL="228600" marR="0" lvl="0" indent="-228600" algn="l" defTabSz="914400" rtl="0" eaLnBrk="1" fontAlgn="base" latinLnBrk="0" hangingPunct="1">
                        <a:lnSpc>
                          <a:spcPct val="100000"/>
                        </a:lnSpc>
                        <a:spcBef>
                          <a:spcPct val="0"/>
                        </a:spcBef>
                        <a:spcAft>
                          <a:spcPct val="0"/>
                        </a:spcAft>
                        <a:buClrTx/>
                        <a:buSzTx/>
                        <a:buFontTx/>
                        <a:buAutoNum type="arabicPeriod"/>
                        <a:tabLst/>
                      </a:pPr>
                      <a:r>
                        <a:rPr kumimoji="0" lang="en-US" sz="1200" b="1" i="0" u="none" strike="noStrike" cap="none" normalizeH="0" baseline="0" smtClean="0">
                          <a:ln>
                            <a:noFill/>
                          </a:ln>
                          <a:solidFill>
                            <a:schemeClr val="tx1"/>
                          </a:solidFill>
                          <a:effectLst/>
                          <a:latin typeface="Georgia" pitchFamily="18" charset="0"/>
                          <a:cs typeface="Times New Roman" pitchFamily="18" charset="0"/>
                        </a:rPr>
                        <a:t>Ferry Services</a:t>
                      </a:r>
                      <a:r>
                        <a:rPr kumimoji="0" lang="en-US" sz="1200" b="0" i="0" u="none" strike="noStrike" cap="none" normalizeH="0" baseline="0" smtClean="0">
                          <a:ln>
                            <a:noFill/>
                          </a:ln>
                          <a:solidFill>
                            <a:schemeClr val="tx1"/>
                          </a:solidFill>
                          <a:effectLst/>
                          <a:latin typeface="Georgia" pitchFamily="18" charset="0"/>
                          <a:cs typeface="Times New Roman" pitchFamily="18" charset="0"/>
                        </a:rPr>
                        <a:t> to High Score areas with 60,000+ jobs. Fixed Guideway or Local Transit connecting service.      </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4754" marR="547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28600" marR="0" lvl="0" indent="-228600" algn="l" defTabSz="914400" rtl="0" eaLnBrk="1" fontAlgn="base" latinLnBrk="0" hangingPunct="1">
                        <a:lnSpc>
                          <a:spcPct val="100000"/>
                        </a:lnSpc>
                        <a:spcBef>
                          <a:spcPct val="0"/>
                        </a:spcBef>
                        <a:spcAft>
                          <a:spcPct val="0"/>
                        </a:spcAft>
                        <a:buClrTx/>
                        <a:buSzTx/>
                        <a:buFontTx/>
                        <a:buAutoNum type="arabicPeriod"/>
                        <a:tabLst/>
                      </a:pPr>
                      <a:endParaRPr kumimoji="0" lang="en-US" sz="1200" b="0" i="0" u="none" strike="noStrike" cap="none" normalizeH="0" baseline="0" smtClean="0">
                        <a:ln>
                          <a:noFill/>
                        </a:ln>
                        <a:solidFill>
                          <a:schemeClr val="tx1"/>
                        </a:solidFill>
                        <a:effectLst/>
                        <a:latin typeface="Georgia" pitchFamily="18" charset="0"/>
                        <a:cs typeface="Times New Roman" pitchFamily="18" charset="0"/>
                      </a:endParaRPr>
                    </a:p>
                    <a:p>
                      <a:pPr marL="228600" marR="0" lvl="0" indent="-228600" algn="l" defTabSz="914400" rtl="0" eaLnBrk="1" fontAlgn="base" latinLnBrk="0" hangingPunct="1">
                        <a:lnSpc>
                          <a:spcPct val="100000"/>
                        </a:lnSpc>
                        <a:spcBef>
                          <a:spcPct val="0"/>
                        </a:spcBef>
                        <a:spcAft>
                          <a:spcPct val="0"/>
                        </a:spcAft>
                        <a:buClrTx/>
                        <a:buSzTx/>
                        <a:buFontTx/>
                        <a:buAutoNum type="arabicPeriod"/>
                        <a:tabLst/>
                      </a:pPr>
                      <a:r>
                        <a:rPr kumimoji="0" lang="en-US" sz="1200" b="1" i="0" u="none" strike="noStrike" cap="none" normalizeH="0" baseline="0" smtClean="0">
                          <a:ln>
                            <a:noFill/>
                          </a:ln>
                          <a:solidFill>
                            <a:schemeClr val="tx1"/>
                          </a:solidFill>
                          <a:effectLst/>
                          <a:latin typeface="Georgia" pitchFamily="18" charset="0"/>
                          <a:cs typeface="Times New Roman" pitchFamily="18" charset="0"/>
                        </a:rPr>
                        <a:t>Express Bus Service</a:t>
                      </a: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 </a:t>
                      </a:r>
                      <a:r>
                        <a:rPr kumimoji="0" lang="en-US" sz="1200" b="0" i="0" u="none" strike="noStrike" cap="none" normalizeH="0" baseline="0" smtClean="0">
                          <a:ln>
                            <a:noFill/>
                          </a:ln>
                          <a:solidFill>
                            <a:schemeClr val="tx1"/>
                          </a:solidFill>
                          <a:effectLst/>
                          <a:latin typeface="Georgia" pitchFamily="18" charset="0"/>
                          <a:cs typeface="Times New Roman" pitchFamily="18" charset="0"/>
                        </a:rPr>
                        <a:t>to areas as a Destination or Terminal if  60,000+ jobs in center or municipality.</a:t>
                      </a:r>
                    </a:p>
                    <a:p>
                      <a:pPr marL="228600" marR="0" lvl="0" indent="-228600" algn="l" defTabSz="914400" rtl="0" eaLnBrk="1" fontAlgn="base" latinLnBrk="0" hangingPunct="1">
                        <a:lnSpc>
                          <a:spcPct val="100000"/>
                        </a:lnSpc>
                        <a:spcBef>
                          <a:spcPct val="0"/>
                        </a:spcBef>
                        <a:spcAft>
                          <a:spcPct val="0"/>
                        </a:spcAft>
                        <a:buClrTx/>
                        <a:buSzTx/>
                        <a:buFontTx/>
                        <a:buAutoNum type="arabicPeriod"/>
                        <a:tabLst/>
                      </a:pPr>
                      <a:endParaRPr kumimoji="0" lang="en-US" sz="1200" b="1" i="0" u="none" strike="noStrike" cap="none" normalizeH="0" baseline="0" smtClean="0">
                        <a:ln>
                          <a:noFill/>
                        </a:ln>
                        <a:solidFill>
                          <a:schemeClr val="tx1"/>
                        </a:solidFill>
                        <a:effectLst/>
                        <a:latin typeface="Georgia" pitchFamily="18" charset="0"/>
                        <a:cs typeface="Times New Roman" pitchFamily="18" charset="0"/>
                      </a:endParaRPr>
                    </a:p>
                    <a:p>
                      <a:pPr marL="228600" marR="0" lvl="0" indent="-228600" algn="l" defTabSz="914400" rtl="0" eaLnBrk="1" fontAlgn="base" latinLnBrk="0" hangingPunct="1">
                        <a:lnSpc>
                          <a:spcPct val="100000"/>
                        </a:lnSpc>
                        <a:spcBef>
                          <a:spcPct val="0"/>
                        </a:spcBef>
                        <a:spcAft>
                          <a:spcPct val="0"/>
                        </a:spcAft>
                        <a:buClrTx/>
                        <a:buSzTx/>
                        <a:buFontTx/>
                        <a:buAutoNum type="arabicPeriod"/>
                        <a:tabLst/>
                      </a:pPr>
                      <a:r>
                        <a:rPr kumimoji="0" lang="en-US" sz="1200" b="1" i="0" u="none" strike="noStrike" cap="none" normalizeH="0" baseline="0" smtClean="0">
                          <a:ln>
                            <a:noFill/>
                          </a:ln>
                          <a:solidFill>
                            <a:schemeClr val="tx1"/>
                          </a:solidFill>
                          <a:effectLst/>
                          <a:latin typeface="Georgia" pitchFamily="18" charset="0"/>
                          <a:cs typeface="Times New Roman" pitchFamily="18" charset="0"/>
                        </a:rPr>
                        <a:t>High Intensity Local Bus Service</a:t>
                      </a:r>
                      <a:r>
                        <a:rPr kumimoji="0" lang="en-US" sz="1200" b="0" i="0" u="none" strike="noStrike" cap="none" normalizeH="0" baseline="0" smtClean="0">
                          <a:ln>
                            <a:noFill/>
                          </a:ln>
                          <a:solidFill>
                            <a:schemeClr val="tx1"/>
                          </a:solidFill>
                          <a:effectLst/>
                          <a:latin typeface="Georgia" pitchFamily="18" charset="0"/>
                          <a:cs typeface="Times New Roman" pitchFamily="18" charset="0"/>
                        </a:rPr>
                        <a:t>.  All day service span (16-24 hours) with average 20 minute frequency over the span of a day.</a:t>
                      </a:r>
                    </a:p>
                    <a:p>
                      <a:pPr marL="228600" marR="0" lvl="0" indent="-228600" algn="l" defTabSz="914400" rtl="0" eaLnBrk="1" fontAlgn="base" latinLnBrk="0" hangingPunct="1">
                        <a:lnSpc>
                          <a:spcPct val="100000"/>
                        </a:lnSpc>
                        <a:spcBef>
                          <a:spcPct val="0"/>
                        </a:spcBef>
                        <a:spcAft>
                          <a:spcPct val="0"/>
                        </a:spcAft>
                        <a:buClrTx/>
                        <a:buSzTx/>
                        <a:buFontTx/>
                        <a:buAutoNum type="arabicPeriod"/>
                        <a:tabLst/>
                      </a:pPr>
                      <a:endParaRPr kumimoji="0" lang="en-US" sz="1200" b="0" i="0" u="none" strike="noStrike" cap="none" normalizeH="0" baseline="0" smtClean="0">
                        <a:ln>
                          <a:noFill/>
                        </a:ln>
                        <a:solidFill>
                          <a:schemeClr val="tx1"/>
                        </a:solidFill>
                        <a:effectLst/>
                        <a:latin typeface="Georgia" pitchFamily="18" charset="0"/>
                        <a:cs typeface="Times New Roman" pitchFamily="18" charset="0"/>
                      </a:endParaRPr>
                    </a:p>
                    <a:p>
                      <a:pPr marL="228600" marR="0" lvl="0" indent="-228600" algn="l" defTabSz="914400" rtl="0" eaLnBrk="1" fontAlgn="base" latinLnBrk="0" hangingPunct="1">
                        <a:lnSpc>
                          <a:spcPct val="100000"/>
                        </a:lnSpc>
                        <a:spcBef>
                          <a:spcPct val="0"/>
                        </a:spcBef>
                        <a:spcAft>
                          <a:spcPct val="0"/>
                        </a:spcAft>
                        <a:buClrTx/>
                        <a:buSzTx/>
                        <a:buFontTx/>
                        <a:buAutoNum type="arabicPeriod"/>
                        <a:tabLst/>
                      </a:pPr>
                      <a:r>
                        <a:rPr kumimoji="0" lang="en-US" sz="1200" b="1" i="0" u="none" strike="noStrike" cap="none" normalizeH="0" baseline="0" smtClean="0">
                          <a:ln>
                            <a:noFill/>
                          </a:ln>
                          <a:solidFill>
                            <a:schemeClr val="tx1"/>
                          </a:solidFill>
                          <a:effectLst/>
                          <a:latin typeface="Georgia" pitchFamily="18" charset="0"/>
                          <a:cs typeface="Times New Roman" pitchFamily="18" charset="0"/>
                        </a:rPr>
                        <a:t>Express Mini-Bus </a:t>
                      </a:r>
                      <a:r>
                        <a:rPr kumimoji="0" lang="en-US" sz="1200" b="0" i="0" u="none" strike="noStrike" cap="none" normalizeH="0" baseline="0" smtClean="0">
                          <a:ln>
                            <a:noFill/>
                          </a:ln>
                          <a:solidFill>
                            <a:schemeClr val="tx1"/>
                          </a:solidFill>
                          <a:effectLst/>
                          <a:latin typeface="Georgia" pitchFamily="18" charset="0"/>
                          <a:cs typeface="Times New Roman" pitchFamily="18" charset="0"/>
                        </a:rPr>
                        <a:t>service from High Score areas to suburban employment centers with 30,000+ jobs.</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p>
                      <a:pPr marL="228600" marR="0" lvl="0" indent="-228600" algn="l" defTabSz="914400" rtl="0" eaLnBrk="1" fontAlgn="base" latinLnBrk="0" hangingPunct="1">
                        <a:lnSpc>
                          <a:spcPct val="100000"/>
                        </a:lnSpc>
                        <a:spcBef>
                          <a:spcPct val="0"/>
                        </a:spcBef>
                        <a:spcAft>
                          <a:spcPct val="0"/>
                        </a:spcAft>
                        <a:buClrTx/>
                        <a:buSzTx/>
                        <a:buFontTx/>
                        <a:buAutoNum type="arabicPeriod"/>
                        <a:tabLst/>
                      </a:pPr>
                      <a:endParaRPr kumimoji="0" lang="en-US" sz="1200" b="1" i="0" u="none" strike="noStrike" cap="none" normalizeH="0" baseline="0" smtClean="0">
                        <a:ln>
                          <a:noFill/>
                        </a:ln>
                        <a:solidFill>
                          <a:schemeClr val="tx1"/>
                        </a:solidFill>
                        <a:effectLst/>
                        <a:latin typeface="Times New Roman" pitchFamily="18" charset="0"/>
                        <a:cs typeface="Times New Roman" pitchFamily="18" charset="0"/>
                      </a:endParaRPr>
                    </a:p>
                    <a:p>
                      <a:pPr marL="228600" marR="0" lvl="0" indent="-228600" algn="l" defTabSz="914400" rtl="0" eaLnBrk="1" fontAlgn="base" latinLnBrk="0" hangingPunct="1">
                        <a:lnSpc>
                          <a:spcPct val="100000"/>
                        </a:lnSpc>
                        <a:spcBef>
                          <a:spcPct val="0"/>
                        </a:spcBef>
                        <a:spcAft>
                          <a:spcPct val="0"/>
                        </a:spcAft>
                        <a:buClrTx/>
                        <a:buSzTx/>
                        <a:buFontTx/>
                        <a:buAutoNum type="arabicPeriod"/>
                        <a:tabLst/>
                      </a:pPr>
                      <a:r>
                        <a:rPr kumimoji="0" lang="en-US" sz="1200" b="1" i="0" u="none" strike="noStrike" cap="none" normalizeH="0" baseline="0" smtClean="0">
                          <a:ln>
                            <a:noFill/>
                          </a:ln>
                          <a:solidFill>
                            <a:schemeClr val="tx1"/>
                          </a:solidFill>
                          <a:effectLst/>
                          <a:latin typeface="Georgia" pitchFamily="18" charset="0"/>
                          <a:cs typeface="Times New Roman" pitchFamily="18" charset="0"/>
                        </a:rPr>
                        <a:t>Vanpools and vanpool subsidies </a:t>
                      </a:r>
                      <a:r>
                        <a:rPr kumimoji="0" lang="en-US" sz="1200" b="0" i="0" u="none" strike="noStrike" cap="none" normalizeH="0" baseline="0" smtClean="0">
                          <a:ln>
                            <a:noFill/>
                          </a:ln>
                          <a:solidFill>
                            <a:schemeClr val="tx1"/>
                          </a:solidFill>
                          <a:effectLst/>
                          <a:latin typeface="Georgia" pitchFamily="18" charset="0"/>
                          <a:cs typeface="Times New Roman" pitchFamily="18" charset="0"/>
                        </a:rPr>
                        <a:t>which do not compete with existing transit. </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4754" marR="547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73038" marR="0" lvl="0" indent="-173038" algn="l" defTabSz="914400" rtl="0" eaLnBrk="1" fontAlgn="base" latinLnBrk="0" hangingPunct="1">
                        <a:lnSpc>
                          <a:spcPct val="100000"/>
                        </a:lnSpc>
                        <a:spcBef>
                          <a:spcPct val="0"/>
                        </a:spcBef>
                        <a:spcAft>
                          <a:spcPct val="0"/>
                        </a:spcAft>
                        <a:buClrTx/>
                        <a:buSzTx/>
                        <a:buFontTx/>
                        <a:buAutoNum type="arabicPeriod"/>
                        <a:tabLst/>
                      </a:pPr>
                      <a:endParaRPr kumimoji="0" lang="en-US" sz="1200" b="0" i="0" u="none" strike="noStrike" cap="none" normalizeH="0" baseline="0" smtClean="0">
                        <a:ln>
                          <a:noFill/>
                        </a:ln>
                        <a:solidFill>
                          <a:schemeClr val="tx1"/>
                        </a:solidFill>
                        <a:effectLst/>
                        <a:latin typeface="Georgia" pitchFamily="18" charset="0"/>
                        <a:cs typeface="Times New Roman" pitchFamily="18" charset="0"/>
                      </a:endParaRPr>
                    </a:p>
                    <a:p>
                      <a:pPr marL="173038" marR="0" lvl="0" indent="-173038" algn="l" defTabSz="914400" rtl="0" eaLnBrk="1" fontAlgn="base" latinLnBrk="0" hangingPunct="1">
                        <a:lnSpc>
                          <a:spcPct val="100000"/>
                        </a:lnSpc>
                        <a:spcBef>
                          <a:spcPct val="0"/>
                        </a:spcBef>
                        <a:spcAft>
                          <a:spcPct val="0"/>
                        </a:spcAft>
                        <a:buClrTx/>
                        <a:buSzTx/>
                        <a:buFontTx/>
                        <a:buAutoNum type="arabicPeriod"/>
                        <a:tabLst/>
                      </a:pPr>
                      <a:r>
                        <a:rPr kumimoji="0" lang="en-US" sz="1200" b="0" i="0" u="none" strike="noStrike" cap="none" normalizeH="0" baseline="0" smtClean="0">
                          <a:ln>
                            <a:noFill/>
                          </a:ln>
                          <a:solidFill>
                            <a:schemeClr val="tx1"/>
                          </a:solidFill>
                          <a:effectLst/>
                          <a:latin typeface="Georgia" pitchFamily="18" charset="0"/>
                          <a:cs typeface="Times New Roman" pitchFamily="18" charset="0"/>
                        </a:rPr>
                        <a:t>Major </a:t>
                      </a:r>
                      <a:r>
                        <a:rPr kumimoji="0" lang="en-US" sz="1200" b="1" i="0" u="none" strike="noStrike" cap="none" normalizeH="0" baseline="0" smtClean="0">
                          <a:ln>
                            <a:noFill/>
                          </a:ln>
                          <a:solidFill>
                            <a:schemeClr val="tx1"/>
                          </a:solidFill>
                          <a:effectLst/>
                          <a:latin typeface="Georgia" pitchFamily="18" charset="0"/>
                          <a:cs typeface="Times New Roman" pitchFamily="18" charset="0"/>
                        </a:rPr>
                        <a:t>Multi-Modal</a:t>
                      </a:r>
                      <a:r>
                        <a:rPr kumimoji="0" lang="en-US" sz="1200" b="0" i="0" u="none" strike="noStrike" cap="none" normalizeH="0" baseline="0" smtClean="0">
                          <a:ln>
                            <a:noFill/>
                          </a:ln>
                          <a:solidFill>
                            <a:schemeClr val="tx1"/>
                          </a:solidFill>
                          <a:effectLst/>
                          <a:latin typeface="Georgia" pitchFamily="18" charset="0"/>
                          <a:cs typeface="Times New Roman" pitchFamily="18" charset="0"/>
                        </a:rPr>
                        <a:t> Terminals</a:t>
                      </a:r>
                    </a:p>
                    <a:p>
                      <a:pPr marL="173038" marR="0" lvl="0" indent="-173038" algn="l" defTabSz="914400" rtl="0" eaLnBrk="1" fontAlgn="base" latinLnBrk="0" hangingPunct="1">
                        <a:lnSpc>
                          <a:spcPct val="100000"/>
                        </a:lnSpc>
                        <a:spcBef>
                          <a:spcPct val="0"/>
                        </a:spcBef>
                        <a:spcAft>
                          <a:spcPct val="0"/>
                        </a:spcAft>
                        <a:buClrTx/>
                        <a:buSzTx/>
                        <a:buFontTx/>
                        <a:buAutoNum type="arabicPeriod"/>
                        <a:tabLst/>
                      </a:pP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p>
                      <a:pPr marL="173038" marR="0" lvl="0" indent="-173038" algn="l" defTabSz="914400" rtl="0" eaLnBrk="1" fontAlgn="base" latinLnBrk="0" hangingPunct="1">
                        <a:lnSpc>
                          <a:spcPct val="100000"/>
                        </a:lnSpc>
                        <a:spcBef>
                          <a:spcPct val="0"/>
                        </a:spcBef>
                        <a:spcAft>
                          <a:spcPct val="0"/>
                        </a:spcAft>
                        <a:buClrTx/>
                        <a:buSzTx/>
                        <a:buFontTx/>
                        <a:buAutoNum type="arabicPeriod"/>
                        <a:tabLst/>
                      </a:pPr>
                      <a:r>
                        <a:rPr kumimoji="0" lang="en-US" sz="1200" b="0" i="0" u="none" strike="noStrike" cap="none" normalizeH="0" baseline="0" smtClean="0">
                          <a:ln>
                            <a:noFill/>
                          </a:ln>
                          <a:solidFill>
                            <a:schemeClr val="tx1"/>
                          </a:solidFill>
                          <a:effectLst/>
                          <a:latin typeface="Georgia" pitchFamily="18" charset="0"/>
                          <a:cs typeface="Times New Roman" pitchFamily="18" charset="0"/>
                        </a:rPr>
                        <a:t>Limited Park-Ride Facilities in Structured Parking</a:t>
                      </a:r>
                    </a:p>
                    <a:p>
                      <a:pPr marL="173038" marR="0" lvl="0" indent="-173038" algn="l" defTabSz="914400" rtl="0" eaLnBrk="1" fontAlgn="base" latinLnBrk="0" hangingPunct="1">
                        <a:lnSpc>
                          <a:spcPct val="100000"/>
                        </a:lnSpc>
                        <a:spcBef>
                          <a:spcPct val="0"/>
                        </a:spcBef>
                        <a:spcAft>
                          <a:spcPct val="0"/>
                        </a:spcAft>
                        <a:buClrTx/>
                        <a:buSzTx/>
                        <a:buFontTx/>
                        <a:buAutoNum type="arabicPeriod"/>
                        <a:tabLst/>
                      </a:pPr>
                      <a:endParaRPr kumimoji="0" lang="en-US" sz="1200" b="0" i="0" u="none" strike="noStrike" cap="none" normalizeH="0" baseline="0" smtClean="0">
                        <a:ln>
                          <a:noFill/>
                        </a:ln>
                        <a:solidFill>
                          <a:schemeClr val="tx1"/>
                        </a:solidFill>
                        <a:effectLst/>
                        <a:latin typeface="Georgia" pitchFamily="18" charset="0"/>
                        <a:cs typeface="Times New Roman" pitchFamily="18" charset="0"/>
                      </a:endParaRPr>
                    </a:p>
                    <a:p>
                      <a:pPr marL="173038" marR="0" lvl="0" indent="-173038" algn="l" defTabSz="914400" rtl="0" eaLnBrk="1" fontAlgn="base" latinLnBrk="0" hangingPunct="1">
                        <a:lnSpc>
                          <a:spcPct val="100000"/>
                        </a:lnSpc>
                        <a:spcBef>
                          <a:spcPct val="0"/>
                        </a:spcBef>
                        <a:spcAft>
                          <a:spcPct val="0"/>
                        </a:spcAft>
                        <a:buClrTx/>
                        <a:buSzTx/>
                        <a:buFontTx/>
                        <a:buAutoNum type="arabicPeriod"/>
                        <a:tabLst/>
                      </a:pPr>
                      <a:r>
                        <a:rPr kumimoji="0" lang="en-US" sz="1200" b="0" i="0" u="none" strike="noStrike" cap="none" normalizeH="0" baseline="0" smtClean="0">
                          <a:ln>
                            <a:noFill/>
                          </a:ln>
                          <a:solidFill>
                            <a:schemeClr val="tx1"/>
                          </a:solidFill>
                          <a:effectLst/>
                          <a:latin typeface="Georgia" pitchFamily="18" charset="0"/>
                          <a:cs typeface="Times New Roman" pitchFamily="18" charset="0"/>
                        </a:rPr>
                        <a:t>Bus/Rail Transfer Centers and Feeder Bus services</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4754" marR="547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7"/>
          <p:cNvSpPr>
            <a:spLocks noGrp="1" noChangeArrowheads="1"/>
          </p:cNvSpPr>
          <p:nvPr>
            <p:ph type="sldNum" sz="quarter" idx="10"/>
          </p:nvPr>
        </p:nvSpPr>
        <p:spPr>
          <a:noFill/>
        </p:spPr>
        <p:txBody>
          <a:bodyPr/>
          <a:lstStyle/>
          <a:p>
            <a:fld id="{96F377E4-86E5-407E-B5CB-D8BEF91BB848}" type="slidenum">
              <a:rPr lang="en-US" smtClean="0"/>
              <a:pPr/>
              <a:t>35</a:t>
            </a:fld>
            <a:endParaRPr lang="en-US" smtClean="0"/>
          </a:p>
        </p:txBody>
      </p:sp>
      <p:sp>
        <p:nvSpPr>
          <p:cNvPr id="78851" name="Slide Number Placeholder 1"/>
          <p:cNvSpPr txBox="1">
            <a:spLocks noGrp="1"/>
          </p:cNvSpPr>
          <p:nvPr/>
        </p:nvSpPr>
        <p:spPr bwMode="auto">
          <a:xfrm>
            <a:off x="6553200" y="6096000"/>
            <a:ext cx="2133600" cy="476250"/>
          </a:xfrm>
          <a:prstGeom prst="rect">
            <a:avLst/>
          </a:prstGeom>
          <a:noFill/>
          <a:ln w="9525">
            <a:noFill/>
            <a:miter lim="800000"/>
            <a:headEnd/>
            <a:tailEnd/>
          </a:ln>
        </p:spPr>
        <p:txBody>
          <a:bodyPr/>
          <a:lstStyle/>
          <a:p>
            <a:pPr algn="r"/>
            <a:fld id="{88B2D7E6-874D-452D-A151-46893DC80A0B}" type="slidenum">
              <a:rPr lang="en-US" sz="1400"/>
              <a:pPr algn="r"/>
              <a:t>35</a:t>
            </a:fld>
            <a:endParaRPr lang="en-US" sz="1400"/>
          </a:p>
        </p:txBody>
      </p:sp>
      <p:sp>
        <p:nvSpPr>
          <p:cNvPr id="3" name="Title 3"/>
          <p:cNvSpPr txBox="1">
            <a:spLocks/>
          </p:cNvSpPr>
          <p:nvPr/>
        </p:nvSpPr>
        <p:spPr>
          <a:xfrm>
            <a:off x="381000" y="228600"/>
            <a:ext cx="8458200" cy="503238"/>
          </a:xfrm>
          <a:prstGeom prst="rect">
            <a:avLst/>
          </a:prstGeom>
        </p:spPr>
        <p:txBody>
          <a:bodyPr/>
          <a:lstStyle/>
          <a:p>
            <a:pPr eaLnBrk="0" hangingPunct="0">
              <a:defRPr/>
            </a:pPr>
            <a:r>
              <a:rPr lang="en-US" sz="2800" kern="0" dirty="0">
                <a:solidFill>
                  <a:schemeClr val="tx2"/>
                </a:solidFill>
                <a:latin typeface="+mj-lt"/>
                <a:ea typeface="+mj-ea"/>
                <a:cs typeface="+mj-cs"/>
              </a:rPr>
              <a:t>Detailed Investment Criteria &amp; Conditions (Medium)</a:t>
            </a:r>
          </a:p>
        </p:txBody>
      </p:sp>
      <p:graphicFrame>
        <p:nvGraphicFramePr>
          <p:cNvPr id="16407" name="Group 23"/>
          <p:cNvGraphicFramePr>
            <a:graphicFrameLocks noGrp="1"/>
          </p:cNvGraphicFramePr>
          <p:nvPr/>
        </p:nvGraphicFramePr>
        <p:xfrm>
          <a:off x="228600" y="762000"/>
          <a:ext cx="8153400" cy="5792788"/>
        </p:xfrm>
        <a:graphic>
          <a:graphicData uri="http://schemas.openxmlformats.org/drawingml/2006/table">
            <a:tbl>
              <a:tblPr/>
              <a:tblGrid>
                <a:gridCol w="1096963"/>
                <a:gridCol w="2865437"/>
                <a:gridCol w="2438400"/>
                <a:gridCol w="1752600"/>
              </a:tblGrid>
              <a:tr h="838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Georgia"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eorgia" pitchFamily="18" charset="0"/>
                          <a:cs typeface="Times New Roman" pitchFamily="18" charset="0"/>
                        </a:rPr>
                        <a:t>TRANSIT</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eorgia" pitchFamily="18" charset="0"/>
                          <a:cs typeface="Times New Roman" pitchFamily="18" charset="0"/>
                        </a:rPr>
                        <a:t>SCORE</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eorgia" pitchFamily="18" charset="0"/>
                          <a:cs typeface="Times New Roman" pitchFamily="18" charset="0"/>
                        </a:rPr>
                        <a:t>CATEGORY</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eorgia" pitchFamily="18" charset="0"/>
                          <a:cs typeface="Times New Roman" pitchFamily="18" charset="0"/>
                        </a:rPr>
                        <a:t>(Score)</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4754" marR="547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Georgia"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eorgia" pitchFamily="18" charset="0"/>
                          <a:cs typeface="Times New Roman" pitchFamily="18" charset="0"/>
                        </a:rPr>
                        <a:t>FIXED GUIDEWAY TRANSIT FEASIBILITY CONDITIONS</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4754" marR="547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Georgia"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eorgia" pitchFamily="18" charset="0"/>
                          <a:cs typeface="Times New Roman" pitchFamily="18" charset="0"/>
                        </a:rPr>
                        <a:t>BUS &amp; OTHER TRANSIT SERVICE CRITERIA</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4754" marR="547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Georgia"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eorgia" pitchFamily="18" charset="0"/>
                          <a:cs typeface="Times New Roman" pitchFamily="18" charset="0"/>
                        </a:rPr>
                        <a:t>INTERMODAL/</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Georgia" pitchFamily="18" charset="0"/>
                          <a:cs typeface="Times New Roman" pitchFamily="18" charset="0"/>
                        </a:rPr>
                        <a:t>ACCESS TO TRANSIT</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54754" marR="5475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78388">
                <a:tc>
                  <a:txBody>
                    <a:bodyPr/>
                    <a:lstStyle/>
                    <a:p>
                      <a:pPr marL="228600" marR="0" lvl="0" indent="-228600" algn="l" defTabSz="914400" rtl="0" eaLnBrk="1" fontAlgn="base" latinLnBrk="0" hangingPunct="1">
                        <a:lnSpc>
                          <a:spcPct val="100000"/>
                        </a:lnSpc>
                        <a:spcBef>
                          <a:spcPct val="0"/>
                        </a:spcBef>
                        <a:spcAft>
                          <a:spcPct val="0"/>
                        </a:spcAft>
                        <a:buClrTx/>
                        <a:buSzTx/>
                        <a:buFontTx/>
                        <a:buAutoNum type="arabicPeriod"/>
                        <a:tabLst/>
                      </a:pPr>
                      <a:endParaRPr kumimoji="0" lang="en-US" sz="1200" b="0" i="0" u="none" strike="noStrike" cap="none" normalizeH="0" baseline="0" smtClean="0">
                        <a:ln>
                          <a:noFill/>
                        </a:ln>
                        <a:solidFill>
                          <a:schemeClr val="tx1"/>
                        </a:solidFill>
                        <a:effectLst/>
                        <a:latin typeface="Georgia" pitchFamily="18" charset="0"/>
                        <a:cs typeface="Times New Roman" pitchFamily="18" charset="0"/>
                      </a:endParaRPr>
                    </a:p>
                    <a:p>
                      <a:pPr marL="228600" marR="0" lvl="0" indent="-228600" algn="l" defTabSz="914400" rtl="0" eaLnBrk="1" fontAlgn="base" latinLnBrk="0" hangingPunct="1">
                        <a:lnSpc>
                          <a:spcPct val="100000"/>
                        </a:lnSpc>
                        <a:spcBef>
                          <a:spcPct val="0"/>
                        </a:spcBef>
                        <a:spcAft>
                          <a:spcPct val="0"/>
                        </a:spcAft>
                        <a:buClrTx/>
                        <a:buSzTx/>
                        <a:buFont typeface="+mj-lt"/>
                        <a:buNone/>
                        <a:tabLst/>
                      </a:pPr>
                      <a:r>
                        <a:rPr kumimoji="0" lang="en-US" sz="1200" b="1" i="0" u="none" strike="noStrike" cap="none" normalizeH="0" baseline="0" smtClean="0">
                          <a:ln>
                            <a:noFill/>
                          </a:ln>
                          <a:solidFill>
                            <a:schemeClr val="tx1"/>
                          </a:solidFill>
                          <a:effectLst/>
                          <a:latin typeface="Georgia" pitchFamily="18" charset="0"/>
                          <a:cs typeface="Times New Roman" pitchFamily="18" charset="0"/>
                        </a:rPr>
                        <a:t>MEDIUM</a:t>
                      </a:r>
                    </a:p>
                    <a:p>
                      <a:pPr marL="228600" marR="0" lvl="0" indent="-228600" algn="l" defTabSz="914400" rtl="0" eaLnBrk="1" fontAlgn="base" latinLnBrk="0" hangingPunct="1">
                        <a:lnSpc>
                          <a:spcPct val="100000"/>
                        </a:lnSpc>
                        <a:spcBef>
                          <a:spcPct val="0"/>
                        </a:spcBef>
                        <a:spcAft>
                          <a:spcPct val="0"/>
                        </a:spcAft>
                        <a:buClrTx/>
                        <a:buSzTx/>
                        <a:buFont typeface="+mj-lt"/>
                        <a:buNone/>
                        <a:tabLst/>
                      </a:pPr>
                      <a:r>
                        <a:rPr kumimoji="0" lang="en-US" sz="1200" b="0" i="0" u="none" strike="noStrike" cap="none" normalizeH="0" baseline="0" smtClean="0">
                          <a:ln>
                            <a:noFill/>
                          </a:ln>
                          <a:solidFill>
                            <a:schemeClr val="tx1"/>
                          </a:solidFill>
                          <a:effectLst/>
                          <a:latin typeface="Georgia" pitchFamily="18" charset="0"/>
                          <a:cs typeface="Times New Roman" pitchFamily="18" charset="0"/>
                        </a:rPr>
                        <a:t>(1.0 to 2.4)</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28600" marR="0" lvl="0" indent="-228600" algn="l" defTabSz="914400" rtl="0" eaLnBrk="1" fontAlgn="base" latinLnBrk="0" hangingPunct="1">
                        <a:lnSpc>
                          <a:spcPct val="100000"/>
                        </a:lnSpc>
                        <a:spcBef>
                          <a:spcPct val="0"/>
                        </a:spcBef>
                        <a:spcAft>
                          <a:spcPct val="0"/>
                        </a:spcAft>
                        <a:buClrTx/>
                        <a:buSzTx/>
                        <a:buFontTx/>
                        <a:buAutoNum type="arabicPeriod"/>
                        <a:tabLst/>
                      </a:pPr>
                      <a:endParaRPr kumimoji="0" lang="en-US" sz="1200" b="0" i="0" u="none" strike="noStrike" cap="none" normalizeH="0" baseline="0" smtClean="0">
                        <a:ln>
                          <a:noFill/>
                        </a:ln>
                        <a:solidFill>
                          <a:schemeClr val="tx1"/>
                        </a:solidFill>
                        <a:effectLst/>
                        <a:latin typeface="Georgia" pitchFamily="18" charset="0"/>
                        <a:cs typeface="Times New Roman" pitchFamily="18" charset="0"/>
                      </a:endParaRPr>
                    </a:p>
                    <a:p>
                      <a:pPr marL="228600" marR="0" lvl="0" indent="-228600" algn="l" defTabSz="914400" rtl="0" eaLnBrk="1" fontAlgn="base" latinLnBrk="0" hangingPunct="1">
                        <a:lnSpc>
                          <a:spcPct val="100000"/>
                        </a:lnSpc>
                        <a:spcBef>
                          <a:spcPct val="0"/>
                        </a:spcBef>
                        <a:spcAft>
                          <a:spcPct val="0"/>
                        </a:spcAft>
                        <a:buClrTx/>
                        <a:buSzTx/>
                        <a:buFontTx/>
                        <a:buAutoNum type="arabicPeriod"/>
                        <a:tabLst/>
                      </a:pPr>
                      <a:r>
                        <a:rPr kumimoji="0" lang="en-US" sz="1200" b="1" i="0" u="none" strike="noStrike" cap="none" normalizeH="0" baseline="0" smtClean="0">
                          <a:ln>
                            <a:noFill/>
                          </a:ln>
                          <a:solidFill>
                            <a:schemeClr val="tx1"/>
                          </a:solidFill>
                          <a:effectLst/>
                          <a:latin typeface="Georgia" pitchFamily="18" charset="0"/>
                          <a:cs typeface="Times New Roman" pitchFamily="18" charset="0"/>
                        </a:rPr>
                        <a:t>Commuter Rail/Diesel LRT</a:t>
                      </a:r>
                      <a:r>
                        <a:rPr kumimoji="0" lang="en-US" sz="1200" b="0" i="0" u="none" strike="noStrike" cap="none" normalizeH="0" baseline="0" smtClean="0">
                          <a:ln>
                            <a:noFill/>
                          </a:ln>
                          <a:solidFill>
                            <a:schemeClr val="tx1"/>
                          </a:solidFill>
                          <a:effectLst/>
                          <a:latin typeface="Georgia" pitchFamily="18" charset="0"/>
                          <a:cs typeface="Times New Roman" pitchFamily="18" charset="0"/>
                        </a:rPr>
                        <a:t> to High Transit Score areas with 60,000+ jobs in center or municipality, usually with existing Rail ROW or service extension</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p>
                      <a:pPr marL="228600" marR="0" lvl="0" indent="-228600" algn="l" defTabSz="914400" rtl="0" eaLnBrk="1" fontAlgn="base" latinLnBrk="0" hangingPunct="1">
                        <a:lnSpc>
                          <a:spcPct val="100000"/>
                        </a:lnSpc>
                        <a:spcBef>
                          <a:spcPct val="0"/>
                        </a:spcBef>
                        <a:spcAft>
                          <a:spcPct val="0"/>
                        </a:spcAft>
                        <a:buClrTx/>
                        <a:buSzTx/>
                        <a:buFontTx/>
                        <a:buAutoNum type="arabicPeriod"/>
                        <a:tabLst/>
                      </a:pPr>
                      <a:endParaRPr kumimoji="0" lang="en-US" sz="1200" b="1" i="0" u="none" strike="noStrike" cap="none" normalizeH="0" baseline="0" smtClean="0">
                        <a:ln>
                          <a:noFill/>
                        </a:ln>
                        <a:solidFill>
                          <a:schemeClr val="tx1"/>
                        </a:solidFill>
                        <a:effectLst/>
                        <a:latin typeface="Georgia" pitchFamily="18" charset="0"/>
                        <a:cs typeface="Times New Roman" pitchFamily="18" charset="0"/>
                      </a:endParaRPr>
                    </a:p>
                    <a:p>
                      <a:pPr marL="228600" marR="0" lvl="0" indent="-228600" algn="l" defTabSz="914400" rtl="0" eaLnBrk="1" fontAlgn="base" latinLnBrk="0" hangingPunct="1">
                        <a:lnSpc>
                          <a:spcPct val="100000"/>
                        </a:lnSpc>
                        <a:spcBef>
                          <a:spcPct val="0"/>
                        </a:spcBef>
                        <a:spcAft>
                          <a:spcPct val="0"/>
                        </a:spcAft>
                        <a:buClrTx/>
                        <a:buSzTx/>
                        <a:buFontTx/>
                        <a:buAutoNum type="arabicPeriod"/>
                        <a:tabLst/>
                      </a:pPr>
                      <a:r>
                        <a:rPr kumimoji="0" lang="en-US" sz="1200" b="1" i="0" u="none" strike="noStrike" cap="none" normalizeH="0" baseline="0" smtClean="0">
                          <a:ln>
                            <a:noFill/>
                          </a:ln>
                          <a:solidFill>
                            <a:schemeClr val="tx1"/>
                          </a:solidFill>
                          <a:effectLst/>
                          <a:latin typeface="Georgia" pitchFamily="18" charset="0"/>
                          <a:cs typeface="Times New Roman" pitchFamily="18" charset="0"/>
                        </a:rPr>
                        <a:t>Medium/Low Cost LRT</a:t>
                      </a:r>
                      <a:r>
                        <a:rPr kumimoji="0" lang="en-US" sz="1200" b="0" i="0" u="none" strike="noStrike" cap="none" normalizeH="0" baseline="0" smtClean="0">
                          <a:ln>
                            <a:noFill/>
                          </a:ln>
                          <a:solidFill>
                            <a:schemeClr val="tx1"/>
                          </a:solidFill>
                          <a:effectLst/>
                          <a:latin typeface="Georgia" pitchFamily="18" charset="0"/>
                          <a:cs typeface="Times New Roman" pitchFamily="18" charset="0"/>
                        </a:rPr>
                        <a:t>- Only if area is surrounded by Medium-High Score areas.</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p>
                      <a:pPr marL="228600" marR="0" lvl="0" indent="-228600" algn="l" defTabSz="914400" rtl="0" eaLnBrk="1" fontAlgn="base" latinLnBrk="0" hangingPunct="1">
                        <a:lnSpc>
                          <a:spcPct val="100000"/>
                        </a:lnSpc>
                        <a:spcBef>
                          <a:spcPct val="0"/>
                        </a:spcBef>
                        <a:spcAft>
                          <a:spcPct val="0"/>
                        </a:spcAft>
                        <a:buClrTx/>
                        <a:buSzTx/>
                        <a:buFontTx/>
                        <a:buAutoNum type="arabicPeriod"/>
                        <a:tabLst/>
                      </a:pPr>
                      <a:endParaRPr kumimoji="0" lang="en-US" sz="1200" b="1" i="0" u="none" strike="noStrike" cap="none" normalizeH="0" baseline="0" smtClean="0">
                        <a:ln>
                          <a:noFill/>
                        </a:ln>
                        <a:solidFill>
                          <a:schemeClr val="tx1"/>
                        </a:solidFill>
                        <a:effectLst/>
                        <a:latin typeface="Georgia" pitchFamily="18" charset="0"/>
                        <a:cs typeface="Times New Roman" pitchFamily="18" charset="0"/>
                      </a:endParaRPr>
                    </a:p>
                    <a:p>
                      <a:pPr marL="228600" marR="0" lvl="0" indent="-228600" algn="l" defTabSz="914400" rtl="0" eaLnBrk="1" fontAlgn="base" latinLnBrk="0" hangingPunct="1">
                        <a:lnSpc>
                          <a:spcPct val="100000"/>
                        </a:lnSpc>
                        <a:spcBef>
                          <a:spcPct val="0"/>
                        </a:spcBef>
                        <a:spcAft>
                          <a:spcPct val="0"/>
                        </a:spcAft>
                        <a:buClrTx/>
                        <a:buSzTx/>
                        <a:buFontTx/>
                        <a:buAutoNum type="arabicPeriod"/>
                        <a:tabLst/>
                      </a:pPr>
                      <a:r>
                        <a:rPr kumimoji="0" lang="en-US" sz="1200" b="1" i="0" u="none" strike="noStrike" cap="none" normalizeH="0" baseline="0" smtClean="0">
                          <a:ln>
                            <a:noFill/>
                          </a:ln>
                          <a:solidFill>
                            <a:schemeClr val="tx1"/>
                          </a:solidFill>
                          <a:effectLst/>
                          <a:latin typeface="Georgia" pitchFamily="18" charset="0"/>
                          <a:cs typeface="Times New Roman" pitchFamily="18" charset="0"/>
                        </a:rPr>
                        <a:t>Bus Priority</a:t>
                      </a:r>
                      <a:r>
                        <a:rPr kumimoji="0" lang="en-US" sz="1200" b="0" i="0" u="none" strike="noStrike" cap="none" normalizeH="0" baseline="0" smtClean="0">
                          <a:ln>
                            <a:noFill/>
                          </a:ln>
                          <a:solidFill>
                            <a:schemeClr val="tx1"/>
                          </a:solidFill>
                          <a:effectLst/>
                          <a:latin typeface="Georgia" pitchFamily="18" charset="0"/>
                          <a:cs typeface="Times New Roman" pitchFamily="18" charset="0"/>
                        </a:rPr>
                        <a:t>- Same as Medium-High except limited to Primary Arterials such as State Highways with LOS "D" or worse in Peak Hour.</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p>
                      <a:pPr marL="228600" marR="0" lvl="0" indent="-228600" algn="l" defTabSz="914400" rtl="0" eaLnBrk="1" fontAlgn="base" latinLnBrk="0" hangingPunct="1">
                        <a:lnSpc>
                          <a:spcPct val="100000"/>
                        </a:lnSpc>
                        <a:spcBef>
                          <a:spcPct val="0"/>
                        </a:spcBef>
                        <a:spcAft>
                          <a:spcPct val="0"/>
                        </a:spcAft>
                        <a:buClrTx/>
                        <a:buSzTx/>
                        <a:buFontTx/>
                        <a:buAutoNum type="arabicPeriod"/>
                        <a:tabLst/>
                      </a:pPr>
                      <a:endParaRPr kumimoji="0" lang="en-US" sz="1200" b="1" i="0" u="none" strike="noStrike" cap="none" normalizeH="0" baseline="0" smtClean="0">
                        <a:ln>
                          <a:noFill/>
                        </a:ln>
                        <a:solidFill>
                          <a:schemeClr val="tx1"/>
                        </a:solidFill>
                        <a:effectLst/>
                        <a:latin typeface="Georgia" pitchFamily="18" charset="0"/>
                        <a:cs typeface="Times New Roman" pitchFamily="18" charset="0"/>
                      </a:endParaRPr>
                    </a:p>
                    <a:p>
                      <a:pPr marL="228600" marR="0" lvl="0" indent="-228600" algn="l" defTabSz="914400" rtl="0" eaLnBrk="1" fontAlgn="base" latinLnBrk="0" hangingPunct="1">
                        <a:lnSpc>
                          <a:spcPct val="100000"/>
                        </a:lnSpc>
                        <a:spcBef>
                          <a:spcPct val="0"/>
                        </a:spcBef>
                        <a:spcAft>
                          <a:spcPct val="0"/>
                        </a:spcAft>
                        <a:buClrTx/>
                        <a:buSzTx/>
                        <a:buFontTx/>
                        <a:buAutoNum type="arabicPeriod"/>
                        <a:tabLst/>
                      </a:pPr>
                      <a:r>
                        <a:rPr kumimoji="0" lang="en-US" sz="1200" b="1" i="0" u="none" strike="noStrike" cap="none" normalizeH="0" baseline="0" smtClean="0">
                          <a:ln>
                            <a:noFill/>
                          </a:ln>
                          <a:solidFill>
                            <a:schemeClr val="tx1"/>
                          </a:solidFill>
                          <a:effectLst/>
                          <a:latin typeface="Georgia" pitchFamily="18" charset="0"/>
                          <a:cs typeface="Times New Roman" pitchFamily="18" charset="0"/>
                        </a:rPr>
                        <a:t>Recreational Transit</a:t>
                      </a:r>
                      <a:r>
                        <a:rPr kumimoji="0" lang="en-US" sz="1200" b="0" i="0" u="none" strike="noStrike" cap="none" normalizeH="0" baseline="0" smtClean="0">
                          <a:ln>
                            <a:noFill/>
                          </a:ln>
                          <a:solidFill>
                            <a:schemeClr val="tx1"/>
                          </a:solidFill>
                          <a:effectLst/>
                          <a:latin typeface="Georgia" pitchFamily="18" charset="0"/>
                          <a:cs typeface="Times New Roman" pitchFamily="18" charset="0"/>
                        </a:rPr>
                        <a:t>- Rail/Express Bus/Ferry to seasonal tourist areas as a destination. Must have minimum 30% of housing units in seasonal units and 1500 seasonal units in a municipality.</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p>
                      <a:pPr marL="228600" marR="0" lvl="0" indent="-228600" algn="l" defTabSz="914400" rtl="0" eaLnBrk="1" fontAlgn="base" latinLnBrk="0" hangingPunct="1">
                        <a:lnSpc>
                          <a:spcPct val="100000"/>
                        </a:lnSpc>
                        <a:spcBef>
                          <a:spcPct val="0"/>
                        </a:spcBef>
                        <a:spcAft>
                          <a:spcPct val="0"/>
                        </a:spcAft>
                        <a:buClrTx/>
                        <a:buSzTx/>
                        <a:buFontTx/>
                        <a:buAutoNum type="arabicPeriod"/>
                        <a:tabLst/>
                      </a:pPr>
                      <a:endParaRPr kumimoji="0" lang="en-US" sz="1200" b="1" i="0" u="none" strike="noStrike" cap="none" normalizeH="0" baseline="0" smtClean="0">
                        <a:ln>
                          <a:noFill/>
                        </a:ln>
                        <a:solidFill>
                          <a:schemeClr val="tx1"/>
                        </a:solidFill>
                        <a:effectLst/>
                        <a:latin typeface="Georgia" pitchFamily="18" charset="0"/>
                        <a:cs typeface="Times New Roman" pitchFamily="18" charset="0"/>
                      </a:endParaRPr>
                    </a:p>
                    <a:p>
                      <a:pPr marL="228600" marR="0" lvl="0" indent="-228600" algn="l" defTabSz="914400" rtl="0" eaLnBrk="1" fontAlgn="base" latinLnBrk="0" hangingPunct="1">
                        <a:lnSpc>
                          <a:spcPct val="100000"/>
                        </a:lnSpc>
                        <a:spcBef>
                          <a:spcPct val="0"/>
                        </a:spcBef>
                        <a:spcAft>
                          <a:spcPct val="0"/>
                        </a:spcAft>
                        <a:buClrTx/>
                        <a:buSzTx/>
                        <a:buFontTx/>
                        <a:buAutoNum type="arabicPeriod"/>
                        <a:tabLst/>
                      </a:pPr>
                      <a:r>
                        <a:rPr kumimoji="0" lang="en-US" sz="1200" b="1" i="0" u="none" strike="noStrike" cap="none" normalizeH="0" baseline="0" smtClean="0">
                          <a:ln>
                            <a:noFill/>
                          </a:ln>
                          <a:solidFill>
                            <a:schemeClr val="tx1"/>
                          </a:solidFill>
                          <a:effectLst/>
                          <a:latin typeface="Georgia" pitchFamily="18" charset="0"/>
                          <a:cs typeface="Times New Roman" pitchFamily="18" charset="0"/>
                        </a:rPr>
                        <a:t>Ferry  with Park-Ride</a:t>
                      </a:r>
                      <a:r>
                        <a:rPr kumimoji="0" lang="en-US" sz="1200" b="0" i="0" u="none" strike="noStrike" cap="none" normalizeH="0" baseline="0" smtClean="0">
                          <a:ln>
                            <a:noFill/>
                          </a:ln>
                          <a:solidFill>
                            <a:schemeClr val="tx1"/>
                          </a:solidFill>
                          <a:effectLst/>
                          <a:latin typeface="Georgia" pitchFamily="18" charset="0"/>
                          <a:cs typeface="Times New Roman" pitchFamily="18" charset="0"/>
                        </a:rPr>
                        <a:t> access to High Transit Score Areas with 60,000+ jobs</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28600" marR="0" lvl="0" indent="-228600" algn="l" defTabSz="914400" rtl="0" eaLnBrk="1" fontAlgn="base" latinLnBrk="0" hangingPunct="1">
                        <a:lnSpc>
                          <a:spcPct val="100000"/>
                        </a:lnSpc>
                        <a:spcBef>
                          <a:spcPct val="0"/>
                        </a:spcBef>
                        <a:spcAft>
                          <a:spcPct val="0"/>
                        </a:spcAft>
                        <a:buClrTx/>
                        <a:buSzTx/>
                        <a:buFontTx/>
                        <a:buAutoNum type="arabicPeriod"/>
                        <a:tabLst/>
                      </a:pPr>
                      <a:endParaRPr kumimoji="0" lang="en-US" sz="1200" b="0" i="0" u="none" strike="noStrike" cap="none" normalizeH="0" baseline="0" smtClean="0">
                        <a:ln>
                          <a:noFill/>
                        </a:ln>
                        <a:solidFill>
                          <a:schemeClr val="tx1"/>
                        </a:solidFill>
                        <a:effectLst/>
                        <a:latin typeface="Georgia" pitchFamily="18" charset="0"/>
                        <a:cs typeface="Times New Roman" pitchFamily="18" charset="0"/>
                      </a:endParaRPr>
                    </a:p>
                    <a:p>
                      <a:pPr marL="228600" marR="0" lvl="0" indent="-228600" algn="l" defTabSz="914400" rtl="0" eaLnBrk="1" fontAlgn="base" latinLnBrk="0" hangingPunct="1">
                        <a:lnSpc>
                          <a:spcPct val="100000"/>
                        </a:lnSpc>
                        <a:spcBef>
                          <a:spcPct val="0"/>
                        </a:spcBef>
                        <a:spcAft>
                          <a:spcPct val="0"/>
                        </a:spcAft>
                        <a:buClrTx/>
                        <a:buSzTx/>
                        <a:buFontTx/>
                        <a:buAutoNum type="arabicPeriod"/>
                        <a:tabLst/>
                      </a:pPr>
                      <a:r>
                        <a:rPr kumimoji="0" lang="en-US" sz="1200" b="1" i="0" u="none" strike="noStrike" cap="none" normalizeH="0" baseline="0" smtClean="0">
                          <a:ln>
                            <a:noFill/>
                          </a:ln>
                          <a:solidFill>
                            <a:schemeClr val="tx1"/>
                          </a:solidFill>
                          <a:effectLst/>
                          <a:latin typeface="Georgia" pitchFamily="18" charset="0"/>
                          <a:cs typeface="Times New Roman" pitchFamily="18" charset="0"/>
                        </a:rPr>
                        <a:t>Minimum Intensity Local Bus Service-</a:t>
                      </a:r>
                      <a:r>
                        <a:rPr kumimoji="0" lang="en-US" sz="1200" b="0" i="0" u="none" strike="noStrike" cap="none" normalizeH="0" baseline="0" smtClean="0">
                          <a:ln>
                            <a:noFill/>
                          </a:ln>
                          <a:solidFill>
                            <a:schemeClr val="tx1"/>
                          </a:solidFill>
                          <a:effectLst/>
                          <a:latin typeface="Georgia" pitchFamily="18" charset="0"/>
                          <a:cs typeface="Times New Roman" pitchFamily="18" charset="0"/>
                        </a:rPr>
                        <a:t> Span of 8-12 Hours/Day, with average frequency of 30-60 minutes over day.</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p>
                      <a:pPr marL="228600" marR="0" lvl="0" indent="-228600" algn="l" defTabSz="914400" rtl="0" eaLnBrk="1" fontAlgn="base" latinLnBrk="0" hangingPunct="1">
                        <a:lnSpc>
                          <a:spcPct val="100000"/>
                        </a:lnSpc>
                        <a:spcBef>
                          <a:spcPct val="0"/>
                        </a:spcBef>
                        <a:spcAft>
                          <a:spcPct val="0"/>
                        </a:spcAft>
                        <a:buClrTx/>
                        <a:buSzTx/>
                        <a:buFontTx/>
                        <a:buAutoNum type="arabicPeriod"/>
                        <a:tabLst/>
                      </a:pPr>
                      <a:endParaRPr kumimoji="0" lang="en-US" sz="1200" b="1" i="0" u="none" strike="noStrike" cap="none" normalizeH="0" baseline="0" smtClean="0">
                        <a:ln>
                          <a:noFill/>
                        </a:ln>
                        <a:solidFill>
                          <a:schemeClr val="tx1"/>
                        </a:solidFill>
                        <a:effectLst/>
                        <a:latin typeface="Georgia" pitchFamily="18" charset="0"/>
                        <a:cs typeface="Times New Roman" pitchFamily="18" charset="0"/>
                      </a:endParaRPr>
                    </a:p>
                    <a:p>
                      <a:pPr marL="228600" marR="0" lvl="0" indent="-228600" algn="l" defTabSz="914400" rtl="0" eaLnBrk="1" fontAlgn="base" latinLnBrk="0" hangingPunct="1">
                        <a:lnSpc>
                          <a:spcPct val="100000"/>
                        </a:lnSpc>
                        <a:spcBef>
                          <a:spcPct val="0"/>
                        </a:spcBef>
                        <a:spcAft>
                          <a:spcPct val="0"/>
                        </a:spcAft>
                        <a:buClrTx/>
                        <a:buSzTx/>
                        <a:buFontTx/>
                        <a:buAutoNum type="arabicPeriod"/>
                        <a:tabLst/>
                      </a:pPr>
                      <a:r>
                        <a:rPr kumimoji="0" lang="en-US" sz="1200" b="1" i="0" u="none" strike="noStrike" cap="none" normalizeH="0" baseline="0" smtClean="0">
                          <a:ln>
                            <a:noFill/>
                          </a:ln>
                          <a:solidFill>
                            <a:schemeClr val="tx1"/>
                          </a:solidFill>
                          <a:effectLst/>
                          <a:latin typeface="Georgia" pitchFamily="18" charset="0"/>
                          <a:cs typeface="Times New Roman" pitchFamily="18" charset="0"/>
                        </a:rPr>
                        <a:t>Local Circulator Bus</a:t>
                      </a:r>
                      <a:r>
                        <a:rPr kumimoji="0" lang="en-US" sz="1200" b="0" i="0" u="none" strike="noStrike" cap="none" normalizeH="0" baseline="0" smtClean="0">
                          <a:ln>
                            <a:noFill/>
                          </a:ln>
                          <a:solidFill>
                            <a:schemeClr val="tx1"/>
                          </a:solidFill>
                          <a:effectLst/>
                          <a:latin typeface="Georgia" pitchFamily="18" charset="0"/>
                          <a:cs typeface="Times New Roman" pitchFamily="18" charset="0"/>
                        </a:rPr>
                        <a:t> </a:t>
                      </a:r>
                      <a:r>
                        <a:rPr kumimoji="0" lang="en-US" sz="1200" b="1" i="0" u="none" strike="noStrike" cap="none" normalizeH="0" baseline="0" smtClean="0">
                          <a:ln>
                            <a:noFill/>
                          </a:ln>
                          <a:solidFill>
                            <a:schemeClr val="tx1"/>
                          </a:solidFill>
                          <a:effectLst/>
                          <a:latin typeface="Georgia" pitchFamily="18" charset="0"/>
                          <a:cs typeface="Times New Roman" pitchFamily="18" charset="0"/>
                        </a:rPr>
                        <a:t>Service</a:t>
                      </a:r>
                      <a:r>
                        <a:rPr kumimoji="0" lang="en-US" sz="1200" b="0" i="0" u="none" strike="noStrike" cap="none" normalizeH="0" baseline="0" smtClean="0">
                          <a:ln>
                            <a:noFill/>
                          </a:ln>
                          <a:solidFill>
                            <a:schemeClr val="tx1"/>
                          </a:solidFill>
                          <a:effectLst/>
                          <a:latin typeface="Georgia" pitchFamily="18" charset="0"/>
                          <a:cs typeface="Times New Roman" pitchFamily="18" charset="0"/>
                        </a:rPr>
                        <a:t> in Rural Centers in State Plan.  (PA 3, 4,  &amp; 5) Span of 8-12 Hours/Day with average frequency of 30-60 minutes</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p>
                      <a:pPr marL="228600" marR="0" lvl="0" indent="-228600" algn="l" defTabSz="914400" rtl="0" eaLnBrk="1" fontAlgn="base" latinLnBrk="0" hangingPunct="1">
                        <a:lnSpc>
                          <a:spcPct val="100000"/>
                        </a:lnSpc>
                        <a:spcBef>
                          <a:spcPct val="0"/>
                        </a:spcBef>
                        <a:spcAft>
                          <a:spcPct val="0"/>
                        </a:spcAft>
                        <a:buClrTx/>
                        <a:buSzTx/>
                        <a:buFontTx/>
                        <a:buAutoNum type="arabicPeriod"/>
                        <a:tabLst/>
                      </a:pPr>
                      <a:endParaRPr kumimoji="0" lang="en-US" sz="1200" b="1" i="0" u="none" strike="noStrike" cap="none" normalizeH="0" baseline="0" smtClean="0">
                        <a:ln>
                          <a:noFill/>
                        </a:ln>
                        <a:solidFill>
                          <a:schemeClr val="tx1"/>
                        </a:solidFill>
                        <a:effectLst/>
                        <a:latin typeface="Georgia" pitchFamily="18" charset="0"/>
                        <a:cs typeface="Times New Roman" pitchFamily="18" charset="0"/>
                      </a:endParaRPr>
                    </a:p>
                    <a:p>
                      <a:pPr marL="228600" marR="0" lvl="0" indent="-228600" algn="l" defTabSz="914400" rtl="0" eaLnBrk="1" fontAlgn="base" latinLnBrk="0" hangingPunct="1">
                        <a:lnSpc>
                          <a:spcPct val="100000"/>
                        </a:lnSpc>
                        <a:spcBef>
                          <a:spcPct val="0"/>
                        </a:spcBef>
                        <a:spcAft>
                          <a:spcPct val="0"/>
                        </a:spcAft>
                        <a:buClrTx/>
                        <a:buSzTx/>
                        <a:buFontTx/>
                        <a:buAutoNum type="arabicPeriod"/>
                        <a:tabLst/>
                      </a:pPr>
                      <a:r>
                        <a:rPr kumimoji="0" lang="en-US" sz="1200" b="1" i="0" u="none" strike="noStrike" cap="none" normalizeH="0" baseline="0" smtClean="0">
                          <a:ln>
                            <a:noFill/>
                          </a:ln>
                          <a:solidFill>
                            <a:schemeClr val="tx1"/>
                          </a:solidFill>
                          <a:effectLst/>
                          <a:latin typeface="Georgia" pitchFamily="18" charset="0"/>
                          <a:cs typeface="Times New Roman" pitchFamily="18" charset="0"/>
                        </a:rPr>
                        <a:t>Mini-Bus </a:t>
                      </a:r>
                      <a:r>
                        <a:rPr kumimoji="0" lang="en-US" sz="1200" b="0" i="0" u="none" strike="noStrike" cap="none" normalizeH="0" baseline="0" smtClean="0">
                          <a:ln>
                            <a:noFill/>
                          </a:ln>
                          <a:solidFill>
                            <a:schemeClr val="tx1"/>
                          </a:solidFill>
                          <a:effectLst/>
                          <a:latin typeface="Georgia" pitchFamily="18" charset="0"/>
                          <a:cs typeface="Times New Roman" pitchFamily="18" charset="0"/>
                        </a:rPr>
                        <a:t>service to Suburban Employment Centers from line-haul transit service.  Preferred minimum of 10,000 jobs in employment center.</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p>
                      <a:pPr marL="228600" marR="0" lvl="0" indent="-228600" algn="l" defTabSz="914400" rtl="0" eaLnBrk="1" fontAlgn="base" latinLnBrk="0" hangingPunct="1">
                        <a:lnSpc>
                          <a:spcPct val="100000"/>
                        </a:lnSpc>
                        <a:spcBef>
                          <a:spcPct val="0"/>
                        </a:spcBef>
                        <a:spcAft>
                          <a:spcPct val="0"/>
                        </a:spcAft>
                        <a:buClrTx/>
                        <a:buSzTx/>
                        <a:buFontTx/>
                        <a:buAutoNum type="arabicPeriod"/>
                        <a:tabLst/>
                      </a:pPr>
                      <a:endParaRPr kumimoji="0" lang="en-US" sz="1200" b="0" i="0" u="none" strike="noStrike" cap="none" normalizeH="0" baseline="0" smtClean="0">
                        <a:ln>
                          <a:noFill/>
                        </a:ln>
                        <a:solidFill>
                          <a:schemeClr val="tx1"/>
                        </a:solidFill>
                        <a:effectLst/>
                        <a:latin typeface="Georgia" pitchFamily="18" charset="0"/>
                        <a:cs typeface="Times New Roman" pitchFamily="18" charset="0"/>
                      </a:endParaRPr>
                    </a:p>
                    <a:p>
                      <a:pPr marL="228600" marR="0" lvl="0" indent="-228600" algn="l" defTabSz="914400" rtl="0" eaLnBrk="1" fontAlgn="base" latinLnBrk="0" hangingPunct="1">
                        <a:lnSpc>
                          <a:spcPct val="100000"/>
                        </a:lnSpc>
                        <a:spcBef>
                          <a:spcPct val="0"/>
                        </a:spcBef>
                        <a:spcAft>
                          <a:spcPct val="0"/>
                        </a:spcAft>
                        <a:buClrTx/>
                        <a:buSzTx/>
                        <a:buFontTx/>
                        <a:buAutoNum type="arabicPeriod"/>
                        <a:tabLst/>
                      </a:pPr>
                      <a:r>
                        <a:rPr kumimoji="0" lang="en-US" sz="1200" b="1" i="0" u="none" strike="noStrike" cap="none" normalizeH="0" baseline="0" smtClean="0">
                          <a:ln>
                            <a:noFill/>
                          </a:ln>
                          <a:solidFill>
                            <a:schemeClr val="tx1"/>
                          </a:solidFill>
                          <a:effectLst/>
                          <a:latin typeface="Georgia" pitchFamily="18" charset="0"/>
                          <a:cs typeface="Times New Roman" pitchFamily="18" charset="0"/>
                        </a:rPr>
                        <a:t>Express "Reverse</a:t>
                      </a:r>
                      <a:r>
                        <a:rPr kumimoji="0" lang="en-US" sz="1200" b="0" i="0" u="none" strike="noStrike" cap="none" normalizeH="0" baseline="0" smtClean="0">
                          <a:ln>
                            <a:noFill/>
                          </a:ln>
                          <a:solidFill>
                            <a:schemeClr val="tx1"/>
                          </a:solidFill>
                          <a:effectLst/>
                          <a:latin typeface="Georgia" pitchFamily="18" charset="0"/>
                          <a:cs typeface="Times New Roman" pitchFamily="18" charset="0"/>
                        </a:rPr>
                        <a:t>" Mini-Bus service from High Score areas to Suburban Employment Centers with 30,000+ jobs. </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228600" marR="0" lvl="0" indent="-228600" algn="l" defTabSz="914400" rtl="0" eaLnBrk="1" fontAlgn="base" latinLnBrk="0" hangingPunct="1">
                        <a:lnSpc>
                          <a:spcPct val="100000"/>
                        </a:lnSpc>
                        <a:spcBef>
                          <a:spcPct val="0"/>
                        </a:spcBef>
                        <a:spcAft>
                          <a:spcPct val="0"/>
                        </a:spcAft>
                        <a:buClrTx/>
                        <a:buSzTx/>
                        <a:buFontTx/>
                        <a:buAutoNum type="arabicPeriod"/>
                        <a:tabLst/>
                      </a:pPr>
                      <a:endParaRPr kumimoji="0" lang="en-US" sz="1200" b="0" i="0" u="none" strike="noStrike" cap="none" normalizeH="0" baseline="0" smtClean="0">
                        <a:ln>
                          <a:noFill/>
                        </a:ln>
                        <a:solidFill>
                          <a:schemeClr val="tx1"/>
                        </a:solidFill>
                        <a:effectLst/>
                        <a:latin typeface="Georgia" pitchFamily="18" charset="0"/>
                        <a:cs typeface="Times New Roman" pitchFamily="18" charset="0"/>
                      </a:endParaRPr>
                    </a:p>
                    <a:p>
                      <a:pPr marL="228600" marR="0" lvl="0" indent="-228600" algn="l" defTabSz="914400" rtl="0" eaLnBrk="1" fontAlgn="base" latinLnBrk="0" hangingPunct="1">
                        <a:lnSpc>
                          <a:spcPct val="100000"/>
                        </a:lnSpc>
                        <a:spcBef>
                          <a:spcPct val="0"/>
                        </a:spcBef>
                        <a:spcAft>
                          <a:spcPct val="0"/>
                        </a:spcAft>
                        <a:buClrTx/>
                        <a:buSzTx/>
                        <a:buFontTx/>
                        <a:buAutoNum type="arabicPeriod"/>
                        <a:tabLst/>
                      </a:pPr>
                      <a:r>
                        <a:rPr kumimoji="0" lang="en-US" sz="1200" b="1" i="0" u="none" strike="noStrike" cap="none" normalizeH="0" baseline="0" smtClean="0">
                          <a:ln>
                            <a:noFill/>
                          </a:ln>
                          <a:solidFill>
                            <a:schemeClr val="tx1"/>
                          </a:solidFill>
                          <a:effectLst/>
                          <a:latin typeface="Georgia" pitchFamily="18" charset="0"/>
                          <a:cs typeface="Times New Roman" pitchFamily="18" charset="0"/>
                        </a:rPr>
                        <a:t>Shuttle Bus Walk Access to Rail/LRT /Express Bus</a:t>
                      </a:r>
                      <a:r>
                        <a:rPr kumimoji="0" lang="en-US" sz="1200" b="0" i="0" u="none" strike="noStrike" cap="none" normalizeH="0" baseline="0" smtClean="0">
                          <a:ln>
                            <a:noFill/>
                          </a:ln>
                          <a:solidFill>
                            <a:schemeClr val="tx1"/>
                          </a:solidFill>
                          <a:effectLst/>
                          <a:latin typeface="Georgia" pitchFamily="18" charset="0"/>
                          <a:cs typeface="Times New Roman" pitchFamily="18" charset="0"/>
                        </a:rPr>
                        <a:t> if minimum of 500 boarding riders at stop and Gross Housing Density of 2+ units per acre.</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p>
                      <a:pPr marL="228600" marR="0" lvl="0" indent="-228600" algn="l" defTabSz="914400" rtl="0" eaLnBrk="1" fontAlgn="base" latinLnBrk="0" hangingPunct="1">
                        <a:lnSpc>
                          <a:spcPct val="100000"/>
                        </a:lnSpc>
                        <a:spcBef>
                          <a:spcPct val="0"/>
                        </a:spcBef>
                        <a:spcAft>
                          <a:spcPct val="0"/>
                        </a:spcAft>
                        <a:buClrTx/>
                        <a:buSzTx/>
                        <a:buFontTx/>
                        <a:buAutoNum type="arabicPeriod"/>
                        <a:tabLst/>
                      </a:pPr>
                      <a:endParaRPr kumimoji="0" lang="en-US" sz="1200" b="1" i="0" u="none" strike="noStrike" cap="none" normalizeH="0" baseline="0" smtClean="0">
                        <a:ln>
                          <a:noFill/>
                        </a:ln>
                        <a:solidFill>
                          <a:schemeClr val="tx1"/>
                        </a:solidFill>
                        <a:effectLst/>
                        <a:latin typeface="Georgia" pitchFamily="18" charset="0"/>
                        <a:cs typeface="Times New Roman" pitchFamily="18" charset="0"/>
                      </a:endParaRPr>
                    </a:p>
                    <a:p>
                      <a:pPr marL="228600" marR="0" lvl="0" indent="-228600" algn="l" defTabSz="914400" rtl="0" eaLnBrk="1" fontAlgn="base" latinLnBrk="0" hangingPunct="1">
                        <a:lnSpc>
                          <a:spcPct val="100000"/>
                        </a:lnSpc>
                        <a:spcBef>
                          <a:spcPct val="0"/>
                        </a:spcBef>
                        <a:spcAft>
                          <a:spcPct val="0"/>
                        </a:spcAft>
                        <a:buClrTx/>
                        <a:buSzTx/>
                        <a:buFontTx/>
                        <a:buAutoNum type="arabicPeriod"/>
                        <a:tabLst/>
                      </a:pPr>
                      <a:r>
                        <a:rPr kumimoji="0" lang="en-US" sz="1200" b="1" i="0" u="none" strike="noStrike" cap="none" normalizeH="0" baseline="0" smtClean="0">
                          <a:ln>
                            <a:noFill/>
                          </a:ln>
                          <a:solidFill>
                            <a:schemeClr val="tx1"/>
                          </a:solidFill>
                          <a:effectLst/>
                          <a:latin typeface="Georgia" pitchFamily="18" charset="0"/>
                          <a:cs typeface="Times New Roman" pitchFamily="18" charset="0"/>
                        </a:rPr>
                        <a:t>Remote Parking and Shuttle Bus to Rail/LRT/Express Bus</a:t>
                      </a:r>
                      <a:r>
                        <a:rPr kumimoji="0" lang="en-US" sz="1200" b="0" i="0" u="none" strike="noStrike" cap="none" normalizeH="0" baseline="0" smtClean="0">
                          <a:ln>
                            <a:noFill/>
                          </a:ln>
                          <a:solidFill>
                            <a:schemeClr val="tx1"/>
                          </a:solidFill>
                          <a:effectLst/>
                          <a:latin typeface="Georgia" pitchFamily="18" charset="0"/>
                          <a:cs typeface="Times New Roman" pitchFamily="18" charset="0"/>
                        </a:rPr>
                        <a:t> if housing density not met.</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p>
                      <a:pPr marL="228600" marR="0" lvl="0" indent="-228600" algn="l" defTabSz="914400" rtl="0" eaLnBrk="1" fontAlgn="base" latinLnBrk="0" hangingPunct="1">
                        <a:lnSpc>
                          <a:spcPct val="100000"/>
                        </a:lnSpc>
                        <a:spcBef>
                          <a:spcPct val="0"/>
                        </a:spcBef>
                        <a:spcAft>
                          <a:spcPct val="0"/>
                        </a:spcAft>
                        <a:buClrTx/>
                        <a:buSzTx/>
                        <a:buFontTx/>
                        <a:buAutoNum type="arabicPeriod"/>
                        <a:tabLst/>
                      </a:pPr>
                      <a:endParaRPr kumimoji="0" lang="en-US" sz="1200" b="1" i="0" u="none" strike="noStrike" cap="none" normalizeH="0" baseline="0" smtClean="0">
                        <a:ln>
                          <a:noFill/>
                        </a:ln>
                        <a:solidFill>
                          <a:schemeClr val="tx1"/>
                        </a:solidFill>
                        <a:effectLst/>
                        <a:latin typeface="Georgia" pitchFamily="18" charset="0"/>
                        <a:cs typeface="Times New Roman" pitchFamily="18" charset="0"/>
                      </a:endParaRPr>
                    </a:p>
                    <a:p>
                      <a:pPr marL="228600" marR="0" lvl="0" indent="-228600" algn="l" defTabSz="914400" rtl="0" eaLnBrk="1" fontAlgn="base" latinLnBrk="0" hangingPunct="1">
                        <a:lnSpc>
                          <a:spcPct val="100000"/>
                        </a:lnSpc>
                        <a:spcBef>
                          <a:spcPct val="0"/>
                        </a:spcBef>
                        <a:spcAft>
                          <a:spcPct val="0"/>
                        </a:spcAft>
                        <a:buClrTx/>
                        <a:buSzTx/>
                        <a:buFontTx/>
                        <a:buAutoNum type="arabicPeriod"/>
                        <a:tabLst/>
                      </a:pPr>
                      <a:r>
                        <a:rPr kumimoji="0" lang="en-US" sz="1200" b="1" i="0" u="none" strike="noStrike" cap="none" normalizeH="0" baseline="0" smtClean="0">
                          <a:ln>
                            <a:noFill/>
                          </a:ln>
                          <a:solidFill>
                            <a:schemeClr val="tx1"/>
                          </a:solidFill>
                          <a:effectLst/>
                          <a:latin typeface="Georgia" pitchFamily="18" charset="0"/>
                          <a:cs typeface="Times New Roman" pitchFamily="18" charset="0"/>
                        </a:rPr>
                        <a:t>Surface Park-Ride Only for  Express Bus/ Commuter Rail/ Ferry </a:t>
                      </a:r>
                      <a:r>
                        <a:rPr kumimoji="0" lang="en-US" sz="1200" b="0" i="0" u="none" strike="noStrike" cap="none" normalizeH="0" baseline="0" smtClean="0">
                          <a:ln>
                            <a:noFill/>
                          </a:ln>
                          <a:solidFill>
                            <a:schemeClr val="tx1"/>
                          </a:solidFill>
                          <a:effectLst/>
                          <a:latin typeface="Georgia" pitchFamily="18" charset="0"/>
                          <a:cs typeface="Times New Roman" pitchFamily="18" charset="0"/>
                        </a:rPr>
                        <a:t>except in constrained areas with 1000+ peak period riders </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7"/>
          <p:cNvSpPr>
            <a:spLocks noGrp="1" noChangeArrowheads="1"/>
          </p:cNvSpPr>
          <p:nvPr>
            <p:ph type="sldNum" sz="quarter" idx="10"/>
          </p:nvPr>
        </p:nvSpPr>
        <p:spPr>
          <a:noFill/>
        </p:spPr>
        <p:txBody>
          <a:bodyPr/>
          <a:lstStyle/>
          <a:p>
            <a:fld id="{53A8E8BF-CD4E-4B25-89E7-FC857EA1E2F9}" type="slidenum">
              <a:rPr lang="en-US" smtClean="0"/>
              <a:pPr/>
              <a:t>36</a:t>
            </a:fld>
            <a:endParaRPr lang="en-US" smtClean="0"/>
          </a:p>
        </p:txBody>
      </p:sp>
      <p:sp>
        <p:nvSpPr>
          <p:cNvPr id="79875" name="Slide Number Placeholder 1"/>
          <p:cNvSpPr txBox="1">
            <a:spLocks noGrp="1"/>
          </p:cNvSpPr>
          <p:nvPr/>
        </p:nvSpPr>
        <p:spPr bwMode="auto">
          <a:xfrm>
            <a:off x="6553200" y="6096000"/>
            <a:ext cx="2133600" cy="476250"/>
          </a:xfrm>
          <a:prstGeom prst="rect">
            <a:avLst/>
          </a:prstGeom>
          <a:noFill/>
          <a:ln w="9525">
            <a:noFill/>
            <a:miter lim="800000"/>
            <a:headEnd/>
            <a:tailEnd/>
          </a:ln>
        </p:spPr>
        <p:txBody>
          <a:bodyPr/>
          <a:lstStyle/>
          <a:p>
            <a:pPr algn="r"/>
            <a:fld id="{E97CAFF8-D753-4917-B196-757B10E02532}" type="slidenum">
              <a:rPr lang="en-US" sz="1400"/>
              <a:pPr algn="r"/>
              <a:t>36</a:t>
            </a:fld>
            <a:endParaRPr lang="en-US" sz="1400"/>
          </a:p>
        </p:txBody>
      </p:sp>
      <p:pic>
        <p:nvPicPr>
          <p:cNvPr id="79876" name="Picture 2"/>
          <p:cNvPicPr>
            <a:picLocks noGrp="1" noChangeAspect="1" noChangeArrowheads="1"/>
          </p:cNvPicPr>
          <p:nvPr>
            <p:ph idx="1"/>
          </p:nvPr>
        </p:nvPicPr>
        <p:blipFill>
          <a:blip r:embed="rId2" cstate="print"/>
          <a:srcRect/>
          <a:stretch>
            <a:fillRect/>
          </a:stretch>
        </p:blipFill>
        <p:spPr>
          <a:xfrm>
            <a:off x="2133600" y="381000"/>
            <a:ext cx="4164013" cy="6477000"/>
          </a:xfrm>
        </p:spPr>
      </p:pic>
      <p:sp>
        <p:nvSpPr>
          <p:cNvPr id="79877" name="TextBox 8"/>
          <p:cNvSpPr txBox="1">
            <a:spLocks noChangeArrowheads="1"/>
          </p:cNvSpPr>
          <p:nvPr/>
        </p:nvSpPr>
        <p:spPr bwMode="auto">
          <a:xfrm>
            <a:off x="1524000" y="0"/>
            <a:ext cx="5562600" cy="461963"/>
          </a:xfrm>
          <a:prstGeom prst="rect">
            <a:avLst/>
          </a:prstGeom>
          <a:noFill/>
          <a:ln w="9525">
            <a:noFill/>
            <a:miter lim="800000"/>
            <a:headEnd/>
            <a:tailEnd/>
          </a:ln>
        </p:spPr>
        <p:txBody>
          <a:bodyPr>
            <a:spAutoFit/>
          </a:bodyPr>
          <a:lstStyle/>
          <a:p>
            <a:pPr algn="ctr"/>
            <a:r>
              <a:rPr lang="en-US" sz="2400"/>
              <a:t>2005 Transit Score Map (Existing)</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7"/>
          <p:cNvSpPr>
            <a:spLocks noGrp="1" noChangeArrowheads="1"/>
          </p:cNvSpPr>
          <p:nvPr>
            <p:ph type="sldNum" sz="quarter" idx="10"/>
          </p:nvPr>
        </p:nvSpPr>
        <p:spPr>
          <a:noFill/>
        </p:spPr>
        <p:txBody>
          <a:bodyPr/>
          <a:lstStyle/>
          <a:p>
            <a:fld id="{EAAAF293-A410-4AAC-B646-E6805CC1BD65}" type="slidenum">
              <a:rPr lang="en-US" smtClean="0"/>
              <a:pPr/>
              <a:t>37</a:t>
            </a:fld>
            <a:endParaRPr lang="en-US" smtClean="0"/>
          </a:p>
        </p:txBody>
      </p:sp>
      <p:sp>
        <p:nvSpPr>
          <p:cNvPr id="80899" name="Slide Number Placeholder 3"/>
          <p:cNvSpPr txBox="1">
            <a:spLocks noGrp="1"/>
          </p:cNvSpPr>
          <p:nvPr/>
        </p:nvSpPr>
        <p:spPr bwMode="auto">
          <a:xfrm>
            <a:off x="6553200" y="6096000"/>
            <a:ext cx="2133600" cy="476250"/>
          </a:xfrm>
          <a:prstGeom prst="rect">
            <a:avLst/>
          </a:prstGeom>
          <a:noFill/>
          <a:ln w="9525">
            <a:noFill/>
            <a:miter lim="800000"/>
            <a:headEnd/>
            <a:tailEnd/>
          </a:ln>
        </p:spPr>
        <p:txBody>
          <a:bodyPr/>
          <a:lstStyle/>
          <a:p>
            <a:pPr algn="r"/>
            <a:fld id="{B2A9D0C6-18FF-4AF5-9754-0393186A3FB0}" type="slidenum">
              <a:rPr lang="en-US" sz="1400"/>
              <a:pPr algn="r"/>
              <a:t>37</a:t>
            </a:fld>
            <a:endParaRPr lang="en-US" sz="1400"/>
          </a:p>
        </p:txBody>
      </p:sp>
      <p:pic>
        <p:nvPicPr>
          <p:cNvPr id="80900" name="Picture 2"/>
          <p:cNvPicPr>
            <a:picLocks noGrp="1" noChangeAspect="1" noChangeArrowheads="1"/>
          </p:cNvPicPr>
          <p:nvPr>
            <p:ph idx="1"/>
          </p:nvPr>
        </p:nvPicPr>
        <p:blipFill>
          <a:blip r:embed="rId2" cstate="print"/>
          <a:srcRect/>
          <a:stretch>
            <a:fillRect/>
          </a:stretch>
        </p:blipFill>
        <p:spPr>
          <a:xfrm>
            <a:off x="2819400" y="365125"/>
            <a:ext cx="4191000" cy="6492875"/>
          </a:xfrm>
        </p:spPr>
      </p:pic>
      <p:sp>
        <p:nvSpPr>
          <p:cNvPr id="80901" name="Title 5"/>
          <p:cNvSpPr>
            <a:spLocks noGrp="1"/>
          </p:cNvSpPr>
          <p:nvPr>
            <p:ph type="title"/>
          </p:nvPr>
        </p:nvSpPr>
        <p:spPr>
          <a:xfrm>
            <a:off x="2286000" y="0"/>
            <a:ext cx="5257800" cy="503238"/>
          </a:xfrm>
        </p:spPr>
        <p:txBody>
          <a:bodyPr/>
          <a:lstStyle/>
          <a:p>
            <a:r>
              <a:rPr lang="en-US" sz="2800" smtClean="0"/>
              <a:t>2035 Transit Score Map (Trend)</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10"/>
          </p:nvPr>
        </p:nvSpPr>
        <p:spPr>
          <a:noFill/>
        </p:spPr>
        <p:txBody>
          <a:bodyPr/>
          <a:lstStyle/>
          <a:p>
            <a:fld id="{3DBA0232-9029-4D13-AF28-E4D1EA397EFE}" type="slidenum">
              <a:rPr lang="en-US" smtClean="0"/>
              <a:pPr/>
              <a:t>38</a:t>
            </a:fld>
            <a:endParaRPr lang="en-US" smtClean="0"/>
          </a:p>
        </p:txBody>
      </p:sp>
      <p:sp>
        <p:nvSpPr>
          <p:cNvPr id="40962" name="Title 1"/>
          <p:cNvSpPr>
            <a:spLocks noGrp="1"/>
          </p:cNvSpPr>
          <p:nvPr>
            <p:ph type="title"/>
          </p:nvPr>
        </p:nvSpPr>
        <p:spPr/>
        <p:txBody>
          <a:bodyPr/>
          <a:lstStyle/>
          <a:p>
            <a:r>
              <a:rPr lang="en-US" smtClean="0"/>
              <a:t>Transit Options</a:t>
            </a:r>
          </a:p>
        </p:txBody>
      </p:sp>
      <p:pic>
        <p:nvPicPr>
          <p:cNvPr id="40963" name="Content Placeholder 6" descr="train.jpg"/>
          <p:cNvPicPr>
            <a:picLocks noGrp="1" noChangeAspect="1"/>
          </p:cNvPicPr>
          <p:nvPr>
            <p:ph sz="half" idx="1"/>
          </p:nvPr>
        </p:nvPicPr>
        <p:blipFill>
          <a:blip r:embed="rId2" cstate="print"/>
          <a:srcRect/>
          <a:stretch>
            <a:fillRect/>
          </a:stretch>
        </p:blipFill>
        <p:spPr>
          <a:xfrm>
            <a:off x="533400" y="1676400"/>
            <a:ext cx="3835400" cy="4432300"/>
          </a:xfrm>
        </p:spPr>
      </p:pic>
      <p:pic>
        <p:nvPicPr>
          <p:cNvPr id="40964" name="Content Placeholder 7" descr="RiverLIN.jpg"/>
          <p:cNvPicPr>
            <a:picLocks noGrp="1" noChangeAspect="1"/>
          </p:cNvPicPr>
          <p:nvPr>
            <p:ph sz="quarter" idx="2"/>
          </p:nvPr>
        </p:nvPicPr>
        <p:blipFill>
          <a:blip r:embed="rId3" cstate="print"/>
          <a:srcRect/>
          <a:stretch>
            <a:fillRect/>
          </a:stretch>
        </p:blipFill>
        <p:spPr>
          <a:xfrm>
            <a:off x="5791200" y="1447800"/>
            <a:ext cx="1900238" cy="2362200"/>
          </a:xfrm>
        </p:spPr>
      </p:pic>
      <p:pic>
        <p:nvPicPr>
          <p:cNvPr id="40965" name="Content Placeholder 8" descr="rahway 4.jpg"/>
          <p:cNvPicPr>
            <a:picLocks noGrp="1" noChangeAspect="1"/>
          </p:cNvPicPr>
          <p:nvPr>
            <p:ph sz="quarter" idx="3"/>
          </p:nvPr>
        </p:nvPicPr>
        <p:blipFill>
          <a:blip r:embed="rId4" cstate="print"/>
          <a:srcRect/>
          <a:stretch>
            <a:fillRect/>
          </a:stretch>
        </p:blipFill>
        <p:spPr>
          <a:xfrm>
            <a:off x="4953000" y="4191000"/>
            <a:ext cx="3254375" cy="2120900"/>
          </a:xfrm>
        </p:spPr>
      </p:pic>
      <p:sp>
        <p:nvSpPr>
          <p:cNvPr id="40966" name="Slide Number Placeholder 5"/>
          <p:cNvSpPr txBox="1">
            <a:spLocks noGrp="1"/>
          </p:cNvSpPr>
          <p:nvPr/>
        </p:nvSpPr>
        <p:spPr bwMode="auto">
          <a:xfrm>
            <a:off x="6553200" y="6096000"/>
            <a:ext cx="2133600" cy="476250"/>
          </a:xfrm>
          <a:prstGeom prst="rect">
            <a:avLst/>
          </a:prstGeom>
          <a:noFill/>
          <a:ln w="9525">
            <a:noFill/>
            <a:miter lim="800000"/>
            <a:headEnd/>
            <a:tailEnd/>
          </a:ln>
        </p:spPr>
        <p:txBody>
          <a:bodyPr/>
          <a:lstStyle/>
          <a:p>
            <a:pPr algn="r"/>
            <a:fld id="{9B9C0A26-E270-4241-9427-36A706EE929D}" type="slidenum">
              <a:rPr lang="en-US" sz="1400"/>
              <a:pPr algn="r"/>
              <a:t>38</a:t>
            </a:fld>
            <a:endParaRPr lang="en-US" sz="140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10"/>
          </p:nvPr>
        </p:nvSpPr>
        <p:spPr>
          <a:noFill/>
        </p:spPr>
        <p:txBody>
          <a:bodyPr/>
          <a:lstStyle/>
          <a:p>
            <a:fld id="{CF6D8453-EE02-444D-906C-21BCBD934AF6}" type="slidenum">
              <a:rPr lang="en-US" smtClean="0"/>
              <a:pPr/>
              <a:t>39</a:t>
            </a:fld>
            <a:endParaRPr lang="en-US" smtClean="0"/>
          </a:p>
        </p:txBody>
      </p:sp>
      <p:pic>
        <p:nvPicPr>
          <p:cNvPr id="43013" name="Picture 5" descr="hudsonbergen08"/>
          <p:cNvPicPr>
            <a:picLocks noChangeAspect="1" noChangeArrowheads="1"/>
          </p:cNvPicPr>
          <p:nvPr/>
        </p:nvPicPr>
        <p:blipFill>
          <a:blip r:embed="rId2" cstate="print"/>
          <a:srcRect r="24936"/>
          <a:stretch>
            <a:fillRect/>
          </a:stretch>
        </p:blipFill>
        <p:spPr bwMode="auto">
          <a:xfrm>
            <a:off x="762000" y="2133600"/>
            <a:ext cx="2795588" cy="1979613"/>
          </a:xfrm>
          <a:prstGeom prst="rect">
            <a:avLst/>
          </a:prstGeom>
          <a:noFill/>
          <a:ln w="28575">
            <a:solidFill>
              <a:srgbClr val="FFFF00"/>
            </a:solidFill>
            <a:miter lim="800000"/>
            <a:headEnd/>
            <a:tailEnd/>
          </a:ln>
          <a:effectLst>
            <a:outerShdw dist="35921" dir="2700000" algn="ctr" rotWithShape="0">
              <a:schemeClr val="tx1"/>
            </a:outerShdw>
          </a:effectLst>
        </p:spPr>
      </p:pic>
      <p:pic>
        <p:nvPicPr>
          <p:cNvPr id="43014" name="Picture 6" descr="transportation"/>
          <p:cNvPicPr>
            <a:picLocks noChangeAspect="1" noChangeArrowheads="1"/>
          </p:cNvPicPr>
          <p:nvPr/>
        </p:nvPicPr>
        <p:blipFill>
          <a:blip r:embed="rId3" cstate="print"/>
          <a:srcRect/>
          <a:stretch>
            <a:fillRect/>
          </a:stretch>
        </p:blipFill>
        <p:spPr bwMode="auto">
          <a:xfrm>
            <a:off x="5334000" y="2057400"/>
            <a:ext cx="2882900" cy="1809750"/>
          </a:xfrm>
          <a:prstGeom prst="rect">
            <a:avLst/>
          </a:prstGeom>
          <a:noFill/>
          <a:ln w="28575">
            <a:solidFill>
              <a:srgbClr val="FFFF00"/>
            </a:solidFill>
            <a:miter lim="800000"/>
            <a:headEnd/>
            <a:tailEnd/>
          </a:ln>
          <a:effectLst>
            <a:outerShdw dist="35921" dir="2700000" algn="ctr" rotWithShape="0">
              <a:schemeClr val="tx1"/>
            </a:outerShdw>
          </a:effectLst>
        </p:spPr>
      </p:pic>
      <p:pic>
        <p:nvPicPr>
          <p:cNvPr id="43015" name="Picture 7" descr="young street trees"/>
          <p:cNvPicPr>
            <a:picLocks noChangeAspect="1" noChangeArrowheads="1"/>
          </p:cNvPicPr>
          <p:nvPr/>
        </p:nvPicPr>
        <p:blipFill>
          <a:blip r:embed="rId4" cstate="print"/>
          <a:srcRect t="12198" r="14761" b="7097"/>
          <a:stretch>
            <a:fillRect/>
          </a:stretch>
        </p:blipFill>
        <p:spPr bwMode="auto">
          <a:xfrm>
            <a:off x="3352800" y="3200400"/>
            <a:ext cx="2136775" cy="2667000"/>
          </a:xfrm>
          <a:prstGeom prst="rect">
            <a:avLst/>
          </a:prstGeom>
          <a:noFill/>
          <a:ln w="28575">
            <a:solidFill>
              <a:srgbClr val="FFFF00"/>
            </a:solidFill>
            <a:miter lim="800000"/>
            <a:headEnd/>
            <a:tailEnd/>
          </a:ln>
          <a:effectLst>
            <a:outerShdw dist="35921" dir="2700000" algn="ctr" rotWithShape="0">
              <a:schemeClr val="tx1"/>
            </a:outerShdw>
          </a:effectLst>
        </p:spPr>
      </p:pic>
      <p:sp>
        <p:nvSpPr>
          <p:cNvPr id="43016" name="Text Box 8"/>
          <p:cNvSpPr txBox="1">
            <a:spLocks noChangeArrowheads="1"/>
          </p:cNvSpPr>
          <p:nvPr/>
        </p:nvSpPr>
        <p:spPr bwMode="auto">
          <a:xfrm>
            <a:off x="0" y="152400"/>
            <a:ext cx="4749800" cy="762000"/>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eaLnBrk="0" hangingPunct="0">
              <a:defRPr/>
            </a:pPr>
            <a:r>
              <a:rPr lang="en-US" sz="4400">
                <a:solidFill>
                  <a:schemeClr val="hlink"/>
                </a:solidFill>
                <a:latin typeface="News Gothic MT" pitchFamily="34" charset="0"/>
              </a:rPr>
              <a:t>Smart Growth is…</a:t>
            </a:r>
          </a:p>
        </p:txBody>
      </p:sp>
      <p:sp>
        <p:nvSpPr>
          <p:cNvPr id="43017" name="Text Box 9"/>
          <p:cNvSpPr txBox="1">
            <a:spLocks noChangeArrowheads="1"/>
          </p:cNvSpPr>
          <p:nvPr/>
        </p:nvSpPr>
        <p:spPr bwMode="auto">
          <a:xfrm>
            <a:off x="152400" y="1295400"/>
            <a:ext cx="3917950" cy="641350"/>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eaLnBrk="0" hangingPunct="0">
              <a:defRPr/>
            </a:pPr>
            <a:r>
              <a:rPr lang="en-US" sz="3600" i="1">
                <a:solidFill>
                  <a:schemeClr val="hlink"/>
                </a:solidFill>
                <a:latin typeface="News Gothic MT" pitchFamily="34" charset="0"/>
              </a:rPr>
              <a:t>Expanded choices</a:t>
            </a:r>
          </a:p>
        </p:txBody>
      </p:sp>
      <p:sp>
        <p:nvSpPr>
          <p:cNvPr id="41991" name="Slide Number Placeholder 1"/>
          <p:cNvSpPr txBox="1">
            <a:spLocks noGrp="1"/>
          </p:cNvSpPr>
          <p:nvPr/>
        </p:nvSpPr>
        <p:spPr bwMode="auto">
          <a:xfrm>
            <a:off x="6553200" y="6096000"/>
            <a:ext cx="2133600" cy="476250"/>
          </a:xfrm>
          <a:prstGeom prst="rect">
            <a:avLst/>
          </a:prstGeom>
          <a:noFill/>
          <a:ln w="9525">
            <a:noFill/>
            <a:miter lim="800000"/>
            <a:headEnd/>
            <a:tailEnd/>
          </a:ln>
        </p:spPr>
        <p:txBody>
          <a:bodyPr/>
          <a:lstStyle/>
          <a:p>
            <a:pPr algn="r"/>
            <a:fld id="{C023EA40-72E0-4F1E-9A3A-B31BB12D5C3E}" type="slidenum">
              <a:rPr lang="en-US" sz="1400"/>
              <a:pPr algn="r"/>
              <a:t>39</a:t>
            </a:fld>
            <a:endParaRPr 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3013"/>
                                        </p:tgtEl>
                                        <p:attrNameLst>
                                          <p:attrName>style.visibility</p:attrName>
                                        </p:attrNameLst>
                                      </p:cBhvr>
                                      <p:to>
                                        <p:strVal val="visible"/>
                                      </p:to>
                                    </p:set>
                                    <p:animEffect transition="in" filter="dissolve">
                                      <p:cBhvr>
                                        <p:cTn id="7" dur="3000"/>
                                        <p:tgtEl>
                                          <p:spTgt spid="43013"/>
                                        </p:tgtEl>
                                      </p:cBhvr>
                                    </p:animEffect>
                                  </p:childTnLst>
                                </p:cTn>
                              </p:par>
                            </p:childTnLst>
                          </p:cTn>
                        </p:par>
                        <p:par>
                          <p:cTn id="8" fill="hold" nodeType="afterGroup">
                            <p:stCondLst>
                              <p:cond delay="3000"/>
                            </p:stCondLst>
                            <p:childTnLst>
                              <p:par>
                                <p:cTn id="9" presetID="9" presetClass="entr" presetSubtype="0" fill="hold" nodeType="afterEffect">
                                  <p:stCondLst>
                                    <p:cond delay="0"/>
                                  </p:stCondLst>
                                  <p:childTnLst>
                                    <p:set>
                                      <p:cBhvr>
                                        <p:cTn id="10" dur="1" fill="hold">
                                          <p:stCondLst>
                                            <p:cond delay="0"/>
                                          </p:stCondLst>
                                        </p:cTn>
                                        <p:tgtEl>
                                          <p:spTgt spid="43014"/>
                                        </p:tgtEl>
                                        <p:attrNameLst>
                                          <p:attrName>style.visibility</p:attrName>
                                        </p:attrNameLst>
                                      </p:cBhvr>
                                      <p:to>
                                        <p:strVal val="visible"/>
                                      </p:to>
                                    </p:set>
                                    <p:animEffect transition="in" filter="dissolve">
                                      <p:cBhvr>
                                        <p:cTn id="11" dur="3000"/>
                                        <p:tgtEl>
                                          <p:spTgt spid="43014"/>
                                        </p:tgtEl>
                                      </p:cBhvr>
                                    </p:animEffect>
                                  </p:childTnLst>
                                </p:cTn>
                              </p:par>
                            </p:childTnLst>
                          </p:cTn>
                        </p:par>
                        <p:par>
                          <p:cTn id="12" fill="hold" nodeType="afterGroup">
                            <p:stCondLst>
                              <p:cond delay="6000"/>
                            </p:stCondLst>
                            <p:childTnLst>
                              <p:par>
                                <p:cTn id="13" presetID="9" presetClass="entr" presetSubtype="0" fill="hold" nodeType="afterEffect">
                                  <p:stCondLst>
                                    <p:cond delay="0"/>
                                  </p:stCondLst>
                                  <p:childTnLst>
                                    <p:set>
                                      <p:cBhvr>
                                        <p:cTn id="14" dur="1" fill="hold">
                                          <p:stCondLst>
                                            <p:cond delay="0"/>
                                          </p:stCondLst>
                                        </p:cTn>
                                        <p:tgtEl>
                                          <p:spTgt spid="43015"/>
                                        </p:tgtEl>
                                        <p:attrNameLst>
                                          <p:attrName>style.visibility</p:attrName>
                                        </p:attrNameLst>
                                      </p:cBhvr>
                                      <p:to>
                                        <p:strVal val="visible"/>
                                      </p:to>
                                    </p:set>
                                    <p:animEffect transition="in" filter="dissolve">
                                      <p:cBhvr>
                                        <p:cTn id="15" dur="3000"/>
                                        <p:tgtEl>
                                          <p:spTgt spid="430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7" name="Rectangle 6"/>
          <p:cNvSpPr>
            <a:spLocks noGrp="1" noChangeArrowheads="1"/>
          </p:cNvSpPr>
          <p:nvPr>
            <p:ph type="sldNum" sz="quarter" idx="12"/>
          </p:nvPr>
        </p:nvSpPr>
        <p:spPr>
          <a:noFill/>
          <a:ln>
            <a:miter lim="800000"/>
            <a:headEnd/>
            <a:tailEnd/>
          </a:ln>
        </p:spPr>
        <p:txBody>
          <a:bodyPr/>
          <a:lstStyle/>
          <a:p>
            <a:fld id="{231002EA-0F9B-42E3-A6A2-85544C830FAE}" type="slidenum">
              <a:rPr lang="en-US" smtClean="0">
                <a:latin typeface="Arial" charset="0"/>
              </a:rPr>
              <a:pPr/>
              <a:t>4</a:t>
            </a:fld>
            <a:endParaRPr lang="en-US" smtClean="0">
              <a:latin typeface="Arial" charset="0"/>
            </a:endParaRPr>
          </a:p>
        </p:txBody>
      </p:sp>
      <p:pic>
        <p:nvPicPr>
          <p:cNvPr id="45058" name="Picture 2" descr="map1"/>
          <p:cNvPicPr>
            <a:picLocks noChangeAspect="1" noChangeArrowheads="1"/>
          </p:cNvPicPr>
          <p:nvPr/>
        </p:nvPicPr>
        <p:blipFill>
          <a:blip r:embed="rId2" cstate="print">
            <a:lum bright="54000" contrast="-60000"/>
          </a:blip>
          <a:srcRect l="49765" t="21545" r="17882" b="73181"/>
          <a:stretch>
            <a:fillRect/>
          </a:stretch>
        </p:blipFill>
        <p:spPr bwMode="auto">
          <a:xfrm>
            <a:off x="4035425" y="3175"/>
            <a:ext cx="5103813" cy="989013"/>
          </a:xfrm>
          <a:prstGeom prst="rect">
            <a:avLst/>
          </a:prstGeom>
          <a:noFill/>
          <a:ln w="9525">
            <a:noFill/>
            <a:miter lim="800000"/>
            <a:headEnd/>
            <a:tailEnd/>
          </a:ln>
        </p:spPr>
      </p:pic>
      <p:sp>
        <p:nvSpPr>
          <p:cNvPr id="45059" name="Rectangle 3"/>
          <p:cNvSpPr>
            <a:spLocks noChangeArrowheads="1"/>
          </p:cNvSpPr>
          <p:nvPr/>
        </p:nvSpPr>
        <p:spPr bwMode="auto">
          <a:xfrm>
            <a:off x="0" y="901700"/>
            <a:ext cx="9144000" cy="5956300"/>
          </a:xfrm>
          <a:prstGeom prst="rect">
            <a:avLst/>
          </a:prstGeom>
          <a:solidFill>
            <a:srgbClr val="E6E6E6"/>
          </a:solidFill>
          <a:ln w="9525">
            <a:noFill/>
            <a:miter lim="800000"/>
            <a:headEnd/>
            <a:tailEnd/>
          </a:ln>
        </p:spPr>
        <p:txBody>
          <a:bodyPr wrap="none" anchor="ctr"/>
          <a:lstStyle/>
          <a:p>
            <a:endParaRPr lang="en-US">
              <a:solidFill>
                <a:srgbClr val="000000"/>
              </a:solidFill>
            </a:endParaRPr>
          </a:p>
        </p:txBody>
      </p:sp>
      <p:sp>
        <p:nvSpPr>
          <p:cNvPr id="45060" name="Text Box 4"/>
          <p:cNvSpPr txBox="1">
            <a:spLocks noChangeArrowheads="1"/>
          </p:cNvSpPr>
          <p:nvPr/>
        </p:nvSpPr>
        <p:spPr bwMode="auto">
          <a:xfrm>
            <a:off x="374650" y="155575"/>
            <a:ext cx="8396288" cy="579438"/>
          </a:xfrm>
          <a:prstGeom prst="rect">
            <a:avLst/>
          </a:prstGeom>
          <a:noFill/>
          <a:ln w="9525">
            <a:noFill/>
            <a:miter lim="800000"/>
            <a:headEnd/>
            <a:tailEnd/>
          </a:ln>
        </p:spPr>
        <p:txBody>
          <a:bodyPr>
            <a:spAutoFit/>
          </a:bodyPr>
          <a:lstStyle/>
          <a:p>
            <a:r>
              <a:rPr lang="en-US" sz="3200" b="1">
                <a:solidFill>
                  <a:srgbClr val="000000"/>
                </a:solidFill>
              </a:rPr>
              <a:t>Transit Score- Background </a:t>
            </a:r>
          </a:p>
        </p:txBody>
      </p:sp>
      <p:sp>
        <p:nvSpPr>
          <p:cNvPr id="45061" name="Rectangle 5"/>
          <p:cNvSpPr>
            <a:spLocks noChangeArrowheads="1"/>
          </p:cNvSpPr>
          <p:nvPr/>
        </p:nvSpPr>
        <p:spPr bwMode="auto">
          <a:xfrm>
            <a:off x="0" y="6726238"/>
            <a:ext cx="9144000" cy="131762"/>
          </a:xfrm>
          <a:prstGeom prst="rect">
            <a:avLst/>
          </a:prstGeom>
          <a:solidFill>
            <a:srgbClr val="008000"/>
          </a:solidFill>
          <a:ln w="9525">
            <a:noFill/>
            <a:miter lim="800000"/>
            <a:headEnd/>
            <a:tailEnd/>
          </a:ln>
        </p:spPr>
        <p:txBody>
          <a:bodyPr wrap="none" anchor="ctr"/>
          <a:lstStyle/>
          <a:p>
            <a:endParaRPr lang="en-US">
              <a:solidFill>
                <a:srgbClr val="000000"/>
              </a:solidFill>
            </a:endParaRPr>
          </a:p>
        </p:txBody>
      </p:sp>
      <p:sp>
        <p:nvSpPr>
          <p:cNvPr id="45062" name="Rectangle 6"/>
          <p:cNvSpPr>
            <a:spLocks noGrp="1" noChangeArrowheads="1"/>
          </p:cNvSpPr>
          <p:nvPr>
            <p:ph type="body" idx="1"/>
          </p:nvPr>
        </p:nvSpPr>
        <p:spPr>
          <a:xfrm>
            <a:off x="673100" y="1358900"/>
            <a:ext cx="7772400" cy="4838700"/>
          </a:xfrm>
        </p:spPr>
        <p:txBody>
          <a:bodyPr/>
          <a:lstStyle/>
          <a:p>
            <a:pPr eaLnBrk="1" hangingPunct="1">
              <a:buFont typeface="Wingdings" pitchFamily="2" charset="2"/>
              <a:buChar char="§"/>
            </a:pPr>
            <a:r>
              <a:rPr lang="en-US" smtClean="0"/>
              <a:t>Help inform the selection of  appropriate transit investments and services for a given community</a:t>
            </a:r>
          </a:p>
          <a:p>
            <a:pPr eaLnBrk="1" hangingPunct="1">
              <a:buFont typeface="Wingdings" pitchFamily="2" charset="2"/>
              <a:buChar char="§"/>
            </a:pPr>
            <a:r>
              <a:rPr lang="en-US" smtClean="0"/>
              <a:t>Screening tool to test and relate land use plans to transit service and investment at both a municipal and regional level</a:t>
            </a:r>
          </a:p>
          <a:p>
            <a:pPr eaLnBrk="1" hangingPunct="1">
              <a:buFont typeface="Wingdings" pitchFamily="2" charset="2"/>
              <a:buChar char="§"/>
            </a:pPr>
            <a:r>
              <a:rPr lang="en-US" smtClean="0"/>
              <a:t>A function of the densities of population, employment and carless households </a:t>
            </a:r>
            <a:endParaRPr lang="en-US" sz="2800" smtClean="0"/>
          </a:p>
        </p:txBody>
      </p:sp>
      <p:sp>
        <p:nvSpPr>
          <p:cNvPr id="45063" name="Rectangle 7"/>
          <p:cNvSpPr>
            <a:spLocks noChangeArrowheads="1"/>
          </p:cNvSpPr>
          <p:nvPr/>
        </p:nvSpPr>
        <p:spPr bwMode="auto">
          <a:xfrm flipH="1">
            <a:off x="0" y="889000"/>
            <a:ext cx="9144000" cy="42863"/>
          </a:xfrm>
          <a:prstGeom prst="rect">
            <a:avLst/>
          </a:prstGeom>
          <a:solidFill>
            <a:srgbClr val="99CC00"/>
          </a:solidFill>
          <a:ln w="9525">
            <a:noFill/>
            <a:miter lim="800000"/>
            <a:headEnd/>
            <a:tailEnd/>
          </a:ln>
        </p:spPr>
        <p:txBody>
          <a:bodyPr wrap="none" anchor="ctr"/>
          <a:lstStyle/>
          <a:p>
            <a:endParaRPr lang="en-US">
              <a:solidFill>
                <a:srgbClr val="000000"/>
              </a:solidFill>
            </a:endParaRPr>
          </a:p>
        </p:txBody>
      </p:sp>
      <p:sp>
        <p:nvSpPr>
          <p:cNvPr id="45064" name="Rectangle 8"/>
          <p:cNvSpPr>
            <a:spLocks noChangeArrowheads="1"/>
          </p:cNvSpPr>
          <p:nvPr/>
        </p:nvSpPr>
        <p:spPr bwMode="auto">
          <a:xfrm flipH="1">
            <a:off x="0" y="6604000"/>
            <a:ext cx="9144000" cy="42863"/>
          </a:xfrm>
          <a:prstGeom prst="rect">
            <a:avLst/>
          </a:prstGeom>
          <a:solidFill>
            <a:srgbClr val="99CC00"/>
          </a:solidFill>
          <a:ln w="9525">
            <a:noFill/>
            <a:miter lim="800000"/>
            <a:headEnd/>
            <a:tailEnd/>
          </a:ln>
        </p:spPr>
        <p:txBody>
          <a:bodyPr wrap="none" anchor="ctr"/>
          <a:lstStyle/>
          <a:p>
            <a:endParaRPr lang="en-US">
              <a:solidFill>
                <a:srgbClr val="000000"/>
              </a:solidFill>
            </a:endParaRPr>
          </a:p>
        </p:txBody>
      </p:sp>
      <p:sp>
        <p:nvSpPr>
          <p:cNvPr id="45065" name="Rectangle 9"/>
          <p:cNvSpPr>
            <a:spLocks noChangeArrowheads="1"/>
          </p:cNvSpPr>
          <p:nvPr/>
        </p:nvSpPr>
        <p:spPr bwMode="auto">
          <a:xfrm flipH="1">
            <a:off x="0" y="0"/>
            <a:ext cx="9144000" cy="42863"/>
          </a:xfrm>
          <a:prstGeom prst="rect">
            <a:avLst/>
          </a:prstGeom>
          <a:solidFill>
            <a:srgbClr val="008000"/>
          </a:solidFill>
          <a:ln w="9525">
            <a:noFill/>
            <a:miter lim="800000"/>
            <a:headEnd/>
            <a:tailEnd/>
          </a:ln>
        </p:spPr>
        <p:txBody>
          <a:bodyPr wrap="none" anchor="ctr"/>
          <a:lstStyle/>
          <a:p>
            <a:endParaRPr lang="en-US">
              <a:solidFill>
                <a:srgbClr val="000000"/>
              </a:solidFill>
            </a:endParaRPr>
          </a:p>
        </p:txBody>
      </p:sp>
      <p:pic>
        <p:nvPicPr>
          <p:cNvPr id="45066" name="Picture 10" descr="4 COLOR LOGO  XXX"/>
          <p:cNvPicPr>
            <a:picLocks noChangeAspect="1" noChangeArrowheads="1"/>
          </p:cNvPicPr>
          <p:nvPr/>
        </p:nvPicPr>
        <p:blipFill>
          <a:blip r:embed="rId3" cstate="print"/>
          <a:srcRect/>
          <a:stretch>
            <a:fillRect/>
          </a:stretch>
        </p:blipFill>
        <p:spPr bwMode="auto">
          <a:xfrm>
            <a:off x="6854825" y="5919788"/>
            <a:ext cx="2136775" cy="557212"/>
          </a:xfrm>
          <a:prstGeom prst="rect">
            <a:avLst/>
          </a:prstGeom>
          <a:noFill/>
          <a:ln w="9525">
            <a:noFill/>
            <a:miter lim="800000"/>
            <a:headEnd/>
            <a:tailEnd/>
          </a:ln>
        </p:spPr>
      </p:pic>
      <p:sp>
        <p:nvSpPr>
          <p:cNvPr id="45067" name="Slide Number Placeholder 1"/>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65B37CBF-196B-4885-A04D-DE545EB72731}" type="slidenum">
              <a:rPr lang="en-US" sz="1400">
                <a:solidFill>
                  <a:srgbClr val="000000"/>
                </a:solidFill>
              </a:rPr>
              <a:pPr algn="r"/>
              <a:t>4</a:t>
            </a:fld>
            <a:endParaRPr lang="en-US" sz="1400">
              <a:solidFill>
                <a:srgbClr val="000000"/>
              </a:solidFill>
            </a:endParaRPr>
          </a:p>
        </p:txBody>
      </p:sp>
    </p:spTree>
  </p:cSld>
  <p:clrMapOvr>
    <a:masterClrMapping/>
  </p:clrMapOvr>
  <p:transition>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10"/>
          </p:nvPr>
        </p:nvSpPr>
        <p:spPr>
          <a:noFill/>
        </p:spPr>
        <p:txBody>
          <a:bodyPr/>
          <a:lstStyle/>
          <a:p>
            <a:fld id="{E84A8B70-A72D-4E2F-ACF1-A36D3508AD12}" type="slidenum">
              <a:rPr lang="en-US" smtClean="0"/>
              <a:pPr/>
              <a:t>40</a:t>
            </a:fld>
            <a:endParaRPr lang="en-US" smtClean="0"/>
          </a:p>
        </p:txBody>
      </p:sp>
      <p:sp>
        <p:nvSpPr>
          <p:cNvPr id="47106" name="Oval 2"/>
          <p:cNvSpPr>
            <a:spLocks noChangeArrowheads="1"/>
          </p:cNvSpPr>
          <p:nvPr/>
        </p:nvSpPr>
        <p:spPr bwMode="auto">
          <a:xfrm>
            <a:off x="723900" y="381000"/>
            <a:ext cx="7696200" cy="1752600"/>
          </a:xfrm>
          <a:prstGeom prst="ellipse">
            <a:avLst/>
          </a:prstGeom>
          <a:solidFill>
            <a:srgbClr val="DCE3AF"/>
          </a:solidFill>
          <a:ln w="9525">
            <a:noFill/>
            <a:round/>
            <a:headEnd/>
            <a:tailEnd/>
          </a:ln>
          <a:effectLst>
            <a:outerShdw dist="53882" dir="2700000" algn="ctr" rotWithShape="0">
              <a:schemeClr val="tx1"/>
            </a:outerShdw>
          </a:effectLst>
        </p:spPr>
        <p:txBody>
          <a:bodyPr wrap="none" anchor="ctr"/>
          <a:lstStyle/>
          <a:p>
            <a:pPr>
              <a:defRPr/>
            </a:pPr>
            <a:endParaRPr lang="en-US">
              <a:latin typeface="Arial" pitchFamily="34" charset="0"/>
            </a:endParaRPr>
          </a:p>
        </p:txBody>
      </p:sp>
      <p:sp>
        <p:nvSpPr>
          <p:cNvPr id="47107" name="Line 3"/>
          <p:cNvSpPr>
            <a:spLocks noChangeShapeType="1"/>
          </p:cNvSpPr>
          <p:nvPr/>
        </p:nvSpPr>
        <p:spPr bwMode="auto">
          <a:xfrm rot="-10800000">
            <a:off x="381000" y="1828800"/>
            <a:ext cx="8382000" cy="0"/>
          </a:xfrm>
          <a:prstGeom prst="line">
            <a:avLst/>
          </a:prstGeom>
          <a:noFill/>
          <a:ln w="57150">
            <a:solidFill>
              <a:srgbClr val="A9B362"/>
            </a:solidFill>
            <a:round/>
            <a:headEnd/>
            <a:tailEnd/>
          </a:ln>
          <a:effectLst>
            <a:outerShdw dist="17961" dir="2700000" algn="ctr" rotWithShape="0">
              <a:schemeClr val="tx1"/>
            </a:outerShdw>
          </a:effectLst>
        </p:spPr>
        <p:txBody>
          <a:bodyPr/>
          <a:lstStyle/>
          <a:p>
            <a:pPr>
              <a:defRPr/>
            </a:pPr>
            <a:endParaRPr lang="en-US">
              <a:latin typeface="Arial" pitchFamily="34" charset="0"/>
            </a:endParaRPr>
          </a:p>
        </p:txBody>
      </p:sp>
      <p:pic>
        <p:nvPicPr>
          <p:cNvPr id="47108" name="Picture 4" descr="Large Urban Infill before"/>
          <p:cNvPicPr>
            <a:picLocks noGrp="1" noChangeAspect="1" noChangeArrowheads="1"/>
          </p:cNvPicPr>
          <p:nvPr>
            <p:ph sz="half" idx="1"/>
          </p:nvPr>
        </p:nvPicPr>
        <p:blipFill>
          <a:blip r:embed="rId2" cstate="print"/>
          <a:srcRect/>
          <a:stretch>
            <a:fillRect/>
          </a:stretch>
        </p:blipFill>
        <p:spPr>
          <a:xfrm>
            <a:off x="1752600" y="2595563"/>
            <a:ext cx="5638800" cy="3805237"/>
          </a:xfrm>
          <a:ln w="28575">
            <a:solidFill>
              <a:srgbClr val="DCE3AF"/>
            </a:solidFill>
          </a:ln>
        </p:spPr>
      </p:pic>
      <p:pic>
        <p:nvPicPr>
          <p:cNvPr id="47109" name="Picture 5" descr="Large Urban Infill after"/>
          <p:cNvPicPr>
            <a:picLocks noGrp="1" noChangeAspect="1" noChangeArrowheads="1"/>
          </p:cNvPicPr>
          <p:nvPr>
            <p:ph sz="quarter" idx="2"/>
          </p:nvPr>
        </p:nvPicPr>
        <p:blipFill>
          <a:blip r:embed="rId3" cstate="print"/>
          <a:srcRect/>
          <a:stretch>
            <a:fillRect/>
          </a:stretch>
        </p:blipFill>
        <p:spPr>
          <a:xfrm>
            <a:off x="1752600" y="2590800"/>
            <a:ext cx="5638800" cy="3803650"/>
          </a:xfrm>
          <a:ln w="28575">
            <a:solidFill>
              <a:srgbClr val="DCE3AF"/>
            </a:solidFill>
          </a:ln>
        </p:spPr>
      </p:pic>
      <p:grpSp>
        <p:nvGrpSpPr>
          <p:cNvPr id="2" name="Group 7"/>
          <p:cNvGrpSpPr>
            <a:grpSpLocks/>
          </p:cNvGrpSpPr>
          <p:nvPr/>
        </p:nvGrpSpPr>
        <p:grpSpPr bwMode="auto">
          <a:xfrm>
            <a:off x="5410200" y="3087688"/>
            <a:ext cx="2528888" cy="1179512"/>
            <a:chOff x="3456" y="1945"/>
            <a:chExt cx="1593" cy="743"/>
          </a:xfrm>
        </p:grpSpPr>
        <p:sp>
          <p:nvSpPr>
            <p:cNvPr id="47112" name="Text Box 8"/>
            <p:cNvSpPr txBox="1">
              <a:spLocks noChangeArrowheads="1"/>
            </p:cNvSpPr>
            <p:nvPr/>
          </p:nvSpPr>
          <p:spPr bwMode="auto">
            <a:xfrm>
              <a:off x="3456" y="1945"/>
              <a:ext cx="1593" cy="365"/>
            </a:xfrm>
            <a:prstGeom prst="rect">
              <a:avLst/>
            </a:prstGeom>
            <a:noFill/>
            <a:ln w="9525">
              <a:noFill/>
              <a:miter lim="800000"/>
              <a:headEnd/>
              <a:tailEnd/>
            </a:ln>
            <a:effectLst>
              <a:outerShdw dist="17961" dir="2700000" algn="ctr" rotWithShape="0">
                <a:schemeClr val="tx1"/>
              </a:outerShdw>
            </a:effectLst>
          </p:spPr>
          <p:txBody>
            <a:bodyPr wrap="none">
              <a:spAutoFit/>
            </a:bodyPr>
            <a:lstStyle/>
            <a:p>
              <a:pPr>
                <a:defRPr/>
              </a:pPr>
              <a:r>
                <a:rPr lang="en-US" sz="3200" b="1" dirty="0">
                  <a:solidFill>
                    <a:srgbClr val="FF0000"/>
                  </a:solidFill>
                  <a:latin typeface="Arial" pitchFamily="34" charset="0"/>
                  <a:cs typeface="Arial" pitchFamily="34" charset="0"/>
                </a:rPr>
                <a:t>State House</a:t>
              </a:r>
            </a:p>
          </p:txBody>
        </p:sp>
        <p:sp>
          <p:nvSpPr>
            <p:cNvPr id="47113" name="Line 9"/>
            <p:cNvSpPr>
              <a:spLocks noChangeShapeType="1"/>
            </p:cNvSpPr>
            <p:nvPr/>
          </p:nvSpPr>
          <p:spPr bwMode="auto">
            <a:xfrm>
              <a:off x="3897" y="2294"/>
              <a:ext cx="759" cy="394"/>
            </a:xfrm>
            <a:prstGeom prst="line">
              <a:avLst/>
            </a:prstGeom>
            <a:noFill/>
            <a:ln w="76200">
              <a:solidFill>
                <a:srgbClr val="FF0000"/>
              </a:solidFill>
              <a:round/>
              <a:headEnd/>
              <a:tailEnd type="triangle" w="med" len="med"/>
            </a:ln>
            <a:effectLst>
              <a:outerShdw dist="35921" dir="2700000" algn="ctr" rotWithShape="0">
                <a:schemeClr val="tx1"/>
              </a:outerShdw>
            </a:effectLst>
          </p:spPr>
          <p:txBody>
            <a:bodyPr/>
            <a:lstStyle/>
            <a:p>
              <a:pPr>
                <a:defRPr/>
              </a:pPr>
              <a:endParaRPr lang="en-US">
                <a:latin typeface="Arial" pitchFamily="34" charset="0"/>
              </a:endParaRPr>
            </a:p>
          </p:txBody>
        </p:sp>
      </p:grpSp>
      <p:sp>
        <p:nvSpPr>
          <p:cNvPr id="47114" name="Rectangle 10"/>
          <p:cNvSpPr>
            <a:spLocks noChangeArrowheads="1"/>
          </p:cNvSpPr>
          <p:nvPr/>
        </p:nvSpPr>
        <p:spPr bwMode="auto">
          <a:xfrm>
            <a:off x="0" y="1081088"/>
            <a:ext cx="9144000" cy="823912"/>
          </a:xfrm>
          <a:prstGeom prst="rect">
            <a:avLst/>
          </a:prstGeom>
          <a:noFill/>
          <a:ln w="9525">
            <a:noFill/>
            <a:miter lim="800000"/>
            <a:headEnd/>
            <a:tailEnd/>
          </a:ln>
          <a:effectLst>
            <a:outerShdw dist="28398" dir="3806097" algn="ctr" rotWithShape="0">
              <a:schemeClr val="tx1"/>
            </a:outerShdw>
          </a:effectLst>
        </p:spPr>
        <p:txBody>
          <a:bodyPr>
            <a:spAutoFit/>
          </a:bodyPr>
          <a:lstStyle/>
          <a:p>
            <a:pPr algn="ctr" eaLnBrk="0" hangingPunct="0">
              <a:defRPr/>
            </a:pPr>
            <a:r>
              <a:rPr lang="en-US" sz="4800">
                <a:solidFill>
                  <a:srgbClr val="A9B362"/>
                </a:solidFill>
                <a:latin typeface="Pristina" pitchFamily="66" charset="0"/>
              </a:rPr>
              <a:t>Smart Growth Is Redevelopment</a:t>
            </a:r>
          </a:p>
        </p:txBody>
      </p:sp>
      <p:sp>
        <p:nvSpPr>
          <p:cNvPr id="43016" name="Slide Number Placeholder 2"/>
          <p:cNvSpPr txBox="1">
            <a:spLocks noGrp="1"/>
          </p:cNvSpPr>
          <p:nvPr/>
        </p:nvSpPr>
        <p:spPr bwMode="auto">
          <a:xfrm>
            <a:off x="6553200" y="6096000"/>
            <a:ext cx="2133600" cy="476250"/>
          </a:xfrm>
          <a:prstGeom prst="rect">
            <a:avLst/>
          </a:prstGeom>
          <a:noFill/>
          <a:ln w="9525">
            <a:noFill/>
            <a:miter lim="800000"/>
            <a:headEnd/>
            <a:tailEnd/>
          </a:ln>
        </p:spPr>
        <p:txBody>
          <a:bodyPr/>
          <a:lstStyle/>
          <a:p>
            <a:pPr algn="r"/>
            <a:fld id="{D6D846AF-6494-4EF7-BA62-AD39AA090A95}" type="slidenum">
              <a:rPr lang="en-US" sz="1400"/>
              <a:pPr algn="r"/>
              <a:t>40</a:t>
            </a:fld>
            <a:endParaRPr lang="en-US" sz="140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dissolve">
                                      <p:cBhvr>
                                        <p:cTn id="7" dur="2000"/>
                                        <p:tgtEl>
                                          <p:spTgt spid="471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20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xit" presetSubtype="16" fill="hold" nodeType="clickEffect">
                                  <p:stCondLst>
                                    <p:cond delay="0"/>
                                  </p:stCondLst>
                                  <p:childTnLst>
                                    <p:animEffect transition="out" filter="diamond(in)">
                                      <p:cBhvr>
                                        <p:cTn id="16" dur="2000"/>
                                        <p:tgtEl>
                                          <p:spTgt spid="2"/>
                                        </p:tgtEl>
                                      </p:cBhvr>
                                    </p:animEffect>
                                    <p:set>
                                      <p:cBhvr>
                                        <p:cTn id="17" dur="1" fill="hold">
                                          <p:stCondLst>
                                            <p:cond delay="1999"/>
                                          </p:stCondLst>
                                        </p:cTn>
                                        <p:tgtEl>
                                          <p:spTgt spid="2"/>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7109"/>
                                        </p:tgtEl>
                                        <p:attrNameLst>
                                          <p:attrName>style.visibility</p:attrName>
                                        </p:attrNameLst>
                                      </p:cBhvr>
                                      <p:to>
                                        <p:strVal val="visible"/>
                                      </p:to>
                                    </p:set>
                                    <p:animEffect transition="in" filter="dissolve">
                                      <p:cBhvr>
                                        <p:cTn id="22" dur="5000"/>
                                        <p:tgtEl>
                                          <p:spTgt spid="47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10"/>
          </p:nvPr>
        </p:nvSpPr>
        <p:spPr>
          <a:noFill/>
        </p:spPr>
        <p:txBody>
          <a:bodyPr/>
          <a:lstStyle/>
          <a:p>
            <a:fld id="{565F02B6-532C-484A-A4AD-59360693FF88}" type="slidenum">
              <a:rPr lang="en-US" smtClean="0"/>
              <a:pPr/>
              <a:t>41</a:t>
            </a:fld>
            <a:endParaRPr lang="en-US" smtClean="0"/>
          </a:p>
        </p:txBody>
      </p:sp>
      <p:sp>
        <p:nvSpPr>
          <p:cNvPr id="44034" name="Title 1"/>
          <p:cNvSpPr>
            <a:spLocks noGrp="1"/>
          </p:cNvSpPr>
          <p:nvPr>
            <p:ph type="title"/>
          </p:nvPr>
        </p:nvSpPr>
        <p:spPr/>
        <p:txBody>
          <a:bodyPr/>
          <a:lstStyle/>
          <a:p>
            <a:r>
              <a:rPr lang="en-US" smtClean="0"/>
              <a:t>Transit Oriented Developments</a:t>
            </a:r>
          </a:p>
        </p:txBody>
      </p:sp>
      <p:sp>
        <p:nvSpPr>
          <p:cNvPr id="44035" name="Content Placeholder 2"/>
          <p:cNvSpPr>
            <a:spLocks noGrp="1"/>
          </p:cNvSpPr>
          <p:nvPr>
            <p:ph idx="1"/>
          </p:nvPr>
        </p:nvSpPr>
        <p:spPr/>
        <p:txBody>
          <a:bodyPr/>
          <a:lstStyle/>
          <a:p>
            <a:endParaRPr lang="en-US" smtClean="0"/>
          </a:p>
          <a:p>
            <a:r>
              <a:rPr lang="en-US" smtClean="0"/>
              <a:t>What is TOD</a:t>
            </a:r>
          </a:p>
          <a:p>
            <a:r>
              <a:rPr lang="en-US" smtClean="0"/>
              <a:t>What it can be</a:t>
            </a:r>
          </a:p>
          <a:p>
            <a:r>
              <a:rPr lang="en-US" smtClean="0">
                <a:solidFill>
                  <a:schemeClr val="folHlink"/>
                </a:solidFill>
              </a:rPr>
              <a:t>Why they are connected to Transit Score</a:t>
            </a:r>
          </a:p>
          <a:p>
            <a:r>
              <a:rPr lang="en-US" smtClean="0"/>
              <a:t>How they are different than Transit Score</a:t>
            </a:r>
          </a:p>
        </p:txBody>
      </p:sp>
      <p:sp>
        <p:nvSpPr>
          <p:cNvPr id="44036" name="Slide Number Placeholder 3"/>
          <p:cNvSpPr txBox="1">
            <a:spLocks noGrp="1"/>
          </p:cNvSpPr>
          <p:nvPr/>
        </p:nvSpPr>
        <p:spPr bwMode="auto">
          <a:xfrm>
            <a:off x="6553200" y="6096000"/>
            <a:ext cx="2133600" cy="476250"/>
          </a:xfrm>
          <a:prstGeom prst="rect">
            <a:avLst/>
          </a:prstGeom>
          <a:noFill/>
          <a:ln w="9525">
            <a:noFill/>
            <a:miter lim="800000"/>
            <a:headEnd/>
            <a:tailEnd/>
          </a:ln>
        </p:spPr>
        <p:txBody>
          <a:bodyPr/>
          <a:lstStyle/>
          <a:p>
            <a:pPr algn="r"/>
            <a:fld id="{A57D7AA1-C7ED-49EA-A1D3-D85F4FCF13AE}" type="slidenum">
              <a:rPr lang="en-US" sz="1400"/>
              <a:pPr algn="r"/>
              <a:t>41</a:t>
            </a:fld>
            <a:endParaRPr lang="en-US" sz="140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10"/>
          </p:nvPr>
        </p:nvSpPr>
        <p:spPr>
          <a:noFill/>
        </p:spPr>
        <p:txBody>
          <a:bodyPr/>
          <a:lstStyle/>
          <a:p>
            <a:fld id="{9870AA26-028A-4FD2-823E-EA5D3CDF6FF2}" type="slidenum">
              <a:rPr lang="en-US" smtClean="0"/>
              <a:pPr/>
              <a:t>42</a:t>
            </a:fld>
            <a:endParaRPr lang="en-US" smtClean="0"/>
          </a:p>
        </p:txBody>
      </p:sp>
      <p:sp>
        <p:nvSpPr>
          <p:cNvPr id="45058" name="Title 1"/>
          <p:cNvSpPr>
            <a:spLocks noGrp="1"/>
          </p:cNvSpPr>
          <p:nvPr>
            <p:ph type="title"/>
          </p:nvPr>
        </p:nvSpPr>
        <p:spPr/>
        <p:txBody>
          <a:bodyPr/>
          <a:lstStyle/>
          <a:p>
            <a:r>
              <a:rPr lang="en-US" sz="3200" smtClean="0">
                <a:solidFill>
                  <a:schemeClr val="folHlink"/>
                </a:solidFill>
              </a:rPr>
              <a:t>TOD</a:t>
            </a:r>
            <a:r>
              <a:rPr lang="en-US" sz="3200" smtClean="0"/>
              <a:t> is really </a:t>
            </a:r>
            <a:r>
              <a:rPr lang="en-US" sz="3200" smtClean="0">
                <a:solidFill>
                  <a:schemeClr val="folHlink"/>
                </a:solidFill>
              </a:rPr>
              <a:t>Center-based</a:t>
            </a:r>
            <a:r>
              <a:rPr lang="en-US" sz="3200" smtClean="0"/>
              <a:t> Development</a:t>
            </a:r>
          </a:p>
        </p:txBody>
      </p:sp>
      <p:sp>
        <p:nvSpPr>
          <p:cNvPr id="45059" name="Content Placeholder 2"/>
          <p:cNvSpPr>
            <a:spLocks noGrp="1"/>
          </p:cNvSpPr>
          <p:nvPr>
            <p:ph idx="1"/>
          </p:nvPr>
        </p:nvSpPr>
        <p:spPr/>
        <p:txBody>
          <a:bodyPr/>
          <a:lstStyle/>
          <a:p>
            <a:r>
              <a:rPr lang="en-US" sz="2400" smtClean="0"/>
              <a:t>True benefit is coordinated land use that builds more  sustainable communities. A tenet of the  NJ State Plan</a:t>
            </a:r>
          </a:p>
          <a:p>
            <a:r>
              <a:rPr lang="en-US" sz="2400" smtClean="0"/>
              <a:t>What is its potential?</a:t>
            </a:r>
          </a:p>
          <a:p>
            <a:pPr lvl="2"/>
            <a:r>
              <a:rPr lang="en-US" sz="1600" smtClean="0"/>
              <a:t>Positive influence on community health</a:t>
            </a:r>
          </a:p>
          <a:p>
            <a:pPr lvl="2"/>
            <a:r>
              <a:rPr lang="en-US" sz="1600" smtClean="0"/>
              <a:t>Creates opportunity for strong, stable ratable base</a:t>
            </a:r>
          </a:p>
          <a:p>
            <a:pPr lvl="2"/>
            <a:r>
              <a:rPr lang="en-US" sz="1600" smtClean="0"/>
              <a:t>Reduces household transportation costs</a:t>
            </a:r>
          </a:p>
          <a:p>
            <a:pPr lvl="2"/>
            <a:r>
              <a:rPr lang="en-US" sz="1600" smtClean="0"/>
              <a:t>Can influence societal interaction</a:t>
            </a:r>
          </a:p>
          <a:p>
            <a:pPr lvl="2"/>
            <a:r>
              <a:rPr lang="en-US" sz="1600" smtClean="0"/>
              <a:t>Positive influence on environment (reduced VMT, re-use and redevelopment, support conservation inititaives, etc)</a:t>
            </a:r>
          </a:p>
          <a:p>
            <a:pPr lvl="2"/>
            <a:r>
              <a:rPr lang="en-US" sz="1600" smtClean="0"/>
              <a:t>Leverages resources</a:t>
            </a:r>
          </a:p>
          <a:p>
            <a:r>
              <a:rPr lang="en-US" sz="2400" smtClean="0"/>
              <a:t>Transit Score a tool to “scenario plan”</a:t>
            </a:r>
          </a:p>
          <a:p>
            <a:r>
              <a:rPr lang="en-US" sz="2400" smtClean="0"/>
              <a:t>Transit Score = Density Calcs / TOD = Design Character</a:t>
            </a:r>
          </a:p>
        </p:txBody>
      </p:sp>
      <p:sp>
        <p:nvSpPr>
          <p:cNvPr id="45060" name="Slide Number Placeholder 3"/>
          <p:cNvSpPr txBox="1">
            <a:spLocks noGrp="1"/>
          </p:cNvSpPr>
          <p:nvPr/>
        </p:nvSpPr>
        <p:spPr bwMode="auto">
          <a:xfrm>
            <a:off x="6553200" y="6096000"/>
            <a:ext cx="2133600" cy="476250"/>
          </a:xfrm>
          <a:prstGeom prst="rect">
            <a:avLst/>
          </a:prstGeom>
          <a:noFill/>
          <a:ln w="9525">
            <a:noFill/>
            <a:miter lim="800000"/>
            <a:headEnd/>
            <a:tailEnd/>
          </a:ln>
        </p:spPr>
        <p:txBody>
          <a:bodyPr/>
          <a:lstStyle/>
          <a:p>
            <a:pPr algn="r"/>
            <a:fld id="{4564E4BF-D7FB-4B18-AF1B-C8652A747070}" type="slidenum">
              <a:rPr lang="en-US" sz="1400"/>
              <a:pPr algn="r"/>
              <a:t>42</a:t>
            </a:fld>
            <a:endParaRPr lang="en-US" sz="140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10"/>
          </p:nvPr>
        </p:nvSpPr>
        <p:spPr>
          <a:noFill/>
        </p:spPr>
        <p:txBody>
          <a:bodyPr/>
          <a:lstStyle/>
          <a:p>
            <a:fld id="{CF7FEBD9-43E2-47A6-9586-1258AE01F552}" type="slidenum">
              <a:rPr lang="en-US" smtClean="0"/>
              <a:pPr/>
              <a:t>43</a:t>
            </a:fld>
            <a:endParaRPr lang="en-US" smtClean="0"/>
          </a:p>
        </p:txBody>
      </p:sp>
      <p:sp>
        <p:nvSpPr>
          <p:cNvPr id="47106" name="Title 1"/>
          <p:cNvSpPr>
            <a:spLocks noGrp="1"/>
          </p:cNvSpPr>
          <p:nvPr>
            <p:ph type="title"/>
          </p:nvPr>
        </p:nvSpPr>
        <p:spPr/>
        <p:txBody>
          <a:bodyPr/>
          <a:lstStyle/>
          <a:p>
            <a:r>
              <a:rPr lang="en-US" sz="4000" smtClean="0"/>
              <a:t>High Transit Score Places</a:t>
            </a:r>
          </a:p>
        </p:txBody>
      </p:sp>
      <p:sp>
        <p:nvSpPr>
          <p:cNvPr id="47107" name="Slide Number Placeholder 3"/>
          <p:cNvSpPr txBox="1">
            <a:spLocks noGrp="1"/>
          </p:cNvSpPr>
          <p:nvPr/>
        </p:nvSpPr>
        <p:spPr bwMode="auto">
          <a:xfrm>
            <a:off x="6553200" y="6096000"/>
            <a:ext cx="2133600" cy="476250"/>
          </a:xfrm>
          <a:prstGeom prst="rect">
            <a:avLst/>
          </a:prstGeom>
          <a:noFill/>
          <a:ln w="9525">
            <a:noFill/>
            <a:miter lim="800000"/>
            <a:headEnd/>
            <a:tailEnd/>
          </a:ln>
        </p:spPr>
        <p:txBody>
          <a:bodyPr/>
          <a:lstStyle/>
          <a:p>
            <a:pPr algn="r"/>
            <a:fld id="{1F1FB70E-73B8-4B37-98A0-80480B2E97A6}" type="slidenum">
              <a:rPr lang="en-US" sz="1400"/>
              <a:pPr algn="r"/>
              <a:t>43</a:t>
            </a:fld>
            <a:endParaRPr lang="en-US" sz="1400"/>
          </a:p>
        </p:txBody>
      </p:sp>
      <p:pic>
        <p:nvPicPr>
          <p:cNvPr id="47108" name="Picture 7" descr="DSC_7621_1"/>
          <p:cNvPicPr>
            <a:picLocks noChangeAspect="1" noChangeArrowheads="1"/>
          </p:cNvPicPr>
          <p:nvPr/>
        </p:nvPicPr>
        <p:blipFill>
          <a:blip r:embed="rId2" cstate="print"/>
          <a:srcRect l="13765" t="15694" r="12245" b="5011"/>
          <a:stretch>
            <a:fillRect/>
          </a:stretch>
        </p:blipFill>
        <p:spPr bwMode="auto">
          <a:xfrm>
            <a:off x="4953000" y="3962400"/>
            <a:ext cx="3276600" cy="2286000"/>
          </a:xfrm>
          <a:prstGeom prst="rect">
            <a:avLst/>
          </a:prstGeom>
          <a:noFill/>
          <a:ln w="9525">
            <a:noFill/>
            <a:miter lim="800000"/>
            <a:headEnd/>
            <a:tailEnd/>
          </a:ln>
        </p:spPr>
      </p:pic>
      <p:pic>
        <p:nvPicPr>
          <p:cNvPr id="47109" name="Picture 8" descr="Cranford Crossing TOD Photo 2 June 2009"/>
          <p:cNvPicPr>
            <a:picLocks noChangeAspect="1" noChangeArrowheads="1"/>
          </p:cNvPicPr>
          <p:nvPr/>
        </p:nvPicPr>
        <p:blipFill>
          <a:blip r:embed="rId3" cstate="print"/>
          <a:srcRect l="17308" t="7695" b="10233"/>
          <a:stretch>
            <a:fillRect/>
          </a:stretch>
        </p:blipFill>
        <p:spPr bwMode="auto">
          <a:xfrm>
            <a:off x="4953000" y="1447800"/>
            <a:ext cx="3276600" cy="2438400"/>
          </a:xfrm>
          <a:prstGeom prst="rect">
            <a:avLst/>
          </a:prstGeom>
          <a:noFill/>
          <a:ln w="9525">
            <a:noFill/>
            <a:miter lim="800000"/>
            <a:headEnd/>
            <a:tailEnd/>
          </a:ln>
        </p:spPr>
      </p:pic>
      <p:pic>
        <p:nvPicPr>
          <p:cNvPr id="47110" name="Picture 9" descr="Dover"/>
          <p:cNvPicPr>
            <a:picLocks noChangeAspect="1" noChangeArrowheads="1"/>
          </p:cNvPicPr>
          <p:nvPr/>
        </p:nvPicPr>
        <p:blipFill>
          <a:blip r:embed="rId4" cstate="print"/>
          <a:srcRect l="1688" r="10548" b="20253"/>
          <a:stretch>
            <a:fillRect/>
          </a:stretch>
        </p:blipFill>
        <p:spPr bwMode="auto">
          <a:xfrm>
            <a:off x="838200" y="1447800"/>
            <a:ext cx="3962400" cy="4800600"/>
          </a:xfrm>
          <a:prstGeom prst="rect">
            <a:avLst/>
          </a:prstGeom>
          <a:noFill/>
          <a:ln w="9525">
            <a:noFill/>
            <a:miter lim="800000"/>
            <a:headEnd/>
            <a:tailEnd/>
          </a:ln>
        </p:spPr>
      </p:pic>
      <p:sp>
        <p:nvSpPr>
          <p:cNvPr id="47111" name="TextBox 6"/>
          <p:cNvSpPr txBox="1">
            <a:spLocks noChangeArrowheads="1"/>
          </p:cNvSpPr>
          <p:nvPr/>
        </p:nvSpPr>
        <p:spPr bwMode="auto">
          <a:xfrm>
            <a:off x="4151313" y="6200775"/>
            <a:ext cx="1524000" cy="214313"/>
          </a:xfrm>
          <a:prstGeom prst="rect">
            <a:avLst/>
          </a:prstGeom>
          <a:noFill/>
          <a:ln w="9525">
            <a:noFill/>
            <a:miter lim="800000"/>
            <a:headEnd/>
            <a:tailEnd/>
          </a:ln>
        </p:spPr>
        <p:txBody>
          <a:bodyPr>
            <a:spAutoFit/>
          </a:bodyPr>
          <a:lstStyle/>
          <a:p>
            <a:r>
              <a:rPr lang="en-US" sz="800" i="1"/>
              <a:t>Copyright 2010 NJ Transit</a:t>
            </a:r>
          </a:p>
        </p:txBody>
      </p:sp>
      <p:sp>
        <p:nvSpPr>
          <p:cNvPr id="47112" name="Text Box 9"/>
          <p:cNvSpPr txBox="1">
            <a:spLocks noChangeArrowheads="1"/>
          </p:cNvSpPr>
          <p:nvPr/>
        </p:nvSpPr>
        <p:spPr bwMode="auto">
          <a:xfrm>
            <a:off x="1066800" y="5943600"/>
            <a:ext cx="990600" cy="304800"/>
          </a:xfrm>
          <a:prstGeom prst="rect">
            <a:avLst/>
          </a:prstGeom>
          <a:noFill/>
          <a:ln w="9525">
            <a:noFill/>
            <a:miter lim="800000"/>
            <a:headEnd/>
            <a:tailEnd/>
          </a:ln>
        </p:spPr>
        <p:txBody>
          <a:bodyPr>
            <a:spAutoFit/>
          </a:bodyPr>
          <a:lstStyle/>
          <a:p>
            <a:pPr>
              <a:spcBef>
                <a:spcPct val="50000"/>
              </a:spcBef>
            </a:pPr>
            <a:r>
              <a:rPr lang="en-US" sz="1400"/>
              <a:t>Dover</a:t>
            </a:r>
          </a:p>
        </p:txBody>
      </p:sp>
      <p:sp>
        <p:nvSpPr>
          <p:cNvPr id="47113" name="Rectangle 1"/>
          <p:cNvSpPr>
            <a:spLocks noChangeArrowheads="1"/>
          </p:cNvSpPr>
          <p:nvPr/>
        </p:nvSpPr>
        <p:spPr bwMode="auto">
          <a:xfrm>
            <a:off x="7348538" y="3578225"/>
            <a:ext cx="881062" cy="307975"/>
          </a:xfrm>
          <a:prstGeom prst="rect">
            <a:avLst/>
          </a:prstGeom>
          <a:noFill/>
          <a:ln w="9525">
            <a:noFill/>
            <a:miter lim="800000"/>
            <a:headEnd/>
            <a:tailEnd/>
          </a:ln>
        </p:spPr>
        <p:txBody>
          <a:bodyPr wrap="none">
            <a:spAutoFit/>
          </a:bodyPr>
          <a:lstStyle/>
          <a:p>
            <a:pPr>
              <a:spcBef>
                <a:spcPct val="50000"/>
              </a:spcBef>
            </a:pPr>
            <a:r>
              <a:rPr lang="en-US" sz="1400"/>
              <a:t>Cranford</a:t>
            </a:r>
          </a:p>
        </p:txBody>
      </p:sp>
      <p:sp>
        <p:nvSpPr>
          <p:cNvPr id="47114" name="Rectangle 2"/>
          <p:cNvSpPr>
            <a:spLocks noChangeArrowheads="1"/>
          </p:cNvSpPr>
          <p:nvPr/>
        </p:nvSpPr>
        <p:spPr bwMode="auto">
          <a:xfrm>
            <a:off x="7388225" y="6000750"/>
            <a:ext cx="860425" cy="306388"/>
          </a:xfrm>
          <a:prstGeom prst="rect">
            <a:avLst/>
          </a:prstGeom>
          <a:noFill/>
          <a:ln w="9525">
            <a:noFill/>
            <a:miter lim="800000"/>
            <a:headEnd/>
            <a:tailEnd/>
          </a:ln>
        </p:spPr>
        <p:txBody>
          <a:bodyPr wrap="none">
            <a:spAutoFit/>
          </a:bodyPr>
          <a:lstStyle/>
          <a:p>
            <a:pPr>
              <a:spcBef>
                <a:spcPct val="50000"/>
              </a:spcBef>
            </a:pPr>
            <a:r>
              <a:rPr lang="en-US" sz="1400"/>
              <a:t>Camden</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10"/>
          </p:nvPr>
        </p:nvSpPr>
        <p:spPr>
          <a:noFill/>
        </p:spPr>
        <p:txBody>
          <a:bodyPr/>
          <a:lstStyle/>
          <a:p>
            <a:fld id="{1C7129FF-FDEE-4A89-95AE-8DBF38A4FC22}" type="slidenum">
              <a:rPr lang="en-US" smtClean="0"/>
              <a:pPr/>
              <a:t>44</a:t>
            </a:fld>
            <a:endParaRPr lang="en-US" smtClean="0"/>
          </a:p>
        </p:txBody>
      </p:sp>
      <p:sp>
        <p:nvSpPr>
          <p:cNvPr id="48130" name="Title 1"/>
          <p:cNvSpPr>
            <a:spLocks noGrp="1"/>
          </p:cNvSpPr>
          <p:nvPr>
            <p:ph type="title"/>
          </p:nvPr>
        </p:nvSpPr>
        <p:spPr>
          <a:xfrm>
            <a:off x="304800" y="914400"/>
            <a:ext cx="8229600" cy="503238"/>
          </a:xfrm>
        </p:spPr>
        <p:txBody>
          <a:bodyPr/>
          <a:lstStyle/>
          <a:p>
            <a:r>
              <a:rPr lang="en-US" smtClean="0"/>
              <a:t>High Transit Score Places</a:t>
            </a:r>
          </a:p>
        </p:txBody>
      </p:sp>
      <p:pic>
        <p:nvPicPr>
          <p:cNvPr id="48131" name="Content Placeholder 6" descr="Hoboken Terminal 033.jpg"/>
          <p:cNvPicPr>
            <a:picLocks noGrp="1" noChangeAspect="1"/>
          </p:cNvPicPr>
          <p:nvPr>
            <p:ph sz="half" idx="1"/>
          </p:nvPr>
        </p:nvPicPr>
        <p:blipFill>
          <a:blip r:embed="rId2" cstate="print"/>
          <a:srcRect/>
          <a:stretch>
            <a:fillRect/>
          </a:stretch>
        </p:blipFill>
        <p:spPr>
          <a:xfrm>
            <a:off x="1001713" y="1600200"/>
            <a:ext cx="2949575" cy="4525963"/>
          </a:xfrm>
        </p:spPr>
      </p:pic>
      <p:pic>
        <p:nvPicPr>
          <p:cNvPr id="48132" name="Content Placeholder 7" descr="new brunswick1.jpg"/>
          <p:cNvPicPr>
            <a:picLocks noGrp="1" noChangeAspect="1"/>
          </p:cNvPicPr>
          <p:nvPr>
            <p:ph sz="quarter" idx="2"/>
          </p:nvPr>
        </p:nvPicPr>
        <p:blipFill>
          <a:blip r:embed="rId3" cstate="print"/>
          <a:srcRect/>
          <a:stretch>
            <a:fillRect/>
          </a:stretch>
        </p:blipFill>
        <p:spPr>
          <a:xfrm>
            <a:off x="4991100" y="1600200"/>
            <a:ext cx="3352800" cy="2185988"/>
          </a:xfrm>
        </p:spPr>
      </p:pic>
      <p:pic>
        <p:nvPicPr>
          <p:cNvPr id="48133" name="Content Placeholder 8" descr="newark.jpg"/>
          <p:cNvPicPr>
            <a:picLocks noGrp="1" noChangeAspect="1"/>
          </p:cNvPicPr>
          <p:nvPr>
            <p:ph sz="quarter" idx="3"/>
          </p:nvPr>
        </p:nvPicPr>
        <p:blipFill>
          <a:blip r:embed="rId4" cstate="print"/>
          <a:srcRect/>
          <a:stretch>
            <a:fillRect/>
          </a:stretch>
        </p:blipFill>
        <p:spPr>
          <a:xfrm>
            <a:off x="4987925" y="3938588"/>
            <a:ext cx="3359150" cy="2187575"/>
          </a:xfrm>
        </p:spPr>
      </p:pic>
      <p:sp>
        <p:nvSpPr>
          <p:cNvPr id="48134" name="Slide Number Placeholder 5"/>
          <p:cNvSpPr txBox="1">
            <a:spLocks noGrp="1"/>
          </p:cNvSpPr>
          <p:nvPr/>
        </p:nvSpPr>
        <p:spPr bwMode="auto">
          <a:xfrm>
            <a:off x="6553200" y="6096000"/>
            <a:ext cx="2133600" cy="476250"/>
          </a:xfrm>
          <a:prstGeom prst="rect">
            <a:avLst/>
          </a:prstGeom>
          <a:noFill/>
          <a:ln w="9525">
            <a:noFill/>
            <a:miter lim="800000"/>
            <a:headEnd/>
            <a:tailEnd/>
          </a:ln>
        </p:spPr>
        <p:txBody>
          <a:bodyPr/>
          <a:lstStyle/>
          <a:p>
            <a:pPr algn="r"/>
            <a:fld id="{066279E5-58D2-4468-866E-A9C8EECA2FD8}" type="slidenum">
              <a:rPr lang="en-US" sz="1400"/>
              <a:pPr algn="r"/>
              <a:t>44</a:t>
            </a:fld>
            <a:endParaRPr lang="en-US" sz="1400"/>
          </a:p>
        </p:txBody>
      </p:sp>
      <p:sp>
        <p:nvSpPr>
          <p:cNvPr id="48135" name="TextBox 9"/>
          <p:cNvSpPr txBox="1">
            <a:spLocks noChangeArrowheads="1"/>
          </p:cNvSpPr>
          <p:nvPr/>
        </p:nvSpPr>
        <p:spPr bwMode="auto">
          <a:xfrm>
            <a:off x="3733800" y="6172200"/>
            <a:ext cx="1524000" cy="214313"/>
          </a:xfrm>
          <a:prstGeom prst="rect">
            <a:avLst/>
          </a:prstGeom>
          <a:noFill/>
          <a:ln w="9525">
            <a:noFill/>
            <a:miter lim="800000"/>
            <a:headEnd/>
            <a:tailEnd/>
          </a:ln>
        </p:spPr>
        <p:txBody>
          <a:bodyPr>
            <a:spAutoFit/>
          </a:bodyPr>
          <a:lstStyle/>
          <a:p>
            <a:r>
              <a:rPr lang="en-US" sz="800" i="1"/>
              <a:t>Copyright 2010 NJ Transit</a:t>
            </a:r>
          </a:p>
        </p:txBody>
      </p:sp>
      <p:sp>
        <p:nvSpPr>
          <p:cNvPr id="48136" name="Rectangle 1"/>
          <p:cNvSpPr>
            <a:spLocks noChangeArrowheads="1"/>
          </p:cNvSpPr>
          <p:nvPr/>
        </p:nvSpPr>
        <p:spPr bwMode="auto">
          <a:xfrm>
            <a:off x="990600" y="5791200"/>
            <a:ext cx="901700" cy="307975"/>
          </a:xfrm>
          <a:prstGeom prst="rect">
            <a:avLst/>
          </a:prstGeom>
          <a:noFill/>
          <a:ln w="9525">
            <a:noFill/>
            <a:miter lim="800000"/>
            <a:headEnd/>
            <a:tailEnd/>
          </a:ln>
        </p:spPr>
        <p:txBody>
          <a:bodyPr wrap="none">
            <a:spAutoFit/>
          </a:bodyPr>
          <a:lstStyle/>
          <a:p>
            <a:pPr>
              <a:spcBef>
                <a:spcPct val="50000"/>
              </a:spcBef>
            </a:pPr>
            <a:r>
              <a:rPr lang="en-US" sz="1400"/>
              <a:t>Hoboken</a:t>
            </a:r>
          </a:p>
        </p:txBody>
      </p:sp>
      <p:sp>
        <p:nvSpPr>
          <p:cNvPr id="48137" name="Rectangle 2"/>
          <p:cNvSpPr>
            <a:spLocks noChangeArrowheads="1"/>
          </p:cNvSpPr>
          <p:nvPr/>
        </p:nvSpPr>
        <p:spPr bwMode="auto">
          <a:xfrm>
            <a:off x="6934200" y="3548063"/>
            <a:ext cx="1411288" cy="307975"/>
          </a:xfrm>
          <a:prstGeom prst="rect">
            <a:avLst/>
          </a:prstGeom>
          <a:noFill/>
          <a:ln w="9525">
            <a:noFill/>
            <a:miter lim="800000"/>
            <a:headEnd/>
            <a:tailEnd/>
          </a:ln>
        </p:spPr>
        <p:txBody>
          <a:bodyPr wrap="none">
            <a:spAutoFit/>
          </a:bodyPr>
          <a:lstStyle/>
          <a:p>
            <a:pPr>
              <a:spcBef>
                <a:spcPct val="50000"/>
              </a:spcBef>
            </a:pPr>
            <a:r>
              <a:rPr lang="en-US" sz="1400"/>
              <a:t>New Brunswick</a:t>
            </a:r>
          </a:p>
        </p:txBody>
      </p:sp>
      <p:sp>
        <p:nvSpPr>
          <p:cNvPr id="48138" name="Rectangle 3"/>
          <p:cNvSpPr>
            <a:spLocks noChangeArrowheads="1"/>
          </p:cNvSpPr>
          <p:nvPr/>
        </p:nvSpPr>
        <p:spPr bwMode="auto">
          <a:xfrm>
            <a:off x="7553325" y="5864225"/>
            <a:ext cx="792163" cy="307975"/>
          </a:xfrm>
          <a:prstGeom prst="rect">
            <a:avLst/>
          </a:prstGeom>
          <a:noFill/>
          <a:ln w="9525">
            <a:noFill/>
            <a:miter lim="800000"/>
            <a:headEnd/>
            <a:tailEnd/>
          </a:ln>
        </p:spPr>
        <p:txBody>
          <a:bodyPr wrap="none">
            <a:spAutoFit/>
          </a:bodyPr>
          <a:lstStyle/>
          <a:p>
            <a:pPr>
              <a:spcBef>
                <a:spcPct val="50000"/>
              </a:spcBef>
            </a:pPr>
            <a:r>
              <a:rPr lang="en-US" sz="1400"/>
              <a:t>Newark</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10"/>
          </p:nvPr>
        </p:nvSpPr>
        <p:spPr>
          <a:noFill/>
        </p:spPr>
        <p:txBody>
          <a:bodyPr/>
          <a:lstStyle/>
          <a:p>
            <a:fld id="{D15B13A7-DEBC-4A44-9FA7-13D5D1A0136E}" type="slidenum">
              <a:rPr lang="en-US" smtClean="0"/>
              <a:pPr/>
              <a:t>45</a:t>
            </a:fld>
            <a:endParaRPr lang="en-US" smtClean="0"/>
          </a:p>
        </p:txBody>
      </p:sp>
      <p:sp>
        <p:nvSpPr>
          <p:cNvPr id="49154" name="Title 1"/>
          <p:cNvSpPr>
            <a:spLocks noGrp="1"/>
          </p:cNvSpPr>
          <p:nvPr>
            <p:ph type="title"/>
          </p:nvPr>
        </p:nvSpPr>
        <p:spPr/>
        <p:txBody>
          <a:bodyPr/>
          <a:lstStyle/>
          <a:p>
            <a:r>
              <a:rPr lang="en-US" smtClean="0"/>
              <a:t>Others…Medium High Transit</a:t>
            </a:r>
          </a:p>
        </p:txBody>
      </p:sp>
      <p:sp>
        <p:nvSpPr>
          <p:cNvPr id="49155" name="Slide Number Placeholder 5"/>
          <p:cNvSpPr txBox="1">
            <a:spLocks noGrp="1"/>
          </p:cNvSpPr>
          <p:nvPr/>
        </p:nvSpPr>
        <p:spPr bwMode="auto">
          <a:xfrm>
            <a:off x="6553200" y="6096000"/>
            <a:ext cx="2133600" cy="476250"/>
          </a:xfrm>
          <a:prstGeom prst="rect">
            <a:avLst/>
          </a:prstGeom>
          <a:noFill/>
          <a:ln w="9525">
            <a:noFill/>
            <a:miter lim="800000"/>
            <a:headEnd/>
            <a:tailEnd/>
          </a:ln>
        </p:spPr>
        <p:txBody>
          <a:bodyPr/>
          <a:lstStyle/>
          <a:p>
            <a:pPr algn="r"/>
            <a:fld id="{34DEA505-FF6B-4C8B-9910-FBA0AA77B230}" type="slidenum">
              <a:rPr lang="en-US" sz="1400"/>
              <a:pPr algn="r"/>
              <a:t>45</a:t>
            </a:fld>
            <a:endParaRPr lang="en-US" sz="1400"/>
          </a:p>
        </p:txBody>
      </p:sp>
      <p:sp>
        <p:nvSpPr>
          <p:cNvPr id="49156" name="TextBox 13"/>
          <p:cNvSpPr txBox="1">
            <a:spLocks noChangeArrowheads="1"/>
          </p:cNvSpPr>
          <p:nvPr/>
        </p:nvSpPr>
        <p:spPr bwMode="auto">
          <a:xfrm>
            <a:off x="3733800" y="6172200"/>
            <a:ext cx="1524000" cy="214313"/>
          </a:xfrm>
          <a:prstGeom prst="rect">
            <a:avLst/>
          </a:prstGeom>
          <a:noFill/>
          <a:ln w="9525">
            <a:noFill/>
            <a:miter lim="800000"/>
            <a:headEnd/>
            <a:tailEnd/>
          </a:ln>
        </p:spPr>
        <p:txBody>
          <a:bodyPr>
            <a:spAutoFit/>
          </a:bodyPr>
          <a:lstStyle/>
          <a:p>
            <a:r>
              <a:rPr lang="en-US" sz="800" i="1"/>
              <a:t>Copyright 2010 NJ Transit</a:t>
            </a:r>
          </a:p>
        </p:txBody>
      </p:sp>
      <p:sp>
        <p:nvSpPr>
          <p:cNvPr id="49157" name="Text Box 6"/>
          <p:cNvSpPr txBox="1">
            <a:spLocks noChangeArrowheads="1"/>
          </p:cNvSpPr>
          <p:nvPr/>
        </p:nvSpPr>
        <p:spPr bwMode="auto">
          <a:xfrm>
            <a:off x="2438400" y="5715000"/>
            <a:ext cx="1447800" cy="304800"/>
          </a:xfrm>
          <a:prstGeom prst="rect">
            <a:avLst/>
          </a:prstGeom>
          <a:noFill/>
          <a:ln w="9525">
            <a:noFill/>
            <a:miter lim="800000"/>
            <a:headEnd/>
            <a:tailEnd/>
          </a:ln>
        </p:spPr>
        <p:txBody>
          <a:bodyPr>
            <a:spAutoFit/>
          </a:bodyPr>
          <a:lstStyle/>
          <a:p>
            <a:pPr>
              <a:spcBef>
                <a:spcPct val="50000"/>
              </a:spcBef>
            </a:pPr>
            <a:r>
              <a:rPr lang="en-US" sz="1400"/>
              <a:t>Rutherford</a:t>
            </a:r>
          </a:p>
        </p:txBody>
      </p:sp>
      <p:sp>
        <p:nvSpPr>
          <p:cNvPr id="49158" name="Text Box 10"/>
          <p:cNvSpPr txBox="1">
            <a:spLocks noChangeArrowheads="1"/>
          </p:cNvSpPr>
          <p:nvPr/>
        </p:nvSpPr>
        <p:spPr bwMode="auto">
          <a:xfrm>
            <a:off x="2895600" y="3505200"/>
            <a:ext cx="1371600" cy="304800"/>
          </a:xfrm>
          <a:prstGeom prst="rect">
            <a:avLst/>
          </a:prstGeom>
          <a:noFill/>
          <a:ln w="9525">
            <a:noFill/>
            <a:miter lim="800000"/>
            <a:headEnd/>
            <a:tailEnd/>
          </a:ln>
        </p:spPr>
        <p:txBody>
          <a:bodyPr>
            <a:spAutoFit/>
          </a:bodyPr>
          <a:lstStyle/>
          <a:p>
            <a:pPr>
              <a:spcBef>
                <a:spcPct val="50000"/>
              </a:spcBef>
            </a:pPr>
            <a:r>
              <a:rPr lang="en-US" sz="1400"/>
              <a:t>Gladstone</a:t>
            </a:r>
          </a:p>
        </p:txBody>
      </p:sp>
      <p:sp>
        <p:nvSpPr>
          <p:cNvPr id="49159" name="Text Box 11"/>
          <p:cNvSpPr txBox="1">
            <a:spLocks noChangeArrowheads="1"/>
          </p:cNvSpPr>
          <p:nvPr/>
        </p:nvSpPr>
        <p:spPr bwMode="auto">
          <a:xfrm>
            <a:off x="2743200" y="5791200"/>
            <a:ext cx="1219200" cy="304800"/>
          </a:xfrm>
          <a:prstGeom prst="rect">
            <a:avLst/>
          </a:prstGeom>
          <a:noFill/>
          <a:ln w="9525">
            <a:noFill/>
            <a:miter lim="800000"/>
            <a:headEnd/>
            <a:tailEnd/>
          </a:ln>
        </p:spPr>
        <p:txBody>
          <a:bodyPr>
            <a:spAutoFit/>
          </a:bodyPr>
          <a:lstStyle/>
          <a:p>
            <a:pPr>
              <a:spcBef>
                <a:spcPct val="50000"/>
              </a:spcBef>
            </a:pPr>
            <a:r>
              <a:rPr lang="en-US" sz="1400"/>
              <a:t>Rutherford</a:t>
            </a:r>
          </a:p>
        </p:txBody>
      </p:sp>
      <p:pic>
        <p:nvPicPr>
          <p:cNvPr id="49160" name="Picture 15" descr="Madison Station 2"/>
          <p:cNvPicPr>
            <a:picLocks noGrp="1" noChangeAspect="1" noChangeArrowheads="1"/>
          </p:cNvPicPr>
          <p:nvPr>
            <p:ph sz="quarter" idx="1"/>
          </p:nvPr>
        </p:nvPicPr>
        <p:blipFill>
          <a:blip r:embed="rId2" cstate="print"/>
          <a:srcRect/>
          <a:stretch>
            <a:fillRect/>
          </a:stretch>
        </p:blipFill>
        <p:spPr>
          <a:xfrm>
            <a:off x="933450" y="1600200"/>
            <a:ext cx="3086100" cy="2185988"/>
          </a:xfrm>
        </p:spPr>
      </p:pic>
      <p:pic>
        <p:nvPicPr>
          <p:cNvPr id="49161" name="Picture 16" descr="morristown development"/>
          <p:cNvPicPr>
            <a:picLocks noGrp="1" noChangeAspect="1" noChangeArrowheads="1"/>
          </p:cNvPicPr>
          <p:nvPr>
            <p:ph sz="half" idx="3"/>
          </p:nvPr>
        </p:nvPicPr>
        <p:blipFill>
          <a:blip r:embed="rId3" cstate="print"/>
          <a:srcRect/>
          <a:stretch>
            <a:fillRect/>
          </a:stretch>
        </p:blipFill>
        <p:spPr>
          <a:xfrm>
            <a:off x="4892675" y="2746375"/>
            <a:ext cx="3549650" cy="2233613"/>
          </a:xfrm>
        </p:spPr>
      </p:pic>
      <p:sp>
        <p:nvSpPr>
          <p:cNvPr id="49162" name="Text Box 17"/>
          <p:cNvSpPr txBox="1">
            <a:spLocks noChangeArrowheads="1"/>
          </p:cNvSpPr>
          <p:nvPr/>
        </p:nvSpPr>
        <p:spPr bwMode="auto">
          <a:xfrm>
            <a:off x="914400" y="3505200"/>
            <a:ext cx="914400" cy="304800"/>
          </a:xfrm>
          <a:prstGeom prst="rect">
            <a:avLst/>
          </a:prstGeom>
          <a:noFill/>
          <a:ln w="9525">
            <a:noFill/>
            <a:miter lim="800000"/>
            <a:headEnd/>
            <a:tailEnd/>
          </a:ln>
        </p:spPr>
        <p:txBody>
          <a:bodyPr>
            <a:spAutoFit/>
          </a:bodyPr>
          <a:lstStyle/>
          <a:p>
            <a:pPr>
              <a:spcBef>
                <a:spcPct val="50000"/>
              </a:spcBef>
            </a:pPr>
            <a:r>
              <a:rPr lang="en-US" sz="1400"/>
              <a:t>Madison</a:t>
            </a:r>
          </a:p>
        </p:txBody>
      </p:sp>
      <p:pic>
        <p:nvPicPr>
          <p:cNvPr id="49163" name="Picture 18" descr="secaucus4"/>
          <p:cNvPicPr>
            <a:picLocks noGrp="1" noChangeAspect="1" noChangeArrowheads="1"/>
          </p:cNvPicPr>
          <p:nvPr>
            <p:ph sz="quarter" idx="2"/>
          </p:nvPr>
        </p:nvPicPr>
        <p:blipFill>
          <a:blip r:embed="rId4" cstate="print"/>
          <a:srcRect/>
          <a:stretch>
            <a:fillRect/>
          </a:stretch>
        </p:blipFill>
        <p:spPr>
          <a:xfrm>
            <a:off x="796925" y="3938588"/>
            <a:ext cx="3357563" cy="2187575"/>
          </a:xfrm>
        </p:spPr>
      </p:pic>
      <p:sp>
        <p:nvSpPr>
          <p:cNvPr id="49164" name="Text Box 19"/>
          <p:cNvSpPr txBox="1">
            <a:spLocks noChangeArrowheads="1"/>
          </p:cNvSpPr>
          <p:nvPr/>
        </p:nvSpPr>
        <p:spPr bwMode="auto">
          <a:xfrm>
            <a:off x="685800" y="5867400"/>
            <a:ext cx="990600" cy="304800"/>
          </a:xfrm>
          <a:prstGeom prst="rect">
            <a:avLst/>
          </a:prstGeom>
          <a:noFill/>
          <a:ln w="9525">
            <a:noFill/>
            <a:miter lim="800000"/>
            <a:headEnd/>
            <a:tailEnd/>
          </a:ln>
        </p:spPr>
        <p:txBody>
          <a:bodyPr>
            <a:spAutoFit/>
          </a:bodyPr>
          <a:lstStyle/>
          <a:p>
            <a:pPr>
              <a:spcBef>
                <a:spcPct val="50000"/>
              </a:spcBef>
            </a:pPr>
            <a:r>
              <a:rPr lang="en-US" sz="1400"/>
              <a:t>Secaucus</a:t>
            </a:r>
          </a:p>
        </p:txBody>
      </p:sp>
      <p:sp>
        <p:nvSpPr>
          <p:cNvPr id="49165" name="Rectangle 1"/>
          <p:cNvSpPr>
            <a:spLocks noChangeArrowheads="1"/>
          </p:cNvSpPr>
          <p:nvPr/>
        </p:nvSpPr>
        <p:spPr bwMode="auto">
          <a:xfrm>
            <a:off x="7010400" y="4721225"/>
            <a:ext cx="1465263" cy="307975"/>
          </a:xfrm>
          <a:prstGeom prst="rect">
            <a:avLst/>
          </a:prstGeom>
          <a:noFill/>
          <a:ln w="9525">
            <a:noFill/>
            <a:miter lim="800000"/>
            <a:headEnd/>
            <a:tailEnd/>
          </a:ln>
        </p:spPr>
        <p:txBody>
          <a:bodyPr wrap="none">
            <a:spAutoFit/>
          </a:bodyPr>
          <a:lstStyle/>
          <a:p>
            <a:pPr>
              <a:spcBef>
                <a:spcPct val="50000"/>
              </a:spcBef>
            </a:pPr>
            <a:r>
              <a:rPr lang="en-US" sz="1400"/>
              <a:t>Morristown Dev.</a:t>
            </a:r>
          </a:p>
        </p:txBody>
      </p:sp>
      <p:sp>
        <p:nvSpPr>
          <p:cNvPr id="49166" name="Slide Number Placeholder 2"/>
          <p:cNvSpPr txBox="1">
            <a:spLocks noGrp="1"/>
          </p:cNvSpPr>
          <p:nvPr/>
        </p:nvSpPr>
        <p:spPr bwMode="auto">
          <a:xfrm>
            <a:off x="6553200" y="6096000"/>
            <a:ext cx="2133600" cy="476250"/>
          </a:xfrm>
          <a:prstGeom prst="rect">
            <a:avLst/>
          </a:prstGeom>
          <a:noFill/>
          <a:ln w="9525">
            <a:noFill/>
            <a:miter lim="800000"/>
            <a:headEnd/>
            <a:tailEnd/>
          </a:ln>
        </p:spPr>
        <p:txBody>
          <a:bodyPr/>
          <a:lstStyle/>
          <a:p>
            <a:pPr algn="r"/>
            <a:fld id="{DF958D72-54CA-49AB-BBB6-DEFC0E6853B5}" type="slidenum">
              <a:rPr lang="en-US" sz="1400"/>
              <a:pPr algn="r"/>
              <a:t>45</a:t>
            </a:fld>
            <a:endParaRPr lang="en-US" sz="140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10"/>
          </p:nvPr>
        </p:nvSpPr>
        <p:spPr>
          <a:noFill/>
        </p:spPr>
        <p:txBody>
          <a:bodyPr/>
          <a:lstStyle/>
          <a:p>
            <a:fld id="{918F341F-A56C-4D26-9F0F-BB60316E706A}" type="slidenum">
              <a:rPr lang="en-US" smtClean="0"/>
              <a:pPr/>
              <a:t>46</a:t>
            </a:fld>
            <a:endParaRPr lang="en-US" smtClean="0"/>
          </a:p>
        </p:txBody>
      </p:sp>
      <p:sp>
        <p:nvSpPr>
          <p:cNvPr id="50178" name="Title 1"/>
          <p:cNvSpPr>
            <a:spLocks noGrp="1"/>
          </p:cNvSpPr>
          <p:nvPr>
            <p:ph type="title"/>
          </p:nvPr>
        </p:nvSpPr>
        <p:spPr/>
        <p:txBody>
          <a:bodyPr/>
          <a:lstStyle/>
          <a:p>
            <a:r>
              <a:rPr lang="en-US" smtClean="0"/>
              <a:t>Others…</a:t>
            </a:r>
          </a:p>
        </p:txBody>
      </p:sp>
      <p:sp>
        <p:nvSpPr>
          <p:cNvPr id="50179" name="Slide Number Placeholder 5"/>
          <p:cNvSpPr txBox="1">
            <a:spLocks noGrp="1"/>
          </p:cNvSpPr>
          <p:nvPr/>
        </p:nvSpPr>
        <p:spPr bwMode="auto">
          <a:xfrm>
            <a:off x="6553200" y="6096000"/>
            <a:ext cx="2133600" cy="476250"/>
          </a:xfrm>
          <a:prstGeom prst="rect">
            <a:avLst/>
          </a:prstGeom>
          <a:noFill/>
          <a:ln w="9525">
            <a:noFill/>
            <a:miter lim="800000"/>
            <a:headEnd/>
            <a:tailEnd/>
          </a:ln>
        </p:spPr>
        <p:txBody>
          <a:bodyPr/>
          <a:lstStyle/>
          <a:p>
            <a:pPr algn="r"/>
            <a:fld id="{8EB9C778-257C-4D28-8779-6BEEC58B2E48}" type="slidenum">
              <a:rPr lang="en-US" sz="1400"/>
              <a:pPr algn="r"/>
              <a:t>46</a:t>
            </a:fld>
            <a:endParaRPr lang="en-US" sz="1400"/>
          </a:p>
        </p:txBody>
      </p:sp>
      <p:sp>
        <p:nvSpPr>
          <p:cNvPr id="50180" name="TextBox 13"/>
          <p:cNvSpPr txBox="1">
            <a:spLocks noChangeArrowheads="1"/>
          </p:cNvSpPr>
          <p:nvPr/>
        </p:nvSpPr>
        <p:spPr bwMode="auto">
          <a:xfrm>
            <a:off x="3733800" y="6172200"/>
            <a:ext cx="1524000" cy="214313"/>
          </a:xfrm>
          <a:prstGeom prst="rect">
            <a:avLst/>
          </a:prstGeom>
          <a:noFill/>
          <a:ln w="9525">
            <a:noFill/>
            <a:miter lim="800000"/>
            <a:headEnd/>
            <a:tailEnd/>
          </a:ln>
        </p:spPr>
        <p:txBody>
          <a:bodyPr>
            <a:spAutoFit/>
          </a:bodyPr>
          <a:lstStyle/>
          <a:p>
            <a:r>
              <a:rPr lang="en-US" sz="800" i="1"/>
              <a:t>Copyright 2010 NJ Transit</a:t>
            </a:r>
          </a:p>
        </p:txBody>
      </p:sp>
      <p:pic>
        <p:nvPicPr>
          <p:cNvPr id="50181" name="Content Placeholder 17" descr="South Orange 1.jpg"/>
          <p:cNvPicPr>
            <a:picLocks noGrp="1" noChangeAspect="1"/>
          </p:cNvPicPr>
          <p:nvPr>
            <p:ph sz="half" idx="1"/>
          </p:nvPr>
        </p:nvPicPr>
        <p:blipFill>
          <a:blip r:embed="rId2" cstate="print"/>
          <a:srcRect/>
          <a:stretch>
            <a:fillRect/>
          </a:stretch>
        </p:blipFill>
        <p:spPr>
          <a:xfrm>
            <a:off x="5029200" y="1600200"/>
            <a:ext cx="3276600" cy="2149475"/>
          </a:xfrm>
        </p:spPr>
      </p:pic>
      <p:pic>
        <p:nvPicPr>
          <p:cNvPr id="50182" name="Content Placeholder 19" descr="Plainfield mStation 2.jpg"/>
          <p:cNvPicPr>
            <a:picLocks noGrp="1" noChangeAspect="1"/>
          </p:cNvPicPr>
          <p:nvPr>
            <p:ph sz="quarter" idx="2"/>
          </p:nvPr>
        </p:nvPicPr>
        <p:blipFill>
          <a:blip r:embed="rId3" cstate="print"/>
          <a:srcRect/>
          <a:stretch>
            <a:fillRect/>
          </a:stretch>
        </p:blipFill>
        <p:spPr>
          <a:xfrm>
            <a:off x="838200" y="1600200"/>
            <a:ext cx="3200400" cy="4402138"/>
          </a:xfrm>
        </p:spPr>
      </p:pic>
      <p:pic>
        <p:nvPicPr>
          <p:cNvPr id="50183" name="Content Placeholder 21" descr="Ramsey.jpg"/>
          <p:cNvPicPr>
            <a:picLocks noGrp="1" noChangeAspect="1"/>
          </p:cNvPicPr>
          <p:nvPr>
            <p:ph sz="quarter" idx="3"/>
          </p:nvPr>
        </p:nvPicPr>
        <p:blipFill>
          <a:blip r:embed="rId4" cstate="print"/>
          <a:srcRect/>
          <a:stretch>
            <a:fillRect/>
          </a:stretch>
        </p:blipFill>
        <p:spPr>
          <a:xfrm>
            <a:off x="5029200" y="3797300"/>
            <a:ext cx="3276600" cy="2328863"/>
          </a:xfrm>
        </p:spPr>
      </p:pic>
      <p:sp>
        <p:nvSpPr>
          <p:cNvPr id="50184" name="Rectangle 1"/>
          <p:cNvSpPr>
            <a:spLocks noChangeArrowheads="1"/>
          </p:cNvSpPr>
          <p:nvPr/>
        </p:nvSpPr>
        <p:spPr bwMode="auto">
          <a:xfrm>
            <a:off x="7010400" y="3422650"/>
            <a:ext cx="1298575" cy="307975"/>
          </a:xfrm>
          <a:prstGeom prst="rect">
            <a:avLst/>
          </a:prstGeom>
          <a:noFill/>
          <a:ln w="9525">
            <a:noFill/>
            <a:miter lim="800000"/>
            <a:headEnd/>
            <a:tailEnd/>
          </a:ln>
        </p:spPr>
        <p:txBody>
          <a:bodyPr wrap="none">
            <a:spAutoFit/>
          </a:bodyPr>
          <a:lstStyle/>
          <a:p>
            <a:pPr>
              <a:spcBef>
                <a:spcPct val="50000"/>
              </a:spcBef>
            </a:pPr>
            <a:r>
              <a:rPr lang="en-US" sz="1400"/>
              <a:t>South Orange</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10"/>
          </p:nvPr>
        </p:nvSpPr>
        <p:spPr>
          <a:noFill/>
        </p:spPr>
        <p:txBody>
          <a:bodyPr/>
          <a:lstStyle/>
          <a:p>
            <a:fld id="{F18C94DA-47DA-4A02-8626-28FE4AD54546}" type="slidenum">
              <a:rPr lang="en-US" smtClean="0"/>
              <a:pPr/>
              <a:t>47</a:t>
            </a:fld>
            <a:endParaRPr lang="en-US" smtClean="0"/>
          </a:p>
        </p:txBody>
      </p:sp>
      <p:sp>
        <p:nvSpPr>
          <p:cNvPr id="51202" name="Rectangle 4"/>
          <p:cNvSpPr>
            <a:spLocks noGrp="1" noChangeArrowheads="1"/>
          </p:cNvSpPr>
          <p:nvPr>
            <p:ph type="title" sz="quarter"/>
          </p:nvPr>
        </p:nvSpPr>
        <p:spPr/>
        <p:txBody>
          <a:bodyPr/>
          <a:lstStyle/>
          <a:p>
            <a:r>
              <a:rPr lang="en-US" sz="4000" smtClean="0"/>
              <a:t>LRT </a:t>
            </a:r>
          </a:p>
        </p:txBody>
      </p:sp>
      <p:pic>
        <p:nvPicPr>
          <p:cNvPr id="51203" name="Picture 9" descr="Bergenline Avenue 2"/>
          <p:cNvPicPr>
            <a:picLocks noGrp="1" noChangeAspect="1" noChangeArrowheads="1"/>
          </p:cNvPicPr>
          <p:nvPr>
            <p:ph sz="quarter" idx="1"/>
          </p:nvPr>
        </p:nvPicPr>
        <p:blipFill>
          <a:blip r:embed="rId2" cstate="print"/>
          <a:srcRect/>
          <a:stretch>
            <a:fillRect/>
          </a:stretch>
        </p:blipFill>
        <p:spPr>
          <a:xfrm>
            <a:off x="952500" y="1700213"/>
            <a:ext cx="3048000" cy="1985962"/>
          </a:xfrm>
        </p:spPr>
      </p:pic>
      <p:pic>
        <p:nvPicPr>
          <p:cNvPr id="51204" name="Picture 10" descr="RiverLINE Camden"/>
          <p:cNvPicPr>
            <a:picLocks noGrp="1" noChangeAspect="1" noChangeArrowheads="1"/>
          </p:cNvPicPr>
          <p:nvPr>
            <p:ph sz="quarter" idx="3"/>
          </p:nvPr>
        </p:nvPicPr>
        <p:blipFill>
          <a:blip r:embed="rId3" cstate="print"/>
          <a:srcRect/>
          <a:stretch>
            <a:fillRect/>
          </a:stretch>
        </p:blipFill>
        <p:spPr>
          <a:xfrm>
            <a:off x="796925" y="3938588"/>
            <a:ext cx="3357563" cy="2187575"/>
          </a:xfrm>
        </p:spPr>
      </p:pic>
      <p:pic>
        <p:nvPicPr>
          <p:cNvPr id="51205" name="Picture 11" descr="RiverLINE LRV 1st Train camden"/>
          <p:cNvPicPr>
            <a:picLocks noGrp="1" noChangeAspect="1" noChangeArrowheads="1"/>
          </p:cNvPicPr>
          <p:nvPr>
            <p:ph sz="quarter" idx="2"/>
          </p:nvPr>
        </p:nvPicPr>
        <p:blipFill>
          <a:blip r:embed="rId4" cstate="print"/>
          <a:srcRect/>
          <a:stretch>
            <a:fillRect/>
          </a:stretch>
        </p:blipFill>
        <p:spPr>
          <a:xfrm>
            <a:off x="5137150" y="1600200"/>
            <a:ext cx="3060700" cy="2185988"/>
          </a:xfrm>
        </p:spPr>
      </p:pic>
      <p:pic>
        <p:nvPicPr>
          <p:cNvPr id="51206" name="Picture 12" descr="HBLR_Richard St Portal"/>
          <p:cNvPicPr>
            <a:picLocks noGrp="1" noChangeAspect="1" noChangeArrowheads="1"/>
          </p:cNvPicPr>
          <p:nvPr>
            <p:ph sz="quarter" idx="4"/>
          </p:nvPr>
        </p:nvPicPr>
        <p:blipFill>
          <a:blip r:embed="rId5" cstate="print"/>
          <a:srcRect/>
          <a:stretch>
            <a:fillRect/>
          </a:stretch>
        </p:blipFill>
        <p:spPr>
          <a:xfrm>
            <a:off x="5792788" y="3938588"/>
            <a:ext cx="1749425" cy="2187575"/>
          </a:xfrm>
        </p:spPr>
      </p:pic>
      <p:sp>
        <p:nvSpPr>
          <p:cNvPr id="51207" name="Rectangle 1"/>
          <p:cNvSpPr>
            <a:spLocks noChangeArrowheads="1"/>
          </p:cNvSpPr>
          <p:nvPr/>
        </p:nvSpPr>
        <p:spPr bwMode="auto">
          <a:xfrm>
            <a:off x="3276600" y="5867400"/>
            <a:ext cx="860425" cy="307975"/>
          </a:xfrm>
          <a:prstGeom prst="rect">
            <a:avLst/>
          </a:prstGeom>
          <a:noFill/>
          <a:ln w="9525">
            <a:noFill/>
            <a:miter lim="800000"/>
            <a:headEnd/>
            <a:tailEnd/>
          </a:ln>
        </p:spPr>
        <p:txBody>
          <a:bodyPr wrap="none">
            <a:spAutoFit/>
          </a:bodyPr>
          <a:lstStyle/>
          <a:p>
            <a:pPr>
              <a:spcBef>
                <a:spcPct val="50000"/>
              </a:spcBef>
            </a:pPr>
            <a:r>
              <a:rPr lang="en-US" sz="1400"/>
              <a:t>Camden</a:t>
            </a:r>
          </a:p>
        </p:txBody>
      </p:sp>
      <p:sp>
        <p:nvSpPr>
          <p:cNvPr id="51208" name="TextBox 13"/>
          <p:cNvSpPr txBox="1">
            <a:spLocks noChangeArrowheads="1"/>
          </p:cNvSpPr>
          <p:nvPr/>
        </p:nvSpPr>
        <p:spPr bwMode="auto">
          <a:xfrm>
            <a:off x="3733800" y="6172200"/>
            <a:ext cx="1524000" cy="214313"/>
          </a:xfrm>
          <a:prstGeom prst="rect">
            <a:avLst/>
          </a:prstGeom>
          <a:noFill/>
          <a:ln w="9525">
            <a:noFill/>
            <a:miter lim="800000"/>
            <a:headEnd/>
            <a:tailEnd/>
          </a:ln>
        </p:spPr>
        <p:txBody>
          <a:bodyPr>
            <a:spAutoFit/>
          </a:bodyPr>
          <a:lstStyle/>
          <a:p>
            <a:r>
              <a:rPr lang="en-US" sz="800" i="1"/>
              <a:t>Copyright 2010 NJ Transit</a:t>
            </a:r>
          </a:p>
        </p:txBody>
      </p:sp>
      <p:sp>
        <p:nvSpPr>
          <p:cNvPr id="51209" name="Slide Number Placeholder 3"/>
          <p:cNvSpPr txBox="1">
            <a:spLocks noGrp="1"/>
          </p:cNvSpPr>
          <p:nvPr/>
        </p:nvSpPr>
        <p:spPr bwMode="auto">
          <a:xfrm>
            <a:off x="6553200" y="6096000"/>
            <a:ext cx="2133600" cy="476250"/>
          </a:xfrm>
          <a:prstGeom prst="rect">
            <a:avLst/>
          </a:prstGeom>
          <a:noFill/>
          <a:ln w="9525">
            <a:noFill/>
            <a:miter lim="800000"/>
            <a:headEnd/>
            <a:tailEnd/>
          </a:ln>
        </p:spPr>
        <p:txBody>
          <a:bodyPr/>
          <a:lstStyle/>
          <a:p>
            <a:pPr algn="r"/>
            <a:fld id="{2D3C3D9A-E4DC-49EC-9CA5-B760BF60E8F3}" type="slidenum">
              <a:rPr lang="en-US" sz="1400"/>
              <a:pPr algn="r"/>
              <a:t>47</a:t>
            </a:fld>
            <a:endParaRPr lang="en-US" sz="140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10"/>
          </p:nvPr>
        </p:nvSpPr>
        <p:spPr>
          <a:noFill/>
        </p:spPr>
        <p:txBody>
          <a:bodyPr/>
          <a:lstStyle/>
          <a:p>
            <a:fld id="{7F2FD53E-7D7F-49B3-B9A8-C730BD0D06A1}" type="slidenum">
              <a:rPr lang="en-US" smtClean="0"/>
              <a:pPr/>
              <a:t>48</a:t>
            </a:fld>
            <a:endParaRPr lang="en-US" smtClean="0"/>
          </a:p>
        </p:txBody>
      </p:sp>
      <p:sp>
        <p:nvSpPr>
          <p:cNvPr id="52226" name="Rectangle 4"/>
          <p:cNvSpPr>
            <a:spLocks noGrp="1" noChangeArrowheads="1"/>
          </p:cNvSpPr>
          <p:nvPr>
            <p:ph type="title" sz="quarter"/>
          </p:nvPr>
        </p:nvSpPr>
        <p:spPr/>
        <p:txBody>
          <a:bodyPr/>
          <a:lstStyle/>
          <a:p>
            <a:r>
              <a:rPr lang="en-US" sz="4000" smtClean="0"/>
              <a:t>BUS / BRT</a:t>
            </a:r>
          </a:p>
        </p:txBody>
      </p:sp>
      <p:pic>
        <p:nvPicPr>
          <p:cNvPr id="52227" name="Content Placeholder 6"/>
          <p:cNvPicPr>
            <a:picLocks noGrp="1" noChangeAspect="1"/>
          </p:cNvPicPr>
          <p:nvPr>
            <p:ph sz="quarter" idx="1"/>
          </p:nvPr>
        </p:nvPicPr>
        <p:blipFill>
          <a:blip r:embed="rId2" cstate="print"/>
          <a:srcRect/>
          <a:stretch>
            <a:fillRect/>
          </a:stretch>
        </p:blipFill>
        <p:spPr>
          <a:xfrm>
            <a:off x="4953000" y="3748088"/>
            <a:ext cx="3605213" cy="2347912"/>
          </a:xfrm>
        </p:spPr>
      </p:pic>
      <p:pic>
        <p:nvPicPr>
          <p:cNvPr id="52228" name="Content Placeholder 7"/>
          <p:cNvPicPr>
            <a:picLocks noGrp="1" noChangeAspect="1"/>
          </p:cNvPicPr>
          <p:nvPr>
            <p:ph sz="quarter" idx="2"/>
          </p:nvPr>
        </p:nvPicPr>
        <p:blipFill>
          <a:blip r:embed="rId3" cstate="print"/>
          <a:srcRect/>
          <a:stretch>
            <a:fillRect/>
          </a:stretch>
        </p:blipFill>
        <p:spPr>
          <a:xfrm>
            <a:off x="304800" y="1447800"/>
            <a:ext cx="4322763" cy="3048000"/>
          </a:xfrm>
        </p:spPr>
      </p:pic>
      <p:pic>
        <p:nvPicPr>
          <p:cNvPr id="52229" name="Content Placeholder 10"/>
          <p:cNvPicPr>
            <a:picLocks noGrp="1" noChangeAspect="1"/>
          </p:cNvPicPr>
          <p:nvPr>
            <p:ph sz="quarter" idx="3"/>
          </p:nvPr>
        </p:nvPicPr>
        <p:blipFill>
          <a:blip r:embed="rId4" cstate="print"/>
          <a:srcRect/>
          <a:stretch>
            <a:fillRect/>
          </a:stretch>
        </p:blipFill>
        <p:spPr>
          <a:xfrm>
            <a:off x="5000625" y="1433513"/>
            <a:ext cx="2954338" cy="2187575"/>
          </a:xfrm>
        </p:spPr>
      </p:pic>
      <p:sp>
        <p:nvSpPr>
          <p:cNvPr id="52230" name="Rectangle 8"/>
          <p:cNvSpPr>
            <a:spLocks noChangeArrowheads="1"/>
          </p:cNvSpPr>
          <p:nvPr/>
        </p:nvSpPr>
        <p:spPr bwMode="auto">
          <a:xfrm>
            <a:off x="7985125" y="5791200"/>
            <a:ext cx="565150" cy="307975"/>
          </a:xfrm>
          <a:prstGeom prst="rect">
            <a:avLst/>
          </a:prstGeom>
          <a:noFill/>
          <a:ln w="9525">
            <a:noFill/>
            <a:miter lim="800000"/>
            <a:headEnd/>
            <a:tailEnd/>
          </a:ln>
        </p:spPr>
        <p:txBody>
          <a:bodyPr wrap="none">
            <a:spAutoFit/>
          </a:bodyPr>
          <a:lstStyle/>
          <a:p>
            <a:pPr>
              <a:spcBef>
                <a:spcPct val="50000"/>
              </a:spcBef>
            </a:pPr>
            <a:r>
              <a:rPr lang="en-US" sz="1400"/>
              <a:t>DSC</a:t>
            </a:r>
          </a:p>
        </p:txBody>
      </p:sp>
      <p:sp>
        <p:nvSpPr>
          <p:cNvPr id="52231" name="Rectangle 9"/>
          <p:cNvSpPr>
            <a:spLocks noChangeArrowheads="1"/>
          </p:cNvSpPr>
          <p:nvPr/>
        </p:nvSpPr>
        <p:spPr bwMode="auto">
          <a:xfrm>
            <a:off x="3733800" y="4144963"/>
            <a:ext cx="822325" cy="307975"/>
          </a:xfrm>
          <a:prstGeom prst="rect">
            <a:avLst/>
          </a:prstGeom>
          <a:noFill/>
          <a:ln w="9525">
            <a:noFill/>
            <a:miter lim="800000"/>
            <a:headEnd/>
            <a:tailEnd/>
          </a:ln>
        </p:spPr>
        <p:txBody>
          <a:bodyPr wrap="none">
            <a:spAutoFit/>
          </a:bodyPr>
          <a:lstStyle/>
          <a:p>
            <a:pPr>
              <a:spcBef>
                <a:spcPct val="50000"/>
              </a:spcBef>
            </a:pPr>
            <a:r>
              <a:rPr lang="en-US" sz="1400"/>
              <a:t>GO Bus</a:t>
            </a:r>
          </a:p>
        </p:txBody>
      </p:sp>
      <p:sp>
        <p:nvSpPr>
          <p:cNvPr id="52232" name="Rectangle 11"/>
          <p:cNvSpPr>
            <a:spLocks noChangeArrowheads="1"/>
          </p:cNvSpPr>
          <p:nvPr/>
        </p:nvSpPr>
        <p:spPr bwMode="auto">
          <a:xfrm>
            <a:off x="7162800" y="3303588"/>
            <a:ext cx="822325" cy="307975"/>
          </a:xfrm>
          <a:prstGeom prst="rect">
            <a:avLst/>
          </a:prstGeom>
          <a:noFill/>
          <a:ln w="9525">
            <a:noFill/>
            <a:miter lim="800000"/>
            <a:headEnd/>
            <a:tailEnd/>
          </a:ln>
        </p:spPr>
        <p:txBody>
          <a:bodyPr wrap="none">
            <a:spAutoFit/>
          </a:bodyPr>
          <a:lstStyle/>
          <a:p>
            <a:pPr>
              <a:spcBef>
                <a:spcPct val="50000"/>
              </a:spcBef>
            </a:pPr>
            <a:r>
              <a:rPr lang="en-US" sz="1400"/>
              <a:t>GO Bus</a:t>
            </a:r>
          </a:p>
        </p:txBody>
      </p:sp>
      <p:sp>
        <p:nvSpPr>
          <p:cNvPr id="52233" name="TextBox 13"/>
          <p:cNvSpPr txBox="1">
            <a:spLocks noChangeArrowheads="1"/>
          </p:cNvSpPr>
          <p:nvPr/>
        </p:nvSpPr>
        <p:spPr bwMode="auto">
          <a:xfrm>
            <a:off x="3733800" y="6172200"/>
            <a:ext cx="1524000" cy="214313"/>
          </a:xfrm>
          <a:prstGeom prst="rect">
            <a:avLst/>
          </a:prstGeom>
          <a:noFill/>
          <a:ln w="9525">
            <a:noFill/>
            <a:miter lim="800000"/>
            <a:headEnd/>
            <a:tailEnd/>
          </a:ln>
        </p:spPr>
        <p:txBody>
          <a:bodyPr>
            <a:spAutoFit/>
          </a:bodyPr>
          <a:lstStyle/>
          <a:p>
            <a:r>
              <a:rPr lang="en-US" sz="800" i="1"/>
              <a:t>Copyright 2010 NJ Transit</a:t>
            </a:r>
          </a:p>
        </p:txBody>
      </p:sp>
      <p:sp>
        <p:nvSpPr>
          <p:cNvPr id="52234" name="Slide Number Placeholder 17"/>
          <p:cNvSpPr txBox="1">
            <a:spLocks noGrp="1"/>
          </p:cNvSpPr>
          <p:nvPr/>
        </p:nvSpPr>
        <p:spPr bwMode="auto">
          <a:xfrm>
            <a:off x="6553200" y="6096000"/>
            <a:ext cx="2133600" cy="476250"/>
          </a:xfrm>
          <a:prstGeom prst="rect">
            <a:avLst/>
          </a:prstGeom>
          <a:noFill/>
          <a:ln w="9525">
            <a:noFill/>
            <a:miter lim="800000"/>
            <a:headEnd/>
            <a:tailEnd/>
          </a:ln>
        </p:spPr>
        <p:txBody>
          <a:bodyPr/>
          <a:lstStyle/>
          <a:p>
            <a:pPr algn="r"/>
            <a:fld id="{8C48DFF1-861B-425C-844D-6A116308CD08}" type="slidenum">
              <a:rPr lang="en-US" sz="1400"/>
              <a:pPr algn="r"/>
              <a:t>48</a:t>
            </a:fld>
            <a:endParaRPr lang="en-US" sz="140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10"/>
          </p:nvPr>
        </p:nvSpPr>
        <p:spPr>
          <a:noFill/>
        </p:spPr>
        <p:txBody>
          <a:bodyPr/>
          <a:lstStyle/>
          <a:p>
            <a:fld id="{62B0E66A-B2DE-4833-AC2D-3C0CB898D544}" type="slidenum">
              <a:rPr lang="en-US" smtClean="0"/>
              <a:pPr/>
              <a:t>49</a:t>
            </a:fld>
            <a:endParaRPr lang="en-US" smtClean="0"/>
          </a:p>
        </p:txBody>
      </p:sp>
      <p:sp>
        <p:nvSpPr>
          <p:cNvPr id="53250" name="Rectangle 4"/>
          <p:cNvSpPr>
            <a:spLocks noGrp="1" noChangeArrowheads="1"/>
          </p:cNvSpPr>
          <p:nvPr>
            <p:ph type="title" sz="quarter"/>
          </p:nvPr>
        </p:nvSpPr>
        <p:spPr/>
        <p:txBody>
          <a:bodyPr/>
          <a:lstStyle/>
          <a:p>
            <a:r>
              <a:rPr lang="en-US" sz="4000" smtClean="0"/>
              <a:t>BUS / BRT </a:t>
            </a:r>
          </a:p>
        </p:txBody>
      </p:sp>
      <p:pic>
        <p:nvPicPr>
          <p:cNvPr id="53251" name="Content Placeholder 12"/>
          <p:cNvPicPr>
            <a:picLocks noGrp="1" noChangeAspect="1"/>
          </p:cNvPicPr>
          <p:nvPr>
            <p:ph sz="quarter" idx="1"/>
          </p:nvPr>
        </p:nvPicPr>
        <p:blipFill>
          <a:blip r:embed="rId2" cstate="print"/>
          <a:srcRect/>
          <a:stretch>
            <a:fillRect/>
          </a:stretch>
        </p:blipFill>
        <p:spPr>
          <a:xfrm>
            <a:off x="798513" y="1600200"/>
            <a:ext cx="3355975" cy="2185988"/>
          </a:xfrm>
        </p:spPr>
      </p:pic>
      <p:pic>
        <p:nvPicPr>
          <p:cNvPr id="53252" name="Content Placeholder 13"/>
          <p:cNvPicPr>
            <a:picLocks noGrp="1" noChangeAspect="1"/>
          </p:cNvPicPr>
          <p:nvPr>
            <p:ph sz="quarter" idx="3"/>
          </p:nvPr>
        </p:nvPicPr>
        <p:blipFill>
          <a:blip r:embed="rId3" cstate="print"/>
          <a:srcRect/>
          <a:stretch>
            <a:fillRect/>
          </a:stretch>
        </p:blipFill>
        <p:spPr>
          <a:xfrm>
            <a:off x="838200" y="3844925"/>
            <a:ext cx="3182938" cy="2387600"/>
          </a:xfrm>
        </p:spPr>
      </p:pic>
      <p:sp>
        <p:nvSpPr>
          <p:cNvPr id="53253" name="Rectangle 14"/>
          <p:cNvSpPr>
            <a:spLocks noChangeArrowheads="1"/>
          </p:cNvSpPr>
          <p:nvPr/>
        </p:nvSpPr>
        <p:spPr bwMode="auto">
          <a:xfrm>
            <a:off x="2947988" y="3505200"/>
            <a:ext cx="1198562" cy="307975"/>
          </a:xfrm>
          <a:prstGeom prst="rect">
            <a:avLst/>
          </a:prstGeom>
          <a:noFill/>
          <a:ln w="9525">
            <a:noFill/>
            <a:miter lim="800000"/>
            <a:headEnd/>
            <a:tailEnd/>
          </a:ln>
        </p:spPr>
        <p:txBody>
          <a:bodyPr wrap="none">
            <a:spAutoFit/>
          </a:bodyPr>
          <a:lstStyle/>
          <a:p>
            <a:pPr>
              <a:spcBef>
                <a:spcPct val="50000"/>
              </a:spcBef>
            </a:pPr>
            <a:r>
              <a:rPr lang="en-US" sz="1400"/>
              <a:t>Port Imperial</a:t>
            </a:r>
          </a:p>
        </p:txBody>
      </p:sp>
      <p:pic>
        <p:nvPicPr>
          <p:cNvPr id="53254" name="Content Placeholder 14"/>
          <p:cNvPicPr>
            <a:picLocks noGrp="1" noChangeAspect="1"/>
          </p:cNvPicPr>
          <p:nvPr>
            <p:ph sz="quarter" idx="2"/>
          </p:nvPr>
        </p:nvPicPr>
        <p:blipFill>
          <a:blip r:embed="rId4" cstate="print"/>
          <a:srcRect/>
          <a:stretch>
            <a:fillRect/>
          </a:stretch>
        </p:blipFill>
        <p:spPr>
          <a:xfrm>
            <a:off x="4876800" y="1600200"/>
            <a:ext cx="3354388" cy="4191000"/>
          </a:xfrm>
        </p:spPr>
      </p:pic>
      <p:sp>
        <p:nvSpPr>
          <p:cNvPr id="53255" name="Rectangle 21"/>
          <p:cNvSpPr>
            <a:spLocks noChangeArrowheads="1"/>
          </p:cNvSpPr>
          <p:nvPr/>
        </p:nvSpPr>
        <p:spPr bwMode="auto">
          <a:xfrm>
            <a:off x="7696200" y="5486400"/>
            <a:ext cx="584200" cy="307975"/>
          </a:xfrm>
          <a:prstGeom prst="rect">
            <a:avLst/>
          </a:prstGeom>
          <a:noFill/>
          <a:ln w="9525">
            <a:noFill/>
            <a:miter lim="800000"/>
            <a:headEnd/>
            <a:tailEnd/>
          </a:ln>
        </p:spPr>
        <p:txBody>
          <a:bodyPr wrap="none">
            <a:spAutoFit/>
          </a:bodyPr>
          <a:lstStyle/>
          <a:p>
            <a:pPr>
              <a:spcBef>
                <a:spcPct val="50000"/>
              </a:spcBef>
            </a:pPr>
            <a:r>
              <a:rPr lang="en-US" sz="1400"/>
              <a:t>Helix</a:t>
            </a:r>
          </a:p>
        </p:txBody>
      </p:sp>
      <p:sp>
        <p:nvSpPr>
          <p:cNvPr id="53256" name="TextBox 13"/>
          <p:cNvSpPr txBox="1">
            <a:spLocks noChangeArrowheads="1"/>
          </p:cNvSpPr>
          <p:nvPr/>
        </p:nvSpPr>
        <p:spPr bwMode="auto">
          <a:xfrm>
            <a:off x="6172200" y="6172200"/>
            <a:ext cx="1524000" cy="214313"/>
          </a:xfrm>
          <a:prstGeom prst="rect">
            <a:avLst/>
          </a:prstGeom>
          <a:noFill/>
          <a:ln w="9525">
            <a:noFill/>
            <a:miter lim="800000"/>
            <a:headEnd/>
            <a:tailEnd/>
          </a:ln>
        </p:spPr>
        <p:txBody>
          <a:bodyPr>
            <a:spAutoFit/>
          </a:bodyPr>
          <a:lstStyle/>
          <a:p>
            <a:r>
              <a:rPr lang="en-US" sz="800" i="1"/>
              <a:t>Copyright 2010 NJ Transit</a:t>
            </a:r>
          </a:p>
        </p:txBody>
      </p:sp>
      <p:sp>
        <p:nvSpPr>
          <p:cNvPr id="53257" name="Slide Number Placeholder 15"/>
          <p:cNvSpPr txBox="1">
            <a:spLocks noGrp="1"/>
          </p:cNvSpPr>
          <p:nvPr/>
        </p:nvSpPr>
        <p:spPr bwMode="auto">
          <a:xfrm>
            <a:off x="6553200" y="6096000"/>
            <a:ext cx="2133600" cy="476250"/>
          </a:xfrm>
          <a:prstGeom prst="rect">
            <a:avLst/>
          </a:prstGeom>
          <a:noFill/>
          <a:ln w="9525">
            <a:noFill/>
            <a:miter lim="800000"/>
            <a:headEnd/>
            <a:tailEnd/>
          </a:ln>
        </p:spPr>
        <p:txBody>
          <a:bodyPr/>
          <a:lstStyle/>
          <a:p>
            <a:pPr algn="r"/>
            <a:fld id="{F0144383-74C2-45E1-BC36-B61B0D66BE62}" type="slidenum">
              <a:rPr lang="en-US" sz="1400"/>
              <a:pPr algn="r"/>
              <a:t>49</a:t>
            </a:fld>
            <a:endParaRPr lang="en-US" sz="140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1" name="Rectangle 6"/>
          <p:cNvSpPr>
            <a:spLocks noGrp="1" noChangeArrowheads="1"/>
          </p:cNvSpPr>
          <p:nvPr>
            <p:ph type="sldNum" sz="quarter" idx="12"/>
          </p:nvPr>
        </p:nvSpPr>
        <p:spPr>
          <a:noFill/>
          <a:ln>
            <a:miter lim="800000"/>
            <a:headEnd/>
            <a:tailEnd/>
          </a:ln>
        </p:spPr>
        <p:txBody>
          <a:bodyPr/>
          <a:lstStyle/>
          <a:p>
            <a:fld id="{F47CC388-39E1-4127-B1F9-61FBF50666B7}" type="slidenum">
              <a:rPr lang="en-US" smtClean="0">
                <a:latin typeface="Arial" charset="0"/>
              </a:rPr>
              <a:pPr/>
              <a:t>5</a:t>
            </a:fld>
            <a:endParaRPr lang="en-US" smtClean="0">
              <a:latin typeface="Arial" charset="0"/>
            </a:endParaRPr>
          </a:p>
        </p:txBody>
      </p:sp>
      <p:pic>
        <p:nvPicPr>
          <p:cNvPr id="46082" name="Picture 2" descr="map1"/>
          <p:cNvPicPr>
            <a:picLocks noChangeAspect="1" noChangeArrowheads="1"/>
          </p:cNvPicPr>
          <p:nvPr/>
        </p:nvPicPr>
        <p:blipFill>
          <a:blip r:embed="rId2" cstate="print">
            <a:lum bright="54000" contrast="-60000"/>
          </a:blip>
          <a:srcRect l="49765" t="21545" r="17882" b="73181"/>
          <a:stretch>
            <a:fillRect/>
          </a:stretch>
        </p:blipFill>
        <p:spPr bwMode="auto">
          <a:xfrm>
            <a:off x="4035425" y="3175"/>
            <a:ext cx="5103813" cy="989013"/>
          </a:xfrm>
          <a:prstGeom prst="rect">
            <a:avLst/>
          </a:prstGeom>
          <a:noFill/>
          <a:ln w="9525">
            <a:noFill/>
            <a:miter lim="800000"/>
            <a:headEnd/>
            <a:tailEnd/>
          </a:ln>
        </p:spPr>
      </p:pic>
      <p:sp>
        <p:nvSpPr>
          <p:cNvPr id="46083" name="Rectangle 3"/>
          <p:cNvSpPr>
            <a:spLocks noChangeArrowheads="1"/>
          </p:cNvSpPr>
          <p:nvPr/>
        </p:nvSpPr>
        <p:spPr bwMode="auto">
          <a:xfrm>
            <a:off x="0" y="901700"/>
            <a:ext cx="9144000" cy="5956300"/>
          </a:xfrm>
          <a:prstGeom prst="rect">
            <a:avLst/>
          </a:prstGeom>
          <a:solidFill>
            <a:srgbClr val="E6E6E6"/>
          </a:solidFill>
          <a:ln w="9525">
            <a:noFill/>
            <a:miter lim="800000"/>
            <a:headEnd/>
            <a:tailEnd/>
          </a:ln>
        </p:spPr>
        <p:txBody>
          <a:bodyPr wrap="none" anchor="ctr"/>
          <a:lstStyle/>
          <a:p>
            <a:endParaRPr lang="en-US">
              <a:solidFill>
                <a:srgbClr val="000000"/>
              </a:solidFill>
            </a:endParaRPr>
          </a:p>
        </p:txBody>
      </p:sp>
      <p:sp>
        <p:nvSpPr>
          <p:cNvPr id="46084" name="Text Box 4"/>
          <p:cNvSpPr txBox="1">
            <a:spLocks noChangeArrowheads="1"/>
          </p:cNvSpPr>
          <p:nvPr/>
        </p:nvSpPr>
        <p:spPr bwMode="auto">
          <a:xfrm>
            <a:off x="374650" y="155575"/>
            <a:ext cx="8396288" cy="579438"/>
          </a:xfrm>
          <a:prstGeom prst="rect">
            <a:avLst/>
          </a:prstGeom>
          <a:noFill/>
          <a:ln w="9525">
            <a:noFill/>
            <a:miter lim="800000"/>
            <a:headEnd/>
            <a:tailEnd/>
          </a:ln>
        </p:spPr>
        <p:txBody>
          <a:bodyPr>
            <a:spAutoFit/>
          </a:bodyPr>
          <a:lstStyle/>
          <a:p>
            <a:r>
              <a:rPr lang="en-US" sz="3200" b="1">
                <a:solidFill>
                  <a:srgbClr val="000000"/>
                </a:solidFill>
              </a:rPr>
              <a:t>Need for Transit Score</a:t>
            </a:r>
          </a:p>
        </p:txBody>
      </p:sp>
      <p:sp>
        <p:nvSpPr>
          <p:cNvPr id="46085" name="Rectangle 5"/>
          <p:cNvSpPr>
            <a:spLocks noChangeArrowheads="1"/>
          </p:cNvSpPr>
          <p:nvPr/>
        </p:nvSpPr>
        <p:spPr bwMode="auto">
          <a:xfrm>
            <a:off x="0" y="6726238"/>
            <a:ext cx="9144000" cy="131762"/>
          </a:xfrm>
          <a:prstGeom prst="rect">
            <a:avLst/>
          </a:prstGeom>
          <a:solidFill>
            <a:srgbClr val="008000"/>
          </a:solidFill>
          <a:ln w="9525">
            <a:noFill/>
            <a:miter lim="800000"/>
            <a:headEnd/>
            <a:tailEnd/>
          </a:ln>
        </p:spPr>
        <p:txBody>
          <a:bodyPr wrap="none" anchor="ctr"/>
          <a:lstStyle/>
          <a:p>
            <a:endParaRPr lang="en-US">
              <a:solidFill>
                <a:srgbClr val="000000"/>
              </a:solidFill>
            </a:endParaRPr>
          </a:p>
        </p:txBody>
      </p:sp>
      <p:sp>
        <p:nvSpPr>
          <p:cNvPr id="46086" name="Rectangle 6"/>
          <p:cNvSpPr>
            <a:spLocks noGrp="1" noChangeArrowheads="1"/>
          </p:cNvSpPr>
          <p:nvPr>
            <p:ph type="body" idx="1"/>
          </p:nvPr>
        </p:nvSpPr>
        <p:spPr>
          <a:xfrm>
            <a:off x="673100" y="1358900"/>
            <a:ext cx="7772400" cy="4838700"/>
          </a:xfrm>
        </p:spPr>
        <p:txBody>
          <a:bodyPr/>
          <a:lstStyle/>
          <a:p>
            <a:pPr eaLnBrk="1" hangingPunct="1">
              <a:buFont typeface="Wingdings" pitchFamily="2" charset="2"/>
              <a:buChar char="§"/>
            </a:pPr>
            <a:r>
              <a:rPr lang="en-US" smtClean="0"/>
              <a:t>Local elected officials and real estate developers pressing for new transit lines</a:t>
            </a:r>
          </a:p>
          <a:p>
            <a:pPr eaLnBrk="1" hangingPunct="1">
              <a:buFont typeface="Wingdings" pitchFamily="2" charset="2"/>
              <a:buChar char="§"/>
            </a:pPr>
            <a:r>
              <a:rPr lang="en-US" smtClean="0"/>
              <a:t>$$ are scarce – projects must be prioritized</a:t>
            </a:r>
          </a:p>
          <a:p>
            <a:pPr eaLnBrk="1" hangingPunct="1">
              <a:buFont typeface="Wingdings" pitchFamily="2" charset="2"/>
              <a:buChar char="§"/>
            </a:pPr>
            <a:r>
              <a:rPr lang="en-US" u="sng" smtClean="0"/>
              <a:t>Transit ridership</a:t>
            </a:r>
            <a:r>
              <a:rPr lang="en-US" smtClean="0"/>
              <a:t> is directly proportional to urban density, but many developers and local officials are not aware of that linkage </a:t>
            </a:r>
          </a:p>
          <a:p>
            <a:pPr eaLnBrk="1" hangingPunct="1">
              <a:buFont typeface="Wingdings" pitchFamily="2" charset="2"/>
              <a:buChar char="§"/>
            </a:pPr>
            <a:endParaRPr lang="en-US" sz="2800" smtClean="0"/>
          </a:p>
          <a:p>
            <a:pPr eaLnBrk="1" hangingPunct="1"/>
            <a:endParaRPr lang="en-US" sz="2800" smtClean="0"/>
          </a:p>
        </p:txBody>
      </p:sp>
      <p:sp>
        <p:nvSpPr>
          <p:cNvPr id="46087" name="Rectangle 7"/>
          <p:cNvSpPr>
            <a:spLocks noChangeArrowheads="1"/>
          </p:cNvSpPr>
          <p:nvPr/>
        </p:nvSpPr>
        <p:spPr bwMode="auto">
          <a:xfrm flipH="1">
            <a:off x="0" y="889000"/>
            <a:ext cx="9144000" cy="42863"/>
          </a:xfrm>
          <a:prstGeom prst="rect">
            <a:avLst/>
          </a:prstGeom>
          <a:solidFill>
            <a:srgbClr val="99CC00"/>
          </a:solidFill>
          <a:ln w="9525">
            <a:noFill/>
            <a:miter lim="800000"/>
            <a:headEnd/>
            <a:tailEnd/>
          </a:ln>
        </p:spPr>
        <p:txBody>
          <a:bodyPr wrap="none" anchor="ctr"/>
          <a:lstStyle/>
          <a:p>
            <a:endParaRPr lang="en-US">
              <a:solidFill>
                <a:srgbClr val="000000"/>
              </a:solidFill>
            </a:endParaRPr>
          </a:p>
        </p:txBody>
      </p:sp>
      <p:sp>
        <p:nvSpPr>
          <p:cNvPr id="46088" name="Rectangle 8"/>
          <p:cNvSpPr>
            <a:spLocks noChangeArrowheads="1"/>
          </p:cNvSpPr>
          <p:nvPr/>
        </p:nvSpPr>
        <p:spPr bwMode="auto">
          <a:xfrm flipH="1">
            <a:off x="0" y="6604000"/>
            <a:ext cx="9144000" cy="42863"/>
          </a:xfrm>
          <a:prstGeom prst="rect">
            <a:avLst/>
          </a:prstGeom>
          <a:solidFill>
            <a:srgbClr val="99CC00"/>
          </a:solidFill>
          <a:ln w="9525">
            <a:noFill/>
            <a:miter lim="800000"/>
            <a:headEnd/>
            <a:tailEnd/>
          </a:ln>
        </p:spPr>
        <p:txBody>
          <a:bodyPr wrap="none" anchor="ctr"/>
          <a:lstStyle/>
          <a:p>
            <a:endParaRPr lang="en-US">
              <a:solidFill>
                <a:srgbClr val="000000"/>
              </a:solidFill>
            </a:endParaRPr>
          </a:p>
        </p:txBody>
      </p:sp>
      <p:sp>
        <p:nvSpPr>
          <p:cNvPr id="46089" name="Rectangle 9"/>
          <p:cNvSpPr>
            <a:spLocks noChangeArrowheads="1"/>
          </p:cNvSpPr>
          <p:nvPr/>
        </p:nvSpPr>
        <p:spPr bwMode="auto">
          <a:xfrm flipH="1">
            <a:off x="0" y="0"/>
            <a:ext cx="9144000" cy="42863"/>
          </a:xfrm>
          <a:prstGeom prst="rect">
            <a:avLst/>
          </a:prstGeom>
          <a:solidFill>
            <a:srgbClr val="008000"/>
          </a:solidFill>
          <a:ln w="9525">
            <a:noFill/>
            <a:miter lim="800000"/>
            <a:headEnd/>
            <a:tailEnd/>
          </a:ln>
        </p:spPr>
        <p:txBody>
          <a:bodyPr wrap="none" anchor="ctr"/>
          <a:lstStyle/>
          <a:p>
            <a:endParaRPr lang="en-US">
              <a:solidFill>
                <a:srgbClr val="000000"/>
              </a:solidFill>
            </a:endParaRPr>
          </a:p>
        </p:txBody>
      </p:sp>
      <p:pic>
        <p:nvPicPr>
          <p:cNvPr id="46090" name="Picture 10" descr="4 COLOR LOGO  XXX"/>
          <p:cNvPicPr>
            <a:picLocks noChangeAspect="1" noChangeArrowheads="1"/>
          </p:cNvPicPr>
          <p:nvPr/>
        </p:nvPicPr>
        <p:blipFill>
          <a:blip r:embed="rId3" cstate="print"/>
          <a:srcRect/>
          <a:stretch>
            <a:fillRect/>
          </a:stretch>
        </p:blipFill>
        <p:spPr bwMode="auto">
          <a:xfrm>
            <a:off x="6854825" y="5919788"/>
            <a:ext cx="2136775" cy="557212"/>
          </a:xfrm>
          <a:prstGeom prst="rect">
            <a:avLst/>
          </a:prstGeom>
          <a:noFill/>
          <a:ln w="9525">
            <a:noFill/>
            <a:miter lim="800000"/>
            <a:headEnd/>
            <a:tailEnd/>
          </a:ln>
        </p:spPr>
      </p:pic>
      <p:pic>
        <p:nvPicPr>
          <p:cNvPr id="46091" name="Picture 11" descr="dvrpclogo_smallwhite"/>
          <p:cNvPicPr>
            <a:picLocks noChangeAspect="1" noChangeArrowheads="1"/>
          </p:cNvPicPr>
          <p:nvPr/>
        </p:nvPicPr>
        <p:blipFill>
          <a:blip r:embed="rId4" cstate="print">
            <a:lum bright="-80000" contrast="-100000"/>
          </a:blip>
          <a:srcRect/>
          <a:stretch>
            <a:fillRect/>
          </a:stretch>
        </p:blipFill>
        <p:spPr bwMode="auto">
          <a:xfrm>
            <a:off x="152400" y="5943600"/>
            <a:ext cx="514350" cy="514350"/>
          </a:xfrm>
          <a:prstGeom prst="rect">
            <a:avLst/>
          </a:prstGeom>
          <a:noFill/>
          <a:ln w="9525">
            <a:noFill/>
            <a:miter lim="800000"/>
            <a:headEnd/>
            <a:tailEnd/>
          </a:ln>
        </p:spPr>
      </p:pic>
      <p:sp>
        <p:nvSpPr>
          <p:cNvPr id="46092" name="Slide Number Placeholder 1"/>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271158FC-B89A-4C84-B127-7DB9308540F8}" type="slidenum">
              <a:rPr lang="en-US" sz="1400">
                <a:solidFill>
                  <a:srgbClr val="000000"/>
                </a:solidFill>
              </a:rPr>
              <a:pPr algn="r"/>
              <a:t>5</a:t>
            </a:fld>
            <a:endParaRPr lang="en-US" sz="1400">
              <a:solidFill>
                <a:srgbClr val="000000"/>
              </a:solidFill>
            </a:endParaRPr>
          </a:p>
        </p:txBody>
      </p:sp>
    </p:spTree>
  </p:cSld>
  <p:clrMapOvr>
    <a:masterClrMapping/>
  </p:clrMapOvr>
  <p:transition>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10"/>
          </p:nvPr>
        </p:nvSpPr>
        <p:spPr>
          <a:noFill/>
        </p:spPr>
        <p:txBody>
          <a:bodyPr/>
          <a:lstStyle/>
          <a:p>
            <a:fld id="{00B6D04F-7ECD-49FC-8561-63E2F92C747B}" type="slidenum">
              <a:rPr lang="en-US" smtClean="0"/>
              <a:pPr/>
              <a:t>50</a:t>
            </a:fld>
            <a:endParaRPr lang="en-US" smtClean="0"/>
          </a:p>
        </p:txBody>
      </p:sp>
      <p:sp>
        <p:nvSpPr>
          <p:cNvPr id="95234" name="Title 1"/>
          <p:cNvSpPr>
            <a:spLocks noGrp="1"/>
          </p:cNvSpPr>
          <p:nvPr>
            <p:ph type="title"/>
          </p:nvPr>
        </p:nvSpPr>
        <p:spPr/>
        <p:txBody>
          <a:bodyPr/>
          <a:lstStyle/>
          <a:p>
            <a:r>
              <a:rPr lang="en-US" sz="3600" dirty="0" smtClean="0"/>
              <a:t>Regional Context for a Transit Score</a:t>
            </a:r>
          </a:p>
        </p:txBody>
      </p:sp>
      <p:sp>
        <p:nvSpPr>
          <p:cNvPr id="95235" name="Slide Number Placeholder 3"/>
          <p:cNvSpPr txBox="1">
            <a:spLocks noGrp="1"/>
          </p:cNvSpPr>
          <p:nvPr/>
        </p:nvSpPr>
        <p:spPr bwMode="auto">
          <a:xfrm>
            <a:off x="6553200" y="6096000"/>
            <a:ext cx="2133600" cy="476250"/>
          </a:xfrm>
          <a:prstGeom prst="rect">
            <a:avLst/>
          </a:prstGeom>
          <a:noFill/>
          <a:ln w="9525">
            <a:noFill/>
            <a:miter lim="800000"/>
            <a:headEnd/>
            <a:tailEnd/>
          </a:ln>
        </p:spPr>
        <p:txBody>
          <a:bodyPr/>
          <a:lstStyle/>
          <a:p>
            <a:pPr algn="r"/>
            <a:fld id="{B9FFC260-F241-4AF0-BA2E-1D7B58AA9EBF}" type="slidenum">
              <a:rPr lang="en-US" sz="1400"/>
              <a:pPr algn="r"/>
              <a:t>50</a:t>
            </a:fld>
            <a:endParaRPr lang="en-US" sz="1400"/>
          </a:p>
        </p:txBody>
      </p:sp>
      <p:pic>
        <p:nvPicPr>
          <p:cNvPr id="95236" name="Picture 2"/>
          <p:cNvPicPr>
            <a:picLocks noChangeAspect="1" noChangeArrowheads="1"/>
          </p:cNvPicPr>
          <p:nvPr/>
        </p:nvPicPr>
        <p:blipFill>
          <a:blip r:embed="rId2" cstate="print"/>
          <a:srcRect/>
          <a:stretch>
            <a:fillRect/>
          </a:stretch>
        </p:blipFill>
        <p:spPr bwMode="auto">
          <a:xfrm>
            <a:off x="381000" y="1447800"/>
            <a:ext cx="4038600" cy="3019425"/>
          </a:xfrm>
          <a:prstGeom prst="rect">
            <a:avLst/>
          </a:prstGeom>
          <a:noFill/>
          <a:ln w="9525">
            <a:noFill/>
            <a:miter lim="800000"/>
            <a:headEnd/>
            <a:tailEnd/>
          </a:ln>
        </p:spPr>
      </p:pic>
      <p:pic>
        <p:nvPicPr>
          <p:cNvPr id="95237" name="Picture 3"/>
          <p:cNvPicPr>
            <a:picLocks noChangeAspect="1" noChangeArrowheads="1"/>
          </p:cNvPicPr>
          <p:nvPr/>
        </p:nvPicPr>
        <p:blipFill>
          <a:blip r:embed="rId3" cstate="print"/>
          <a:srcRect/>
          <a:stretch>
            <a:fillRect/>
          </a:stretch>
        </p:blipFill>
        <p:spPr bwMode="auto">
          <a:xfrm>
            <a:off x="4533900" y="2819400"/>
            <a:ext cx="4381500" cy="3324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10"/>
          </p:nvPr>
        </p:nvSpPr>
        <p:spPr>
          <a:noFill/>
        </p:spPr>
        <p:txBody>
          <a:bodyPr/>
          <a:lstStyle/>
          <a:p>
            <a:fld id="{E2C54731-6F82-4970-8397-55A0788C5D29}" type="slidenum">
              <a:rPr lang="en-US" smtClean="0"/>
              <a:pPr/>
              <a:t>51</a:t>
            </a:fld>
            <a:endParaRPr lang="en-US" smtClean="0"/>
          </a:p>
        </p:txBody>
      </p:sp>
      <p:sp>
        <p:nvSpPr>
          <p:cNvPr id="96258" name="Title 1"/>
          <p:cNvSpPr>
            <a:spLocks noGrp="1"/>
          </p:cNvSpPr>
          <p:nvPr>
            <p:ph type="title"/>
          </p:nvPr>
        </p:nvSpPr>
        <p:spPr>
          <a:xfrm>
            <a:off x="457200" y="1066800"/>
            <a:ext cx="8229600" cy="503238"/>
          </a:xfrm>
        </p:spPr>
        <p:txBody>
          <a:bodyPr/>
          <a:lstStyle/>
          <a:p>
            <a:r>
              <a:rPr lang="en-US" smtClean="0"/>
              <a:t>Potential Use of Transit Score</a:t>
            </a:r>
          </a:p>
        </p:txBody>
      </p:sp>
      <p:sp>
        <p:nvSpPr>
          <p:cNvPr id="35843" name="Content Placeholder 2"/>
          <p:cNvSpPr>
            <a:spLocks noGrp="1"/>
          </p:cNvSpPr>
          <p:nvPr>
            <p:ph idx="1"/>
          </p:nvPr>
        </p:nvSpPr>
        <p:spPr/>
        <p:txBody>
          <a:bodyPr/>
          <a:lstStyle/>
          <a:p>
            <a:pPr>
              <a:defRPr/>
            </a:pPr>
            <a:endParaRPr lang="en-US" dirty="0" smtClean="0"/>
          </a:p>
          <a:p>
            <a:pPr>
              <a:defRPr/>
            </a:pPr>
            <a:r>
              <a:rPr lang="en-US" dirty="0" smtClean="0"/>
              <a:t>Master Plan Updates</a:t>
            </a:r>
          </a:p>
          <a:p>
            <a:pPr>
              <a:defRPr/>
            </a:pPr>
            <a:r>
              <a:rPr lang="en-US" dirty="0" smtClean="0"/>
              <a:t>Visioning</a:t>
            </a:r>
          </a:p>
          <a:p>
            <a:pPr>
              <a:defRPr/>
            </a:pPr>
            <a:r>
              <a:rPr lang="en-US" dirty="0" smtClean="0"/>
              <a:t>MPO Studies</a:t>
            </a:r>
          </a:p>
          <a:p>
            <a:pPr>
              <a:defRPr/>
            </a:pPr>
            <a:r>
              <a:rPr lang="en-US" dirty="0" smtClean="0"/>
              <a:t>Corridor Studies</a:t>
            </a:r>
          </a:p>
          <a:p>
            <a:pPr>
              <a:defRPr/>
            </a:pPr>
            <a:r>
              <a:rPr lang="en-US" dirty="0" smtClean="0"/>
              <a:t>Smart Growth Analysis</a:t>
            </a:r>
          </a:p>
          <a:p>
            <a:pPr marL="0" indent="0">
              <a:buFontTx/>
              <a:buNone/>
              <a:defRPr/>
            </a:pPr>
            <a:endParaRPr lang="en-US" dirty="0" smtClean="0"/>
          </a:p>
        </p:txBody>
      </p:sp>
      <p:sp>
        <p:nvSpPr>
          <p:cNvPr id="96260" name="Slide Number Placeholder 3"/>
          <p:cNvSpPr txBox="1">
            <a:spLocks noGrp="1"/>
          </p:cNvSpPr>
          <p:nvPr/>
        </p:nvSpPr>
        <p:spPr bwMode="auto">
          <a:xfrm>
            <a:off x="6553200" y="6096000"/>
            <a:ext cx="2133600" cy="476250"/>
          </a:xfrm>
          <a:prstGeom prst="rect">
            <a:avLst/>
          </a:prstGeom>
          <a:noFill/>
          <a:ln w="9525">
            <a:noFill/>
            <a:miter lim="800000"/>
            <a:headEnd/>
            <a:tailEnd/>
          </a:ln>
        </p:spPr>
        <p:txBody>
          <a:bodyPr/>
          <a:lstStyle/>
          <a:p>
            <a:pPr algn="r"/>
            <a:fld id="{56FB30F6-7040-4FF3-862B-5CC890A153AF}" type="slidenum">
              <a:rPr lang="en-US" sz="1400"/>
              <a:pPr algn="r"/>
              <a:t>51</a:t>
            </a:fld>
            <a:endParaRPr lang="en-US" sz="140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4294967295"/>
          </p:nvPr>
        </p:nvSpPr>
        <p:spPr>
          <a:xfrm>
            <a:off x="7010400" y="6248400"/>
            <a:ext cx="1905000" cy="457200"/>
          </a:xfrm>
          <a:prstGeom prst="rect">
            <a:avLst/>
          </a:prstGeom>
          <a:noFill/>
          <a:ln>
            <a:miter lim="800000"/>
            <a:headEnd/>
            <a:tailEnd/>
          </a:ln>
        </p:spPr>
        <p:txBody>
          <a:bodyPr/>
          <a:lstStyle/>
          <a:p>
            <a:fld id="{2162252F-6D0C-4021-88DA-58DE7DF1B9D3}" type="slidenum">
              <a:rPr lang="en-US" smtClean="0">
                <a:latin typeface="Arial" charset="0"/>
              </a:rPr>
              <a:pPr/>
              <a:t>52</a:t>
            </a:fld>
            <a:endParaRPr lang="en-US" smtClean="0">
              <a:latin typeface="Arial" charset="0"/>
            </a:endParaRPr>
          </a:p>
        </p:txBody>
      </p:sp>
      <p:sp>
        <p:nvSpPr>
          <p:cNvPr id="97282" name="Rectangle 2"/>
          <p:cNvSpPr>
            <a:spLocks noGrp="1" noChangeArrowheads="1"/>
          </p:cNvSpPr>
          <p:nvPr>
            <p:ph type="title"/>
          </p:nvPr>
        </p:nvSpPr>
        <p:spPr>
          <a:xfrm>
            <a:off x="457200" y="914400"/>
            <a:ext cx="8458200" cy="1466850"/>
          </a:xfrm>
        </p:spPr>
        <p:txBody>
          <a:bodyPr/>
          <a:lstStyle/>
          <a:p>
            <a:pPr eaLnBrk="1" hangingPunct="1"/>
            <a:r>
              <a:rPr lang="en-US" dirty="0" smtClean="0"/>
              <a:t>Transit/Land Use Interaction &amp; System Measurement</a:t>
            </a:r>
          </a:p>
        </p:txBody>
      </p:sp>
      <p:sp>
        <p:nvSpPr>
          <p:cNvPr id="97283" name="Rectangle 3"/>
          <p:cNvSpPr>
            <a:spLocks noGrp="1" noChangeArrowheads="1"/>
          </p:cNvSpPr>
          <p:nvPr>
            <p:ph type="body" idx="1"/>
          </p:nvPr>
        </p:nvSpPr>
        <p:spPr>
          <a:xfrm>
            <a:off x="2590800" y="2632881"/>
            <a:ext cx="6324600" cy="4038600"/>
          </a:xfrm>
        </p:spPr>
        <p:txBody>
          <a:bodyPr/>
          <a:lstStyle/>
          <a:p>
            <a:pPr eaLnBrk="1" hangingPunct="1">
              <a:lnSpc>
                <a:spcPct val="90000"/>
              </a:lnSpc>
            </a:pPr>
            <a:r>
              <a:rPr lang="en-US" sz="2000" b="1" dirty="0" smtClean="0"/>
              <a:t>Can modify demographic forecasts or land use development to illustrate viability of possible transit services</a:t>
            </a:r>
          </a:p>
          <a:p>
            <a:pPr eaLnBrk="1" hangingPunct="1">
              <a:lnSpc>
                <a:spcPct val="90000"/>
              </a:lnSpc>
            </a:pPr>
            <a:endParaRPr lang="en-US" sz="2000" b="1" dirty="0" smtClean="0"/>
          </a:p>
          <a:p>
            <a:pPr eaLnBrk="1" hangingPunct="1">
              <a:lnSpc>
                <a:spcPct val="90000"/>
              </a:lnSpc>
            </a:pPr>
            <a:r>
              <a:rPr lang="en-US" sz="2000" b="1" dirty="0" smtClean="0"/>
              <a:t>Would be used as a tool to assist municipalities in understanding relationship between future development and potential for transit service</a:t>
            </a:r>
          </a:p>
          <a:p>
            <a:pPr eaLnBrk="1" hangingPunct="1">
              <a:lnSpc>
                <a:spcPct val="90000"/>
              </a:lnSpc>
            </a:pPr>
            <a:endParaRPr lang="en-US" sz="2000" b="1" dirty="0" smtClean="0"/>
          </a:p>
          <a:p>
            <a:pPr eaLnBrk="1" hangingPunct="1">
              <a:lnSpc>
                <a:spcPct val="90000"/>
              </a:lnSpc>
            </a:pPr>
            <a:r>
              <a:rPr lang="en-US" sz="2000" b="1" dirty="0" smtClean="0">
                <a:solidFill>
                  <a:srgbClr val="FF3300"/>
                </a:solidFill>
              </a:rPr>
              <a:t>Statewide categories can track effectiveness of moving State to more transit friendly environment in terms of amount of population, jobs at different levels of Transit Score</a:t>
            </a:r>
          </a:p>
          <a:p>
            <a:pPr eaLnBrk="1" hangingPunct="1">
              <a:lnSpc>
                <a:spcPct val="90000"/>
              </a:lnSpc>
            </a:pPr>
            <a:endParaRPr lang="en-US" sz="2000" b="1" dirty="0" smtClean="0">
              <a:solidFill>
                <a:srgbClr val="FF3300"/>
              </a:solidFill>
            </a:endParaRPr>
          </a:p>
        </p:txBody>
      </p:sp>
      <p:sp>
        <p:nvSpPr>
          <p:cNvPr id="97284" name="Slide Number Placeholder 1"/>
          <p:cNvSpPr txBox="1">
            <a:spLocks noGrp="1"/>
          </p:cNvSpPr>
          <p:nvPr/>
        </p:nvSpPr>
        <p:spPr bwMode="auto">
          <a:xfrm>
            <a:off x="7010400" y="6248400"/>
            <a:ext cx="1905000" cy="457200"/>
          </a:xfrm>
          <a:prstGeom prst="rect">
            <a:avLst/>
          </a:prstGeom>
          <a:noFill/>
          <a:ln w="9525">
            <a:noFill/>
            <a:miter lim="800000"/>
            <a:headEnd/>
            <a:tailEnd/>
          </a:ln>
        </p:spPr>
        <p:txBody>
          <a:bodyPr wrap="none" lIns="92075" tIns="46038" rIns="92075" bIns="46038" anchor="ctr"/>
          <a:lstStyle/>
          <a:p>
            <a:pPr algn="r" eaLnBrk="0" hangingPunct="0"/>
            <a:fld id="{0A5A7DD7-91CB-42B2-B434-B52EEA91A6D2}" type="slidenum">
              <a:rPr kumimoji="1" lang="en-US" sz="1400">
                <a:solidFill>
                  <a:srgbClr val="FF9966"/>
                </a:solidFill>
              </a:rPr>
              <a:pPr algn="r" eaLnBrk="0" hangingPunct="0"/>
              <a:t>52</a:t>
            </a:fld>
            <a:endParaRPr kumimoji="1" lang="en-US" sz="1400">
              <a:solidFill>
                <a:srgbClr val="FF9966"/>
              </a:solidFill>
            </a:endParaRPr>
          </a:p>
        </p:txBody>
      </p:sp>
    </p:spTree>
  </p:cSld>
  <p:clrMapOvr>
    <a:masterClrMapping/>
  </p:clrMapOvr>
  <p:transition>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4294967295"/>
          </p:nvPr>
        </p:nvSpPr>
        <p:spPr>
          <a:xfrm>
            <a:off x="7010400" y="6248400"/>
            <a:ext cx="1905000" cy="457200"/>
          </a:xfrm>
          <a:prstGeom prst="rect">
            <a:avLst/>
          </a:prstGeom>
          <a:noFill/>
          <a:ln>
            <a:miter lim="800000"/>
            <a:headEnd/>
            <a:tailEnd/>
          </a:ln>
        </p:spPr>
        <p:txBody>
          <a:bodyPr/>
          <a:lstStyle/>
          <a:p>
            <a:fld id="{8C2122D4-2DEB-4B4B-AFB2-35F38F1449E9}" type="slidenum">
              <a:rPr lang="en-US" smtClean="0">
                <a:latin typeface="Arial" charset="0"/>
              </a:rPr>
              <a:pPr/>
              <a:t>53</a:t>
            </a:fld>
            <a:endParaRPr lang="en-US" smtClean="0">
              <a:latin typeface="Arial" charset="0"/>
            </a:endParaRPr>
          </a:p>
        </p:txBody>
      </p:sp>
      <p:sp>
        <p:nvSpPr>
          <p:cNvPr id="99330" name="Rectangle 2"/>
          <p:cNvSpPr>
            <a:spLocks noGrp="1" noChangeArrowheads="1"/>
          </p:cNvSpPr>
          <p:nvPr>
            <p:ph type="title"/>
          </p:nvPr>
        </p:nvSpPr>
        <p:spPr>
          <a:xfrm>
            <a:off x="381000" y="838200"/>
            <a:ext cx="8153400" cy="1447800"/>
          </a:xfrm>
        </p:spPr>
        <p:txBody>
          <a:bodyPr/>
          <a:lstStyle/>
          <a:p>
            <a:pPr eaLnBrk="1" hangingPunct="1"/>
            <a:r>
              <a:rPr lang="en-US" sz="4000" dirty="0" smtClean="0"/>
              <a:t>Role of Transit Score in Land Use Planning</a:t>
            </a:r>
            <a:endParaRPr lang="en-US" dirty="0" smtClean="0"/>
          </a:p>
        </p:txBody>
      </p:sp>
      <p:sp>
        <p:nvSpPr>
          <p:cNvPr id="99331" name="Rectangle 3"/>
          <p:cNvSpPr>
            <a:spLocks noGrp="1" noChangeArrowheads="1"/>
          </p:cNvSpPr>
          <p:nvPr>
            <p:ph type="body" idx="1"/>
          </p:nvPr>
        </p:nvSpPr>
        <p:spPr>
          <a:xfrm>
            <a:off x="1795818" y="2213212"/>
            <a:ext cx="7086600" cy="4495800"/>
          </a:xfrm>
        </p:spPr>
        <p:txBody>
          <a:bodyPr/>
          <a:lstStyle/>
          <a:p>
            <a:pPr eaLnBrk="1" hangingPunct="1">
              <a:buClr>
                <a:schemeClr val="tx1"/>
              </a:buClr>
              <a:buSzPct val="120000"/>
              <a:buFont typeface="DECtech"/>
              <a:buChar char="2"/>
            </a:pPr>
            <a:r>
              <a:rPr lang="en-US" sz="2800" b="1" dirty="0" smtClean="0"/>
              <a:t>)</a:t>
            </a:r>
            <a:r>
              <a:rPr lang="en-US" sz="2800" dirty="0" smtClean="0"/>
              <a:t> </a:t>
            </a:r>
            <a:r>
              <a:rPr lang="en-US" sz="2800" b="1" u="sng" dirty="0" smtClean="0"/>
              <a:t>TESTING POTENTIAL OF ALTERNATIVE LAND USE OPTIONS </a:t>
            </a:r>
          </a:p>
          <a:p>
            <a:pPr marL="0" indent="0" eaLnBrk="1" hangingPunct="1">
              <a:buClr>
                <a:schemeClr val="tx1"/>
              </a:buClr>
              <a:buSzPct val="120000"/>
              <a:buNone/>
            </a:pPr>
            <a:r>
              <a:rPr lang="en-US" u="sng" dirty="0" smtClean="0"/>
              <a:t>                                        </a:t>
            </a:r>
          </a:p>
          <a:p>
            <a:pPr eaLnBrk="1" hangingPunct="1"/>
            <a:r>
              <a:rPr lang="en-US" sz="2000" b="1" dirty="0" smtClean="0"/>
              <a:t>Change density and location of development- results in new Transit Scores and identifies potential viability of alternative transit options &amp; services  </a:t>
            </a:r>
          </a:p>
          <a:p>
            <a:pPr eaLnBrk="1" hangingPunct="1"/>
            <a:endParaRPr lang="en-US" sz="2000" b="1" dirty="0" smtClean="0"/>
          </a:p>
          <a:p>
            <a:pPr eaLnBrk="1" hangingPunct="1"/>
            <a:r>
              <a:rPr lang="en-US" sz="2000" b="1" dirty="0" smtClean="0"/>
              <a:t>Quick ability to identify amount of land use change needed to support different transit modes in any type of study area</a:t>
            </a:r>
            <a:endParaRPr lang="en-US" sz="1800" b="1" dirty="0" smtClean="0"/>
          </a:p>
        </p:txBody>
      </p:sp>
      <p:sp>
        <p:nvSpPr>
          <p:cNvPr id="99332" name="Slide Number Placeholder 1"/>
          <p:cNvSpPr txBox="1">
            <a:spLocks noGrp="1"/>
          </p:cNvSpPr>
          <p:nvPr/>
        </p:nvSpPr>
        <p:spPr bwMode="auto">
          <a:xfrm>
            <a:off x="7010400" y="6248400"/>
            <a:ext cx="1905000" cy="457200"/>
          </a:xfrm>
          <a:prstGeom prst="rect">
            <a:avLst/>
          </a:prstGeom>
          <a:noFill/>
          <a:ln w="9525">
            <a:noFill/>
            <a:miter lim="800000"/>
            <a:headEnd/>
            <a:tailEnd/>
          </a:ln>
        </p:spPr>
        <p:txBody>
          <a:bodyPr wrap="none" lIns="92075" tIns="46038" rIns="92075" bIns="46038" anchor="ctr"/>
          <a:lstStyle/>
          <a:p>
            <a:pPr algn="r" eaLnBrk="0" hangingPunct="0"/>
            <a:fld id="{5CCE8680-F009-4690-8D58-F886F17817F4}" type="slidenum">
              <a:rPr kumimoji="1" lang="en-US" sz="1400">
                <a:solidFill>
                  <a:srgbClr val="FF9966"/>
                </a:solidFill>
              </a:rPr>
              <a:pPr algn="r" eaLnBrk="0" hangingPunct="0"/>
              <a:t>53</a:t>
            </a:fld>
            <a:endParaRPr kumimoji="1" lang="en-US" sz="1400">
              <a:solidFill>
                <a:srgbClr val="FF9966"/>
              </a:solidFill>
            </a:endParaRPr>
          </a:p>
        </p:txBody>
      </p:sp>
    </p:spTree>
  </p:cSld>
  <p:clrMapOvr>
    <a:masterClrMapping/>
  </p:clrMapOvr>
  <p:transition>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4294967295"/>
          </p:nvPr>
        </p:nvSpPr>
        <p:spPr>
          <a:xfrm>
            <a:off x="7010400" y="6248400"/>
            <a:ext cx="1905000" cy="457200"/>
          </a:xfrm>
          <a:prstGeom prst="rect">
            <a:avLst/>
          </a:prstGeom>
          <a:noFill/>
          <a:ln>
            <a:miter lim="800000"/>
            <a:headEnd/>
            <a:tailEnd/>
          </a:ln>
        </p:spPr>
        <p:txBody>
          <a:bodyPr/>
          <a:lstStyle/>
          <a:p>
            <a:fld id="{01511001-0C1E-4AF2-9544-3F22134858F8}" type="slidenum">
              <a:rPr lang="en-US" smtClean="0">
                <a:latin typeface="Arial" charset="0"/>
              </a:rPr>
              <a:pPr/>
              <a:t>54</a:t>
            </a:fld>
            <a:endParaRPr lang="en-US" smtClean="0">
              <a:latin typeface="Arial" charset="0"/>
            </a:endParaRPr>
          </a:p>
        </p:txBody>
      </p:sp>
      <p:sp>
        <p:nvSpPr>
          <p:cNvPr id="100354" name="Rectangle 2"/>
          <p:cNvSpPr>
            <a:spLocks noGrp="1" noChangeArrowheads="1"/>
          </p:cNvSpPr>
          <p:nvPr>
            <p:ph type="title"/>
          </p:nvPr>
        </p:nvSpPr>
        <p:spPr>
          <a:xfrm>
            <a:off x="295701" y="762000"/>
            <a:ext cx="8610600" cy="1447800"/>
          </a:xfrm>
        </p:spPr>
        <p:txBody>
          <a:bodyPr/>
          <a:lstStyle/>
          <a:p>
            <a:pPr eaLnBrk="1" hangingPunct="1"/>
            <a:r>
              <a:rPr lang="en-US" sz="4000" dirty="0" smtClean="0"/>
              <a:t>Role of Transit Score in Land Use  &amp; Transit Planning</a:t>
            </a:r>
            <a:endParaRPr lang="en-US" dirty="0" smtClean="0"/>
          </a:p>
        </p:txBody>
      </p:sp>
      <p:sp>
        <p:nvSpPr>
          <p:cNvPr id="100355" name="Rectangle 3"/>
          <p:cNvSpPr>
            <a:spLocks noGrp="1" noChangeArrowheads="1"/>
          </p:cNvSpPr>
          <p:nvPr>
            <p:ph type="body" idx="1"/>
          </p:nvPr>
        </p:nvSpPr>
        <p:spPr>
          <a:xfrm>
            <a:off x="1524000" y="2225722"/>
            <a:ext cx="6934200" cy="4495800"/>
          </a:xfrm>
        </p:spPr>
        <p:txBody>
          <a:bodyPr/>
          <a:lstStyle/>
          <a:p>
            <a:pPr eaLnBrk="1" hangingPunct="1">
              <a:lnSpc>
                <a:spcPct val="80000"/>
              </a:lnSpc>
              <a:buClr>
                <a:srgbClr val="FF9966"/>
              </a:buClr>
              <a:buSzPct val="120000"/>
              <a:buFont typeface="Wingdings" pitchFamily="2" charset="2"/>
              <a:buChar char="§"/>
            </a:pPr>
            <a:r>
              <a:rPr lang="en-US" sz="2000" b="1" dirty="0" smtClean="0"/>
              <a:t>“Screening” of Possible Feasibility for Transit Down to a Few Options for More Detailed Analysis &amp; Study by Agency</a:t>
            </a:r>
          </a:p>
          <a:p>
            <a:pPr lvl="1" eaLnBrk="1" hangingPunct="1">
              <a:lnSpc>
                <a:spcPct val="80000"/>
              </a:lnSpc>
              <a:buClr>
                <a:schemeClr val="tx1"/>
              </a:buClr>
              <a:buFont typeface="Wingdings" pitchFamily="2" charset="2"/>
              <a:buChar char="u"/>
            </a:pPr>
            <a:endParaRPr lang="en-US" sz="900" dirty="0" smtClean="0"/>
          </a:p>
          <a:p>
            <a:pPr lvl="1" eaLnBrk="1" hangingPunct="1">
              <a:lnSpc>
                <a:spcPct val="80000"/>
              </a:lnSpc>
              <a:buClr>
                <a:schemeClr val="tx1"/>
              </a:buClr>
              <a:buFont typeface="Wingdings" pitchFamily="2" charset="2"/>
              <a:buChar char="u"/>
            </a:pPr>
            <a:r>
              <a:rPr lang="en-US" sz="2200" dirty="0" smtClean="0"/>
              <a:t>Reduces Time Spent on Impractical Options, Focus on Realistic Alternatives </a:t>
            </a:r>
          </a:p>
          <a:p>
            <a:pPr lvl="1" eaLnBrk="1" hangingPunct="1">
              <a:lnSpc>
                <a:spcPct val="80000"/>
              </a:lnSpc>
              <a:buClr>
                <a:schemeClr val="tx1"/>
              </a:buClr>
              <a:buFont typeface="Wingdings" pitchFamily="2" charset="2"/>
              <a:buChar char="u"/>
            </a:pPr>
            <a:endParaRPr lang="en-US" sz="2200" dirty="0" smtClean="0"/>
          </a:p>
          <a:p>
            <a:pPr lvl="1" eaLnBrk="1" hangingPunct="1">
              <a:lnSpc>
                <a:spcPct val="80000"/>
              </a:lnSpc>
              <a:buClr>
                <a:schemeClr val="tx1"/>
              </a:buClr>
              <a:buFont typeface="Wingdings" pitchFamily="2" charset="2"/>
              <a:buChar char="u"/>
            </a:pPr>
            <a:r>
              <a:rPr lang="en-US" sz="2200" dirty="0" smtClean="0"/>
              <a:t>Answers Question “Did you Look at this Option?” Without Time &amp; Expense of Full Feasibility  Analysis</a:t>
            </a:r>
          </a:p>
          <a:p>
            <a:pPr lvl="1" eaLnBrk="1" hangingPunct="1">
              <a:lnSpc>
                <a:spcPct val="80000"/>
              </a:lnSpc>
              <a:buClr>
                <a:schemeClr val="tx1"/>
              </a:buClr>
              <a:buSzPct val="120000"/>
              <a:buFont typeface="Wingdings" pitchFamily="2" charset="2"/>
              <a:buChar char="§"/>
            </a:pPr>
            <a:endParaRPr lang="en-US" sz="1100" dirty="0" smtClean="0"/>
          </a:p>
          <a:p>
            <a:pPr eaLnBrk="1" hangingPunct="1">
              <a:lnSpc>
                <a:spcPct val="80000"/>
              </a:lnSpc>
            </a:pPr>
            <a:r>
              <a:rPr lang="en-US" sz="2000" b="1" dirty="0" smtClean="0"/>
              <a:t>Defensible Methods for Screening with Public</a:t>
            </a:r>
          </a:p>
          <a:p>
            <a:pPr eaLnBrk="1" hangingPunct="1">
              <a:lnSpc>
                <a:spcPct val="80000"/>
              </a:lnSpc>
            </a:pPr>
            <a:r>
              <a:rPr lang="en-US" sz="2000" b="1" dirty="0" smtClean="0"/>
              <a:t>Link Land Use with appropriate transit service/investment</a:t>
            </a:r>
          </a:p>
        </p:txBody>
      </p:sp>
      <p:sp>
        <p:nvSpPr>
          <p:cNvPr id="100356" name="Slide Number Placeholder 1"/>
          <p:cNvSpPr txBox="1">
            <a:spLocks noGrp="1"/>
          </p:cNvSpPr>
          <p:nvPr/>
        </p:nvSpPr>
        <p:spPr bwMode="auto">
          <a:xfrm>
            <a:off x="7010400" y="6248400"/>
            <a:ext cx="1905000" cy="457200"/>
          </a:xfrm>
          <a:prstGeom prst="rect">
            <a:avLst/>
          </a:prstGeom>
          <a:noFill/>
          <a:ln w="9525">
            <a:noFill/>
            <a:miter lim="800000"/>
            <a:headEnd/>
            <a:tailEnd/>
          </a:ln>
        </p:spPr>
        <p:txBody>
          <a:bodyPr wrap="none" lIns="92075" tIns="46038" rIns="92075" bIns="46038" anchor="ctr"/>
          <a:lstStyle/>
          <a:p>
            <a:pPr algn="r" eaLnBrk="0" hangingPunct="0"/>
            <a:fld id="{C2A6C385-FC15-4E67-BCCB-4BA99D786BAD}" type="slidenum">
              <a:rPr kumimoji="1" lang="en-US" sz="1400">
                <a:solidFill>
                  <a:srgbClr val="FF9966"/>
                </a:solidFill>
              </a:rPr>
              <a:pPr algn="r" eaLnBrk="0" hangingPunct="0"/>
              <a:t>54</a:t>
            </a:fld>
            <a:endParaRPr kumimoji="1" lang="en-US" sz="1400">
              <a:solidFill>
                <a:srgbClr val="FF9966"/>
              </a:solidFill>
            </a:endParaRPr>
          </a:p>
        </p:txBody>
      </p:sp>
    </p:spTree>
  </p:cSld>
  <p:clrMapOvr>
    <a:masterClrMapping/>
  </p:clrMapOvr>
  <p:transition>
    <p:cu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4294967295"/>
          </p:nvPr>
        </p:nvSpPr>
        <p:spPr>
          <a:xfrm>
            <a:off x="7010400" y="6248400"/>
            <a:ext cx="1905000" cy="457200"/>
          </a:xfrm>
          <a:prstGeom prst="rect">
            <a:avLst/>
          </a:prstGeom>
          <a:noFill/>
          <a:ln>
            <a:miter lim="800000"/>
            <a:headEnd/>
            <a:tailEnd/>
          </a:ln>
        </p:spPr>
        <p:txBody>
          <a:bodyPr/>
          <a:lstStyle/>
          <a:p>
            <a:fld id="{BBAFE983-4760-4912-B610-E7CF7FFB3852}" type="slidenum">
              <a:rPr lang="en-US" smtClean="0">
                <a:latin typeface="Arial" charset="0"/>
              </a:rPr>
              <a:pPr/>
              <a:t>55</a:t>
            </a:fld>
            <a:endParaRPr lang="en-US" smtClean="0">
              <a:latin typeface="Arial" charset="0"/>
            </a:endParaRPr>
          </a:p>
        </p:txBody>
      </p:sp>
      <p:sp>
        <p:nvSpPr>
          <p:cNvPr id="101378" name="Rectangle 2"/>
          <p:cNvSpPr>
            <a:spLocks noGrp="1" noChangeArrowheads="1"/>
          </p:cNvSpPr>
          <p:nvPr>
            <p:ph type="body" idx="1"/>
          </p:nvPr>
        </p:nvSpPr>
        <p:spPr>
          <a:xfrm>
            <a:off x="762000" y="1905000"/>
            <a:ext cx="8001000" cy="5029200"/>
          </a:xfrm>
        </p:spPr>
        <p:txBody>
          <a:bodyPr/>
          <a:lstStyle/>
          <a:p>
            <a:pPr eaLnBrk="1" hangingPunct="1">
              <a:lnSpc>
                <a:spcPct val="150000"/>
              </a:lnSpc>
              <a:buClr>
                <a:schemeClr val="tx1"/>
              </a:buClr>
              <a:buSzPct val="120000"/>
              <a:buFont typeface="DECtech"/>
              <a:buChar char="3"/>
            </a:pPr>
            <a:r>
              <a:rPr lang="en-US" b="1" dirty="0" smtClean="0"/>
              <a:t>Sketch Planning for Transit Potential</a:t>
            </a:r>
            <a:r>
              <a:rPr lang="en-US" u="sng" dirty="0" smtClean="0"/>
              <a:t>            </a:t>
            </a:r>
          </a:p>
          <a:p>
            <a:pPr eaLnBrk="1" hangingPunct="1"/>
            <a:r>
              <a:rPr lang="en-US" sz="2000" dirty="0" smtClean="0"/>
              <a:t>Specific Transit Score Criteria by mode/service is used to Relate typical transit Ridership Volumes, Services &amp; Comparable Ridership data with land use data </a:t>
            </a:r>
          </a:p>
          <a:p>
            <a:pPr eaLnBrk="1" hangingPunct="1"/>
            <a:endParaRPr lang="en-US" sz="2000" dirty="0" smtClean="0"/>
          </a:p>
          <a:p>
            <a:pPr eaLnBrk="1" hangingPunct="1"/>
            <a:r>
              <a:rPr lang="en-US" sz="2000" dirty="0" smtClean="0"/>
              <a:t>By Combining Estimated Transit Scores &amp; Specific Criteria by mode or service in study area, an </a:t>
            </a:r>
            <a:r>
              <a:rPr lang="en-US" sz="2000" b="1" dirty="0" smtClean="0"/>
              <a:t>“Order-of-Magnitude”</a:t>
            </a:r>
            <a:r>
              <a:rPr lang="en-US" sz="2000" dirty="0" smtClean="0"/>
              <a:t> Transit  Potential can be estimated for alternative land use patterns or demographics, especially for municipal circulation plans and plan endorsement</a:t>
            </a:r>
          </a:p>
          <a:p>
            <a:pPr eaLnBrk="1" hangingPunct="1"/>
            <a:r>
              <a:rPr lang="en-US" sz="2000" dirty="0" smtClean="0"/>
              <a:t>Does not mean NJT will have funding to implement transit services, but does identify potential</a:t>
            </a:r>
          </a:p>
          <a:p>
            <a:pPr eaLnBrk="1" hangingPunct="1"/>
            <a:endParaRPr lang="en-US" sz="2000" dirty="0" smtClean="0"/>
          </a:p>
          <a:p>
            <a:pPr eaLnBrk="1" hangingPunct="1"/>
            <a:endParaRPr lang="en-US" sz="2400" b="1" dirty="0" smtClean="0"/>
          </a:p>
          <a:p>
            <a:pPr eaLnBrk="1" hangingPunct="1"/>
            <a:endParaRPr lang="en-US" sz="2400" b="1" dirty="0" smtClean="0"/>
          </a:p>
        </p:txBody>
      </p:sp>
      <p:sp>
        <p:nvSpPr>
          <p:cNvPr id="101379" name="Rectangle 3"/>
          <p:cNvSpPr>
            <a:spLocks noGrp="1" noChangeArrowheads="1"/>
          </p:cNvSpPr>
          <p:nvPr>
            <p:ph type="title"/>
          </p:nvPr>
        </p:nvSpPr>
        <p:spPr>
          <a:xfrm>
            <a:off x="0" y="762000"/>
            <a:ext cx="9296400" cy="1447800"/>
          </a:xfrm>
        </p:spPr>
        <p:txBody>
          <a:bodyPr/>
          <a:lstStyle/>
          <a:p>
            <a:pPr eaLnBrk="1" hangingPunct="1"/>
            <a:r>
              <a:rPr lang="en-US" sz="3900" dirty="0" smtClean="0"/>
              <a:t>Transit Score Role in Land Use Planning</a:t>
            </a:r>
          </a:p>
        </p:txBody>
      </p:sp>
      <p:sp>
        <p:nvSpPr>
          <p:cNvPr id="101380" name="Slide Number Placeholder 1"/>
          <p:cNvSpPr txBox="1">
            <a:spLocks noGrp="1"/>
          </p:cNvSpPr>
          <p:nvPr/>
        </p:nvSpPr>
        <p:spPr bwMode="auto">
          <a:xfrm>
            <a:off x="7010400" y="6248400"/>
            <a:ext cx="1905000" cy="457200"/>
          </a:xfrm>
          <a:prstGeom prst="rect">
            <a:avLst/>
          </a:prstGeom>
          <a:noFill/>
          <a:ln w="9525">
            <a:noFill/>
            <a:miter lim="800000"/>
            <a:headEnd/>
            <a:tailEnd/>
          </a:ln>
        </p:spPr>
        <p:txBody>
          <a:bodyPr wrap="none" lIns="92075" tIns="46038" rIns="92075" bIns="46038" anchor="ctr"/>
          <a:lstStyle/>
          <a:p>
            <a:pPr algn="r" eaLnBrk="0" hangingPunct="0"/>
            <a:fld id="{D31BC725-AF10-4CD2-A5D6-5714DC122B10}" type="slidenum">
              <a:rPr kumimoji="1" lang="en-US" sz="1400">
                <a:solidFill>
                  <a:srgbClr val="FF9966"/>
                </a:solidFill>
              </a:rPr>
              <a:pPr algn="r" eaLnBrk="0" hangingPunct="0"/>
              <a:t>55</a:t>
            </a:fld>
            <a:endParaRPr kumimoji="1" lang="en-US" sz="1400">
              <a:solidFill>
                <a:srgbClr val="FF9966"/>
              </a:solidFill>
            </a:endParaRPr>
          </a:p>
        </p:txBody>
      </p:sp>
    </p:spTree>
  </p:cSld>
  <p:clrMapOvr>
    <a:masterClrMapping/>
  </p:clrMapOvr>
  <p:transition>
    <p:cu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4294967295"/>
          </p:nvPr>
        </p:nvSpPr>
        <p:spPr>
          <a:xfrm>
            <a:off x="7010400" y="6248400"/>
            <a:ext cx="1905000" cy="457200"/>
          </a:xfrm>
          <a:prstGeom prst="rect">
            <a:avLst/>
          </a:prstGeom>
          <a:noFill/>
          <a:ln>
            <a:miter lim="800000"/>
            <a:headEnd/>
            <a:tailEnd/>
          </a:ln>
        </p:spPr>
        <p:txBody>
          <a:bodyPr/>
          <a:lstStyle/>
          <a:p>
            <a:fld id="{CD3DA26A-D58C-4722-B1F7-78D73A308F33}" type="slidenum">
              <a:rPr lang="en-US" smtClean="0">
                <a:latin typeface="Arial" charset="0"/>
              </a:rPr>
              <a:pPr/>
              <a:t>56</a:t>
            </a:fld>
            <a:endParaRPr lang="en-US" smtClean="0">
              <a:latin typeface="Arial" charset="0"/>
            </a:endParaRPr>
          </a:p>
        </p:txBody>
      </p:sp>
      <p:sp>
        <p:nvSpPr>
          <p:cNvPr id="102402" name="Rectangle 2"/>
          <p:cNvSpPr>
            <a:spLocks noGrp="1" noChangeArrowheads="1"/>
          </p:cNvSpPr>
          <p:nvPr>
            <p:ph type="title"/>
          </p:nvPr>
        </p:nvSpPr>
        <p:spPr>
          <a:xfrm>
            <a:off x="0" y="609600"/>
            <a:ext cx="7754938" cy="1219200"/>
          </a:xfrm>
        </p:spPr>
        <p:txBody>
          <a:bodyPr/>
          <a:lstStyle/>
          <a:p>
            <a:pPr eaLnBrk="1" hangingPunct="1"/>
            <a:r>
              <a:rPr lang="en-US" dirty="0" smtClean="0"/>
              <a:t>Conclusions</a:t>
            </a:r>
          </a:p>
        </p:txBody>
      </p:sp>
      <p:sp>
        <p:nvSpPr>
          <p:cNvPr id="102403" name="Rectangle 3"/>
          <p:cNvSpPr>
            <a:spLocks noGrp="1" noChangeArrowheads="1"/>
          </p:cNvSpPr>
          <p:nvPr>
            <p:ph type="body" idx="1"/>
          </p:nvPr>
        </p:nvSpPr>
        <p:spPr>
          <a:xfrm>
            <a:off x="381000" y="1752600"/>
            <a:ext cx="8382000" cy="4419600"/>
          </a:xfrm>
        </p:spPr>
        <p:txBody>
          <a:bodyPr/>
          <a:lstStyle/>
          <a:p>
            <a:pPr eaLnBrk="1" hangingPunct="1">
              <a:lnSpc>
                <a:spcPct val="90000"/>
              </a:lnSpc>
            </a:pPr>
            <a:r>
              <a:rPr lang="en-US" sz="2000" b="1" dirty="0" smtClean="0"/>
              <a:t>Transit score methodology can be used by towns to identify a range of transit services and modes that could  be supported by land use patterns in a given geographic area. </a:t>
            </a:r>
          </a:p>
          <a:p>
            <a:pPr eaLnBrk="1" hangingPunct="1">
              <a:lnSpc>
                <a:spcPct val="90000"/>
              </a:lnSpc>
            </a:pPr>
            <a:endParaRPr lang="en-US" sz="2000" b="1" dirty="0" smtClean="0"/>
          </a:p>
          <a:p>
            <a:pPr eaLnBrk="1" hangingPunct="1">
              <a:lnSpc>
                <a:spcPct val="90000"/>
              </a:lnSpc>
            </a:pPr>
            <a:r>
              <a:rPr lang="en-US" sz="2000" b="1" dirty="0" smtClean="0"/>
              <a:t>It narrows the range of transit options to the most realistic based on NJ Transit experience</a:t>
            </a:r>
          </a:p>
          <a:p>
            <a:pPr eaLnBrk="1" hangingPunct="1">
              <a:lnSpc>
                <a:spcPct val="90000"/>
              </a:lnSpc>
            </a:pPr>
            <a:endParaRPr lang="en-US" sz="2000" b="1" dirty="0" smtClean="0"/>
          </a:p>
          <a:p>
            <a:pPr eaLnBrk="1" hangingPunct="1">
              <a:lnSpc>
                <a:spcPct val="90000"/>
              </a:lnSpc>
            </a:pPr>
            <a:r>
              <a:rPr lang="en-US" sz="2000" b="1" dirty="0" smtClean="0"/>
              <a:t>Can quickly test alternative land use scenarios &amp; inform process of land use planning on a REGIONAL or MUNICIPAL level with decision makers regarding transit.  </a:t>
            </a:r>
          </a:p>
          <a:p>
            <a:pPr eaLnBrk="1" hangingPunct="1">
              <a:lnSpc>
                <a:spcPct val="90000"/>
              </a:lnSpc>
            </a:pPr>
            <a:endParaRPr lang="en-US" sz="2000" b="1" dirty="0" smtClean="0"/>
          </a:p>
          <a:p>
            <a:pPr eaLnBrk="1" hangingPunct="1">
              <a:lnSpc>
                <a:spcPct val="90000"/>
              </a:lnSpc>
            </a:pPr>
            <a:r>
              <a:rPr lang="en-US" sz="2000" b="1" dirty="0" smtClean="0"/>
              <a:t>Can be used to advocate for more detailed transit studies</a:t>
            </a:r>
          </a:p>
          <a:p>
            <a:pPr eaLnBrk="1" hangingPunct="1">
              <a:lnSpc>
                <a:spcPct val="90000"/>
              </a:lnSpc>
            </a:pPr>
            <a:endParaRPr lang="en-US" sz="2000" b="1" dirty="0" smtClean="0"/>
          </a:p>
          <a:p>
            <a:pPr eaLnBrk="1" hangingPunct="1">
              <a:lnSpc>
                <a:spcPct val="90000"/>
              </a:lnSpc>
            </a:pPr>
            <a:r>
              <a:rPr lang="en-US" sz="2000" b="1" dirty="0" smtClean="0"/>
              <a:t>Transit Score Guidebook can be used to inform and guide this type of planning </a:t>
            </a:r>
          </a:p>
          <a:p>
            <a:pPr eaLnBrk="1" hangingPunct="1">
              <a:lnSpc>
                <a:spcPct val="90000"/>
              </a:lnSpc>
            </a:pPr>
            <a:endParaRPr lang="en-US" sz="2000" b="1" dirty="0" smtClean="0"/>
          </a:p>
        </p:txBody>
      </p:sp>
      <p:sp>
        <p:nvSpPr>
          <p:cNvPr id="102404" name="Slide Number Placeholder 1"/>
          <p:cNvSpPr txBox="1">
            <a:spLocks noGrp="1"/>
          </p:cNvSpPr>
          <p:nvPr/>
        </p:nvSpPr>
        <p:spPr bwMode="auto">
          <a:xfrm>
            <a:off x="7010400" y="6248400"/>
            <a:ext cx="1905000" cy="457200"/>
          </a:xfrm>
          <a:prstGeom prst="rect">
            <a:avLst/>
          </a:prstGeom>
          <a:noFill/>
          <a:ln w="9525">
            <a:noFill/>
            <a:miter lim="800000"/>
            <a:headEnd/>
            <a:tailEnd/>
          </a:ln>
        </p:spPr>
        <p:txBody>
          <a:bodyPr wrap="none" lIns="92075" tIns="46038" rIns="92075" bIns="46038" anchor="ctr"/>
          <a:lstStyle/>
          <a:p>
            <a:pPr algn="r" eaLnBrk="0" hangingPunct="0"/>
            <a:fld id="{13462C6E-C6A9-441B-828A-242FDB7B1BF0}" type="slidenum">
              <a:rPr kumimoji="1" lang="en-US" sz="1400">
                <a:solidFill>
                  <a:srgbClr val="FF9966"/>
                </a:solidFill>
              </a:rPr>
              <a:pPr algn="r" eaLnBrk="0" hangingPunct="0"/>
              <a:t>56</a:t>
            </a:fld>
            <a:endParaRPr kumimoji="1" lang="en-US" sz="1400">
              <a:solidFill>
                <a:srgbClr val="FF9966"/>
              </a:solidFill>
            </a:endParaRPr>
          </a:p>
        </p:txBody>
      </p:sp>
    </p:spTree>
  </p:cSld>
  <p:clrMapOvr>
    <a:masterClrMapping/>
  </p:clrMapOvr>
  <p:transition>
    <p:cu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4294967295"/>
          </p:nvPr>
        </p:nvSpPr>
        <p:spPr>
          <a:xfrm>
            <a:off x="7010400" y="6248400"/>
            <a:ext cx="1905000" cy="457200"/>
          </a:xfrm>
          <a:prstGeom prst="rect">
            <a:avLst/>
          </a:prstGeom>
          <a:noFill/>
          <a:ln>
            <a:miter lim="800000"/>
            <a:headEnd/>
            <a:tailEnd/>
          </a:ln>
        </p:spPr>
        <p:txBody>
          <a:bodyPr/>
          <a:lstStyle/>
          <a:p>
            <a:fld id="{52F9012D-6A3D-406B-9D9E-3637C1F4D335}" type="slidenum">
              <a:rPr lang="en-US" smtClean="0">
                <a:latin typeface="Arial" charset="0"/>
              </a:rPr>
              <a:pPr/>
              <a:t>57</a:t>
            </a:fld>
            <a:endParaRPr lang="en-US" smtClean="0">
              <a:latin typeface="Arial" charset="0"/>
            </a:endParaRPr>
          </a:p>
        </p:txBody>
      </p:sp>
      <p:sp>
        <p:nvSpPr>
          <p:cNvPr id="104450" name="Rectangle 2"/>
          <p:cNvSpPr>
            <a:spLocks noGrp="1" noChangeArrowheads="1"/>
          </p:cNvSpPr>
          <p:nvPr>
            <p:ph type="title"/>
          </p:nvPr>
        </p:nvSpPr>
        <p:spPr>
          <a:xfrm>
            <a:off x="0" y="762000"/>
            <a:ext cx="7602538" cy="914400"/>
          </a:xfrm>
        </p:spPr>
        <p:txBody>
          <a:bodyPr/>
          <a:lstStyle/>
          <a:p>
            <a:pPr eaLnBrk="1" hangingPunct="1"/>
            <a:r>
              <a:rPr lang="en-US" dirty="0" smtClean="0"/>
              <a:t>Conclusions</a:t>
            </a:r>
          </a:p>
        </p:txBody>
      </p:sp>
      <p:sp>
        <p:nvSpPr>
          <p:cNvPr id="104451" name="Rectangle 3"/>
          <p:cNvSpPr>
            <a:spLocks noGrp="1" noChangeArrowheads="1"/>
          </p:cNvSpPr>
          <p:nvPr>
            <p:ph type="body" idx="1"/>
          </p:nvPr>
        </p:nvSpPr>
        <p:spPr>
          <a:xfrm>
            <a:off x="304800" y="1543334"/>
            <a:ext cx="8610600" cy="4953000"/>
          </a:xfrm>
        </p:spPr>
        <p:txBody>
          <a:bodyPr/>
          <a:lstStyle/>
          <a:p>
            <a:pPr eaLnBrk="1" hangingPunct="1">
              <a:lnSpc>
                <a:spcPct val="90000"/>
              </a:lnSpc>
            </a:pPr>
            <a:r>
              <a:rPr lang="en-US" sz="2000" b="1" dirty="0" smtClean="0"/>
              <a:t>Transit Score can be Customized to Local Conditions Using Local Data.</a:t>
            </a:r>
          </a:p>
          <a:p>
            <a:pPr eaLnBrk="1" hangingPunct="1">
              <a:lnSpc>
                <a:spcPct val="90000"/>
              </a:lnSpc>
            </a:pPr>
            <a:endParaRPr lang="en-US" sz="2000" b="1" dirty="0" smtClean="0"/>
          </a:p>
          <a:p>
            <a:pPr eaLnBrk="1" hangingPunct="1">
              <a:lnSpc>
                <a:spcPct val="90000"/>
              </a:lnSpc>
            </a:pPr>
            <a:r>
              <a:rPr lang="en-US" sz="2000" b="1" dirty="0" smtClean="0"/>
              <a:t>Can be Applied to any Geographic Area</a:t>
            </a:r>
          </a:p>
          <a:p>
            <a:pPr eaLnBrk="1" hangingPunct="1">
              <a:lnSpc>
                <a:spcPct val="90000"/>
              </a:lnSpc>
            </a:pPr>
            <a:endParaRPr lang="en-US" sz="2000" b="1" dirty="0" smtClean="0"/>
          </a:p>
          <a:p>
            <a:pPr eaLnBrk="1" hangingPunct="1">
              <a:lnSpc>
                <a:spcPct val="90000"/>
              </a:lnSpc>
            </a:pPr>
            <a:r>
              <a:rPr lang="en-US" sz="2000" b="1" dirty="0" smtClean="0"/>
              <a:t>Most Data is Readily Available (Census)</a:t>
            </a:r>
          </a:p>
          <a:p>
            <a:pPr eaLnBrk="1" hangingPunct="1">
              <a:lnSpc>
                <a:spcPct val="90000"/>
              </a:lnSpc>
            </a:pPr>
            <a:endParaRPr lang="en-US" sz="2000" b="1" dirty="0" smtClean="0"/>
          </a:p>
          <a:p>
            <a:pPr eaLnBrk="1" hangingPunct="1">
              <a:lnSpc>
                <a:spcPct val="90000"/>
              </a:lnSpc>
            </a:pPr>
            <a:r>
              <a:rPr lang="en-US" sz="2000" b="1" dirty="0" smtClean="0"/>
              <a:t>Easy to Use &amp; Explain.  Gross Densities Used in Most Cases for Simplicity</a:t>
            </a:r>
          </a:p>
          <a:p>
            <a:pPr eaLnBrk="1" hangingPunct="1">
              <a:lnSpc>
                <a:spcPct val="90000"/>
              </a:lnSpc>
            </a:pPr>
            <a:endParaRPr lang="en-US" sz="2000" b="1" dirty="0" smtClean="0"/>
          </a:p>
          <a:p>
            <a:pPr eaLnBrk="1" hangingPunct="1">
              <a:lnSpc>
                <a:spcPct val="90000"/>
              </a:lnSpc>
            </a:pPr>
            <a:r>
              <a:rPr lang="en-US" sz="2000" b="1" dirty="0" smtClean="0"/>
              <a:t>For Quick Response Analysis, can be integrated with other Regional &amp; NJ Transit data.</a:t>
            </a:r>
          </a:p>
          <a:p>
            <a:pPr eaLnBrk="1" hangingPunct="1">
              <a:lnSpc>
                <a:spcPct val="90000"/>
              </a:lnSpc>
            </a:pPr>
            <a:endParaRPr lang="en-US" sz="2000" b="1" dirty="0" smtClean="0"/>
          </a:p>
          <a:p>
            <a:pPr eaLnBrk="1" hangingPunct="1">
              <a:lnSpc>
                <a:spcPct val="90000"/>
              </a:lnSpc>
            </a:pPr>
            <a:r>
              <a:rPr lang="en-US" sz="2000" b="1" dirty="0" smtClean="0"/>
              <a:t>Saves Time &amp; Money by Limiting Detailed Examination of Transit  to a Few Options</a:t>
            </a:r>
          </a:p>
        </p:txBody>
      </p:sp>
      <p:sp>
        <p:nvSpPr>
          <p:cNvPr id="104452" name="Slide Number Placeholder 1"/>
          <p:cNvSpPr txBox="1">
            <a:spLocks noGrp="1"/>
          </p:cNvSpPr>
          <p:nvPr/>
        </p:nvSpPr>
        <p:spPr bwMode="auto">
          <a:xfrm>
            <a:off x="7010400" y="6248400"/>
            <a:ext cx="1905000" cy="457200"/>
          </a:xfrm>
          <a:prstGeom prst="rect">
            <a:avLst/>
          </a:prstGeom>
          <a:noFill/>
          <a:ln w="9525">
            <a:noFill/>
            <a:miter lim="800000"/>
            <a:headEnd/>
            <a:tailEnd/>
          </a:ln>
        </p:spPr>
        <p:txBody>
          <a:bodyPr wrap="none" lIns="92075" tIns="46038" rIns="92075" bIns="46038" anchor="ctr"/>
          <a:lstStyle/>
          <a:p>
            <a:pPr algn="r" eaLnBrk="0" hangingPunct="0"/>
            <a:fld id="{C0B36769-9630-449D-9FA0-E0615CC7B0B1}" type="slidenum">
              <a:rPr kumimoji="1" lang="en-US" sz="1400">
                <a:solidFill>
                  <a:srgbClr val="FF9966"/>
                </a:solidFill>
              </a:rPr>
              <a:pPr algn="r" eaLnBrk="0" hangingPunct="0"/>
              <a:t>57</a:t>
            </a:fld>
            <a:endParaRPr kumimoji="1" lang="en-US" sz="1400">
              <a:solidFill>
                <a:srgbClr val="FF9966"/>
              </a:solidFill>
            </a:endParaRPr>
          </a:p>
        </p:txBody>
      </p:sp>
    </p:spTree>
  </p:cSld>
  <p:clrMapOvr>
    <a:masterClrMapping/>
  </p:clrMapOvr>
  <p:transition>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10"/>
          </p:nvPr>
        </p:nvSpPr>
        <p:spPr>
          <a:noFill/>
        </p:spPr>
        <p:txBody>
          <a:bodyPr/>
          <a:lstStyle/>
          <a:p>
            <a:fld id="{934F865E-FE11-4861-99DA-ED14C14D919B}" type="slidenum">
              <a:rPr lang="en-US" smtClean="0"/>
              <a:pPr/>
              <a:t>58</a:t>
            </a:fld>
            <a:endParaRPr lang="en-US" smtClean="0"/>
          </a:p>
        </p:txBody>
      </p:sp>
      <p:sp>
        <p:nvSpPr>
          <p:cNvPr id="105474" name="Rectangle 2"/>
          <p:cNvSpPr>
            <a:spLocks noGrp="1" noChangeArrowheads="1"/>
          </p:cNvSpPr>
          <p:nvPr>
            <p:ph type="title"/>
          </p:nvPr>
        </p:nvSpPr>
        <p:spPr>
          <a:xfrm>
            <a:off x="228600" y="914400"/>
            <a:ext cx="8458200" cy="503238"/>
          </a:xfrm>
        </p:spPr>
        <p:txBody>
          <a:bodyPr/>
          <a:lstStyle/>
          <a:p>
            <a:r>
              <a:rPr lang="en-US" sz="4000" dirty="0" smtClean="0"/>
              <a:t>Connecticut Specific Issues</a:t>
            </a:r>
          </a:p>
        </p:txBody>
      </p:sp>
      <p:sp>
        <p:nvSpPr>
          <p:cNvPr id="105475" name="Rectangle 3"/>
          <p:cNvSpPr>
            <a:spLocks noGrp="1" noChangeArrowheads="1"/>
          </p:cNvSpPr>
          <p:nvPr>
            <p:ph type="body" idx="1"/>
          </p:nvPr>
        </p:nvSpPr>
        <p:spPr/>
        <p:txBody>
          <a:bodyPr/>
          <a:lstStyle/>
          <a:p>
            <a:pPr>
              <a:lnSpc>
                <a:spcPct val="90000"/>
              </a:lnSpc>
            </a:pPr>
            <a:r>
              <a:rPr lang="en-US" dirty="0" smtClean="0"/>
              <a:t>Connections to Larger Region (NY/Boston) similar to New Jersey</a:t>
            </a:r>
          </a:p>
          <a:p>
            <a:pPr>
              <a:lnSpc>
                <a:spcPct val="90000"/>
              </a:lnSpc>
            </a:pPr>
            <a:r>
              <a:rPr lang="en-US" dirty="0" smtClean="0"/>
              <a:t>Medium Sized cities with focused local bus transit networks and some rail service (New Haven, Hartford, Stamford)</a:t>
            </a:r>
          </a:p>
          <a:p>
            <a:pPr>
              <a:lnSpc>
                <a:spcPct val="90000"/>
              </a:lnSpc>
            </a:pPr>
            <a:r>
              <a:rPr lang="en-US" dirty="0" smtClean="0"/>
              <a:t>Need for reverse commute and transit in suburban areas to link job centers</a:t>
            </a:r>
          </a:p>
          <a:p>
            <a:pPr>
              <a:lnSpc>
                <a:spcPct val="90000"/>
              </a:lnSpc>
            </a:pPr>
            <a:r>
              <a:rPr lang="en-US" dirty="0" smtClean="0"/>
              <a:t>Access  Methods to Existing Commuter Rail (New Haven Line, branches)</a:t>
            </a:r>
          </a:p>
          <a:p>
            <a:pPr>
              <a:lnSpc>
                <a:spcPct val="90000"/>
              </a:lnSpc>
              <a:buFontTx/>
              <a:buNone/>
            </a:pPr>
            <a:endParaRPr lang="en-US" dirty="0" smtClean="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10"/>
          </p:nvPr>
        </p:nvSpPr>
        <p:spPr>
          <a:noFill/>
        </p:spPr>
        <p:txBody>
          <a:bodyPr/>
          <a:lstStyle/>
          <a:p>
            <a:fld id="{592AB802-CF3E-49BD-84CB-736BFE4DE1AF}" type="slidenum">
              <a:rPr lang="en-US" smtClean="0"/>
              <a:pPr/>
              <a:t>59</a:t>
            </a:fld>
            <a:endParaRPr lang="en-US" smtClean="0"/>
          </a:p>
        </p:txBody>
      </p:sp>
      <p:sp>
        <p:nvSpPr>
          <p:cNvPr id="106498" name="Rectangle 2"/>
          <p:cNvSpPr>
            <a:spLocks noGrp="1" noChangeArrowheads="1"/>
          </p:cNvSpPr>
          <p:nvPr>
            <p:ph type="title"/>
          </p:nvPr>
        </p:nvSpPr>
        <p:spPr/>
        <p:txBody>
          <a:bodyPr/>
          <a:lstStyle/>
          <a:p>
            <a:r>
              <a:rPr lang="en-US" sz="4000" smtClean="0"/>
              <a:t>Connecticut Specific Issues</a:t>
            </a:r>
          </a:p>
        </p:txBody>
      </p:sp>
      <p:sp>
        <p:nvSpPr>
          <p:cNvPr id="106499" name="Rectangle 3"/>
          <p:cNvSpPr>
            <a:spLocks noGrp="1" noChangeArrowheads="1"/>
          </p:cNvSpPr>
          <p:nvPr>
            <p:ph type="body" idx="1"/>
          </p:nvPr>
        </p:nvSpPr>
        <p:spPr/>
        <p:txBody>
          <a:bodyPr/>
          <a:lstStyle/>
          <a:p>
            <a:r>
              <a:rPr lang="en-US" sz="2800" smtClean="0"/>
              <a:t>Where does new or improved transit play a role in connection with Smart Growth?</a:t>
            </a:r>
          </a:p>
          <a:p>
            <a:r>
              <a:rPr lang="en-US" sz="2800" smtClean="0"/>
              <a:t>How can Transit Score help with analysis of alternatives of both transit and land use?</a:t>
            </a:r>
          </a:p>
          <a:p>
            <a:r>
              <a:rPr lang="en-US" sz="2800" smtClean="0"/>
              <a:t>Development of Connecticut Specific Transit Score Categories (Based on transit experience in CT. and local examples)</a:t>
            </a:r>
          </a:p>
          <a:p>
            <a:r>
              <a:rPr lang="en-US" sz="2800" smtClean="0"/>
              <a:t>Access to Transit Options (Parking, shuttles ) and local transit services</a:t>
            </a:r>
          </a:p>
          <a:p>
            <a:pPr>
              <a:buFontTx/>
              <a:buNone/>
            </a:pPr>
            <a:endParaRPr lang="en-US" sz="2800" smtClean="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5" name="Rectangle 6"/>
          <p:cNvSpPr>
            <a:spLocks noGrp="1" noChangeArrowheads="1"/>
          </p:cNvSpPr>
          <p:nvPr>
            <p:ph type="sldNum" sz="quarter" idx="12"/>
          </p:nvPr>
        </p:nvSpPr>
        <p:spPr>
          <a:noFill/>
          <a:ln>
            <a:miter lim="800000"/>
            <a:headEnd/>
            <a:tailEnd/>
          </a:ln>
        </p:spPr>
        <p:txBody>
          <a:bodyPr/>
          <a:lstStyle/>
          <a:p>
            <a:fld id="{923DAC99-84DF-44A2-A58B-2D618481DE80}" type="slidenum">
              <a:rPr lang="en-US" smtClean="0">
                <a:latin typeface="Arial" charset="0"/>
              </a:rPr>
              <a:pPr/>
              <a:t>6</a:t>
            </a:fld>
            <a:endParaRPr lang="en-US" smtClean="0">
              <a:latin typeface="Arial" charset="0"/>
            </a:endParaRPr>
          </a:p>
        </p:txBody>
      </p:sp>
      <p:pic>
        <p:nvPicPr>
          <p:cNvPr id="47106" name="Picture 2" descr="map1"/>
          <p:cNvPicPr>
            <a:picLocks noChangeAspect="1" noChangeArrowheads="1"/>
          </p:cNvPicPr>
          <p:nvPr/>
        </p:nvPicPr>
        <p:blipFill>
          <a:blip r:embed="rId3" cstate="print">
            <a:lum bright="54000" contrast="-60000"/>
          </a:blip>
          <a:srcRect l="49765" t="21545" r="17882" b="73181"/>
          <a:stretch>
            <a:fillRect/>
          </a:stretch>
        </p:blipFill>
        <p:spPr bwMode="auto">
          <a:xfrm>
            <a:off x="4035425" y="3175"/>
            <a:ext cx="5103813" cy="989013"/>
          </a:xfrm>
          <a:prstGeom prst="rect">
            <a:avLst/>
          </a:prstGeom>
          <a:noFill/>
          <a:ln w="9525">
            <a:noFill/>
            <a:miter lim="800000"/>
            <a:headEnd/>
            <a:tailEnd/>
          </a:ln>
        </p:spPr>
      </p:pic>
      <p:sp>
        <p:nvSpPr>
          <p:cNvPr id="47107" name="Rectangle 3"/>
          <p:cNvSpPr>
            <a:spLocks noChangeArrowheads="1"/>
          </p:cNvSpPr>
          <p:nvPr/>
        </p:nvSpPr>
        <p:spPr bwMode="auto">
          <a:xfrm>
            <a:off x="0" y="901700"/>
            <a:ext cx="9144000" cy="5956300"/>
          </a:xfrm>
          <a:prstGeom prst="rect">
            <a:avLst/>
          </a:prstGeom>
          <a:solidFill>
            <a:srgbClr val="E6E6E6"/>
          </a:solidFill>
          <a:ln w="9525">
            <a:noFill/>
            <a:miter lim="800000"/>
            <a:headEnd/>
            <a:tailEnd/>
          </a:ln>
        </p:spPr>
        <p:txBody>
          <a:bodyPr wrap="none" anchor="ctr"/>
          <a:lstStyle/>
          <a:p>
            <a:endParaRPr lang="en-US">
              <a:solidFill>
                <a:srgbClr val="000000"/>
              </a:solidFill>
            </a:endParaRPr>
          </a:p>
        </p:txBody>
      </p:sp>
      <p:sp>
        <p:nvSpPr>
          <p:cNvPr id="47108" name="Text Box 4"/>
          <p:cNvSpPr txBox="1">
            <a:spLocks noChangeArrowheads="1"/>
          </p:cNvSpPr>
          <p:nvPr/>
        </p:nvSpPr>
        <p:spPr bwMode="auto">
          <a:xfrm>
            <a:off x="374650" y="155575"/>
            <a:ext cx="8396288" cy="579438"/>
          </a:xfrm>
          <a:prstGeom prst="rect">
            <a:avLst/>
          </a:prstGeom>
          <a:noFill/>
          <a:ln w="9525">
            <a:noFill/>
            <a:miter lim="800000"/>
            <a:headEnd/>
            <a:tailEnd/>
          </a:ln>
        </p:spPr>
        <p:txBody>
          <a:bodyPr>
            <a:spAutoFit/>
          </a:bodyPr>
          <a:lstStyle/>
          <a:p>
            <a:r>
              <a:rPr lang="en-US" sz="3200" b="1">
                <a:solidFill>
                  <a:srgbClr val="000000"/>
                </a:solidFill>
              </a:rPr>
              <a:t>Need for Transit Score</a:t>
            </a:r>
          </a:p>
        </p:txBody>
      </p:sp>
      <p:sp>
        <p:nvSpPr>
          <p:cNvPr id="47109" name="Rectangle 5"/>
          <p:cNvSpPr>
            <a:spLocks noChangeArrowheads="1"/>
          </p:cNvSpPr>
          <p:nvPr/>
        </p:nvSpPr>
        <p:spPr bwMode="auto">
          <a:xfrm>
            <a:off x="0" y="6726238"/>
            <a:ext cx="9144000" cy="131762"/>
          </a:xfrm>
          <a:prstGeom prst="rect">
            <a:avLst/>
          </a:prstGeom>
          <a:solidFill>
            <a:srgbClr val="008000"/>
          </a:solidFill>
          <a:ln w="9525">
            <a:noFill/>
            <a:miter lim="800000"/>
            <a:headEnd/>
            <a:tailEnd/>
          </a:ln>
        </p:spPr>
        <p:txBody>
          <a:bodyPr wrap="none" anchor="ctr"/>
          <a:lstStyle/>
          <a:p>
            <a:endParaRPr lang="en-US">
              <a:solidFill>
                <a:srgbClr val="000000"/>
              </a:solidFill>
            </a:endParaRPr>
          </a:p>
        </p:txBody>
      </p:sp>
      <p:sp>
        <p:nvSpPr>
          <p:cNvPr id="47110" name="Rectangle 6"/>
          <p:cNvSpPr>
            <a:spLocks noGrp="1" noChangeArrowheads="1"/>
          </p:cNvSpPr>
          <p:nvPr>
            <p:ph type="body" idx="1"/>
          </p:nvPr>
        </p:nvSpPr>
        <p:spPr>
          <a:xfrm>
            <a:off x="673100" y="1358900"/>
            <a:ext cx="7772400" cy="4838700"/>
          </a:xfrm>
        </p:spPr>
        <p:txBody>
          <a:bodyPr/>
          <a:lstStyle/>
          <a:p>
            <a:pPr eaLnBrk="1" hangingPunct="1">
              <a:buFont typeface="Wingdings" pitchFamily="2" charset="2"/>
              <a:buChar char="§"/>
            </a:pPr>
            <a:r>
              <a:rPr lang="en-US" smtClean="0"/>
              <a:t>Need to simply and graphically show how the consequences of land-use planning and zoning decisions impact the prospects for success of proposed new transit lines and transit services. </a:t>
            </a:r>
          </a:p>
          <a:p>
            <a:pPr eaLnBrk="1" hangingPunct="1">
              <a:buFont typeface="Wingdings" pitchFamily="2" charset="2"/>
              <a:buChar char="§"/>
            </a:pPr>
            <a:r>
              <a:rPr lang="en-US" smtClean="0"/>
              <a:t>Show impact of land use plans on potential for regular route bus service and access to transit stations (shuttles)</a:t>
            </a:r>
            <a:endParaRPr lang="en-US" sz="2800" smtClean="0"/>
          </a:p>
          <a:p>
            <a:pPr eaLnBrk="1" hangingPunct="1"/>
            <a:endParaRPr lang="en-US" sz="2800" smtClean="0"/>
          </a:p>
        </p:txBody>
      </p:sp>
      <p:sp>
        <p:nvSpPr>
          <p:cNvPr id="47111" name="Rectangle 7"/>
          <p:cNvSpPr>
            <a:spLocks noChangeArrowheads="1"/>
          </p:cNvSpPr>
          <p:nvPr/>
        </p:nvSpPr>
        <p:spPr bwMode="auto">
          <a:xfrm flipH="1">
            <a:off x="0" y="889000"/>
            <a:ext cx="9144000" cy="42863"/>
          </a:xfrm>
          <a:prstGeom prst="rect">
            <a:avLst/>
          </a:prstGeom>
          <a:solidFill>
            <a:srgbClr val="99CC00"/>
          </a:solidFill>
          <a:ln w="9525">
            <a:noFill/>
            <a:miter lim="800000"/>
            <a:headEnd/>
            <a:tailEnd/>
          </a:ln>
        </p:spPr>
        <p:txBody>
          <a:bodyPr wrap="none" anchor="ctr"/>
          <a:lstStyle/>
          <a:p>
            <a:endParaRPr lang="en-US">
              <a:solidFill>
                <a:srgbClr val="000000"/>
              </a:solidFill>
            </a:endParaRPr>
          </a:p>
        </p:txBody>
      </p:sp>
      <p:sp>
        <p:nvSpPr>
          <p:cNvPr id="47112" name="Rectangle 8"/>
          <p:cNvSpPr>
            <a:spLocks noChangeArrowheads="1"/>
          </p:cNvSpPr>
          <p:nvPr/>
        </p:nvSpPr>
        <p:spPr bwMode="auto">
          <a:xfrm flipH="1">
            <a:off x="0" y="6604000"/>
            <a:ext cx="9144000" cy="42863"/>
          </a:xfrm>
          <a:prstGeom prst="rect">
            <a:avLst/>
          </a:prstGeom>
          <a:solidFill>
            <a:srgbClr val="99CC00"/>
          </a:solidFill>
          <a:ln w="9525">
            <a:noFill/>
            <a:miter lim="800000"/>
            <a:headEnd/>
            <a:tailEnd/>
          </a:ln>
        </p:spPr>
        <p:txBody>
          <a:bodyPr wrap="none" anchor="ctr"/>
          <a:lstStyle/>
          <a:p>
            <a:endParaRPr lang="en-US">
              <a:solidFill>
                <a:srgbClr val="000000"/>
              </a:solidFill>
            </a:endParaRPr>
          </a:p>
        </p:txBody>
      </p:sp>
      <p:sp>
        <p:nvSpPr>
          <p:cNvPr id="47113" name="Rectangle 9"/>
          <p:cNvSpPr>
            <a:spLocks noChangeArrowheads="1"/>
          </p:cNvSpPr>
          <p:nvPr/>
        </p:nvSpPr>
        <p:spPr bwMode="auto">
          <a:xfrm flipH="1">
            <a:off x="0" y="0"/>
            <a:ext cx="9144000" cy="42863"/>
          </a:xfrm>
          <a:prstGeom prst="rect">
            <a:avLst/>
          </a:prstGeom>
          <a:solidFill>
            <a:srgbClr val="008000"/>
          </a:solidFill>
          <a:ln w="9525">
            <a:noFill/>
            <a:miter lim="800000"/>
            <a:headEnd/>
            <a:tailEnd/>
          </a:ln>
        </p:spPr>
        <p:txBody>
          <a:bodyPr wrap="none" anchor="ctr"/>
          <a:lstStyle/>
          <a:p>
            <a:endParaRPr lang="en-US">
              <a:solidFill>
                <a:srgbClr val="000000"/>
              </a:solidFill>
            </a:endParaRPr>
          </a:p>
        </p:txBody>
      </p:sp>
      <p:pic>
        <p:nvPicPr>
          <p:cNvPr id="47114" name="Picture 10" descr="4 COLOR LOGO  XXX"/>
          <p:cNvPicPr>
            <a:picLocks noChangeAspect="1" noChangeArrowheads="1"/>
          </p:cNvPicPr>
          <p:nvPr/>
        </p:nvPicPr>
        <p:blipFill>
          <a:blip r:embed="rId4" cstate="print"/>
          <a:srcRect/>
          <a:stretch>
            <a:fillRect/>
          </a:stretch>
        </p:blipFill>
        <p:spPr bwMode="auto">
          <a:xfrm>
            <a:off x="6854825" y="5919788"/>
            <a:ext cx="2136775" cy="557212"/>
          </a:xfrm>
          <a:prstGeom prst="rect">
            <a:avLst/>
          </a:prstGeom>
          <a:noFill/>
          <a:ln w="9525">
            <a:noFill/>
            <a:miter lim="800000"/>
            <a:headEnd/>
            <a:tailEnd/>
          </a:ln>
        </p:spPr>
      </p:pic>
      <p:pic>
        <p:nvPicPr>
          <p:cNvPr id="47115" name="Picture 11" descr="dvrpclogo_smallwhite"/>
          <p:cNvPicPr>
            <a:picLocks noChangeAspect="1" noChangeArrowheads="1"/>
          </p:cNvPicPr>
          <p:nvPr/>
        </p:nvPicPr>
        <p:blipFill>
          <a:blip r:embed="rId5" cstate="print">
            <a:lum bright="-80000" contrast="-100000"/>
          </a:blip>
          <a:srcRect/>
          <a:stretch>
            <a:fillRect/>
          </a:stretch>
        </p:blipFill>
        <p:spPr bwMode="auto">
          <a:xfrm>
            <a:off x="152400" y="5943600"/>
            <a:ext cx="514350" cy="514350"/>
          </a:xfrm>
          <a:prstGeom prst="rect">
            <a:avLst/>
          </a:prstGeom>
          <a:noFill/>
          <a:ln w="9525">
            <a:noFill/>
            <a:miter lim="800000"/>
            <a:headEnd/>
            <a:tailEnd/>
          </a:ln>
        </p:spPr>
      </p:pic>
      <p:sp>
        <p:nvSpPr>
          <p:cNvPr id="47116" name="Slide Number Placeholder 1"/>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CEC3A0F7-71A2-47F4-845C-00F60C4AEE70}" type="slidenum">
              <a:rPr lang="en-US" sz="1400">
                <a:solidFill>
                  <a:srgbClr val="000000"/>
                </a:solidFill>
              </a:rPr>
              <a:pPr algn="r"/>
              <a:t>6</a:t>
            </a:fld>
            <a:endParaRPr lang="en-US" sz="1400">
              <a:solidFill>
                <a:srgbClr val="000000"/>
              </a:solidFill>
            </a:endParaRPr>
          </a:p>
        </p:txBody>
      </p:sp>
    </p:spTree>
  </p:cSld>
  <p:clrMapOvr>
    <a:masterClrMapping/>
  </p:clrMapOvr>
  <p:transition>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521" name="Rectangle 7"/>
          <p:cNvSpPr>
            <a:spLocks noGrp="1" noChangeArrowheads="1"/>
          </p:cNvSpPr>
          <p:nvPr>
            <p:ph type="sldNum" sz="quarter" idx="10"/>
          </p:nvPr>
        </p:nvSpPr>
        <p:spPr>
          <a:noFill/>
        </p:spPr>
        <p:txBody>
          <a:bodyPr/>
          <a:lstStyle/>
          <a:p>
            <a:fld id="{34C20D45-4DFC-4639-9C7A-6D41A3166D0F}" type="slidenum">
              <a:rPr lang="en-US" smtClean="0"/>
              <a:pPr/>
              <a:t>60</a:t>
            </a:fld>
            <a:endParaRPr lang="en-US" smtClean="0"/>
          </a:p>
        </p:txBody>
      </p:sp>
      <p:sp>
        <p:nvSpPr>
          <p:cNvPr id="107523" name="Slide Number Placeholder 3"/>
          <p:cNvSpPr txBox="1">
            <a:spLocks noGrp="1"/>
          </p:cNvSpPr>
          <p:nvPr/>
        </p:nvSpPr>
        <p:spPr bwMode="auto">
          <a:xfrm>
            <a:off x="6553200" y="6096000"/>
            <a:ext cx="2133600" cy="476250"/>
          </a:xfrm>
          <a:prstGeom prst="rect">
            <a:avLst/>
          </a:prstGeom>
          <a:noFill/>
          <a:ln w="9525">
            <a:noFill/>
            <a:miter lim="800000"/>
            <a:headEnd/>
            <a:tailEnd/>
          </a:ln>
        </p:spPr>
        <p:txBody>
          <a:bodyPr/>
          <a:lstStyle/>
          <a:p>
            <a:pPr algn="r"/>
            <a:fld id="{6AFD17B9-9018-42DA-BF53-A18CB73CCE9A}" type="slidenum">
              <a:rPr lang="en-US" sz="1400"/>
              <a:pPr algn="r"/>
              <a:t>60</a:t>
            </a:fld>
            <a:endParaRPr lang="en-US" sz="1400"/>
          </a:p>
        </p:txBody>
      </p:sp>
      <p:sp>
        <p:nvSpPr>
          <p:cNvPr id="8" name="Title 1"/>
          <p:cNvSpPr>
            <a:spLocks noGrp="1"/>
          </p:cNvSpPr>
          <p:nvPr>
            <p:ph type="title"/>
          </p:nvPr>
        </p:nvSpPr>
        <p:spPr>
          <a:xfrm>
            <a:off x="0" y="228600"/>
            <a:ext cx="9144000" cy="503238"/>
          </a:xfrm>
        </p:spPr>
        <p:txBody>
          <a:bodyPr/>
          <a:lstStyle/>
          <a:p>
            <a:pPr algn="ctr"/>
            <a:r>
              <a:rPr lang="en-US" sz="3200" dirty="0" smtClean="0"/>
              <a:t>Adapting Transit Scores for CT </a:t>
            </a:r>
            <a:r>
              <a:rPr lang="en-US" sz="3200" dirty="0" smtClean="0">
                <a:solidFill>
                  <a:srgbClr val="FF0000"/>
                </a:solidFill>
              </a:rPr>
              <a:t>(</a:t>
            </a:r>
            <a:r>
              <a:rPr lang="en-US" sz="3200" b="1" i="1" dirty="0" smtClean="0">
                <a:solidFill>
                  <a:srgbClr val="FF0000"/>
                </a:solidFill>
              </a:rPr>
              <a:t>draft</a:t>
            </a:r>
            <a:r>
              <a:rPr lang="en-US" sz="3200" dirty="0" smtClean="0">
                <a:solidFill>
                  <a:srgbClr val="FF0000"/>
                </a:solidFill>
              </a:rPr>
              <a:t>)</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60" y="685800"/>
            <a:ext cx="9097240" cy="588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10"/>
          </p:nvPr>
        </p:nvSpPr>
        <p:spPr>
          <a:noFill/>
        </p:spPr>
        <p:txBody>
          <a:bodyPr/>
          <a:lstStyle/>
          <a:p>
            <a:fld id="{34C20D45-4DFC-4639-9C7A-6D41A3166D0F}" type="slidenum">
              <a:rPr lang="en-US" smtClean="0"/>
              <a:pPr/>
              <a:t>61</a:t>
            </a:fld>
            <a:endParaRPr lang="en-US" smtClean="0"/>
          </a:p>
        </p:txBody>
      </p:sp>
      <p:sp>
        <p:nvSpPr>
          <p:cNvPr id="107522" name="Title 1"/>
          <p:cNvSpPr>
            <a:spLocks noGrp="1"/>
          </p:cNvSpPr>
          <p:nvPr>
            <p:ph type="title"/>
          </p:nvPr>
        </p:nvSpPr>
        <p:spPr>
          <a:xfrm>
            <a:off x="609600" y="2895600"/>
            <a:ext cx="8229600" cy="503238"/>
          </a:xfrm>
        </p:spPr>
        <p:txBody>
          <a:bodyPr/>
          <a:lstStyle/>
          <a:p>
            <a:pPr algn="ctr"/>
            <a:r>
              <a:rPr lang="en-US" smtClean="0">
                <a:solidFill>
                  <a:schemeClr val="hlink"/>
                </a:solidFill>
              </a:rPr>
              <a:t>Questions &amp; Comments</a:t>
            </a:r>
          </a:p>
        </p:txBody>
      </p:sp>
      <p:sp>
        <p:nvSpPr>
          <p:cNvPr id="107523" name="Slide Number Placeholder 3"/>
          <p:cNvSpPr txBox="1">
            <a:spLocks noGrp="1"/>
          </p:cNvSpPr>
          <p:nvPr/>
        </p:nvSpPr>
        <p:spPr bwMode="auto">
          <a:xfrm>
            <a:off x="6553200" y="6096000"/>
            <a:ext cx="2133600" cy="476250"/>
          </a:xfrm>
          <a:prstGeom prst="rect">
            <a:avLst/>
          </a:prstGeom>
          <a:noFill/>
          <a:ln w="9525">
            <a:noFill/>
            <a:miter lim="800000"/>
            <a:headEnd/>
            <a:tailEnd/>
          </a:ln>
        </p:spPr>
        <p:txBody>
          <a:bodyPr/>
          <a:lstStyle/>
          <a:p>
            <a:pPr algn="r"/>
            <a:fld id="{6AFD17B9-9018-42DA-BF53-A18CB73CCE9A}" type="slidenum">
              <a:rPr lang="en-US" sz="1400"/>
              <a:pPr algn="r"/>
              <a:t>61</a:t>
            </a:fld>
            <a:endParaRPr lang="en-US" sz="140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3" name="Rectangle 6"/>
          <p:cNvSpPr>
            <a:spLocks noGrp="1" noChangeArrowheads="1"/>
          </p:cNvSpPr>
          <p:nvPr>
            <p:ph type="sldNum" sz="quarter" idx="12"/>
          </p:nvPr>
        </p:nvSpPr>
        <p:spPr>
          <a:noFill/>
          <a:ln>
            <a:miter lim="800000"/>
            <a:headEnd/>
            <a:tailEnd/>
          </a:ln>
        </p:spPr>
        <p:txBody>
          <a:bodyPr/>
          <a:lstStyle/>
          <a:p>
            <a:fld id="{C60FBAAE-EC39-4B62-8EB9-6A2C1FF1BECF}" type="slidenum">
              <a:rPr lang="en-US" smtClean="0">
                <a:latin typeface="Arial" charset="0"/>
              </a:rPr>
              <a:pPr/>
              <a:t>7</a:t>
            </a:fld>
            <a:endParaRPr lang="en-US" smtClean="0">
              <a:latin typeface="Arial" charset="0"/>
            </a:endParaRPr>
          </a:p>
        </p:txBody>
      </p:sp>
      <p:pic>
        <p:nvPicPr>
          <p:cNvPr id="49154" name="Picture 2" descr="map1"/>
          <p:cNvPicPr>
            <a:picLocks noChangeAspect="1" noChangeArrowheads="1"/>
          </p:cNvPicPr>
          <p:nvPr/>
        </p:nvPicPr>
        <p:blipFill>
          <a:blip r:embed="rId2" cstate="print">
            <a:lum bright="54000" contrast="-60000"/>
          </a:blip>
          <a:srcRect l="49765" t="21545" r="17882" b="73181"/>
          <a:stretch>
            <a:fillRect/>
          </a:stretch>
        </p:blipFill>
        <p:spPr bwMode="auto">
          <a:xfrm>
            <a:off x="4035425" y="3175"/>
            <a:ext cx="5103813" cy="989013"/>
          </a:xfrm>
          <a:prstGeom prst="rect">
            <a:avLst/>
          </a:prstGeom>
          <a:noFill/>
          <a:ln w="9525">
            <a:noFill/>
            <a:miter lim="800000"/>
            <a:headEnd/>
            <a:tailEnd/>
          </a:ln>
        </p:spPr>
      </p:pic>
      <p:sp>
        <p:nvSpPr>
          <p:cNvPr id="49155" name="Rectangle 12"/>
          <p:cNvSpPr>
            <a:spLocks noChangeArrowheads="1"/>
          </p:cNvSpPr>
          <p:nvPr/>
        </p:nvSpPr>
        <p:spPr bwMode="auto">
          <a:xfrm>
            <a:off x="0" y="901700"/>
            <a:ext cx="9144000" cy="5956300"/>
          </a:xfrm>
          <a:prstGeom prst="rect">
            <a:avLst/>
          </a:prstGeom>
          <a:solidFill>
            <a:srgbClr val="E6E6E6"/>
          </a:solidFill>
          <a:ln w="9525">
            <a:noFill/>
            <a:miter lim="800000"/>
            <a:headEnd/>
            <a:tailEnd/>
          </a:ln>
        </p:spPr>
        <p:txBody>
          <a:bodyPr wrap="none" anchor="ctr"/>
          <a:lstStyle/>
          <a:p>
            <a:endParaRPr lang="en-US">
              <a:solidFill>
                <a:srgbClr val="000000"/>
              </a:solidFill>
            </a:endParaRPr>
          </a:p>
        </p:txBody>
      </p:sp>
      <p:sp>
        <p:nvSpPr>
          <p:cNvPr id="49156" name="Text Box 4"/>
          <p:cNvSpPr txBox="1">
            <a:spLocks noChangeArrowheads="1"/>
          </p:cNvSpPr>
          <p:nvPr/>
        </p:nvSpPr>
        <p:spPr bwMode="auto">
          <a:xfrm>
            <a:off x="374650" y="155575"/>
            <a:ext cx="8396288" cy="579438"/>
          </a:xfrm>
          <a:prstGeom prst="rect">
            <a:avLst/>
          </a:prstGeom>
          <a:noFill/>
          <a:ln w="9525">
            <a:noFill/>
            <a:miter lim="800000"/>
            <a:headEnd/>
            <a:tailEnd/>
          </a:ln>
        </p:spPr>
        <p:txBody>
          <a:bodyPr>
            <a:spAutoFit/>
          </a:bodyPr>
          <a:lstStyle/>
          <a:p>
            <a:r>
              <a:rPr lang="en-US" sz="3200" b="1">
                <a:solidFill>
                  <a:srgbClr val="000000"/>
                </a:solidFill>
              </a:rPr>
              <a:t>Transit Score Update Project History</a:t>
            </a:r>
          </a:p>
        </p:txBody>
      </p:sp>
      <p:sp>
        <p:nvSpPr>
          <p:cNvPr id="49157" name="Rectangle 5"/>
          <p:cNvSpPr>
            <a:spLocks noChangeArrowheads="1"/>
          </p:cNvSpPr>
          <p:nvPr/>
        </p:nvSpPr>
        <p:spPr bwMode="auto">
          <a:xfrm>
            <a:off x="0" y="6726238"/>
            <a:ext cx="9144000" cy="131762"/>
          </a:xfrm>
          <a:prstGeom prst="rect">
            <a:avLst/>
          </a:prstGeom>
          <a:solidFill>
            <a:srgbClr val="008000"/>
          </a:solidFill>
          <a:ln w="9525">
            <a:noFill/>
            <a:miter lim="800000"/>
            <a:headEnd/>
            <a:tailEnd/>
          </a:ln>
        </p:spPr>
        <p:txBody>
          <a:bodyPr wrap="none" anchor="ctr"/>
          <a:lstStyle/>
          <a:p>
            <a:endParaRPr lang="en-US">
              <a:solidFill>
                <a:srgbClr val="000000"/>
              </a:solidFill>
            </a:endParaRPr>
          </a:p>
        </p:txBody>
      </p:sp>
      <p:sp>
        <p:nvSpPr>
          <p:cNvPr id="49158" name="Rectangle 7"/>
          <p:cNvSpPr>
            <a:spLocks noGrp="1" noChangeArrowheads="1"/>
          </p:cNvSpPr>
          <p:nvPr>
            <p:ph type="body" idx="1"/>
          </p:nvPr>
        </p:nvSpPr>
        <p:spPr>
          <a:xfrm>
            <a:off x="673100" y="1358900"/>
            <a:ext cx="7772400" cy="4838700"/>
          </a:xfrm>
        </p:spPr>
        <p:txBody>
          <a:bodyPr/>
          <a:lstStyle/>
          <a:p>
            <a:pPr eaLnBrk="1" hangingPunct="1">
              <a:lnSpc>
                <a:spcPct val="90000"/>
              </a:lnSpc>
              <a:buFont typeface="Wingdings" pitchFamily="2" charset="2"/>
              <a:buChar char="§"/>
            </a:pPr>
            <a:r>
              <a:rPr lang="en-US" smtClean="0"/>
              <a:t>DVRPC ‘Transit Potential’ (1989, 1992) and NJ Transit </a:t>
            </a:r>
            <a:r>
              <a:rPr lang="en-US" i="1" smtClean="0"/>
              <a:t>Transit Score</a:t>
            </a:r>
            <a:r>
              <a:rPr lang="en-US" smtClean="0"/>
              <a:t> (2000).</a:t>
            </a:r>
          </a:p>
          <a:p>
            <a:pPr eaLnBrk="1" hangingPunct="1">
              <a:lnSpc>
                <a:spcPct val="90000"/>
              </a:lnSpc>
              <a:buFont typeface="Wingdings" pitchFamily="2" charset="2"/>
              <a:buChar char="§"/>
            </a:pPr>
            <a:r>
              <a:rPr lang="en-US" smtClean="0"/>
              <a:t>NJT used in 2000 to evaluate its 2020 plan and fixed guideway extensions</a:t>
            </a:r>
          </a:p>
          <a:p>
            <a:pPr eaLnBrk="1" hangingPunct="1">
              <a:lnSpc>
                <a:spcPct val="90000"/>
              </a:lnSpc>
              <a:buFont typeface="Wingdings" pitchFamily="2" charset="2"/>
              <a:buChar char="§"/>
            </a:pPr>
            <a:r>
              <a:rPr lang="en-US" smtClean="0"/>
              <a:t>Score factors were based on analyst judgment and accepted principles.</a:t>
            </a:r>
          </a:p>
          <a:p>
            <a:pPr eaLnBrk="1" hangingPunct="1">
              <a:lnSpc>
                <a:spcPct val="90000"/>
              </a:lnSpc>
              <a:buFont typeface="Wingdings" pitchFamily="2" charset="2"/>
              <a:buChar char="§"/>
            </a:pPr>
            <a:r>
              <a:rPr lang="en-US" smtClean="0"/>
              <a:t>2005 to 2008 a project was undertaken to test, modernize, and technically strengthen the tool for use by more stakeholders.</a:t>
            </a:r>
            <a:endParaRPr lang="en-US" sz="2800" smtClean="0"/>
          </a:p>
        </p:txBody>
      </p:sp>
      <p:sp>
        <p:nvSpPr>
          <p:cNvPr id="49159" name="Rectangle 8"/>
          <p:cNvSpPr>
            <a:spLocks noChangeArrowheads="1"/>
          </p:cNvSpPr>
          <p:nvPr/>
        </p:nvSpPr>
        <p:spPr bwMode="auto">
          <a:xfrm flipH="1">
            <a:off x="0" y="889000"/>
            <a:ext cx="9144000" cy="42863"/>
          </a:xfrm>
          <a:prstGeom prst="rect">
            <a:avLst/>
          </a:prstGeom>
          <a:solidFill>
            <a:srgbClr val="99CC00"/>
          </a:solidFill>
          <a:ln w="9525">
            <a:noFill/>
            <a:miter lim="800000"/>
            <a:headEnd/>
            <a:tailEnd/>
          </a:ln>
        </p:spPr>
        <p:txBody>
          <a:bodyPr wrap="none" anchor="ctr"/>
          <a:lstStyle/>
          <a:p>
            <a:endParaRPr lang="en-US">
              <a:solidFill>
                <a:srgbClr val="000000"/>
              </a:solidFill>
            </a:endParaRPr>
          </a:p>
        </p:txBody>
      </p:sp>
      <p:sp>
        <p:nvSpPr>
          <p:cNvPr id="49160" name="Rectangle 9"/>
          <p:cNvSpPr>
            <a:spLocks noChangeArrowheads="1"/>
          </p:cNvSpPr>
          <p:nvPr/>
        </p:nvSpPr>
        <p:spPr bwMode="auto">
          <a:xfrm flipH="1">
            <a:off x="0" y="6604000"/>
            <a:ext cx="9144000" cy="42863"/>
          </a:xfrm>
          <a:prstGeom prst="rect">
            <a:avLst/>
          </a:prstGeom>
          <a:solidFill>
            <a:srgbClr val="99CC00"/>
          </a:solidFill>
          <a:ln w="9525">
            <a:noFill/>
            <a:miter lim="800000"/>
            <a:headEnd/>
            <a:tailEnd/>
          </a:ln>
        </p:spPr>
        <p:txBody>
          <a:bodyPr wrap="none" anchor="ctr"/>
          <a:lstStyle/>
          <a:p>
            <a:endParaRPr lang="en-US">
              <a:solidFill>
                <a:srgbClr val="000000"/>
              </a:solidFill>
            </a:endParaRPr>
          </a:p>
        </p:txBody>
      </p:sp>
      <p:sp>
        <p:nvSpPr>
          <p:cNvPr id="49161" name="Rectangle 10"/>
          <p:cNvSpPr>
            <a:spLocks noChangeArrowheads="1"/>
          </p:cNvSpPr>
          <p:nvPr/>
        </p:nvSpPr>
        <p:spPr bwMode="auto">
          <a:xfrm flipH="1">
            <a:off x="0" y="0"/>
            <a:ext cx="9144000" cy="42863"/>
          </a:xfrm>
          <a:prstGeom prst="rect">
            <a:avLst/>
          </a:prstGeom>
          <a:solidFill>
            <a:srgbClr val="008000"/>
          </a:solidFill>
          <a:ln w="9525">
            <a:noFill/>
            <a:miter lim="800000"/>
            <a:headEnd/>
            <a:tailEnd/>
          </a:ln>
        </p:spPr>
        <p:txBody>
          <a:bodyPr wrap="none" anchor="ctr"/>
          <a:lstStyle/>
          <a:p>
            <a:endParaRPr lang="en-US">
              <a:solidFill>
                <a:srgbClr val="000000"/>
              </a:solidFill>
            </a:endParaRPr>
          </a:p>
        </p:txBody>
      </p:sp>
      <p:pic>
        <p:nvPicPr>
          <p:cNvPr id="49162" name="Picture 15" descr="4 COLOR LOGO  XXX"/>
          <p:cNvPicPr>
            <a:picLocks noChangeAspect="1" noChangeArrowheads="1"/>
          </p:cNvPicPr>
          <p:nvPr/>
        </p:nvPicPr>
        <p:blipFill>
          <a:blip r:embed="rId3" cstate="print"/>
          <a:srcRect/>
          <a:stretch>
            <a:fillRect/>
          </a:stretch>
        </p:blipFill>
        <p:spPr bwMode="auto">
          <a:xfrm>
            <a:off x="6854825" y="5919788"/>
            <a:ext cx="2136775" cy="557212"/>
          </a:xfrm>
          <a:prstGeom prst="rect">
            <a:avLst/>
          </a:prstGeom>
          <a:noFill/>
          <a:ln w="9525">
            <a:noFill/>
            <a:miter lim="800000"/>
            <a:headEnd/>
            <a:tailEnd/>
          </a:ln>
        </p:spPr>
      </p:pic>
      <p:pic>
        <p:nvPicPr>
          <p:cNvPr id="49163" name="Picture 16" descr="dvrpclogo_smallwhite"/>
          <p:cNvPicPr>
            <a:picLocks noChangeAspect="1" noChangeArrowheads="1"/>
          </p:cNvPicPr>
          <p:nvPr/>
        </p:nvPicPr>
        <p:blipFill>
          <a:blip r:embed="rId4" cstate="print">
            <a:lum bright="-80000" contrast="-100000"/>
          </a:blip>
          <a:srcRect/>
          <a:stretch>
            <a:fillRect/>
          </a:stretch>
        </p:blipFill>
        <p:spPr bwMode="auto">
          <a:xfrm>
            <a:off x="152400" y="5943600"/>
            <a:ext cx="514350" cy="514350"/>
          </a:xfrm>
          <a:prstGeom prst="rect">
            <a:avLst/>
          </a:prstGeom>
          <a:noFill/>
          <a:ln w="9525">
            <a:noFill/>
            <a:miter lim="800000"/>
            <a:headEnd/>
            <a:tailEnd/>
          </a:ln>
        </p:spPr>
      </p:pic>
      <p:sp>
        <p:nvSpPr>
          <p:cNvPr id="49164" name="Slide Number Placeholder 1"/>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4E8D581E-C092-43E9-AFEA-338AA96E53F1}" type="slidenum">
              <a:rPr lang="en-US" sz="1400">
                <a:solidFill>
                  <a:srgbClr val="000000"/>
                </a:solidFill>
              </a:rPr>
              <a:pPr algn="r"/>
              <a:t>7</a:t>
            </a:fld>
            <a:endParaRPr lang="en-US" sz="1400">
              <a:solidFill>
                <a:srgbClr val="000000"/>
              </a:solidFill>
            </a:endParaRPr>
          </a:p>
        </p:txBody>
      </p:sp>
    </p:spTree>
  </p:cSld>
  <p:clrMapOvr>
    <a:masterClrMapping/>
  </p:clrMapOvr>
  <p:transition>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7" name="Rectangle 6"/>
          <p:cNvSpPr>
            <a:spLocks noGrp="1" noChangeArrowheads="1"/>
          </p:cNvSpPr>
          <p:nvPr>
            <p:ph type="sldNum" sz="quarter" idx="12"/>
          </p:nvPr>
        </p:nvSpPr>
        <p:spPr>
          <a:noFill/>
          <a:ln>
            <a:miter lim="800000"/>
            <a:headEnd/>
            <a:tailEnd/>
          </a:ln>
        </p:spPr>
        <p:txBody>
          <a:bodyPr/>
          <a:lstStyle/>
          <a:p>
            <a:fld id="{B2BE16D1-87A6-4268-A5A1-59C868557747}" type="slidenum">
              <a:rPr lang="en-US" smtClean="0">
                <a:latin typeface="Arial" charset="0"/>
              </a:rPr>
              <a:pPr/>
              <a:t>8</a:t>
            </a:fld>
            <a:endParaRPr lang="en-US" smtClean="0">
              <a:latin typeface="Arial" charset="0"/>
            </a:endParaRPr>
          </a:p>
        </p:txBody>
      </p:sp>
      <p:pic>
        <p:nvPicPr>
          <p:cNvPr id="50178" name="Picture 12" descr="map1"/>
          <p:cNvPicPr>
            <a:picLocks noChangeAspect="1" noChangeArrowheads="1"/>
          </p:cNvPicPr>
          <p:nvPr/>
        </p:nvPicPr>
        <p:blipFill>
          <a:blip r:embed="rId3" cstate="print">
            <a:lum bright="54000" contrast="-60000"/>
          </a:blip>
          <a:srcRect l="49765" t="21545" r="17882" b="73181"/>
          <a:stretch>
            <a:fillRect/>
          </a:stretch>
        </p:blipFill>
        <p:spPr bwMode="auto">
          <a:xfrm>
            <a:off x="4035425" y="3175"/>
            <a:ext cx="5103813" cy="989013"/>
          </a:xfrm>
          <a:prstGeom prst="rect">
            <a:avLst/>
          </a:prstGeom>
          <a:noFill/>
          <a:ln w="9525">
            <a:noFill/>
            <a:miter lim="800000"/>
            <a:headEnd/>
            <a:tailEnd/>
          </a:ln>
        </p:spPr>
      </p:pic>
      <p:sp>
        <p:nvSpPr>
          <p:cNvPr id="50179" name="Rectangle 3"/>
          <p:cNvSpPr>
            <a:spLocks noChangeArrowheads="1"/>
          </p:cNvSpPr>
          <p:nvPr/>
        </p:nvSpPr>
        <p:spPr bwMode="auto">
          <a:xfrm>
            <a:off x="0" y="901700"/>
            <a:ext cx="9144000" cy="5956300"/>
          </a:xfrm>
          <a:prstGeom prst="rect">
            <a:avLst/>
          </a:prstGeom>
          <a:solidFill>
            <a:srgbClr val="E6E6E6"/>
          </a:solidFill>
          <a:ln w="9525">
            <a:noFill/>
            <a:miter lim="800000"/>
            <a:headEnd/>
            <a:tailEnd/>
          </a:ln>
        </p:spPr>
        <p:txBody>
          <a:bodyPr wrap="none" anchor="ctr"/>
          <a:lstStyle/>
          <a:p>
            <a:endParaRPr lang="en-US">
              <a:solidFill>
                <a:srgbClr val="000000"/>
              </a:solidFill>
            </a:endParaRPr>
          </a:p>
        </p:txBody>
      </p:sp>
      <p:sp>
        <p:nvSpPr>
          <p:cNvPr id="50180" name="Text Box 4"/>
          <p:cNvSpPr txBox="1">
            <a:spLocks noChangeArrowheads="1"/>
          </p:cNvSpPr>
          <p:nvPr/>
        </p:nvSpPr>
        <p:spPr bwMode="auto">
          <a:xfrm>
            <a:off x="374650" y="155575"/>
            <a:ext cx="8396288" cy="579438"/>
          </a:xfrm>
          <a:prstGeom prst="rect">
            <a:avLst/>
          </a:prstGeom>
          <a:noFill/>
          <a:ln w="9525">
            <a:noFill/>
            <a:miter lim="800000"/>
            <a:headEnd/>
            <a:tailEnd/>
          </a:ln>
        </p:spPr>
        <p:txBody>
          <a:bodyPr>
            <a:spAutoFit/>
          </a:bodyPr>
          <a:lstStyle/>
          <a:p>
            <a:r>
              <a:rPr lang="en-US" sz="3200" b="1">
                <a:solidFill>
                  <a:srgbClr val="000000"/>
                </a:solidFill>
              </a:rPr>
              <a:t>Calibrating the New Transit Score Model</a:t>
            </a:r>
          </a:p>
        </p:txBody>
      </p:sp>
      <p:sp>
        <p:nvSpPr>
          <p:cNvPr id="50181" name="Rectangle 5"/>
          <p:cNvSpPr>
            <a:spLocks noChangeArrowheads="1"/>
          </p:cNvSpPr>
          <p:nvPr/>
        </p:nvSpPr>
        <p:spPr bwMode="auto">
          <a:xfrm>
            <a:off x="0" y="6726238"/>
            <a:ext cx="9144000" cy="131762"/>
          </a:xfrm>
          <a:prstGeom prst="rect">
            <a:avLst/>
          </a:prstGeom>
          <a:solidFill>
            <a:srgbClr val="008000"/>
          </a:solidFill>
          <a:ln w="9525">
            <a:noFill/>
            <a:miter lim="800000"/>
            <a:headEnd/>
            <a:tailEnd/>
          </a:ln>
        </p:spPr>
        <p:txBody>
          <a:bodyPr wrap="none" anchor="ctr"/>
          <a:lstStyle/>
          <a:p>
            <a:endParaRPr lang="en-US">
              <a:solidFill>
                <a:srgbClr val="000000"/>
              </a:solidFill>
            </a:endParaRPr>
          </a:p>
        </p:txBody>
      </p:sp>
      <p:sp>
        <p:nvSpPr>
          <p:cNvPr id="50182" name="Rectangle 7"/>
          <p:cNvSpPr>
            <a:spLocks noGrp="1" noChangeArrowheads="1"/>
          </p:cNvSpPr>
          <p:nvPr>
            <p:ph type="body" idx="1"/>
          </p:nvPr>
        </p:nvSpPr>
        <p:spPr>
          <a:xfrm>
            <a:off x="673100" y="1358900"/>
            <a:ext cx="7772400" cy="4838700"/>
          </a:xfrm>
        </p:spPr>
        <p:txBody>
          <a:bodyPr/>
          <a:lstStyle/>
          <a:p>
            <a:pPr eaLnBrk="1" hangingPunct="1">
              <a:buFont typeface="Wingdings" pitchFamily="2" charset="2"/>
              <a:buChar char="§"/>
            </a:pPr>
            <a:r>
              <a:rPr lang="en-US" smtClean="0"/>
              <a:t>A regression tested the relationship between various inputs and </a:t>
            </a:r>
            <a:r>
              <a:rPr lang="en-US" smtClean="0">
                <a:solidFill>
                  <a:srgbClr val="FF3300"/>
                </a:solidFill>
              </a:rPr>
              <a:t>transit </a:t>
            </a:r>
            <a:r>
              <a:rPr lang="en-US" smtClean="0"/>
              <a:t>(bus/rail) </a:t>
            </a:r>
            <a:r>
              <a:rPr lang="en-US" smtClean="0">
                <a:solidFill>
                  <a:srgbClr val="FF3300"/>
                </a:solidFill>
              </a:rPr>
              <a:t>JTW mode share</a:t>
            </a:r>
            <a:r>
              <a:rPr lang="en-US" smtClean="0"/>
              <a:t> (avg. origin and destination mode share by tract), as </a:t>
            </a:r>
            <a:r>
              <a:rPr lang="en-US" smtClean="0">
                <a:solidFill>
                  <a:srgbClr val="FF3300"/>
                </a:solidFill>
              </a:rPr>
              <a:t>a proxy for Transit Score.</a:t>
            </a:r>
          </a:p>
          <a:p>
            <a:pPr eaLnBrk="1" hangingPunct="1">
              <a:buFont typeface="Wingdings" pitchFamily="2" charset="2"/>
              <a:buChar char="§"/>
            </a:pPr>
            <a:r>
              <a:rPr lang="en-US" smtClean="0"/>
              <a:t>Impacts were tested for the DVRPC region, State of NJ, and combined area of the two (2,934 Census Tracts [2000]).</a:t>
            </a:r>
            <a:endParaRPr lang="en-US" sz="2800" smtClean="0"/>
          </a:p>
          <a:p>
            <a:pPr eaLnBrk="1" hangingPunct="1"/>
            <a:endParaRPr lang="en-US" sz="2800" smtClean="0"/>
          </a:p>
        </p:txBody>
      </p:sp>
      <p:sp>
        <p:nvSpPr>
          <p:cNvPr id="50183" name="Rectangle 8"/>
          <p:cNvSpPr>
            <a:spLocks noChangeArrowheads="1"/>
          </p:cNvSpPr>
          <p:nvPr/>
        </p:nvSpPr>
        <p:spPr bwMode="auto">
          <a:xfrm flipH="1">
            <a:off x="0" y="889000"/>
            <a:ext cx="9144000" cy="42863"/>
          </a:xfrm>
          <a:prstGeom prst="rect">
            <a:avLst/>
          </a:prstGeom>
          <a:solidFill>
            <a:srgbClr val="99CC00"/>
          </a:solidFill>
          <a:ln w="9525">
            <a:noFill/>
            <a:miter lim="800000"/>
            <a:headEnd/>
            <a:tailEnd/>
          </a:ln>
        </p:spPr>
        <p:txBody>
          <a:bodyPr wrap="none" anchor="ctr"/>
          <a:lstStyle/>
          <a:p>
            <a:endParaRPr lang="en-US">
              <a:solidFill>
                <a:srgbClr val="000000"/>
              </a:solidFill>
            </a:endParaRPr>
          </a:p>
        </p:txBody>
      </p:sp>
      <p:sp>
        <p:nvSpPr>
          <p:cNvPr id="50184" name="Rectangle 9"/>
          <p:cNvSpPr>
            <a:spLocks noChangeArrowheads="1"/>
          </p:cNvSpPr>
          <p:nvPr/>
        </p:nvSpPr>
        <p:spPr bwMode="auto">
          <a:xfrm flipH="1">
            <a:off x="0" y="6604000"/>
            <a:ext cx="9144000" cy="42863"/>
          </a:xfrm>
          <a:prstGeom prst="rect">
            <a:avLst/>
          </a:prstGeom>
          <a:solidFill>
            <a:srgbClr val="99CC00"/>
          </a:solidFill>
          <a:ln w="9525">
            <a:noFill/>
            <a:miter lim="800000"/>
            <a:headEnd/>
            <a:tailEnd/>
          </a:ln>
        </p:spPr>
        <p:txBody>
          <a:bodyPr wrap="none" anchor="ctr"/>
          <a:lstStyle/>
          <a:p>
            <a:endParaRPr lang="en-US">
              <a:solidFill>
                <a:srgbClr val="000000"/>
              </a:solidFill>
            </a:endParaRPr>
          </a:p>
        </p:txBody>
      </p:sp>
      <p:sp>
        <p:nvSpPr>
          <p:cNvPr id="50185" name="Rectangle 10"/>
          <p:cNvSpPr>
            <a:spLocks noChangeArrowheads="1"/>
          </p:cNvSpPr>
          <p:nvPr/>
        </p:nvSpPr>
        <p:spPr bwMode="auto">
          <a:xfrm flipH="1">
            <a:off x="0" y="0"/>
            <a:ext cx="9144000" cy="42863"/>
          </a:xfrm>
          <a:prstGeom prst="rect">
            <a:avLst/>
          </a:prstGeom>
          <a:solidFill>
            <a:srgbClr val="008000"/>
          </a:solidFill>
          <a:ln w="9525">
            <a:noFill/>
            <a:miter lim="800000"/>
            <a:headEnd/>
            <a:tailEnd/>
          </a:ln>
        </p:spPr>
        <p:txBody>
          <a:bodyPr wrap="none" anchor="ctr"/>
          <a:lstStyle/>
          <a:p>
            <a:endParaRPr lang="en-US">
              <a:solidFill>
                <a:srgbClr val="000000"/>
              </a:solidFill>
            </a:endParaRPr>
          </a:p>
        </p:txBody>
      </p:sp>
      <p:pic>
        <p:nvPicPr>
          <p:cNvPr id="50186" name="Picture 11" descr="4 COLOR LOGO  XXX"/>
          <p:cNvPicPr>
            <a:picLocks noChangeAspect="1" noChangeArrowheads="1"/>
          </p:cNvPicPr>
          <p:nvPr/>
        </p:nvPicPr>
        <p:blipFill>
          <a:blip r:embed="rId4" cstate="print"/>
          <a:srcRect/>
          <a:stretch>
            <a:fillRect/>
          </a:stretch>
        </p:blipFill>
        <p:spPr bwMode="auto">
          <a:xfrm>
            <a:off x="6854825" y="5919788"/>
            <a:ext cx="2136775" cy="557212"/>
          </a:xfrm>
          <a:prstGeom prst="rect">
            <a:avLst/>
          </a:prstGeom>
          <a:noFill/>
          <a:ln w="9525">
            <a:noFill/>
            <a:miter lim="800000"/>
            <a:headEnd/>
            <a:tailEnd/>
          </a:ln>
        </p:spPr>
      </p:pic>
      <p:pic>
        <p:nvPicPr>
          <p:cNvPr id="50187" name="Picture 14" descr="dvrpclogo_smallwhite"/>
          <p:cNvPicPr>
            <a:picLocks noChangeAspect="1" noChangeArrowheads="1"/>
          </p:cNvPicPr>
          <p:nvPr/>
        </p:nvPicPr>
        <p:blipFill>
          <a:blip r:embed="rId5" cstate="print">
            <a:lum bright="-80000" contrast="-100000"/>
          </a:blip>
          <a:srcRect/>
          <a:stretch>
            <a:fillRect/>
          </a:stretch>
        </p:blipFill>
        <p:spPr bwMode="auto">
          <a:xfrm>
            <a:off x="152400" y="5943600"/>
            <a:ext cx="514350" cy="514350"/>
          </a:xfrm>
          <a:prstGeom prst="rect">
            <a:avLst/>
          </a:prstGeom>
          <a:noFill/>
          <a:ln w="9525">
            <a:noFill/>
            <a:miter lim="800000"/>
            <a:headEnd/>
            <a:tailEnd/>
          </a:ln>
        </p:spPr>
      </p:pic>
      <p:sp>
        <p:nvSpPr>
          <p:cNvPr id="50188" name="Slide Number Placeholder 1"/>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B921C53E-42E4-48F9-8386-8C28196313DE}" type="slidenum">
              <a:rPr lang="en-US" sz="1400">
                <a:solidFill>
                  <a:srgbClr val="000000"/>
                </a:solidFill>
              </a:rPr>
              <a:pPr algn="r"/>
              <a:t>8</a:t>
            </a:fld>
            <a:endParaRPr lang="en-US" sz="1400">
              <a:solidFill>
                <a:srgbClr val="000000"/>
              </a:solidFill>
            </a:endParaRPr>
          </a:p>
        </p:txBody>
      </p:sp>
    </p:spTree>
  </p:cSld>
  <p:clrMapOvr>
    <a:masterClrMapping/>
  </p:clrMapOvr>
  <p:transition>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5" name="Rectangle 6"/>
          <p:cNvSpPr>
            <a:spLocks noGrp="1" noChangeArrowheads="1"/>
          </p:cNvSpPr>
          <p:nvPr>
            <p:ph type="sldNum" sz="quarter" idx="12"/>
          </p:nvPr>
        </p:nvSpPr>
        <p:spPr>
          <a:noFill/>
          <a:ln>
            <a:miter lim="800000"/>
            <a:headEnd/>
            <a:tailEnd/>
          </a:ln>
        </p:spPr>
        <p:txBody>
          <a:bodyPr/>
          <a:lstStyle/>
          <a:p>
            <a:fld id="{ED65E938-2E20-49AD-8F96-3623E8CD4EF1}" type="slidenum">
              <a:rPr lang="en-US" smtClean="0">
                <a:latin typeface="Arial" charset="0"/>
              </a:rPr>
              <a:pPr/>
              <a:t>9</a:t>
            </a:fld>
            <a:endParaRPr lang="en-US" smtClean="0">
              <a:latin typeface="Arial" charset="0"/>
            </a:endParaRPr>
          </a:p>
        </p:txBody>
      </p:sp>
      <p:pic>
        <p:nvPicPr>
          <p:cNvPr id="52226" name="Picture 12" descr="map1"/>
          <p:cNvPicPr>
            <a:picLocks noChangeAspect="1" noChangeArrowheads="1"/>
          </p:cNvPicPr>
          <p:nvPr/>
        </p:nvPicPr>
        <p:blipFill>
          <a:blip r:embed="rId2" cstate="print">
            <a:lum bright="54000" contrast="-60000"/>
          </a:blip>
          <a:srcRect l="49765" t="21545" r="17882" b="73181"/>
          <a:stretch>
            <a:fillRect/>
          </a:stretch>
        </p:blipFill>
        <p:spPr bwMode="auto">
          <a:xfrm>
            <a:off x="4035425" y="3175"/>
            <a:ext cx="5103813" cy="989013"/>
          </a:xfrm>
          <a:prstGeom prst="rect">
            <a:avLst/>
          </a:prstGeom>
          <a:noFill/>
          <a:ln w="9525">
            <a:noFill/>
            <a:miter lim="800000"/>
            <a:headEnd/>
            <a:tailEnd/>
          </a:ln>
        </p:spPr>
      </p:pic>
      <p:sp>
        <p:nvSpPr>
          <p:cNvPr id="52227" name="Rectangle 3"/>
          <p:cNvSpPr>
            <a:spLocks noChangeArrowheads="1"/>
          </p:cNvSpPr>
          <p:nvPr/>
        </p:nvSpPr>
        <p:spPr bwMode="auto">
          <a:xfrm>
            <a:off x="0" y="901700"/>
            <a:ext cx="9144000" cy="5956300"/>
          </a:xfrm>
          <a:prstGeom prst="rect">
            <a:avLst/>
          </a:prstGeom>
          <a:solidFill>
            <a:srgbClr val="E6E6E6"/>
          </a:solidFill>
          <a:ln w="9525">
            <a:noFill/>
            <a:miter lim="800000"/>
            <a:headEnd/>
            <a:tailEnd/>
          </a:ln>
        </p:spPr>
        <p:txBody>
          <a:bodyPr wrap="none" anchor="ctr"/>
          <a:lstStyle/>
          <a:p>
            <a:endParaRPr lang="en-US">
              <a:solidFill>
                <a:srgbClr val="000000"/>
              </a:solidFill>
            </a:endParaRPr>
          </a:p>
        </p:txBody>
      </p:sp>
      <p:sp>
        <p:nvSpPr>
          <p:cNvPr id="52228" name="Text Box 4"/>
          <p:cNvSpPr txBox="1">
            <a:spLocks noChangeArrowheads="1"/>
          </p:cNvSpPr>
          <p:nvPr/>
        </p:nvSpPr>
        <p:spPr bwMode="auto">
          <a:xfrm>
            <a:off x="374650" y="155575"/>
            <a:ext cx="8396288" cy="579438"/>
          </a:xfrm>
          <a:prstGeom prst="rect">
            <a:avLst/>
          </a:prstGeom>
          <a:noFill/>
          <a:ln w="9525">
            <a:noFill/>
            <a:miter lim="800000"/>
            <a:headEnd/>
            <a:tailEnd/>
          </a:ln>
        </p:spPr>
        <p:txBody>
          <a:bodyPr>
            <a:spAutoFit/>
          </a:bodyPr>
          <a:lstStyle/>
          <a:p>
            <a:r>
              <a:rPr lang="en-US" sz="3200" b="1">
                <a:solidFill>
                  <a:srgbClr val="000000"/>
                </a:solidFill>
              </a:rPr>
              <a:t>Calibrating the New Transit Score Model</a:t>
            </a:r>
          </a:p>
        </p:txBody>
      </p:sp>
      <p:sp>
        <p:nvSpPr>
          <p:cNvPr id="52229" name="Rectangle 5"/>
          <p:cNvSpPr>
            <a:spLocks noChangeArrowheads="1"/>
          </p:cNvSpPr>
          <p:nvPr/>
        </p:nvSpPr>
        <p:spPr bwMode="auto">
          <a:xfrm>
            <a:off x="0" y="6726238"/>
            <a:ext cx="9144000" cy="131762"/>
          </a:xfrm>
          <a:prstGeom prst="rect">
            <a:avLst/>
          </a:prstGeom>
          <a:solidFill>
            <a:srgbClr val="008000"/>
          </a:solidFill>
          <a:ln w="9525">
            <a:noFill/>
            <a:miter lim="800000"/>
            <a:headEnd/>
            <a:tailEnd/>
          </a:ln>
        </p:spPr>
        <p:txBody>
          <a:bodyPr wrap="none" anchor="ctr"/>
          <a:lstStyle/>
          <a:p>
            <a:endParaRPr lang="en-US">
              <a:solidFill>
                <a:srgbClr val="000000"/>
              </a:solidFill>
            </a:endParaRPr>
          </a:p>
        </p:txBody>
      </p:sp>
      <p:sp>
        <p:nvSpPr>
          <p:cNvPr id="52230" name="Rectangle 7"/>
          <p:cNvSpPr>
            <a:spLocks noGrp="1" noChangeArrowheads="1"/>
          </p:cNvSpPr>
          <p:nvPr>
            <p:ph type="body" idx="1"/>
          </p:nvPr>
        </p:nvSpPr>
        <p:spPr>
          <a:xfrm>
            <a:off x="673100" y="1358900"/>
            <a:ext cx="7772400" cy="4838700"/>
          </a:xfrm>
        </p:spPr>
        <p:txBody>
          <a:bodyPr/>
          <a:lstStyle/>
          <a:p>
            <a:pPr eaLnBrk="1" hangingPunct="1">
              <a:buFont typeface="Wingdings" pitchFamily="2" charset="2"/>
              <a:buChar char="§"/>
            </a:pPr>
            <a:r>
              <a:rPr lang="en-US" smtClean="0"/>
              <a:t>A variety of inputs were initially tested (all densities gross): </a:t>
            </a:r>
          </a:p>
          <a:p>
            <a:pPr lvl="1" eaLnBrk="1" hangingPunct="1">
              <a:buFont typeface="Wingdings" pitchFamily="2" charset="2"/>
              <a:buChar char="§"/>
            </a:pPr>
            <a:r>
              <a:rPr lang="en-US" smtClean="0"/>
              <a:t>Population, worker, &amp; housing unit density;</a:t>
            </a:r>
          </a:p>
          <a:p>
            <a:pPr lvl="1" eaLnBrk="1" hangingPunct="1">
              <a:buFont typeface="Wingdings" pitchFamily="2" charset="2"/>
              <a:buChar char="§"/>
            </a:pPr>
            <a:r>
              <a:rPr lang="en-US" smtClean="0"/>
              <a:t>Job density;</a:t>
            </a:r>
          </a:p>
          <a:p>
            <a:pPr lvl="1" eaLnBrk="1" hangingPunct="1">
              <a:buFont typeface="Wingdings" pitchFamily="2" charset="2"/>
              <a:buChar char="§"/>
            </a:pPr>
            <a:r>
              <a:rPr lang="en-US" smtClean="0"/>
              <a:t>0-car &amp; 1-car household density;</a:t>
            </a:r>
          </a:p>
          <a:p>
            <a:pPr lvl="1" eaLnBrk="1" hangingPunct="1">
              <a:buFont typeface="Wingdings" pitchFamily="2" charset="2"/>
              <a:buChar char="§"/>
            </a:pPr>
            <a:r>
              <a:rPr lang="en-US" smtClean="0"/>
              <a:t>Median JTW travel time by origin &amp; dest.;</a:t>
            </a:r>
          </a:p>
          <a:p>
            <a:pPr lvl="1" eaLnBrk="1" hangingPunct="1">
              <a:buFont typeface="Wingdings" pitchFamily="2" charset="2"/>
              <a:buChar char="§"/>
            </a:pPr>
            <a:r>
              <a:rPr lang="en-US" smtClean="0"/>
              <a:t>Presence of rail station within ½ mile; and</a:t>
            </a:r>
          </a:p>
          <a:p>
            <a:pPr lvl="1" eaLnBrk="1" hangingPunct="1">
              <a:buFont typeface="Wingdings" pitchFamily="2" charset="2"/>
              <a:buChar char="§"/>
            </a:pPr>
            <a:r>
              <a:rPr lang="en-US" smtClean="0"/>
              <a:t>Bus stop density.</a:t>
            </a:r>
          </a:p>
          <a:p>
            <a:pPr eaLnBrk="1" hangingPunct="1">
              <a:buFont typeface="Wingdings" pitchFamily="2" charset="2"/>
              <a:buChar char="§"/>
            </a:pPr>
            <a:endParaRPr lang="en-US" sz="2800" smtClean="0"/>
          </a:p>
          <a:p>
            <a:pPr eaLnBrk="1" hangingPunct="1"/>
            <a:endParaRPr lang="en-US" sz="2800" smtClean="0"/>
          </a:p>
        </p:txBody>
      </p:sp>
      <p:sp>
        <p:nvSpPr>
          <p:cNvPr id="52231" name="Rectangle 8"/>
          <p:cNvSpPr>
            <a:spLocks noChangeArrowheads="1"/>
          </p:cNvSpPr>
          <p:nvPr/>
        </p:nvSpPr>
        <p:spPr bwMode="auto">
          <a:xfrm flipH="1">
            <a:off x="0" y="889000"/>
            <a:ext cx="9144000" cy="42863"/>
          </a:xfrm>
          <a:prstGeom prst="rect">
            <a:avLst/>
          </a:prstGeom>
          <a:solidFill>
            <a:srgbClr val="99CC00"/>
          </a:solidFill>
          <a:ln w="9525">
            <a:noFill/>
            <a:miter lim="800000"/>
            <a:headEnd/>
            <a:tailEnd/>
          </a:ln>
        </p:spPr>
        <p:txBody>
          <a:bodyPr wrap="none" anchor="ctr"/>
          <a:lstStyle/>
          <a:p>
            <a:endParaRPr lang="en-US">
              <a:solidFill>
                <a:srgbClr val="000000"/>
              </a:solidFill>
            </a:endParaRPr>
          </a:p>
        </p:txBody>
      </p:sp>
      <p:sp>
        <p:nvSpPr>
          <p:cNvPr id="52232" name="Rectangle 9"/>
          <p:cNvSpPr>
            <a:spLocks noChangeArrowheads="1"/>
          </p:cNvSpPr>
          <p:nvPr/>
        </p:nvSpPr>
        <p:spPr bwMode="auto">
          <a:xfrm flipH="1">
            <a:off x="0" y="6604000"/>
            <a:ext cx="9144000" cy="42863"/>
          </a:xfrm>
          <a:prstGeom prst="rect">
            <a:avLst/>
          </a:prstGeom>
          <a:solidFill>
            <a:srgbClr val="99CC00"/>
          </a:solidFill>
          <a:ln w="9525">
            <a:noFill/>
            <a:miter lim="800000"/>
            <a:headEnd/>
            <a:tailEnd/>
          </a:ln>
        </p:spPr>
        <p:txBody>
          <a:bodyPr wrap="none" anchor="ctr"/>
          <a:lstStyle/>
          <a:p>
            <a:endParaRPr lang="en-US">
              <a:solidFill>
                <a:srgbClr val="000000"/>
              </a:solidFill>
            </a:endParaRPr>
          </a:p>
        </p:txBody>
      </p:sp>
      <p:sp>
        <p:nvSpPr>
          <p:cNvPr id="52233" name="Rectangle 10"/>
          <p:cNvSpPr>
            <a:spLocks noChangeArrowheads="1"/>
          </p:cNvSpPr>
          <p:nvPr/>
        </p:nvSpPr>
        <p:spPr bwMode="auto">
          <a:xfrm flipH="1">
            <a:off x="0" y="0"/>
            <a:ext cx="9144000" cy="42863"/>
          </a:xfrm>
          <a:prstGeom prst="rect">
            <a:avLst/>
          </a:prstGeom>
          <a:solidFill>
            <a:srgbClr val="008000"/>
          </a:solidFill>
          <a:ln w="9525">
            <a:noFill/>
            <a:miter lim="800000"/>
            <a:headEnd/>
            <a:tailEnd/>
          </a:ln>
        </p:spPr>
        <p:txBody>
          <a:bodyPr wrap="none" anchor="ctr"/>
          <a:lstStyle/>
          <a:p>
            <a:endParaRPr lang="en-US">
              <a:solidFill>
                <a:srgbClr val="000000"/>
              </a:solidFill>
            </a:endParaRPr>
          </a:p>
        </p:txBody>
      </p:sp>
      <p:pic>
        <p:nvPicPr>
          <p:cNvPr id="52234" name="Picture 11" descr="4 COLOR LOGO  XXX"/>
          <p:cNvPicPr>
            <a:picLocks noChangeAspect="1" noChangeArrowheads="1"/>
          </p:cNvPicPr>
          <p:nvPr/>
        </p:nvPicPr>
        <p:blipFill>
          <a:blip r:embed="rId3" cstate="print"/>
          <a:srcRect/>
          <a:stretch>
            <a:fillRect/>
          </a:stretch>
        </p:blipFill>
        <p:spPr bwMode="auto">
          <a:xfrm>
            <a:off x="6854825" y="5919788"/>
            <a:ext cx="2136775" cy="557212"/>
          </a:xfrm>
          <a:prstGeom prst="rect">
            <a:avLst/>
          </a:prstGeom>
          <a:noFill/>
          <a:ln w="9525">
            <a:noFill/>
            <a:miter lim="800000"/>
            <a:headEnd/>
            <a:tailEnd/>
          </a:ln>
        </p:spPr>
      </p:pic>
      <p:pic>
        <p:nvPicPr>
          <p:cNvPr id="52235" name="Picture 14" descr="dvrpclogo_smallwhite"/>
          <p:cNvPicPr>
            <a:picLocks noChangeAspect="1" noChangeArrowheads="1"/>
          </p:cNvPicPr>
          <p:nvPr/>
        </p:nvPicPr>
        <p:blipFill>
          <a:blip r:embed="rId4" cstate="print">
            <a:lum bright="-80000" contrast="-100000"/>
          </a:blip>
          <a:srcRect/>
          <a:stretch>
            <a:fillRect/>
          </a:stretch>
        </p:blipFill>
        <p:spPr bwMode="auto">
          <a:xfrm>
            <a:off x="152400" y="5943600"/>
            <a:ext cx="514350" cy="514350"/>
          </a:xfrm>
          <a:prstGeom prst="rect">
            <a:avLst/>
          </a:prstGeom>
          <a:noFill/>
          <a:ln w="9525">
            <a:noFill/>
            <a:miter lim="800000"/>
            <a:headEnd/>
            <a:tailEnd/>
          </a:ln>
        </p:spPr>
      </p:pic>
      <p:sp>
        <p:nvSpPr>
          <p:cNvPr id="52236" name="Slide Number Placeholder 1"/>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8261725C-3136-47F7-BCB7-D8D82070B585}" type="slidenum">
              <a:rPr lang="en-US" sz="1400">
                <a:solidFill>
                  <a:srgbClr val="000000"/>
                </a:solidFill>
              </a:rPr>
              <a:pPr algn="r"/>
              <a:t>9</a:t>
            </a:fld>
            <a:endParaRPr lang="en-US" sz="1400">
              <a:solidFill>
                <a:srgbClr val="000000"/>
              </a:solidFill>
            </a:endParaRPr>
          </a:p>
        </p:txBody>
      </p:sp>
    </p:spTree>
  </p:cSld>
  <p:clrMapOvr>
    <a:masterClrMapping/>
  </p:clrMapOvr>
  <p:transition>
    <p:wipe/>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1_Default Design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1_Default Desig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1_Default Design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767</TotalTime>
  <Words>2853</Words>
  <Application>Microsoft Office PowerPoint</Application>
  <PresentationFormat>On-screen Show (4:3)</PresentationFormat>
  <Paragraphs>546</Paragraphs>
  <Slides>61</Slides>
  <Notes>5</Notes>
  <HiddenSlides>0</HiddenSlides>
  <MMClips>0</MMClips>
  <ScaleCrop>false</ScaleCrop>
  <HeadingPairs>
    <vt:vector size="4" baseType="variant">
      <vt:variant>
        <vt:lpstr>Theme</vt:lpstr>
      </vt:variant>
      <vt:variant>
        <vt:i4>3</vt:i4>
      </vt:variant>
      <vt:variant>
        <vt:lpstr>Slide Titles</vt:lpstr>
      </vt:variant>
      <vt:variant>
        <vt:i4>61</vt:i4>
      </vt:variant>
    </vt:vector>
  </HeadingPairs>
  <TitlesOfParts>
    <vt:vector size="64" baseType="lpstr">
      <vt:lpstr>Default Design</vt:lpstr>
      <vt:lpstr>1_Default Design</vt:lpstr>
      <vt:lpstr>2_Default Design</vt:lpstr>
      <vt:lpstr>Transit Score Presentation with Connecticut DOT  Friday, September 9, 2011</vt:lpstr>
      <vt:lpstr>Agenda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Classification of Transit Score into Categories based on Land Use &amp; Transit Service Patterns</vt:lpstr>
      <vt:lpstr>What Does Transit Score  Mean for Statewide Planning?</vt:lpstr>
      <vt:lpstr>PowerPoint Presentation</vt:lpstr>
      <vt:lpstr>PowerPoint Presentation</vt:lpstr>
      <vt:lpstr>Types of Transit Investment covered by Transit Score</vt:lpstr>
      <vt:lpstr>Applications of Transit Score Index in New Jersey</vt:lpstr>
      <vt:lpstr>PowerPoint Presentation</vt:lpstr>
      <vt:lpstr>Use of Transit Score for Developer Credit for DOT Access Permit</vt:lpstr>
      <vt:lpstr>Transit Score Guide Book </vt:lpstr>
      <vt:lpstr>Calculating Transit Score</vt:lpstr>
      <vt:lpstr>Transit Score Intervals-NJ</vt:lpstr>
      <vt:lpstr>CT Ranges could be Different</vt:lpstr>
      <vt:lpstr>Distribution of Scores for New Jersey (2000)</vt:lpstr>
      <vt:lpstr>Detailed Investment Criteria &amp; Conditions (High)</vt:lpstr>
      <vt:lpstr>PowerPoint Presentation</vt:lpstr>
      <vt:lpstr>PowerPoint Presentation</vt:lpstr>
      <vt:lpstr>2035 Transit Score Map (Trend)</vt:lpstr>
      <vt:lpstr>Transit Options</vt:lpstr>
      <vt:lpstr>PowerPoint Presentation</vt:lpstr>
      <vt:lpstr>PowerPoint Presentation</vt:lpstr>
      <vt:lpstr>Transit Oriented Developments</vt:lpstr>
      <vt:lpstr>TOD is really Center-based Development</vt:lpstr>
      <vt:lpstr>High Transit Score Places</vt:lpstr>
      <vt:lpstr>High Transit Score Places</vt:lpstr>
      <vt:lpstr>Others…Medium High Transit</vt:lpstr>
      <vt:lpstr>Others…</vt:lpstr>
      <vt:lpstr>LRT </vt:lpstr>
      <vt:lpstr>BUS / BRT</vt:lpstr>
      <vt:lpstr>BUS / BRT </vt:lpstr>
      <vt:lpstr>Regional Context for a Transit Score</vt:lpstr>
      <vt:lpstr>Potential Use of Transit Score</vt:lpstr>
      <vt:lpstr>Transit/Land Use Interaction &amp; System Measurement</vt:lpstr>
      <vt:lpstr>Role of Transit Score in Land Use Planning</vt:lpstr>
      <vt:lpstr>Role of Transit Score in Land Use  &amp; Transit Planning</vt:lpstr>
      <vt:lpstr>Transit Score Role in Land Use Planning</vt:lpstr>
      <vt:lpstr>Conclusions</vt:lpstr>
      <vt:lpstr>Conclusions</vt:lpstr>
      <vt:lpstr>Connecticut Specific Issues</vt:lpstr>
      <vt:lpstr>Connecticut Specific Issues</vt:lpstr>
      <vt:lpstr>Adapting Transit Scores for CT (draft)</vt:lpstr>
      <vt:lpstr>Questions &amp; Comments</vt:lpstr>
    </vt:vector>
  </TitlesOfParts>
  <Company>URS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dustin_winegar</dc:creator>
  <cp:lastModifiedBy>Raymond, Judy</cp:lastModifiedBy>
  <cp:revision>61</cp:revision>
  <dcterms:created xsi:type="dcterms:W3CDTF">2010-04-02T20:59:14Z</dcterms:created>
  <dcterms:modified xsi:type="dcterms:W3CDTF">2011-09-09T12:42:25Z</dcterms:modified>
</cp:coreProperties>
</file>