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7" r:id="rId2"/>
    <p:sldId id="258" r:id="rId3"/>
    <p:sldId id="308" r:id="rId4"/>
    <p:sldId id="279" r:id="rId5"/>
    <p:sldId id="280" r:id="rId6"/>
    <p:sldId id="309" r:id="rId7"/>
    <p:sldId id="317" r:id="rId8"/>
    <p:sldId id="284" r:id="rId9"/>
    <p:sldId id="312" r:id="rId10"/>
    <p:sldId id="313" r:id="rId11"/>
    <p:sldId id="314" r:id="rId12"/>
    <p:sldId id="286" r:id="rId13"/>
    <p:sldId id="285" r:id="rId14"/>
    <p:sldId id="311" r:id="rId15"/>
    <p:sldId id="291" r:id="rId16"/>
    <p:sldId id="316" r:id="rId17"/>
    <p:sldId id="315" r:id="rId18"/>
    <p:sldId id="287" r:id="rId19"/>
    <p:sldId id="341" r:id="rId20"/>
    <p:sldId id="369" r:id="rId21"/>
    <p:sldId id="318" r:id="rId22"/>
    <p:sldId id="296" r:id="rId23"/>
    <p:sldId id="367" r:id="rId24"/>
    <p:sldId id="368" r:id="rId25"/>
    <p:sldId id="297" r:id="rId26"/>
    <p:sldId id="370" r:id="rId27"/>
    <p:sldId id="330" r:id="rId28"/>
    <p:sldId id="319" r:id="rId29"/>
    <p:sldId id="320" r:id="rId30"/>
    <p:sldId id="324" r:id="rId31"/>
    <p:sldId id="337" r:id="rId32"/>
    <p:sldId id="292" r:id="rId33"/>
    <p:sldId id="339" r:id="rId34"/>
    <p:sldId id="294" r:id="rId35"/>
    <p:sldId id="338" r:id="rId36"/>
    <p:sldId id="325" r:id="rId37"/>
    <p:sldId id="331" r:id="rId38"/>
    <p:sldId id="326" r:id="rId39"/>
    <p:sldId id="327" r:id="rId40"/>
    <p:sldId id="349" r:id="rId41"/>
    <p:sldId id="342" r:id="rId42"/>
    <p:sldId id="300" r:id="rId43"/>
    <p:sldId id="334" r:id="rId44"/>
    <p:sldId id="343" r:id="rId45"/>
    <p:sldId id="340" r:id="rId46"/>
    <p:sldId id="344" r:id="rId47"/>
    <p:sldId id="345" r:id="rId48"/>
    <p:sldId id="346" r:id="rId49"/>
    <p:sldId id="335" r:id="rId50"/>
    <p:sldId id="302" r:id="rId51"/>
    <p:sldId id="347" r:id="rId52"/>
    <p:sldId id="352" r:id="rId53"/>
    <p:sldId id="336" r:id="rId54"/>
    <p:sldId id="348" r:id="rId55"/>
    <p:sldId id="371" r:id="rId56"/>
    <p:sldId id="332" r:id="rId57"/>
    <p:sldId id="353" r:id="rId58"/>
    <p:sldId id="354" r:id="rId59"/>
    <p:sldId id="355" r:id="rId60"/>
    <p:sldId id="356" r:id="rId61"/>
    <p:sldId id="357" r:id="rId62"/>
    <p:sldId id="359" r:id="rId63"/>
    <p:sldId id="360" r:id="rId64"/>
    <p:sldId id="361" r:id="rId65"/>
    <p:sldId id="362" r:id="rId66"/>
    <p:sldId id="363" r:id="rId67"/>
    <p:sldId id="365" r:id="rId68"/>
    <p:sldId id="366" r:id="rId69"/>
    <p:sldId id="303" r:id="rId70"/>
    <p:sldId id="304" r:id="rId71"/>
    <p:sldId id="305" r:id="rId72"/>
    <p:sldId id="307" r:id="rId73"/>
    <p:sldId id="278" r:id="rId7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781"/>
    <a:srgbClr val="F8F7E2"/>
    <a:srgbClr val="2B1A8E"/>
    <a:srgbClr val="1424B8"/>
    <a:srgbClr val="3A2498"/>
    <a:srgbClr val="5255C6"/>
    <a:srgbClr val="1F316B"/>
    <a:srgbClr val="6668CC"/>
    <a:srgbClr val="002E8A"/>
    <a:srgbClr val="0E1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48" autoAdjust="0"/>
    <p:restoredTop sz="90639" autoAdjust="0"/>
  </p:normalViewPr>
  <p:slideViewPr>
    <p:cSldViewPr>
      <p:cViewPr>
        <p:scale>
          <a:sx n="136" d="100"/>
          <a:sy n="136" d="100"/>
        </p:scale>
        <p:origin x="-894" y="3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C2795CDA-B94C-4F56-AEAF-52B73A059A16}" type="datetimeFigureOut">
              <a:rPr lang="en-US" smtClean="0"/>
              <a:t>4/2/2015</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BFEA39CB-3CA4-4659-A38A-E5505A63AB6D}" type="slidenum">
              <a:rPr lang="en-US" smtClean="0"/>
              <a:t>‹#›</a:t>
            </a:fld>
            <a:endParaRPr lang="en-US" dirty="0"/>
          </a:p>
        </p:txBody>
      </p:sp>
    </p:spTree>
    <p:extLst>
      <p:ext uri="{BB962C8B-B14F-4D97-AF65-F5344CB8AC3E}">
        <p14:creationId xmlns:p14="http://schemas.microsoft.com/office/powerpoint/2010/main" val="24223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A39CB-3CA4-4659-A38A-E5505A63AB6D}" type="slidenum">
              <a:rPr lang="en-US" smtClean="0"/>
              <a:t>57</a:t>
            </a:fld>
            <a:endParaRPr lang="en-US" dirty="0"/>
          </a:p>
        </p:txBody>
      </p:sp>
    </p:spTree>
    <p:extLst>
      <p:ext uri="{BB962C8B-B14F-4D97-AF65-F5344CB8AC3E}">
        <p14:creationId xmlns:p14="http://schemas.microsoft.com/office/powerpoint/2010/main" val="127790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A39CB-3CA4-4659-A38A-E5505A63AB6D}" type="slidenum">
              <a:rPr lang="en-US" smtClean="0"/>
              <a:t>58</a:t>
            </a:fld>
            <a:endParaRPr lang="en-US" dirty="0"/>
          </a:p>
        </p:txBody>
      </p:sp>
    </p:spTree>
    <p:extLst>
      <p:ext uri="{BB962C8B-B14F-4D97-AF65-F5344CB8AC3E}">
        <p14:creationId xmlns:p14="http://schemas.microsoft.com/office/powerpoint/2010/main" val="127790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A39CB-3CA4-4659-A38A-E5505A63AB6D}" type="slidenum">
              <a:rPr lang="en-US" smtClean="0"/>
              <a:t>59</a:t>
            </a:fld>
            <a:endParaRPr lang="en-US" dirty="0"/>
          </a:p>
        </p:txBody>
      </p:sp>
    </p:spTree>
    <p:extLst>
      <p:ext uri="{BB962C8B-B14F-4D97-AF65-F5344CB8AC3E}">
        <p14:creationId xmlns:p14="http://schemas.microsoft.com/office/powerpoint/2010/main" val="127790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A39CB-3CA4-4659-A38A-E5505A63AB6D}" type="slidenum">
              <a:rPr lang="en-US" smtClean="0"/>
              <a:t>60</a:t>
            </a:fld>
            <a:endParaRPr lang="en-US" dirty="0"/>
          </a:p>
        </p:txBody>
      </p:sp>
    </p:spTree>
    <p:extLst>
      <p:ext uri="{BB962C8B-B14F-4D97-AF65-F5344CB8AC3E}">
        <p14:creationId xmlns:p14="http://schemas.microsoft.com/office/powerpoint/2010/main" val="1277903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A39CB-3CA4-4659-A38A-E5505A63AB6D}" type="slidenum">
              <a:rPr lang="en-US" smtClean="0"/>
              <a:t>61</a:t>
            </a:fld>
            <a:endParaRPr lang="en-US" dirty="0"/>
          </a:p>
        </p:txBody>
      </p:sp>
    </p:spTree>
    <p:extLst>
      <p:ext uri="{BB962C8B-B14F-4D97-AF65-F5344CB8AC3E}">
        <p14:creationId xmlns:p14="http://schemas.microsoft.com/office/powerpoint/2010/main" val="127790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A39CB-3CA4-4659-A38A-E5505A63AB6D}" type="slidenum">
              <a:rPr lang="en-US" smtClean="0"/>
              <a:t>63</a:t>
            </a:fld>
            <a:endParaRPr lang="en-US" dirty="0"/>
          </a:p>
        </p:txBody>
      </p:sp>
    </p:spTree>
    <p:extLst>
      <p:ext uri="{BB962C8B-B14F-4D97-AF65-F5344CB8AC3E}">
        <p14:creationId xmlns:p14="http://schemas.microsoft.com/office/powerpoint/2010/main" val="127790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A39CB-3CA4-4659-A38A-E5505A63AB6D}" type="slidenum">
              <a:rPr lang="en-US" smtClean="0"/>
              <a:t>64</a:t>
            </a:fld>
            <a:endParaRPr lang="en-US" dirty="0"/>
          </a:p>
        </p:txBody>
      </p:sp>
    </p:spTree>
    <p:extLst>
      <p:ext uri="{BB962C8B-B14F-4D97-AF65-F5344CB8AC3E}">
        <p14:creationId xmlns:p14="http://schemas.microsoft.com/office/powerpoint/2010/main" val="127790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A39CB-3CA4-4659-A38A-E5505A63AB6D}" type="slidenum">
              <a:rPr lang="en-US" smtClean="0"/>
              <a:t>65</a:t>
            </a:fld>
            <a:endParaRPr lang="en-US" dirty="0"/>
          </a:p>
        </p:txBody>
      </p:sp>
    </p:spTree>
    <p:extLst>
      <p:ext uri="{BB962C8B-B14F-4D97-AF65-F5344CB8AC3E}">
        <p14:creationId xmlns:p14="http://schemas.microsoft.com/office/powerpoint/2010/main" val="1277903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A39CB-3CA4-4659-A38A-E5505A63AB6D}" type="slidenum">
              <a:rPr lang="en-US" smtClean="0"/>
              <a:t>67</a:t>
            </a:fld>
            <a:endParaRPr lang="en-US" dirty="0"/>
          </a:p>
        </p:txBody>
      </p:sp>
    </p:spTree>
    <p:extLst>
      <p:ext uri="{BB962C8B-B14F-4D97-AF65-F5344CB8AC3E}">
        <p14:creationId xmlns:p14="http://schemas.microsoft.com/office/powerpoint/2010/main" val="127790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6CFAED-0ABE-4F98-9881-52508B136671}" type="datetimeFigureOut">
              <a:rPr lang="en-US" smtClean="0"/>
              <a:t>4/2/2015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7FCF9B-83CF-4C02-A6D4-72430B96092C}" type="slidenum">
              <a:rPr lang="en-US" smtClean="0"/>
              <a:t>‹#›</a:t>
            </a:fld>
            <a:endParaRPr lang="en-US" dirty="0"/>
          </a:p>
        </p:txBody>
      </p:sp>
    </p:spTree>
    <p:extLst>
      <p:ext uri="{BB962C8B-B14F-4D97-AF65-F5344CB8AC3E}">
        <p14:creationId xmlns:p14="http://schemas.microsoft.com/office/powerpoint/2010/main" val="338762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CFAED-0ABE-4F98-9881-52508B136671}" type="datetimeFigureOut">
              <a:rPr lang="en-US" smtClean="0"/>
              <a:t>4/2/2015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7FCF9B-83CF-4C02-A6D4-72430B96092C}" type="slidenum">
              <a:rPr lang="en-US" smtClean="0"/>
              <a:t>‹#›</a:t>
            </a:fld>
            <a:endParaRPr lang="en-US" dirty="0"/>
          </a:p>
        </p:txBody>
      </p:sp>
    </p:spTree>
    <p:extLst>
      <p:ext uri="{BB962C8B-B14F-4D97-AF65-F5344CB8AC3E}">
        <p14:creationId xmlns:p14="http://schemas.microsoft.com/office/powerpoint/2010/main" val="31317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CFAED-0ABE-4F98-9881-52508B136671}" type="datetimeFigureOut">
              <a:rPr lang="en-US" smtClean="0"/>
              <a:t>4/2/2015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7FCF9B-83CF-4C02-A6D4-72430B96092C}" type="slidenum">
              <a:rPr lang="en-US" smtClean="0"/>
              <a:t>‹#›</a:t>
            </a:fld>
            <a:endParaRPr lang="en-US" dirty="0"/>
          </a:p>
        </p:txBody>
      </p:sp>
    </p:spTree>
    <p:extLst>
      <p:ext uri="{BB962C8B-B14F-4D97-AF65-F5344CB8AC3E}">
        <p14:creationId xmlns:p14="http://schemas.microsoft.com/office/powerpoint/2010/main" val="132456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CFAED-0ABE-4F98-9881-52508B136671}" type="datetimeFigureOut">
              <a:rPr lang="en-US" smtClean="0"/>
              <a:t>4/2/2015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7FCF9B-83CF-4C02-A6D4-72430B96092C}" type="slidenum">
              <a:rPr lang="en-US" smtClean="0"/>
              <a:t>‹#›</a:t>
            </a:fld>
            <a:endParaRPr lang="en-US" dirty="0"/>
          </a:p>
        </p:txBody>
      </p:sp>
    </p:spTree>
    <p:extLst>
      <p:ext uri="{BB962C8B-B14F-4D97-AF65-F5344CB8AC3E}">
        <p14:creationId xmlns:p14="http://schemas.microsoft.com/office/powerpoint/2010/main" val="332065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6CFAED-0ABE-4F98-9881-52508B136671}" type="datetimeFigureOut">
              <a:rPr lang="en-US" smtClean="0"/>
              <a:t>4/2/2015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7FCF9B-83CF-4C02-A6D4-72430B96092C}" type="slidenum">
              <a:rPr lang="en-US" smtClean="0"/>
              <a:t>‹#›</a:t>
            </a:fld>
            <a:endParaRPr lang="en-US" dirty="0"/>
          </a:p>
        </p:txBody>
      </p:sp>
    </p:spTree>
    <p:extLst>
      <p:ext uri="{BB962C8B-B14F-4D97-AF65-F5344CB8AC3E}">
        <p14:creationId xmlns:p14="http://schemas.microsoft.com/office/powerpoint/2010/main" val="266388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6CFAED-0ABE-4F98-9881-52508B136671}" type="datetimeFigureOut">
              <a:rPr lang="en-US" smtClean="0"/>
              <a:t>4/2/2015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7FCF9B-83CF-4C02-A6D4-72430B96092C}" type="slidenum">
              <a:rPr lang="en-US" smtClean="0"/>
              <a:t>‹#›</a:t>
            </a:fld>
            <a:endParaRPr lang="en-US" dirty="0"/>
          </a:p>
        </p:txBody>
      </p:sp>
    </p:spTree>
    <p:extLst>
      <p:ext uri="{BB962C8B-B14F-4D97-AF65-F5344CB8AC3E}">
        <p14:creationId xmlns:p14="http://schemas.microsoft.com/office/powerpoint/2010/main" val="424789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6CFAED-0ABE-4F98-9881-52508B136671}" type="datetimeFigureOut">
              <a:rPr lang="en-US" smtClean="0"/>
              <a:t>4/2/2015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7FCF9B-83CF-4C02-A6D4-72430B96092C}" type="slidenum">
              <a:rPr lang="en-US" smtClean="0"/>
              <a:t>‹#›</a:t>
            </a:fld>
            <a:endParaRPr lang="en-US" dirty="0"/>
          </a:p>
        </p:txBody>
      </p:sp>
    </p:spTree>
    <p:extLst>
      <p:ext uri="{BB962C8B-B14F-4D97-AF65-F5344CB8AC3E}">
        <p14:creationId xmlns:p14="http://schemas.microsoft.com/office/powerpoint/2010/main" val="410325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6CFAED-0ABE-4F98-9881-52508B136671}" type="datetimeFigureOut">
              <a:rPr lang="en-US" smtClean="0"/>
              <a:t>4/2/2015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7FCF9B-83CF-4C02-A6D4-72430B96092C}" type="slidenum">
              <a:rPr lang="en-US" smtClean="0"/>
              <a:t>‹#›</a:t>
            </a:fld>
            <a:endParaRPr lang="en-US" dirty="0"/>
          </a:p>
        </p:txBody>
      </p:sp>
    </p:spTree>
    <p:extLst>
      <p:ext uri="{BB962C8B-B14F-4D97-AF65-F5344CB8AC3E}">
        <p14:creationId xmlns:p14="http://schemas.microsoft.com/office/powerpoint/2010/main" val="136918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CFAED-0ABE-4F98-9881-52508B136671}" type="datetimeFigureOut">
              <a:rPr lang="en-US" smtClean="0"/>
              <a:t>4/2/2015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7FCF9B-83CF-4C02-A6D4-72430B96092C}" type="slidenum">
              <a:rPr lang="en-US" smtClean="0"/>
              <a:t>‹#›</a:t>
            </a:fld>
            <a:endParaRPr lang="en-US" dirty="0"/>
          </a:p>
        </p:txBody>
      </p:sp>
    </p:spTree>
    <p:extLst>
      <p:ext uri="{BB962C8B-B14F-4D97-AF65-F5344CB8AC3E}">
        <p14:creationId xmlns:p14="http://schemas.microsoft.com/office/powerpoint/2010/main" val="276351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CFAED-0ABE-4F98-9881-52508B136671}" type="datetimeFigureOut">
              <a:rPr lang="en-US" smtClean="0"/>
              <a:t>4/2/2015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7FCF9B-83CF-4C02-A6D4-72430B96092C}" type="slidenum">
              <a:rPr lang="en-US" smtClean="0"/>
              <a:t>‹#›</a:t>
            </a:fld>
            <a:endParaRPr lang="en-US" dirty="0"/>
          </a:p>
        </p:txBody>
      </p:sp>
    </p:spTree>
    <p:extLst>
      <p:ext uri="{BB962C8B-B14F-4D97-AF65-F5344CB8AC3E}">
        <p14:creationId xmlns:p14="http://schemas.microsoft.com/office/powerpoint/2010/main" val="426600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CFAED-0ABE-4F98-9881-52508B136671}" type="datetimeFigureOut">
              <a:rPr lang="en-US" smtClean="0"/>
              <a:t>4/2/2015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7FCF9B-83CF-4C02-A6D4-72430B96092C}" type="slidenum">
              <a:rPr lang="en-US" smtClean="0"/>
              <a:t>‹#›</a:t>
            </a:fld>
            <a:endParaRPr lang="en-US" dirty="0"/>
          </a:p>
        </p:txBody>
      </p:sp>
    </p:spTree>
    <p:extLst>
      <p:ext uri="{BB962C8B-B14F-4D97-AF65-F5344CB8AC3E}">
        <p14:creationId xmlns:p14="http://schemas.microsoft.com/office/powerpoint/2010/main" val="1643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CFAED-0ABE-4F98-9881-52508B136671}" type="datetimeFigureOut">
              <a:rPr lang="en-US" smtClean="0"/>
              <a:t>4/2/2015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FCF9B-83CF-4C02-A6D4-72430B96092C}" type="slidenum">
              <a:rPr lang="en-US" smtClean="0"/>
              <a:t>‹#›</a:t>
            </a:fld>
            <a:endParaRPr lang="en-US" dirty="0"/>
          </a:p>
        </p:txBody>
      </p:sp>
    </p:spTree>
    <p:extLst>
      <p:ext uri="{BB962C8B-B14F-4D97-AF65-F5344CB8AC3E}">
        <p14:creationId xmlns:p14="http://schemas.microsoft.com/office/powerpoint/2010/main" val="1975794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xtranet.projectwiseonline.com/Shared%20Documents/Change%20Password.aspx"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solidFill>
            <a:schemeClr val="bg1"/>
          </a:solidFill>
          <a:ln w="28575">
            <a:solidFill>
              <a:srgbClr val="1D2781"/>
            </a:solidFill>
          </a:ln>
          <a:effectLst>
            <a:outerShdw blurRad="50800" dist="50800" dir="3300000" algn="ctr" rotWithShape="0">
              <a:schemeClr val="tx1">
                <a:lumMod val="50000"/>
                <a:lumOff val="50000"/>
                <a:alpha val="54000"/>
              </a:schemeClr>
            </a:outerShdw>
          </a:effectLst>
        </p:spPr>
        <p:txBody>
          <a:bodyPr>
            <a:normAutofit/>
            <a:scene3d>
              <a:camera prst="orthographicFront"/>
              <a:lightRig rig="threePt" dir="t"/>
            </a:scene3d>
            <a:sp3d extrusionH="57150" prstMaterial="metal">
              <a:bevelT w="38100" h="38100"/>
            </a:sp3d>
          </a:bodyPr>
          <a:lstStyle/>
          <a:p>
            <a:r>
              <a:rPr lang="en-US" sz="3600" b="1" dirty="0" smtClean="0">
                <a:ln w="12700" cmpd="sng">
                  <a:solidFill>
                    <a:schemeClr val="bg1"/>
                  </a:solidFill>
                  <a:prstDash val="solid"/>
                  <a:miter lim="800000"/>
                </a:ln>
                <a:solidFill>
                  <a:srgbClr val="1D2781"/>
                </a:solidFill>
                <a:effectLst>
                  <a:outerShdw blurRad="55000" dist="50800" dir="5400000" algn="tl">
                    <a:srgbClr val="000000">
                      <a:alpha val="33000"/>
                    </a:srgbClr>
                  </a:outerShdw>
                </a:effectLst>
                <a:latin typeface="Verdana" panose="020B0604030504040204" pitchFamily="34" charset="0"/>
              </a:rPr>
              <a:t>ProjectWise Basics</a:t>
            </a:r>
            <a:endParaRPr lang="en-US" sz="3600" b="1" dirty="0">
              <a:ln w="12700" cmpd="sng">
                <a:solidFill>
                  <a:schemeClr val="bg1"/>
                </a:solidFill>
                <a:prstDash val="solid"/>
                <a:miter lim="800000"/>
              </a:ln>
              <a:solidFill>
                <a:srgbClr val="1D2781"/>
              </a:solidFill>
              <a:effectLst>
                <a:outerShdw blurRad="55000" dist="50800" dir="5400000" algn="tl">
                  <a:srgbClr val="000000">
                    <a:alpha val="33000"/>
                  </a:srgbClr>
                </a:outerShdw>
              </a:effectLst>
              <a:latin typeface="Verdana" panose="020B0604030504040204" pitchFamily="34" charset="0"/>
            </a:endParaRPr>
          </a:p>
        </p:txBody>
      </p:sp>
      <p:sp>
        <p:nvSpPr>
          <p:cNvPr id="3" name="Content Placeholder 2"/>
          <p:cNvSpPr>
            <a:spLocks noGrp="1"/>
          </p:cNvSpPr>
          <p:nvPr>
            <p:ph type="subTitle" idx="1"/>
          </p:nvPr>
        </p:nvSpPr>
        <p:spPr>
          <a:noFill/>
          <a:ln w="25400">
            <a:noFill/>
          </a:ln>
          <a:effectLst/>
        </p:spPr>
        <p:style>
          <a:lnRef idx="2">
            <a:schemeClr val="accent1"/>
          </a:lnRef>
          <a:fillRef idx="1">
            <a:schemeClr val="lt1"/>
          </a:fillRef>
          <a:effectRef idx="0">
            <a:schemeClr val="accent1"/>
          </a:effectRef>
          <a:fontRef idx="minor">
            <a:schemeClr val="dk1"/>
          </a:fontRef>
        </p:style>
        <p:txBody>
          <a:bodyPr>
            <a:normAutofit fontScale="92500" lnSpcReduction="20000"/>
            <a:scene3d>
              <a:camera prst="orthographicFront"/>
              <a:lightRig rig="threePt" dir="t"/>
            </a:scene3d>
            <a:sp3d extrusionH="57150">
              <a:bevelT w="38100" h="38100"/>
            </a:sp3d>
          </a:bodyPr>
          <a:lstStyle/>
          <a:p>
            <a:pPr lvl="1"/>
            <a:r>
              <a:rPr lang="en-US" sz="2400" dirty="0" smtClean="0">
                <a:ln>
                  <a:solidFill>
                    <a:schemeClr val="bg1"/>
                  </a:solidFill>
                </a:ln>
                <a:solidFill>
                  <a:srgbClr val="1D2781"/>
                </a:solidFill>
                <a:latin typeface="Verdana" panose="020B0604030504040204" pitchFamily="34" charset="0"/>
              </a:rPr>
              <a:t>The Connecticut Department of Transportation</a:t>
            </a:r>
          </a:p>
          <a:p>
            <a:pPr lvl="1"/>
            <a:r>
              <a:rPr lang="en-US" sz="2400" b="1" dirty="0" smtClean="0">
                <a:ln>
                  <a:solidFill>
                    <a:schemeClr val="bg1"/>
                  </a:solidFill>
                </a:ln>
                <a:solidFill>
                  <a:srgbClr val="1D2781"/>
                </a:solidFill>
                <a:latin typeface="Verdana" panose="020B0604030504040204" pitchFamily="34" charset="0"/>
              </a:rPr>
              <a:t>Making Great Transportation</a:t>
            </a:r>
          </a:p>
          <a:p>
            <a:pPr lvl="1"/>
            <a:r>
              <a:rPr lang="en-US" sz="2400" b="1" dirty="0" smtClean="0">
                <a:ln>
                  <a:solidFill>
                    <a:schemeClr val="bg1"/>
                  </a:solidFill>
                </a:ln>
                <a:solidFill>
                  <a:srgbClr val="1D2781"/>
                </a:solidFill>
                <a:latin typeface="Verdana" panose="020B0604030504040204" pitchFamily="34" charset="0"/>
              </a:rPr>
              <a:t>Engineering Applications</a:t>
            </a:r>
          </a:p>
          <a:p>
            <a:pPr lvl="1"/>
            <a:r>
              <a:rPr lang="en-US" sz="2400" b="1" dirty="0" smtClean="0">
                <a:ln>
                  <a:solidFill>
                    <a:schemeClr val="bg1"/>
                  </a:solidFill>
                </a:ln>
                <a:solidFill>
                  <a:srgbClr val="1D2781"/>
                </a:solidFill>
                <a:latin typeface="Verdana" panose="020B0604030504040204" pitchFamily="34" charset="0"/>
              </a:rPr>
              <a:t>April 2015</a:t>
            </a:r>
          </a:p>
        </p:txBody>
      </p:sp>
    </p:spTree>
    <p:extLst>
      <p:ext uri="{BB962C8B-B14F-4D97-AF65-F5344CB8AC3E}">
        <p14:creationId xmlns:p14="http://schemas.microsoft.com/office/powerpoint/2010/main" val="1155694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88513"/>
            <a:ext cx="6657592" cy="646331"/>
          </a:xfrm>
          <a:prstGeom prst="rect">
            <a:avLst/>
          </a:prstGeom>
        </p:spPr>
        <p:txBody>
          <a:bodyPr wrap="none">
            <a:spAutoFit/>
          </a:bodyPr>
          <a:lstStyle/>
          <a:p>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Changing Your Password</a:t>
            </a:r>
            <a:endParaRPr lang="en-US" sz="3600" dirty="0"/>
          </a:p>
        </p:txBody>
      </p:sp>
      <p:sp>
        <p:nvSpPr>
          <p:cNvPr id="5" name="TextBox 4"/>
          <p:cNvSpPr txBox="1"/>
          <p:nvPr/>
        </p:nvSpPr>
        <p:spPr>
          <a:xfrm>
            <a:off x="187882" y="1600200"/>
            <a:ext cx="8382000" cy="4893647"/>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1D2781"/>
                </a:solidFill>
              </a:rPr>
              <a:t>Passwords can be changed; to change the passwords go to</a:t>
            </a:r>
            <a:r>
              <a:rPr lang="en-US" b="1" dirty="0" smtClean="0"/>
              <a:t>:</a:t>
            </a:r>
            <a:endParaRPr lang="en-US" b="1" dirty="0"/>
          </a:p>
          <a:p>
            <a:pPr marL="742950" lvl="1" indent="-285750">
              <a:buFont typeface="Arial" panose="020B0604020202020204" pitchFamily="34" charset="0"/>
              <a:buChar char="•"/>
            </a:pPr>
            <a:r>
              <a:rPr lang="en-US" b="1" u="sng" dirty="0">
                <a:hlinkClick r:id="rId2" tooltip="https://extranet.projectwiseonline.com/Shared Documents/Change Password.aspx"/>
              </a:rPr>
              <a:t>https://</a:t>
            </a:r>
            <a:r>
              <a:rPr lang="en-US" b="1" u="sng" dirty="0" smtClean="0">
                <a:hlinkClick r:id="rId2" tooltip="https://extranet.projectwiseonline.com/Shared Documents/Change Password.aspx"/>
              </a:rPr>
              <a:t>extranet.projectwiseonline.com/Shared%20Documents/Change%20Password.aspx</a:t>
            </a:r>
            <a:endParaRPr lang="en-US" b="1" u="sng"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b="1" dirty="0" smtClean="0">
                <a:solidFill>
                  <a:srgbClr val="1D2781"/>
                </a:solidFill>
              </a:rPr>
              <a:t>Passwords should be a minimum of seven (7) characters and contain three (3) out of four (4) of the following requirements:</a:t>
            </a:r>
          </a:p>
          <a:p>
            <a:pPr marL="1200150" lvl="2" indent="-285750">
              <a:buFont typeface="Arial" panose="020B0604020202020204" pitchFamily="34" charset="0"/>
              <a:buChar char="•"/>
            </a:pPr>
            <a:r>
              <a:rPr lang="en-US" b="1" dirty="0" smtClean="0">
                <a:solidFill>
                  <a:srgbClr val="1D2781"/>
                </a:solidFill>
              </a:rPr>
              <a:t>Uppercase characters</a:t>
            </a:r>
          </a:p>
          <a:p>
            <a:pPr marL="1200150" lvl="2" indent="-285750">
              <a:buFont typeface="Arial" panose="020B0604020202020204" pitchFamily="34" charset="0"/>
              <a:buChar char="•"/>
            </a:pPr>
            <a:r>
              <a:rPr lang="en-US" b="1" dirty="0" smtClean="0">
                <a:solidFill>
                  <a:srgbClr val="1D2781"/>
                </a:solidFill>
              </a:rPr>
              <a:t>Lowercase characters</a:t>
            </a:r>
          </a:p>
          <a:p>
            <a:pPr marL="1200150" lvl="2" indent="-285750">
              <a:buFont typeface="Arial" panose="020B0604020202020204" pitchFamily="34" charset="0"/>
              <a:buChar char="•"/>
            </a:pPr>
            <a:r>
              <a:rPr lang="en-US" b="1" dirty="0" smtClean="0">
                <a:solidFill>
                  <a:srgbClr val="1D2781"/>
                </a:solidFill>
              </a:rPr>
              <a:t>Base 10 digits (0-9)</a:t>
            </a:r>
          </a:p>
          <a:p>
            <a:pPr marL="1200150" lvl="2" indent="-285750">
              <a:buFont typeface="Arial" panose="020B0604020202020204" pitchFamily="34" charset="0"/>
              <a:buChar char="•"/>
            </a:pPr>
            <a:r>
              <a:rPr lang="en-US" b="1" dirty="0" smtClean="0">
                <a:solidFill>
                  <a:srgbClr val="1D2781"/>
                </a:solidFill>
              </a:rPr>
              <a:t>Non-alphanumeric characters ( such as !, $, # or %)</a:t>
            </a:r>
          </a:p>
          <a:p>
            <a:pPr marL="1200150" lvl="2" indent="-285750">
              <a:buFont typeface="Arial" panose="020B0604020202020204" pitchFamily="34" charset="0"/>
              <a:buChar char="•"/>
            </a:pPr>
            <a:endParaRPr lang="en-US" b="1" dirty="0">
              <a:solidFill>
                <a:srgbClr val="1D2781"/>
              </a:solidFill>
            </a:endParaRPr>
          </a:p>
          <a:p>
            <a:pPr marL="742950" lvl="1" indent="-285750">
              <a:buFont typeface="Arial" panose="020B0604020202020204" pitchFamily="34" charset="0"/>
              <a:buChar char="•"/>
            </a:pPr>
            <a:r>
              <a:rPr lang="en-US" b="1" dirty="0" smtClean="0">
                <a:solidFill>
                  <a:srgbClr val="1D2781"/>
                </a:solidFill>
              </a:rPr>
              <a:t>Passwords can be changed once every 24 hours</a:t>
            </a:r>
          </a:p>
          <a:p>
            <a:pPr marL="742950" lvl="1" indent="-285750">
              <a:buFont typeface="Arial" panose="020B0604020202020204" pitchFamily="34" charset="0"/>
              <a:buChar char="•"/>
            </a:pPr>
            <a:r>
              <a:rPr lang="en-US" b="1" dirty="0" smtClean="0">
                <a:solidFill>
                  <a:srgbClr val="1D2781"/>
                </a:solidFill>
              </a:rPr>
              <a:t>Passwords cannot contain three or more consecutive characters from the account name</a:t>
            </a:r>
          </a:p>
          <a:p>
            <a:pPr marL="742950" lvl="1" indent="-285750">
              <a:buFont typeface="Arial" panose="020B0604020202020204" pitchFamily="34" charset="0"/>
              <a:buChar char="•"/>
            </a:pPr>
            <a:r>
              <a:rPr lang="en-US" b="1" dirty="0" smtClean="0">
                <a:solidFill>
                  <a:srgbClr val="1D2781"/>
                </a:solidFill>
              </a:rPr>
              <a:t>New passwords cannot be any of the prior 24 passwords</a:t>
            </a:r>
          </a:p>
          <a:p>
            <a:pPr lvl="2"/>
            <a:endParaRPr lang="en-US" b="1" dirty="0">
              <a:solidFill>
                <a:srgbClr val="1D2781"/>
              </a:solidFill>
            </a:endParaRPr>
          </a:p>
          <a:p>
            <a:pPr marL="742950" lvl="1"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237176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45"/>
            <a:ext cx="8610600" cy="1143000"/>
          </a:xfrm>
        </p:spPr>
        <p:txBody>
          <a:bodyPr>
            <a:noAutofit/>
          </a:bodyPr>
          <a:lstStyle/>
          <a:p>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Basic ProjectWise Functions</a:t>
            </a:r>
            <a:endParaRPr lang="en-US" sz="3600" b="1" dirty="0">
              <a:solidFill>
                <a:srgbClr val="1D2781"/>
              </a:solidFill>
            </a:endParaRPr>
          </a:p>
        </p:txBody>
      </p:sp>
      <p:sp>
        <p:nvSpPr>
          <p:cNvPr id="3" name="Content Placeholder 2"/>
          <p:cNvSpPr>
            <a:spLocks noGrp="1"/>
          </p:cNvSpPr>
          <p:nvPr>
            <p:ph idx="1"/>
          </p:nvPr>
        </p:nvSpPr>
        <p:spPr>
          <a:xfrm>
            <a:off x="381000" y="1371600"/>
            <a:ext cx="8229600" cy="4525963"/>
          </a:xfrm>
        </p:spPr>
        <p:txBody>
          <a:bodyPr>
            <a:normAutofit/>
          </a:bodyPr>
          <a:lstStyle/>
          <a:p>
            <a:r>
              <a:rPr lang="en-US" b="1" dirty="0" smtClean="0">
                <a:solidFill>
                  <a:srgbClr val="1D2781"/>
                </a:solidFill>
              </a:rPr>
              <a:t>Logging in/Logging out</a:t>
            </a:r>
          </a:p>
          <a:p>
            <a:r>
              <a:rPr lang="en-US" b="1" dirty="0" smtClean="0">
                <a:solidFill>
                  <a:srgbClr val="1D2781"/>
                </a:solidFill>
              </a:rPr>
              <a:t>Navigating around the PW Interface</a:t>
            </a:r>
          </a:p>
        </p:txBody>
      </p:sp>
    </p:spTree>
    <p:extLst>
      <p:ext uri="{BB962C8B-B14F-4D97-AF65-F5344CB8AC3E}">
        <p14:creationId xmlns:p14="http://schemas.microsoft.com/office/powerpoint/2010/main" val="57942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76800" y="1330034"/>
            <a:ext cx="7923213" cy="4803775"/>
          </a:xfrm>
        </p:spPr>
      </p:pic>
      <p:sp>
        <p:nvSpPr>
          <p:cNvPr id="5" name="AutoShape 4"/>
          <p:cNvSpPr>
            <a:spLocks/>
          </p:cNvSpPr>
          <p:nvPr/>
        </p:nvSpPr>
        <p:spPr bwMode="auto">
          <a:xfrm rot="16200000">
            <a:off x="5295900" y="-351336"/>
            <a:ext cx="381000" cy="5638800"/>
          </a:xfrm>
          <a:prstGeom prst="leftBrace">
            <a:avLst>
              <a:gd name="adj1" fmla="val 156667"/>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100" b="1">
                <a:solidFill>
                  <a:srgbClr val="FFFFFF"/>
                </a:solidFill>
                <a:latin typeface="Verdana" pitchFamily="34" charset="0"/>
              </a:defRPr>
            </a:lvl1pPr>
            <a:lvl2pPr marL="742950" indent="-285750">
              <a:defRPr sz="3100" b="1">
                <a:solidFill>
                  <a:srgbClr val="FFFFFF"/>
                </a:solidFill>
                <a:latin typeface="Verdana" pitchFamily="34" charset="0"/>
              </a:defRPr>
            </a:lvl2pPr>
            <a:lvl3pPr marL="1143000" indent="-228600">
              <a:defRPr sz="3100" b="1">
                <a:solidFill>
                  <a:srgbClr val="FFFFFF"/>
                </a:solidFill>
                <a:latin typeface="Verdana" pitchFamily="34" charset="0"/>
              </a:defRPr>
            </a:lvl3pPr>
            <a:lvl4pPr marL="1600200" indent="-228600">
              <a:defRPr sz="3100" b="1">
                <a:solidFill>
                  <a:srgbClr val="FFFFFF"/>
                </a:solidFill>
                <a:latin typeface="Verdana" pitchFamily="34" charset="0"/>
              </a:defRPr>
            </a:lvl4pPr>
            <a:lvl5pPr marL="2057400" indent="-228600">
              <a:defRPr sz="3100" b="1">
                <a:solidFill>
                  <a:srgbClr val="FFFFFF"/>
                </a:solidFill>
                <a:latin typeface="Verdana" pitchFamily="34" charset="0"/>
              </a:defRPr>
            </a:lvl5pPr>
            <a:lvl6pPr marL="2514600" indent="-228600" eaLnBrk="0" fontAlgn="base" hangingPunct="0">
              <a:spcBef>
                <a:spcPct val="50000"/>
              </a:spcBef>
              <a:spcAft>
                <a:spcPct val="0"/>
              </a:spcAft>
              <a:buChar char="•"/>
              <a:defRPr sz="3100" b="1">
                <a:solidFill>
                  <a:srgbClr val="FFFFFF"/>
                </a:solidFill>
                <a:latin typeface="Verdana" pitchFamily="34" charset="0"/>
              </a:defRPr>
            </a:lvl6pPr>
            <a:lvl7pPr marL="2971800" indent="-228600" eaLnBrk="0" fontAlgn="base" hangingPunct="0">
              <a:spcBef>
                <a:spcPct val="50000"/>
              </a:spcBef>
              <a:spcAft>
                <a:spcPct val="0"/>
              </a:spcAft>
              <a:buChar char="•"/>
              <a:defRPr sz="3100" b="1">
                <a:solidFill>
                  <a:srgbClr val="FFFFFF"/>
                </a:solidFill>
                <a:latin typeface="Verdana" pitchFamily="34" charset="0"/>
              </a:defRPr>
            </a:lvl7pPr>
            <a:lvl8pPr marL="3429000" indent="-228600" eaLnBrk="0" fontAlgn="base" hangingPunct="0">
              <a:spcBef>
                <a:spcPct val="50000"/>
              </a:spcBef>
              <a:spcAft>
                <a:spcPct val="0"/>
              </a:spcAft>
              <a:buChar char="•"/>
              <a:defRPr sz="3100" b="1">
                <a:solidFill>
                  <a:srgbClr val="FFFFFF"/>
                </a:solidFill>
                <a:latin typeface="Verdana" pitchFamily="34" charset="0"/>
              </a:defRPr>
            </a:lvl8pPr>
            <a:lvl9pPr marL="3886200" indent="-228600" eaLnBrk="0" fontAlgn="base" hangingPunct="0">
              <a:spcBef>
                <a:spcPct val="50000"/>
              </a:spcBef>
              <a:spcAft>
                <a:spcPct val="0"/>
              </a:spcAft>
              <a:buChar char="•"/>
              <a:defRPr sz="3100" b="1">
                <a:solidFill>
                  <a:srgbClr val="FFFFFF"/>
                </a:solidFill>
                <a:latin typeface="Verdana" pitchFamily="34" charset="0"/>
              </a:defRPr>
            </a:lvl9pPr>
          </a:lstStyle>
          <a:p>
            <a:endParaRPr lang="en-US" altLang="en-US" dirty="0"/>
          </a:p>
        </p:txBody>
      </p:sp>
      <p:sp>
        <p:nvSpPr>
          <p:cNvPr id="6" name="Rectangle 5"/>
          <p:cNvSpPr/>
          <p:nvPr/>
        </p:nvSpPr>
        <p:spPr>
          <a:xfrm>
            <a:off x="4851707" y="2750180"/>
            <a:ext cx="1269386" cy="369332"/>
          </a:xfrm>
          <a:prstGeom prst="rect">
            <a:avLst/>
          </a:prstGeom>
        </p:spPr>
        <p:txBody>
          <a:bodyPr wrap="none">
            <a:spAutoFit/>
          </a:bodyPr>
          <a:lstStyle/>
          <a:p>
            <a:pPr>
              <a:spcBef>
                <a:spcPct val="0"/>
              </a:spcBef>
              <a:buFontTx/>
              <a:buNone/>
            </a:pPr>
            <a:r>
              <a:rPr lang="en-US" altLang="en-US" b="1" dirty="0">
                <a:solidFill>
                  <a:srgbClr val="1D2781"/>
                </a:solidFill>
              </a:rPr>
              <a:t>Documents</a:t>
            </a:r>
          </a:p>
        </p:txBody>
      </p:sp>
      <p:sp>
        <p:nvSpPr>
          <p:cNvPr id="7" name="AutoShape 6"/>
          <p:cNvSpPr>
            <a:spLocks/>
          </p:cNvSpPr>
          <p:nvPr/>
        </p:nvSpPr>
        <p:spPr bwMode="auto">
          <a:xfrm>
            <a:off x="1828800" y="3962400"/>
            <a:ext cx="381000" cy="2133600"/>
          </a:xfrm>
          <a:prstGeom prst="leftBrace">
            <a:avLst>
              <a:gd name="adj1" fmla="val 65000"/>
              <a:gd name="adj2" fmla="val 50000"/>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100" b="1">
                <a:solidFill>
                  <a:srgbClr val="FFFFFF"/>
                </a:solidFill>
                <a:latin typeface="Verdana" pitchFamily="34" charset="0"/>
              </a:defRPr>
            </a:lvl1pPr>
            <a:lvl2pPr marL="742950" indent="-285750">
              <a:defRPr sz="3100" b="1">
                <a:solidFill>
                  <a:srgbClr val="FFFFFF"/>
                </a:solidFill>
                <a:latin typeface="Verdana" pitchFamily="34" charset="0"/>
              </a:defRPr>
            </a:lvl2pPr>
            <a:lvl3pPr marL="1143000" indent="-228600">
              <a:defRPr sz="3100" b="1">
                <a:solidFill>
                  <a:srgbClr val="FFFFFF"/>
                </a:solidFill>
                <a:latin typeface="Verdana" pitchFamily="34" charset="0"/>
              </a:defRPr>
            </a:lvl3pPr>
            <a:lvl4pPr marL="1600200" indent="-228600">
              <a:defRPr sz="3100" b="1">
                <a:solidFill>
                  <a:srgbClr val="FFFFFF"/>
                </a:solidFill>
                <a:latin typeface="Verdana" pitchFamily="34" charset="0"/>
              </a:defRPr>
            </a:lvl4pPr>
            <a:lvl5pPr marL="2057400" indent="-228600">
              <a:defRPr sz="3100" b="1">
                <a:solidFill>
                  <a:srgbClr val="FFFFFF"/>
                </a:solidFill>
                <a:latin typeface="Verdana" pitchFamily="34" charset="0"/>
              </a:defRPr>
            </a:lvl5pPr>
            <a:lvl6pPr marL="2514600" indent="-228600" eaLnBrk="0" fontAlgn="base" hangingPunct="0">
              <a:spcBef>
                <a:spcPct val="50000"/>
              </a:spcBef>
              <a:spcAft>
                <a:spcPct val="0"/>
              </a:spcAft>
              <a:buChar char="•"/>
              <a:defRPr sz="3100" b="1">
                <a:solidFill>
                  <a:srgbClr val="FFFFFF"/>
                </a:solidFill>
                <a:latin typeface="Verdana" pitchFamily="34" charset="0"/>
              </a:defRPr>
            </a:lvl6pPr>
            <a:lvl7pPr marL="2971800" indent="-228600" eaLnBrk="0" fontAlgn="base" hangingPunct="0">
              <a:spcBef>
                <a:spcPct val="50000"/>
              </a:spcBef>
              <a:spcAft>
                <a:spcPct val="0"/>
              </a:spcAft>
              <a:buChar char="•"/>
              <a:defRPr sz="3100" b="1">
                <a:solidFill>
                  <a:srgbClr val="FFFFFF"/>
                </a:solidFill>
                <a:latin typeface="Verdana" pitchFamily="34" charset="0"/>
              </a:defRPr>
            </a:lvl7pPr>
            <a:lvl8pPr marL="3429000" indent="-228600" eaLnBrk="0" fontAlgn="base" hangingPunct="0">
              <a:spcBef>
                <a:spcPct val="50000"/>
              </a:spcBef>
              <a:spcAft>
                <a:spcPct val="0"/>
              </a:spcAft>
              <a:buChar char="•"/>
              <a:defRPr sz="3100" b="1">
                <a:solidFill>
                  <a:srgbClr val="FFFFFF"/>
                </a:solidFill>
                <a:latin typeface="Verdana" pitchFamily="34" charset="0"/>
              </a:defRPr>
            </a:lvl8pPr>
            <a:lvl9pPr marL="3886200" indent="-228600" eaLnBrk="0" fontAlgn="base" hangingPunct="0">
              <a:spcBef>
                <a:spcPct val="50000"/>
              </a:spcBef>
              <a:spcAft>
                <a:spcPct val="0"/>
              </a:spcAft>
              <a:buChar char="•"/>
              <a:defRPr sz="3100" b="1">
                <a:solidFill>
                  <a:srgbClr val="FFFFFF"/>
                </a:solidFill>
                <a:latin typeface="Verdana" pitchFamily="34" charset="0"/>
              </a:defRPr>
            </a:lvl9pPr>
          </a:lstStyle>
          <a:p>
            <a:endParaRPr lang="en-US" altLang="en-US" dirty="0"/>
          </a:p>
        </p:txBody>
      </p:sp>
      <p:sp>
        <p:nvSpPr>
          <p:cNvPr id="8" name="Rectangle 7"/>
          <p:cNvSpPr/>
          <p:nvPr/>
        </p:nvSpPr>
        <p:spPr>
          <a:xfrm>
            <a:off x="676800" y="4844534"/>
            <a:ext cx="1174104" cy="369332"/>
          </a:xfrm>
          <a:prstGeom prst="rect">
            <a:avLst/>
          </a:prstGeom>
        </p:spPr>
        <p:txBody>
          <a:bodyPr wrap="none">
            <a:spAutoFit/>
          </a:bodyPr>
          <a:lstStyle/>
          <a:p>
            <a:pPr>
              <a:buFontTx/>
              <a:buNone/>
            </a:pPr>
            <a:r>
              <a:rPr lang="en-US" altLang="en-US" b="1" dirty="0">
                <a:solidFill>
                  <a:srgbClr val="1D2781"/>
                </a:solidFill>
              </a:rPr>
              <a:t>Properties</a:t>
            </a:r>
          </a:p>
        </p:txBody>
      </p:sp>
      <p:sp>
        <p:nvSpPr>
          <p:cNvPr id="9" name="AutoShape 8"/>
          <p:cNvSpPr>
            <a:spLocks/>
          </p:cNvSpPr>
          <p:nvPr/>
        </p:nvSpPr>
        <p:spPr bwMode="auto">
          <a:xfrm>
            <a:off x="381000" y="1828800"/>
            <a:ext cx="304800" cy="4191000"/>
          </a:xfrm>
          <a:prstGeom prst="leftBrace">
            <a:avLst>
              <a:gd name="adj1" fmla="val 152083"/>
              <a:gd name="adj2" fmla="val 50000"/>
            </a:avLst>
          </a:prstGeom>
          <a:noFill/>
          <a:ln w="25400">
            <a:solidFill>
              <a:srgbClr val="FF0000"/>
            </a:solidFill>
            <a:round/>
            <a:headEnd/>
            <a:tailEnd type="triangle" w="med" len="med"/>
          </a:ln>
          <a:effectLst>
            <a:outerShdw dist="28398" dir="1593903" algn="ctr" rotWithShape="0">
              <a:srgbClr val="2803AF"/>
            </a:outerShdw>
          </a:effectLst>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a:defRPr sz="3100" b="1">
                <a:solidFill>
                  <a:srgbClr val="FFFFFF"/>
                </a:solidFill>
                <a:latin typeface="Verdana" pitchFamily="34" charset="0"/>
              </a:defRPr>
            </a:lvl1pPr>
            <a:lvl2pPr marL="742950" indent="-285750">
              <a:defRPr sz="3100" b="1">
                <a:solidFill>
                  <a:srgbClr val="FFFFFF"/>
                </a:solidFill>
                <a:latin typeface="Verdana" pitchFamily="34" charset="0"/>
              </a:defRPr>
            </a:lvl2pPr>
            <a:lvl3pPr marL="1143000" indent="-228600">
              <a:defRPr sz="3100" b="1">
                <a:solidFill>
                  <a:srgbClr val="FFFFFF"/>
                </a:solidFill>
                <a:latin typeface="Verdana" pitchFamily="34" charset="0"/>
              </a:defRPr>
            </a:lvl3pPr>
            <a:lvl4pPr marL="1600200" indent="-228600">
              <a:defRPr sz="3100" b="1">
                <a:solidFill>
                  <a:srgbClr val="FFFFFF"/>
                </a:solidFill>
                <a:latin typeface="Verdana" pitchFamily="34" charset="0"/>
              </a:defRPr>
            </a:lvl4pPr>
            <a:lvl5pPr marL="2057400" indent="-228600">
              <a:defRPr sz="3100" b="1">
                <a:solidFill>
                  <a:srgbClr val="FFFFFF"/>
                </a:solidFill>
                <a:latin typeface="Verdana" pitchFamily="34" charset="0"/>
              </a:defRPr>
            </a:lvl5pPr>
            <a:lvl6pPr marL="2514600" indent="-228600" eaLnBrk="0" fontAlgn="base" hangingPunct="0">
              <a:spcBef>
                <a:spcPct val="50000"/>
              </a:spcBef>
              <a:spcAft>
                <a:spcPct val="0"/>
              </a:spcAft>
              <a:buChar char="•"/>
              <a:defRPr sz="3100" b="1">
                <a:solidFill>
                  <a:srgbClr val="FFFFFF"/>
                </a:solidFill>
                <a:latin typeface="Verdana" pitchFamily="34" charset="0"/>
              </a:defRPr>
            </a:lvl6pPr>
            <a:lvl7pPr marL="2971800" indent="-228600" eaLnBrk="0" fontAlgn="base" hangingPunct="0">
              <a:spcBef>
                <a:spcPct val="50000"/>
              </a:spcBef>
              <a:spcAft>
                <a:spcPct val="0"/>
              </a:spcAft>
              <a:buChar char="•"/>
              <a:defRPr sz="3100" b="1">
                <a:solidFill>
                  <a:srgbClr val="FFFFFF"/>
                </a:solidFill>
                <a:latin typeface="Verdana" pitchFamily="34" charset="0"/>
              </a:defRPr>
            </a:lvl7pPr>
            <a:lvl8pPr marL="3429000" indent="-228600" eaLnBrk="0" fontAlgn="base" hangingPunct="0">
              <a:spcBef>
                <a:spcPct val="50000"/>
              </a:spcBef>
              <a:spcAft>
                <a:spcPct val="0"/>
              </a:spcAft>
              <a:buChar char="•"/>
              <a:defRPr sz="3100" b="1">
                <a:solidFill>
                  <a:srgbClr val="FFFFFF"/>
                </a:solidFill>
                <a:latin typeface="Verdana" pitchFamily="34" charset="0"/>
              </a:defRPr>
            </a:lvl8pPr>
            <a:lvl9pPr marL="3886200" indent="-228600" eaLnBrk="0" fontAlgn="base" hangingPunct="0">
              <a:spcBef>
                <a:spcPct val="50000"/>
              </a:spcBef>
              <a:spcAft>
                <a:spcPct val="0"/>
              </a:spcAft>
              <a:buChar char="•"/>
              <a:defRPr sz="3100" b="1">
                <a:solidFill>
                  <a:srgbClr val="FFFFFF"/>
                </a:solidFill>
                <a:latin typeface="Verdana" pitchFamily="34" charset="0"/>
              </a:defRPr>
            </a:lvl9pPr>
          </a:lstStyle>
          <a:p>
            <a:endParaRPr lang="en-US" altLang="en-US" dirty="0"/>
          </a:p>
        </p:txBody>
      </p:sp>
      <p:sp>
        <p:nvSpPr>
          <p:cNvPr id="10" name="Rectangle 9"/>
          <p:cNvSpPr/>
          <p:nvPr/>
        </p:nvSpPr>
        <p:spPr>
          <a:xfrm>
            <a:off x="1263852" y="2209800"/>
            <a:ext cx="952890" cy="369332"/>
          </a:xfrm>
          <a:prstGeom prst="rect">
            <a:avLst/>
          </a:prstGeom>
        </p:spPr>
        <p:txBody>
          <a:bodyPr wrap="none">
            <a:spAutoFit/>
          </a:bodyPr>
          <a:lstStyle/>
          <a:p>
            <a:pPr algn="ctr">
              <a:buFontTx/>
              <a:buNone/>
            </a:pPr>
            <a:r>
              <a:rPr lang="en-US" altLang="en-US" b="1" dirty="0">
                <a:solidFill>
                  <a:srgbClr val="1D2781"/>
                </a:solidFill>
              </a:rPr>
              <a:t>Projects</a:t>
            </a:r>
          </a:p>
        </p:txBody>
      </p:sp>
      <p:sp>
        <p:nvSpPr>
          <p:cNvPr id="3" name="Rectangle 2"/>
          <p:cNvSpPr/>
          <p:nvPr/>
        </p:nvSpPr>
        <p:spPr>
          <a:xfrm>
            <a:off x="807371" y="152400"/>
            <a:ext cx="7162800" cy="707886"/>
          </a:xfrm>
          <a:prstGeom prst="rect">
            <a:avLst/>
          </a:prstGeom>
        </p:spPr>
        <p:txBody>
          <a:bodyPr wrap="square">
            <a:spAutoFit/>
          </a:bodyPr>
          <a:lstStyle/>
          <a:p>
            <a:r>
              <a:rPr lang="en-US" sz="40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ProjectWise </a:t>
            </a:r>
            <a:r>
              <a:rPr lang="en-US" sz="40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Interface</a:t>
            </a:r>
            <a:endParaRPr lang="en-US" sz="4000" dirty="0"/>
          </a:p>
        </p:txBody>
      </p:sp>
    </p:spTree>
    <p:extLst>
      <p:ext uri="{BB962C8B-B14F-4D97-AF65-F5344CB8AC3E}">
        <p14:creationId xmlns:p14="http://schemas.microsoft.com/office/powerpoint/2010/main" val="219223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7921" y="1295400"/>
            <a:ext cx="8229600" cy="4525963"/>
          </a:xfrm>
        </p:spPr>
        <p:txBody>
          <a:bodyPr>
            <a:normAutofit/>
          </a:bodyPr>
          <a:lstStyle/>
          <a:p>
            <a:r>
              <a:rPr lang="en-US" sz="2400" b="1" dirty="0" smtClean="0">
                <a:solidFill>
                  <a:srgbClr val="1D2781"/>
                </a:solidFill>
              </a:rPr>
              <a:t>The ProjectWise datasource contains projects/folders along with their sub-folders and documents</a:t>
            </a:r>
          </a:p>
          <a:p>
            <a:r>
              <a:rPr lang="en-US" sz="2400" b="1" dirty="0" smtClean="0">
                <a:solidFill>
                  <a:srgbClr val="1D2781"/>
                </a:solidFill>
              </a:rPr>
              <a:t>CTDOT is the name of the datasource</a:t>
            </a:r>
            <a:endParaRPr lang="en-US" sz="2400" b="1" dirty="0">
              <a:solidFill>
                <a:srgbClr val="1D2781"/>
              </a:solidFill>
            </a:endParaRPr>
          </a:p>
        </p:txBody>
      </p:sp>
      <p:sp>
        <p:nvSpPr>
          <p:cNvPr id="8" name="TextBox 7"/>
          <p:cNvSpPr txBox="1"/>
          <p:nvPr/>
        </p:nvSpPr>
        <p:spPr>
          <a:xfrm>
            <a:off x="1447800" y="3352800"/>
            <a:ext cx="1262269" cy="646331"/>
          </a:xfrm>
          <a:prstGeom prst="rect">
            <a:avLst/>
          </a:prstGeom>
          <a:noFill/>
        </p:spPr>
        <p:txBody>
          <a:bodyPr wrap="none" rtlCol="0">
            <a:spAutoFit/>
          </a:bodyPr>
          <a:lstStyle/>
          <a:p>
            <a:r>
              <a:rPr lang="en-US" b="1" dirty="0" smtClean="0">
                <a:solidFill>
                  <a:srgbClr val="FF0000"/>
                </a:solidFill>
              </a:rPr>
              <a:t>CTDOT </a:t>
            </a:r>
          </a:p>
          <a:p>
            <a:r>
              <a:rPr lang="en-US" b="1" dirty="0" smtClean="0">
                <a:solidFill>
                  <a:srgbClr val="FF0000"/>
                </a:solidFill>
              </a:rPr>
              <a:t>Datasource</a:t>
            </a:r>
            <a:endParaRPr lang="en-US" b="1" dirty="0">
              <a:solidFill>
                <a:srgbClr val="FF0000"/>
              </a:solidFill>
            </a:endParaRPr>
          </a:p>
        </p:txBody>
      </p:sp>
      <p:sp>
        <p:nvSpPr>
          <p:cNvPr id="11" name="Rectangle 10"/>
          <p:cNvSpPr/>
          <p:nvPr/>
        </p:nvSpPr>
        <p:spPr>
          <a:xfrm>
            <a:off x="838200" y="152400"/>
            <a:ext cx="6505307" cy="707886"/>
          </a:xfrm>
          <a:prstGeom prst="rect">
            <a:avLst/>
          </a:prstGeom>
        </p:spPr>
        <p:txBody>
          <a:bodyPr wrap="none">
            <a:spAutoFit/>
          </a:bodyPr>
          <a:lstStyle/>
          <a:p>
            <a:r>
              <a:rPr lang="en-US" sz="40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ProjectWise Interface</a:t>
            </a:r>
            <a:endParaRPr lang="en-US" sz="40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641044"/>
            <a:ext cx="2769673" cy="4216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flipV="1">
            <a:off x="2590800" y="2895600"/>
            <a:ext cx="1371600" cy="6418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27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 y="1371600"/>
            <a:ext cx="8229600" cy="4525963"/>
          </a:xfrm>
        </p:spPr>
        <p:txBody>
          <a:bodyPr>
            <a:normAutofit/>
          </a:bodyPr>
          <a:lstStyle/>
          <a:p>
            <a:r>
              <a:rPr lang="en-US" sz="2400" b="1" dirty="0" smtClean="0">
                <a:solidFill>
                  <a:srgbClr val="1D2781"/>
                </a:solidFill>
              </a:rPr>
              <a:t>The “1.0 – Projects – Active” folder contains the active projects</a:t>
            </a:r>
          </a:p>
          <a:p>
            <a:pPr lvl="1"/>
            <a:r>
              <a:rPr lang="en-US" sz="2000" b="1" dirty="0" smtClean="0">
                <a:solidFill>
                  <a:srgbClr val="1D2781"/>
                </a:solidFill>
              </a:rPr>
              <a:t>Expand any folder by pressing the “+” next to it</a:t>
            </a:r>
          </a:p>
        </p:txBody>
      </p:sp>
      <p:sp>
        <p:nvSpPr>
          <p:cNvPr id="11" name="Rectangle 10"/>
          <p:cNvSpPr/>
          <p:nvPr/>
        </p:nvSpPr>
        <p:spPr>
          <a:xfrm>
            <a:off x="838200" y="152400"/>
            <a:ext cx="6505307" cy="707886"/>
          </a:xfrm>
          <a:prstGeom prst="rect">
            <a:avLst/>
          </a:prstGeom>
        </p:spPr>
        <p:txBody>
          <a:bodyPr wrap="none">
            <a:spAutoFit/>
          </a:bodyPr>
          <a:lstStyle/>
          <a:p>
            <a:r>
              <a:rPr lang="en-US" sz="40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ProjectWise Interface</a:t>
            </a:r>
            <a:endParaRPr lang="en-US" sz="4000" dirty="0"/>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50" y="2898958"/>
            <a:ext cx="302895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64" r="27854"/>
          <a:stretch/>
        </p:blipFill>
        <p:spPr bwMode="auto">
          <a:xfrm>
            <a:off x="3505200" y="2875691"/>
            <a:ext cx="2236558" cy="3744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277" r="10848" b="5053"/>
          <a:stretch/>
        </p:blipFill>
        <p:spPr bwMode="auto">
          <a:xfrm>
            <a:off x="533400" y="2766736"/>
            <a:ext cx="2559971" cy="4003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381000" y="3276600"/>
            <a:ext cx="685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76600" y="4419600"/>
            <a:ext cx="685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210300" y="4521694"/>
            <a:ext cx="3429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Left Bracket 6"/>
          <p:cNvSpPr/>
          <p:nvPr/>
        </p:nvSpPr>
        <p:spPr>
          <a:xfrm>
            <a:off x="6553200" y="3276600"/>
            <a:ext cx="76200" cy="2743200"/>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5435452" y="4198529"/>
            <a:ext cx="861518" cy="646331"/>
          </a:xfrm>
          <a:prstGeom prst="rect">
            <a:avLst/>
          </a:prstGeom>
          <a:noFill/>
        </p:spPr>
        <p:txBody>
          <a:bodyPr wrap="none" rtlCol="0">
            <a:spAutoFit/>
          </a:bodyPr>
          <a:lstStyle/>
          <a:p>
            <a:r>
              <a:rPr lang="en-US" b="1" dirty="0" smtClean="0">
                <a:solidFill>
                  <a:srgbClr val="FF0000"/>
                </a:solidFill>
              </a:rPr>
              <a:t>Project</a:t>
            </a:r>
          </a:p>
          <a:p>
            <a:r>
              <a:rPr lang="en-US" b="1" dirty="0" smtClean="0">
                <a:solidFill>
                  <a:srgbClr val="FF0000"/>
                </a:solidFill>
              </a:rPr>
              <a:t>folders</a:t>
            </a:r>
            <a:endParaRPr lang="en-US" b="1" dirty="0">
              <a:solidFill>
                <a:srgbClr val="FF0000"/>
              </a:solidFill>
            </a:endParaRPr>
          </a:p>
        </p:txBody>
      </p:sp>
    </p:spTree>
    <p:extLst>
      <p:ext uri="{BB962C8B-B14F-4D97-AF65-F5344CB8AC3E}">
        <p14:creationId xmlns:p14="http://schemas.microsoft.com/office/powerpoint/2010/main" val="106187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solidFill>
                  <a:srgbClr val="1D2781"/>
                </a:solidFill>
              </a:rPr>
              <a:t>Project Container</a:t>
            </a:r>
            <a:endParaRPr lang="en-US" b="1" dirty="0">
              <a:solidFill>
                <a:srgbClr val="1D2781"/>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447800"/>
            <a:ext cx="4305105" cy="416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677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4" t="2388"/>
          <a:stretch/>
        </p:blipFill>
        <p:spPr bwMode="auto">
          <a:xfrm>
            <a:off x="742238" y="2514600"/>
            <a:ext cx="7060654" cy="2045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84607" y="228600"/>
            <a:ext cx="5864106" cy="646331"/>
          </a:xfrm>
          <a:prstGeom prst="rect">
            <a:avLst/>
          </a:prstGeom>
        </p:spPr>
        <p:txBody>
          <a:bodyPr wrap="none">
            <a:spAutoFit/>
          </a:bodyPr>
          <a:lstStyle/>
          <a:p>
            <a:r>
              <a:rPr lang="en-US" sz="36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ProjectWise Interface</a:t>
            </a:r>
            <a:endParaRPr lang="en-US" sz="3600" dirty="0"/>
          </a:p>
        </p:txBody>
      </p:sp>
      <p:sp>
        <p:nvSpPr>
          <p:cNvPr id="3" name="Rounded Rectangle 2"/>
          <p:cNvSpPr/>
          <p:nvPr/>
        </p:nvSpPr>
        <p:spPr>
          <a:xfrm>
            <a:off x="713154" y="2718188"/>
            <a:ext cx="404267" cy="2035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flipH="1">
            <a:off x="1117421" y="2045732"/>
            <a:ext cx="863779" cy="67245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1639" y="1653766"/>
            <a:ext cx="8995604" cy="400110"/>
          </a:xfrm>
          <a:prstGeom prst="rect">
            <a:avLst/>
          </a:prstGeom>
          <a:noFill/>
        </p:spPr>
        <p:txBody>
          <a:bodyPr wrap="none" rtlCol="0">
            <a:spAutoFit/>
          </a:bodyPr>
          <a:lstStyle/>
          <a:p>
            <a:r>
              <a:rPr lang="en-US" sz="2000" b="1" dirty="0" smtClean="0">
                <a:solidFill>
                  <a:srgbClr val="FF0000"/>
                </a:solidFill>
              </a:rPr>
              <a:t>Icons next to the document listing indicates document access and document type  </a:t>
            </a:r>
            <a:endParaRPr lang="en-US" sz="2000" b="1" dirty="0">
              <a:solidFill>
                <a:srgbClr val="FF0000"/>
              </a:solidFill>
            </a:endParaRPr>
          </a:p>
        </p:txBody>
      </p:sp>
    </p:spTree>
    <p:extLst>
      <p:ext uri="{BB962C8B-B14F-4D97-AF65-F5344CB8AC3E}">
        <p14:creationId xmlns:p14="http://schemas.microsoft.com/office/powerpoint/2010/main" val="3310413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056" y="152400"/>
            <a:ext cx="9067800" cy="523220"/>
          </a:xfrm>
          <a:prstGeom prst="rect">
            <a:avLst/>
          </a:prstGeom>
        </p:spPr>
        <p:txBody>
          <a:bodyPr wrap="square">
            <a:spAutoFit/>
          </a:bodyPr>
          <a:lstStyle/>
          <a:p>
            <a:r>
              <a:rPr lang="en-US" sz="28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ProjectWise Interface - Document Access</a:t>
            </a:r>
            <a:endParaRPr lang="en-US" sz="2800"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978" t="19157" r="9814" b="12726"/>
          <a:stretch/>
        </p:blipFill>
        <p:spPr>
          <a:xfrm>
            <a:off x="762000" y="1399364"/>
            <a:ext cx="616580" cy="534258"/>
          </a:xfrm>
          <a:prstGeom prst="rect">
            <a:avLst/>
          </a:prstGeom>
          <a:noFill/>
        </p:spPr>
      </p:pic>
      <p:sp>
        <p:nvSpPr>
          <p:cNvPr id="5" name="TextBox 4"/>
          <p:cNvSpPr txBox="1"/>
          <p:nvPr/>
        </p:nvSpPr>
        <p:spPr>
          <a:xfrm>
            <a:off x="1524000" y="1405489"/>
            <a:ext cx="4871013" cy="461665"/>
          </a:xfrm>
          <a:prstGeom prst="rect">
            <a:avLst/>
          </a:prstGeom>
          <a:noFill/>
        </p:spPr>
        <p:txBody>
          <a:bodyPr wrap="none" rtlCol="0">
            <a:spAutoFit/>
          </a:bodyPr>
          <a:lstStyle/>
          <a:p>
            <a:r>
              <a:rPr lang="en-US" sz="2400" b="1" dirty="0" smtClean="0">
                <a:solidFill>
                  <a:srgbClr val="FF0000"/>
                </a:solidFill>
              </a:rPr>
              <a:t>Read/Write (Can create a document)</a:t>
            </a:r>
            <a:endParaRPr lang="en-US" sz="2400" b="1" dirty="0">
              <a:solidFill>
                <a:srgbClr val="FF0000"/>
              </a:solidFill>
            </a:endParaRPr>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2324" t="12134" r="10250" b="12134"/>
          <a:stretch/>
        </p:blipFill>
        <p:spPr bwMode="auto">
          <a:xfrm>
            <a:off x="727099" y="1933622"/>
            <a:ext cx="501018" cy="56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2803AF"/>
                  </a:outerShdw>
                </a:effectLst>
              </a14:hiddenEffects>
            </a:ext>
          </a:extLst>
        </p:spPr>
      </p:pic>
      <p:sp>
        <p:nvSpPr>
          <p:cNvPr id="7" name="TextBox 6"/>
          <p:cNvSpPr txBox="1"/>
          <p:nvPr/>
        </p:nvSpPr>
        <p:spPr>
          <a:xfrm>
            <a:off x="1521673" y="2030736"/>
            <a:ext cx="1472198" cy="461665"/>
          </a:xfrm>
          <a:prstGeom prst="rect">
            <a:avLst/>
          </a:prstGeom>
          <a:noFill/>
        </p:spPr>
        <p:txBody>
          <a:bodyPr wrap="none" rtlCol="0">
            <a:spAutoFit/>
          </a:bodyPr>
          <a:lstStyle/>
          <a:p>
            <a:r>
              <a:rPr lang="en-US" sz="2400" b="1" dirty="0" smtClean="0">
                <a:solidFill>
                  <a:srgbClr val="FF0000"/>
                </a:solidFill>
              </a:rPr>
              <a:t>Read-only</a:t>
            </a:r>
            <a:endParaRPr lang="en-US" sz="2400" b="1" dirty="0">
              <a:solidFill>
                <a:srgbClr val="FF0000"/>
              </a:solidFill>
            </a:endParaRPr>
          </a:p>
        </p:txBody>
      </p:sp>
      <p:pic>
        <p:nvPicPr>
          <p:cNvPr id="8"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16793" t="12134" r="17775" b="12134"/>
          <a:stretch/>
        </p:blipFill>
        <p:spPr bwMode="auto">
          <a:xfrm>
            <a:off x="694525" y="2630981"/>
            <a:ext cx="480120" cy="63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2803AF"/>
                  </a:outerShdw>
                </a:effectLst>
              </a14:hiddenEffects>
            </a:ext>
          </a:extLst>
        </p:spPr>
      </p:pic>
      <p:sp>
        <p:nvSpPr>
          <p:cNvPr id="9" name="TextBox 8"/>
          <p:cNvSpPr txBox="1"/>
          <p:nvPr/>
        </p:nvSpPr>
        <p:spPr>
          <a:xfrm>
            <a:off x="1521673" y="2717700"/>
            <a:ext cx="6052491" cy="461665"/>
          </a:xfrm>
          <a:prstGeom prst="rect">
            <a:avLst/>
          </a:prstGeom>
          <a:noFill/>
        </p:spPr>
        <p:txBody>
          <a:bodyPr wrap="none" rtlCol="0">
            <a:spAutoFit/>
          </a:bodyPr>
          <a:lstStyle/>
          <a:p>
            <a:r>
              <a:rPr lang="en-US" sz="2400" b="1" dirty="0" smtClean="0">
                <a:solidFill>
                  <a:srgbClr val="FF0000"/>
                </a:solidFill>
              </a:rPr>
              <a:t>Locked (can still open and read the document</a:t>
            </a:r>
            <a:r>
              <a:rPr lang="en-US" dirty="0" smtClean="0"/>
              <a:t>)</a:t>
            </a:r>
            <a:endParaRPr lang="en-US" dirty="0"/>
          </a:p>
        </p:txBody>
      </p:sp>
      <p:pic>
        <p:nvPicPr>
          <p:cNvPr id="10"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13533" t="10014" r="16020" b="17775"/>
          <a:stretch/>
        </p:blipFill>
        <p:spPr bwMode="auto">
          <a:xfrm>
            <a:off x="679809" y="3499050"/>
            <a:ext cx="480121" cy="49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2803AF"/>
                  </a:outerShdw>
                </a:effectLst>
              </a14:hiddenEffects>
            </a:ext>
          </a:extLst>
        </p:spPr>
      </p:pic>
      <p:sp>
        <p:nvSpPr>
          <p:cNvPr id="11" name="TextBox 10"/>
          <p:cNvSpPr txBox="1"/>
          <p:nvPr/>
        </p:nvSpPr>
        <p:spPr>
          <a:xfrm>
            <a:off x="1521673" y="3525705"/>
            <a:ext cx="6773842" cy="461665"/>
          </a:xfrm>
          <a:prstGeom prst="rect">
            <a:avLst/>
          </a:prstGeom>
          <a:noFill/>
        </p:spPr>
        <p:txBody>
          <a:bodyPr wrap="none" rtlCol="0">
            <a:spAutoFit/>
          </a:bodyPr>
          <a:lstStyle/>
          <a:p>
            <a:r>
              <a:rPr lang="en-US" sz="2400" b="1" dirty="0" smtClean="0">
                <a:solidFill>
                  <a:srgbClr val="FF0000"/>
                </a:solidFill>
              </a:rPr>
              <a:t>Checked out (can still open and read the document)</a:t>
            </a:r>
            <a:endParaRPr lang="en-US" sz="2400" b="1" dirty="0">
              <a:solidFill>
                <a:srgbClr val="FF0000"/>
              </a:solidFill>
            </a:endParaRPr>
          </a:p>
        </p:txBody>
      </p:sp>
      <p:pic>
        <p:nvPicPr>
          <p:cNvPr id="12" name="Picture 11"/>
          <p:cNvPicPr>
            <a:picLocks noChangeAspect="1" noChangeArrowheads="1"/>
          </p:cNvPicPr>
          <p:nvPr/>
        </p:nvPicPr>
        <p:blipFill rotWithShape="1">
          <a:blip r:embed="rId6">
            <a:extLst>
              <a:ext uri="{28A0092B-C50C-407E-A947-70E740481C1C}">
                <a14:useLocalDpi xmlns:a14="http://schemas.microsoft.com/office/drawing/2010/main" val="0"/>
              </a:ext>
            </a:extLst>
          </a:blip>
          <a:srcRect l="5182" t="12134" r="13671" b="12134"/>
          <a:stretch/>
        </p:blipFill>
        <p:spPr bwMode="auto">
          <a:xfrm>
            <a:off x="582698" y="4330276"/>
            <a:ext cx="591947" cy="63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2803AF"/>
                  </a:outerShdw>
                </a:effectLst>
              </a14:hiddenEffects>
            </a:ext>
          </a:extLst>
        </p:spPr>
      </p:pic>
      <p:sp>
        <p:nvSpPr>
          <p:cNvPr id="13" name="TextBox 12"/>
          <p:cNvSpPr txBox="1"/>
          <p:nvPr/>
        </p:nvSpPr>
        <p:spPr>
          <a:xfrm>
            <a:off x="1504804" y="4418810"/>
            <a:ext cx="6585329" cy="461665"/>
          </a:xfrm>
          <a:prstGeom prst="rect">
            <a:avLst/>
          </a:prstGeom>
          <a:noFill/>
        </p:spPr>
        <p:txBody>
          <a:bodyPr wrap="none" rtlCol="0">
            <a:spAutoFit/>
          </a:bodyPr>
          <a:lstStyle/>
          <a:p>
            <a:r>
              <a:rPr lang="en-US" sz="2400" b="1" dirty="0" smtClean="0">
                <a:solidFill>
                  <a:srgbClr val="FF0000"/>
                </a:solidFill>
              </a:rPr>
              <a:t>Final status of document (can still open and read)</a:t>
            </a:r>
            <a:endParaRPr lang="en-US" sz="2400" b="1" dirty="0">
              <a:solidFill>
                <a:srgbClr val="FF0000"/>
              </a:solidFill>
            </a:endParaRPr>
          </a:p>
        </p:txBody>
      </p:sp>
    </p:spTree>
    <p:extLst>
      <p:ext uri="{BB962C8B-B14F-4D97-AF65-F5344CB8AC3E}">
        <p14:creationId xmlns:p14="http://schemas.microsoft.com/office/powerpoint/2010/main" val="112588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48" t="6671" r="9893" b="8247"/>
          <a:stretch/>
        </p:blipFill>
        <p:spPr bwMode="auto">
          <a:xfrm>
            <a:off x="196431" y="1460598"/>
            <a:ext cx="614254" cy="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648" t="6614" r="9893" b="8167"/>
          <a:stretch/>
        </p:blipFill>
        <p:spPr bwMode="auto">
          <a:xfrm>
            <a:off x="196431" y="2583056"/>
            <a:ext cx="614254" cy="65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3033" t="12555" r="13446" b="15203"/>
          <a:stretch/>
        </p:blipFill>
        <p:spPr bwMode="auto">
          <a:xfrm>
            <a:off x="5062185" y="3300607"/>
            <a:ext cx="542714" cy="47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5202" t="11451" r="12215" b="11686"/>
          <a:stretch/>
        </p:blipFill>
        <p:spPr bwMode="auto">
          <a:xfrm>
            <a:off x="5027122" y="2236585"/>
            <a:ext cx="542714" cy="59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023" y="3699061"/>
            <a:ext cx="509676" cy="508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9"/>
          <p:cNvSpPr txBox="1">
            <a:spLocks noChangeArrowheads="1"/>
          </p:cNvSpPr>
          <p:nvPr/>
        </p:nvSpPr>
        <p:spPr bwMode="auto">
          <a:xfrm>
            <a:off x="909704" y="1460598"/>
            <a:ext cx="2575826" cy="4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spcBef>
                <a:spcPct val="20000"/>
              </a:spcBef>
              <a:defRPr sz="3100" b="1">
                <a:solidFill>
                  <a:srgbClr val="FFFFFF"/>
                </a:solidFill>
                <a:latin typeface="Verdana" pitchFamily="34" charset="0"/>
              </a:defRPr>
            </a:lvl1pPr>
            <a:lvl2pPr marL="509588" indent="-317500" defTabSz="1019175">
              <a:spcBef>
                <a:spcPct val="20000"/>
              </a:spcBef>
              <a:buChar char="–"/>
              <a:defRPr sz="2200" b="1">
                <a:solidFill>
                  <a:srgbClr val="FFFFFF"/>
                </a:solidFill>
                <a:latin typeface="Verdana" pitchFamily="34" charset="0"/>
              </a:defRPr>
            </a:lvl2pPr>
            <a:lvl3pPr marL="1019175" indent="-254000" defTabSz="1019175">
              <a:spcBef>
                <a:spcPct val="20000"/>
              </a:spcBef>
              <a:defRPr sz="2000" b="1">
                <a:solidFill>
                  <a:srgbClr val="FFFFFF"/>
                </a:solidFill>
                <a:latin typeface="Verdana" pitchFamily="34" charset="0"/>
              </a:defRPr>
            </a:lvl3pPr>
            <a:lvl4pPr marL="1528763" indent="-254000" defTabSz="1019175">
              <a:spcBef>
                <a:spcPct val="20000"/>
              </a:spcBef>
              <a:buChar char="–"/>
              <a:defRPr b="1">
                <a:solidFill>
                  <a:srgbClr val="FFFFFF"/>
                </a:solidFill>
                <a:latin typeface="Verdana" pitchFamily="34" charset="0"/>
              </a:defRPr>
            </a:lvl4pPr>
            <a:lvl5pPr marL="2038350" indent="-254000" defTabSz="1019175">
              <a:spcBef>
                <a:spcPct val="20000"/>
              </a:spcBef>
              <a:buChar char="»"/>
              <a:defRPr sz="1600" b="1">
                <a:solidFill>
                  <a:srgbClr val="FFFFFF"/>
                </a:solidFill>
                <a:latin typeface="Verdana" pitchFamily="34" charset="0"/>
              </a:defRPr>
            </a:lvl5pPr>
            <a:lvl6pPr marL="2495550" indent="-254000" defTabSz="1019175" eaLnBrk="0" fontAlgn="base" hangingPunct="0">
              <a:spcBef>
                <a:spcPct val="20000"/>
              </a:spcBef>
              <a:spcAft>
                <a:spcPct val="0"/>
              </a:spcAft>
              <a:buChar char="»"/>
              <a:defRPr sz="1600" b="1">
                <a:solidFill>
                  <a:srgbClr val="FFFFFF"/>
                </a:solidFill>
                <a:latin typeface="Verdana" pitchFamily="34" charset="0"/>
              </a:defRPr>
            </a:lvl6pPr>
            <a:lvl7pPr marL="2952750" indent="-254000" defTabSz="1019175" eaLnBrk="0" fontAlgn="base" hangingPunct="0">
              <a:spcBef>
                <a:spcPct val="20000"/>
              </a:spcBef>
              <a:spcAft>
                <a:spcPct val="0"/>
              </a:spcAft>
              <a:buChar char="»"/>
              <a:defRPr sz="1600" b="1">
                <a:solidFill>
                  <a:srgbClr val="FFFFFF"/>
                </a:solidFill>
                <a:latin typeface="Verdana" pitchFamily="34" charset="0"/>
              </a:defRPr>
            </a:lvl7pPr>
            <a:lvl8pPr marL="3409950" indent="-254000" defTabSz="1019175" eaLnBrk="0" fontAlgn="base" hangingPunct="0">
              <a:spcBef>
                <a:spcPct val="20000"/>
              </a:spcBef>
              <a:spcAft>
                <a:spcPct val="0"/>
              </a:spcAft>
              <a:buChar char="»"/>
              <a:defRPr sz="1600" b="1">
                <a:solidFill>
                  <a:srgbClr val="FFFFFF"/>
                </a:solidFill>
                <a:latin typeface="Verdana" pitchFamily="34" charset="0"/>
              </a:defRPr>
            </a:lvl8pPr>
            <a:lvl9pPr marL="3867150" indent="-254000" defTabSz="1019175" eaLnBrk="0" fontAlgn="base" hangingPunct="0">
              <a:spcBef>
                <a:spcPct val="20000"/>
              </a:spcBef>
              <a:spcAft>
                <a:spcPct val="0"/>
              </a:spcAft>
              <a:buChar char="»"/>
              <a:defRPr sz="1600" b="1">
                <a:solidFill>
                  <a:srgbClr val="FFFFFF"/>
                </a:solidFill>
                <a:latin typeface="Verdana" pitchFamily="34" charset="0"/>
              </a:defRPr>
            </a:lvl9pPr>
          </a:lstStyle>
          <a:p>
            <a:pPr>
              <a:spcBef>
                <a:spcPct val="0"/>
              </a:spcBef>
              <a:buFontTx/>
              <a:buNone/>
            </a:pPr>
            <a:r>
              <a:rPr lang="en-US" altLang="en-US" sz="2400" dirty="0">
                <a:solidFill>
                  <a:srgbClr val="FF0000"/>
                </a:solidFill>
                <a:latin typeface="Arial" charset="0"/>
              </a:rPr>
              <a:t>Word Document</a:t>
            </a:r>
          </a:p>
        </p:txBody>
      </p:sp>
      <p:sp>
        <p:nvSpPr>
          <p:cNvPr id="11" name="Text Box 10"/>
          <p:cNvSpPr txBox="1">
            <a:spLocks noChangeArrowheads="1"/>
          </p:cNvSpPr>
          <p:nvPr/>
        </p:nvSpPr>
        <p:spPr bwMode="auto">
          <a:xfrm>
            <a:off x="899815" y="2514189"/>
            <a:ext cx="3962400" cy="4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spAutoFit/>
          </a:bodyPr>
          <a:lstStyle>
            <a:lvl1pPr defTabSz="1019175">
              <a:spcBef>
                <a:spcPct val="20000"/>
              </a:spcBef>
              <a:defRPr sz="3100" b="1">
                <a:solidFill>
                  <a:srgbClr val="FFFFFF"/>
                </a:solidFill>
                <a:latin typeface="Verdana" pitchFamily="34" charset="0"/>
              </a:defRPr>
            </a:lvl1pPr>
            <a:lvl2pPr marL="509588" indent="-317500" defTabSz="1019175">
              <a:spcBef>
                <a:spcPct val="20000"/>
              </a:spcBef>
              <a:buChar char="–"/>
              <a:defRPr sz="2200" b="1">
                <a:solidFill>
                  <a:srgbClr val="FFFFFF"/>
                </a:solidFill>
                <a:latin typeface="Verdana" pitchFamily="34" charset="0"/>
              </a:defRPr>
            </a:lvl2pPr>
            <a:lvl3pPr marL="1019175" indent="-254000" defTabSz="1019175">
              <a:spcBef>
                <a:spcPct val="20000"/>
              </a:spcBef>
              <a:defRPr sz="2000" b="1">
                <a:solidFill>
                  <a:srgbClr val="FFFFFF"/>
                </a:solidFill>
                <a:latin typeface="Verdana" pitchFamily="34" charset="0"/>
              </a:defRPr>
            </a:lvl3pPr>
            <a:lvl4pPr marL="1528763" indent="-254000" defTabSz="1019175">
              <a:spcBef>
                <a:spcPct val="20000"/>
              </a:spcBef>
              <a:buChar char="–"/>
              <a:defRPr b="1">
                <a:solidFill>
                  <a:srgbClr val="FFFFFF"/>
                </a:solidFill>
                <a:latin typeface="Verdana" pitchFamily="34" charset="0"/>
              </a:defRPr>
            </a:lvl4pPr>
            <a:lvl5pPr marL="2038350" indent="-254000" defTabSz="1019175">
              <a:spcBef>
                <a:spcPct val="20000"/>
              </a:spcBef>
              <a:buChar char="»"/>
              <a:defRPr sz="1600" b="1">
                <a:solidFill>
                  <a:srgbClr val="FFFFFF"/>
                </a:solidFill>
                <a:latin typeface="Verdana" pitchFamily="34" charset="0"/>
              </a:defRPr>
            </a:lvl5pPr>
            <a:lvl6pPr marL="2495550" indent="-254000" defTabSz="1019175" eaLnBrk="0" fontAlgn="base" hangingPunct="0">
              <a:spcBef>
                <a:spcPct val="20000"/>
              </a:spcBef>
              <a:spcAft>
                <a:spcPct val="0"/>
              </a:spcAft>
              <a:buChar char="»"/>
              <a:defRPr sz="1600" b="1">
                <a:solidFill>
                  <a:srgbClr val="FFFFFF"/>
                </a:solidFill>
                <a:latin typeface="Verdana" pitchFamily="34" charset="0"/>
              </a:defRPr>
            </a:lvl6pPr>
            <a:lvl7pPr marL="2952750" indent="-254000" defTabSz="1019175" eaLnBrk="0" fontAlgn="base" hangingPunct="0">
              <a:spcBef>
                <a:spcPct val="20000"/>
              </a:spcBef>
              <a:spcAft>
                <a:spcPct val="0"/>
              </a:spcAft>
              <a:buChar char="»"/>
              <a:defRPr sz="1600" b="1">
                <a:solidFill>
                  <a:srgbClr val="FFFFFF"/>
                </a:solidFill>
                <a:latin typeface="Verdana" pitchFamily="34" charset="0"/>
              </a:defRPr>
            </a:lvl7pPr>
            <a:lvl8pPr marL="3409950" indent="-254000" defTabSz="1019175" eaLnBrk="0" fontAlgn="base" hangingPunct="0">
              <a:spcBef>
                <a:spcPct val="20000"/>
              </a:spcBef>
              <a:spcAft>
                <a:spcPct val="0"/>
              </a:spcAft>
              <a:buChar char="»"/>
              <a:defRPr sz="1600" b="1">
                <a:solidFill>
                  <a:srgbClr val="FFFFFF"/>
                </a:solidFill>
                <a:latin typeface="Verdana" pitchFamily="34" charset="0"/>
              </a:defRPr>
            </a:lvl8pPr>
            <a:lvl9pPr marL="3867150" indent="-254000" defTabSz="1019175" eaLnBrk="0" fontAlgn="base" hangingPunct="0">
              <a:spcBef>
                <a:spcPct val="20000"/>
              </a:spcBef>
              <a:spcAft>
                <a:spcPct val="0"/>
              </a:spcAft>
              <a:buChar char="»"/>
              <a:defRPr sz="1600" b="1">
                <a:solidFill>
                  <a:srgbClr val="FFFFFF"/>
                </a:solidFill>
                <a:latin typeface="Verdana" pitchFamily="34" charset="0"/>
              </a:defRPr>
            </a:lvl9pPr>
          </a:lstStyle>
          <a:p>
            <a:pPr>
              <a:spcBef>
                <a:spcPct val="0"/>
              </a:spcBef>
              <a:buFontTx/>
              <a:buNone/>
            </a:pPr>
            <a:r>
              <a:rPr lang="en-US" altLang="en-US" sz="2400" dirty="0" smtClean="0">
                <a:solidFill>
                  <a:srgbClr val="FF0000"/>
                </a:solidFill>
                <a:latin typeface="Arial" charset="0"/>
              </a:rPr>
              <a:t>.pdf document</a:t>
            </a:r>
            <a:endParaRPr lang="en-US" altLang="en-US" sz="2400" dirty="0">
              <a:solidFill>
                <a:srgbClr val="FF0000"/>
              </a:solidFill>
              <a:latin typeface="Arial" charset="0"/>
            </a:endParaRPr>
          </a:p>
        </p:txBody>
      </p:sp>
      <p:sp>
        <p:nvSpPr>
          <p:cNvPr id="12" name="Text Box 11"/>
          <p:cNvSpPr txBox="1">
            <a:spLocks noChangeArrowheads="1"/>
          </p:cNvSpPr>
          <p:nvPr/>
        </p:nvSpPr>
        <p:spPr bwMode="auto">
          <a:xfrm>
            <a:off x="899815" y="3735455"/>
            <a:ext cx="2457974" cy="4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spcBef>
                <a:spcPct val="20000"/>
              </a:spcBef>
              <a:defRPr sz="3100" b="1">
                <a:solidFill>
                  <a:srgbClr val="FFFFFF"/>
                </a:solidFill>
                <a:latin typeface="Verdana" pitchFamily="34" charset="0"/>
              </a:defRPr>
            </a:lvl1pPr>
            <a:lvl2pPr marL="509588" indent="-317500" defTabSz="1019175">
              <a:spcBef>
                <a:spcPct val="20000"/>
              </a:spcBef>
              <a:buChar char="–"/>
              <a:defRPr sz="2200" b="1">
                <a:solidFill>
                  <a:srgbClr val="FFFFFF"/>
                </a:solidFill>
                <a:latin typeface="Verdana" pitchFamily="34" charset="0"/>
              </a:defRPr>
            </a:lvl2pPr>
            <a:lvl3pPr marL="1019175" indent="-254000" defTabSz="1019175">
              <a:spcBef>
                <a:spcPct val="20000"/>
              </a:spcBef>
              <a:defRPr sz="2000" b="1">
                <a:solidFill>
                  <a:srgbClr val="FFFFFF"/>
                </a:solidFill>
                <a:latin typeface="Verdana" pitchFamily="34" charset="0"/>
              </a:defRPr>
            </a:lvl3pPr>
            <a:lvl4pPr marL="1528763" indent="-254000" defTabSz="1019175">
              <a:spcBef>
                <a:spcPct val="20000"/>
              </a:spcBef>
              <a:buChar char="–"/>
              <a:defRPr b="1">
                <a:solidFill>
                  <a:srgbClr val="FFFFFF"/>
                </a:solidFill>
                <a:latin typeface="Verdana" pitchFamily="34" charset="0"/>
              </a:defRPr>
            </a:lvl4pPr>
            <a:lvl5pPr marL="2038350" indent="-254000" defTabSz="1019175">
              <a:spcBef>
                <a:spcPct val="20000"/>
              </a:spcBef>
              <a:buChar char="»"/>
              <a:defRPr sz="1600" b="1">
                <a:solidFill>
                  <a:srgbClr val="FFFFFF"/>
                </a:solidFill>
                <a:latin typeface="Verdana" pitchFamily="34" charset="0"/>
              </a:defRPr>
            </a:lvl5pPr>
            <a:lvl6pPr marL="2495550" indent="-254000" defTabSz="1019175" eaLnBrk="0" fontAlgn="base" hangingPunct="0">
              <a:spcBef>
                <a:spcPct val="20000"/>
              </a:spcBef>
              <a:spcAft>
                <a:spcPct val="0"/>
              </a:spcAft>
              <a:buChar char="»"/>
              <a:defRPr sz="1600" b="1">
                <a:solidFill>
                  <a:srgbClr val="FFFFFF"/>
                </a:solidFill>
                <a:latin typeface="Verdana" pitchFamily="34" charset="0"/>
              </a:defRPr>
            </a:lvl6pPr>
            <a:lvl7pPr marL="2952750" indent="-254000" defTabSz="1019175" eaLnBrk="0" fontAlgn="base" hangingPunct="0">
              <a:spcBef>
                <a:spcPct val="20000"/>
              </a:spcBef>
              <a:spcAft>
                <a:spcPct val="0"/>
              </a:spcAft>
              <a:buChar char="»"/>
              <a:defRPr sz="1600" b="1">
                <a:solidFill>
                  <a:srgbClr val="FFFFFF"/>
                </a:solidFill>
                <a:latin typeface="Verdana" pitchFamily="34" charset="0"/>
              </a:defRPr>
            </a:lvl7pPr>
            <a:lvl8pPr marL="3409950" indent="-254000" defTabSz="1019175" eaLnBrk="0" fontAlgn="base" hangingPunct="0">
              <a:spcBef>
                <a:spcPct val="20000"/>
              </a:spcBef>
              <a:spcAft>
                <a:spcPct val="0"/>
              </a:spcAft>
              <a:buChar char="»"/>
              <a:defRPr sz="1600" b="1">
                <a:solidFill>
                  <a:srgbClr val="FFFFFF"/>
                </a:solidFill>
                <a:latin typeface="Verdana" pitchFamily="34" charset="0"/>
              </a:defRPr>
            </a:lvl8pPr>
            <a:lvl9pPr marL="3867150" indent="-254000" defTabSz="1019175" eaLnBrk="0" fontAlgn="base" hangingPunct="0">
              <a:spcBef>
                <a:spcPct val="20000"/>
              </a:spcBef>
              <a:spcAft>
                <a:spcPct val="0"/>
              </a:spcAft>
              <a:buChar char="»"/>
              <a:defRPr sz="1600" b="1">
                <a:solidFill>
                  <a:srgbClr val="FFFFFF"/>
                </a:solidFill>
                <a:latin typeface="Verdana" pitchFamily="34" charset="0"/>
              </a:defRPr>
            </a:lvl9pPr>
          </a:lstStyle>
          <a:p>
            <a:pPr>
              <a:spcBef>
                <a:spcPct val="0"/>
              </a:spcBef>
              <a:buFontTx/>
              <a:buNone/>
            </a:pPr>
            <a:r>
              <a:rPr lang="en-US" altLang="en-US" sz="2400" dirty="0" smtClean="0">
                <a:solidFill>
                  <a:srgbClr val="FF0000"/>
                </a:solidFill>
                <a:latin typeface="Arial" charset="0"/>
              </a:rPr>
              <a:t>.dgn design file</a:t>
            </a:r>
            <a:endParaRPr lang="en-US" altLang="en-US" sz="2400" dirty="0">
              <a:solidFill>
                <a:srgbClr val="FF0000"/>
              </a:solidFill>
              <a:latin typeface="Arial" charset="0"/>
            </a:endParaRPr>
          </a:p>
        </p:txBody>
      </p:sp>
      <p:sp>
        <p:nvSpPr>
          <p:cNvPr id="13" name="Text Box 12"/>
          <p:cNvSpPr txBox="1">
            <a:spLocks noChangeArrowheads="1"/>
          </p:cNvSpPr>
          <p:nvPr/>
        </p:nvSpPr>
        <p:spPr bwMode="auto">
          <a:xfrm>
            <a:off x="5786927" y="3300607"/>
            <a:ext cx="2054017" cy="4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spcBef>
                <a:spcPct val="20000"/>
              </a:spcBef>
              <a:defRPr sz="3100" b="1">
                <a:solidFill>
                  <a:srgbClr val="FFFFFF"/>
                </a:solidFill>
                <a:latin typeface="Verdana" pitchFamily="34" charset="0"/>
              </a:defRPr>
            </a:lvl1pPr>
            <a:lvl2pPr marL="509588" indent="-317500" defTabSz="1019175">
              <a:spcBef>
                <a:spcPct val="20000"/>
              </a:spcBef>
              <a:buChar char="–"/>
              <a:defRPr sz="2200" b="1">
                <a:solidFill>
                  <a:srgbClr val="FFFFFF"/>
                </a:solidFill>
                <a:latin typeface="Verdana" pitchFamily="34" charset="0"/>
              </a:defRPr>
            </a:lvl2pPr>
            <a:lvl3pPr marL="1019175" indent="-254000" defTabSz="1019175">
              <a:spcBef>
                <a:spcPct val="20000"/>
              </a:spcBef>
              <a:defRPr sz="2000" b="1">
                <a:solidFill>
                  <a:srgbClr val="FFFFFF"/>
                </a:solidFill>
                <a:latin typeface="Verdana" pitchFamily="34" charset="0"/>
              </a:defRPr>
            </a:lvl3pPr>
            <a:lvl4pPr marL="1528763" indent="-254000" defTabSz="1019175">
              <a:spcBef>
                <a:spcPct val="20000"/>
              </a:spcBef>
              <a:buChar char="–"/>
              <a:defRPr b="1">
                <a:solidFill>
                  <a:srgbClr val="FFFFFF"/>
                </a:solidFill>
                <a:latin typeface="Verdana" pitchFamily="34" charset="0"/>
              </a:defRPr>
            </a:lvl4pPr>
            <a:lvl5pPr marL="2038350" indent="-254000" defTabSz="1019175">
              <a:spcBef>
                <a:spcPct val="20000"/>
              </a:spcBef>
              <a:buChar char="»"/>
              <a:defRPr sz="1600" b="1">
                <a:solidFill>
                  <a:srgbClr val="FFFFFF"/>
                </a:solidFill>
                <a:latin typeface="Verdana" pitchFamily="34" charset="0"/>
              </a:defRPr>
            </a:lvl5pPr>
            <a:lvl6pPr marL="2495550" indent="-254000" defTabSz="1019175" eaLnBrk="0" fontAlgn="base" hangingPunct="0">
              <a:spcBef>
                <a:spcPct val="20000"/>
              </a:spcBef>
              <a:spcAft>
                <a:spcPct val="0"/>
              </a:spcAft>
              <a:buChar char="»"/>
              <a:defRPr sz="1600" b="1">
                <a:solidFill>
                  <a:srgbClr val="FFFFFF"/>
                </a:solidFill>
                <a:latin typeface="Verdana" pitchFamily="34" charset="0"/>
              </a:defRPr>
            </a:lvl6pPr>
            <a:lvl7pPr marL="2952750" indent="-254000" defTabSz="1019175" eaLnBrk="0" fontAlgn="base" hangingPunct="0">
              <a:spcBef>
                <a:spcPct val="20000"/>
              </a:spcBef>
              <a:spcAft>
                <a:spcPct val="0"/>
              </a:spcAft>
              <a:buChar char="»"/>
              <a:defRPr sz="1600" b="1">
                <a:solidFill>
                  <a:srgbClr val="FFFFFF"/>
                </a:solidFill>
                <a:latin typeface="Verdana" pitchFamily="34" charset="0"/>
              </a:defRPr>
            </a:lvl7pPr>
            <a:lvl8pPr marL="3409950" indent="-254000" defTabSz="1019175" eaLnBrk="0" fontAlgn="base" hangingPunct="0">
              <a:spcBef>
                <a:spcPct val="20000"/>
              </a:spcBef>
              <a:spcAft>
                <a:spcPct val="0"/>
              </a:spcAft>
              <a:buChar char="»"/>
              <a:defRPr sz="1600" b="1">
                <a:solidFill>
                  <a:srgbClr val="FFFFFF"/>
                </a:solidFill>
                <a:latin typeface="Verdana" pitchFamily="34" charset="0"/>
              </a:defRPr>
            </a:lvl8pPr>
            <a:lvl9pPr marL="3867150" indent="-254000" defTabSz="1019175" eaLnBrk="0" fontAlgn="base" hangingPunct="0">
              <a:spcBef>
                <a:spcPct val="20000"/>
              </a:spcBef>
              <a:spcAft>
                <a:spcPct val="0"/>
              </a:spcAft>
              <a:buChar char="»"/>
              <a:defRPr sz="1600" b="1">
                <a:solidFill>
                  <a:srgbClr val="FFFFFF"/>
                </a:solidFill>
                <a:latin typeface="Verdana" pitchFamily="34" charset="0"/>
              </a:defRPr>
            </a:lvl9pPr>
          </a:lstStyle>
          <a:p>
            <a:pPr>
              <a:spcBef>
                <a:spcPct val="0"/>
              </a:spcBef>
              <a:buFontTx/>
              <a:buNone/>
            </a:pPr>
            <a:r>
              <a:rPr lang="en-US" altLang="en-US" sz="2400" dirty="0" smtClean="0">
                <a:solidFill>
                  <a:srgbClr val="FF0000"/>
                </a:solidFill>
                <a:latin typeface="Arial" charset="0"/>
              </a:rPr>
              <a:t>Spreadsheet</a:t>
            </a:r>
            <a:endParaRPr lang="en-US" altLang="en-US" sz="2400" dirty="0">
              <a:solidFill>
                <a:srgbClr val="FF0000"/>
              </a:solidFill>
              <a:latin typeface="Arial" charset="0"/>
            </a:endParaRPr>
          </a:p>
        </p:txBody>
      </p:sp>
      <p:sp>
        <p:nvSpPr>
          <p:cNvPr id="15" name="Text Box 14"/>
          <p:cNvSpPr txBox="1">
            <a:spLocks noChangeArrowheads="1"/>
          </p:cNvSpPr>
          <p:nvPr/>
        </p:nvSpPr>
        <p:spPr bwMode="auto">
          <a:xfrm>
            <a:off x="5731290" y="2299428"/>
            <a:ext cx="2371027" cy="4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spcBef>
                <a:spcPct val="20000"/>
              </a:spcBef>
              <a:defRPr sz="3100" b="1">
                <a:solidFill>
                  <a:srgbClr val="FFFFFF"/>
                </a:solidFill>
                <a:latin typeface="Verdana" pitchFamily="34" charset="0"/>
              </a:defRPr>
            </a:lvl1pPr>
            <a:lvl2pPr marL="509588" indent="-317500" defTabSz="1019175">
              <a:spcBef>
                <a:spcPct val="20000"/>
              </a:spcBef>
              <a:buChar char="–"/>
              <a:defRPr sz="2200" b="1">
                <a:solidFill>
                  <a:srgbClr val="FFFFFF"/>
                </a:solidFill>
                <a:latin typeface="Verdana" pitchFamily="34" charset="0"/>
              </a:defRPr>
            </a:lvl2pPr>
            <a:lvl3pPr marL="1019175" indent="-254000" defTabSz="1019175">
              <a:spcBef>
                <a:spcPct val="20000"/>
              </a:spcBef>
              <a:defRPr sz="2000" b="1">
                <a:solidFill>
                  <a:srgbClr val="FFFFFF"/>
                </a:solidFill>
                <a:latin typeface="Verdana" pitchFamily="34" charset="0"/>
              </a:defRPr>
            </a:lvl3pPr>
            <a:lvl4pPr marL="1528763" indent="-254000" defTabSz="1019175">
              <a:spcBef>
                <a:spcPct val="20000"/>
              </a:spcBef>
              <a:buChar char="–"/>
              <a:defRPr b="1">
                <a:solidFill>
                  <a:srgbClr val="FFFFFF"/>
                </a:solidFill>
                <a:latin typeface="Verdana" pitchFamily="34" charset="0"/>
              </a:defRPr>
            </a:lvl4pPr>
            <a:lvl5pPr marL="2038350" indent="-254000" defTabSz="1019175">
              <a:spcBef>
                <a:spcPct val="20000"/>
              </a:spcBef>
              <a:buChar char="»"/>
              <a:defRPr sz="1600" b="1">
                <a:solidFill>
                  <a:srgbClr val="FFFFFF"/>
                </a:solidFill>
                <a:latin typeface="Verdana" pitchFamily="34" charset="0"/>
              </a:defRPr>
            </a:lvl5pPr>
            <a:lvl6pPr marL="2495550" indent="-254000" defTabSz="1019175" eaLnBrk="0" fontAlgn="base" hangingPunct="0">
              <a:spcBef>
                <a:spcPct val="20000"/>
              </a:spcBef>
              <a:spcAft>
                <a:spcPct val="0"/>
              </a:spcAft>
              <a:buChar char="»"/>
              <a:defRPr sz="1600" b="1">
                <a:solidFill>
                  <a:srgbClr val="FFFFFF"/>
                </a:solidFill>
                <a:latin typeface="Verdana" pitchFamily="34" charset="0"/>
              </a:defRPr>
            </a:lvl6pPr>
            <a:lvl7pPr marL="2952750" indent="-254000" defTabSz="1019175" eaLnBrk="0" fontAlgn="base" hangingPunct="0">
              <a:spcBef>
                <a:spcPct val="20000"/>
              </a:spcBef>
              <a:spcAft>
                <a:spcPct val="0"/>
              </a:spcAft>
              <a:buChar char="»"/>
              <a:defRPr sz="1600" b="1">
                <a:solidFill>
                  <a:srgbClr val="FFFFFF"/>
                </a:solidFill>
                <a:latin typeface="Verdana" pitchFamily="34" charset="0"/>
              </a:defRPr>
            </a:lvl7pPr>
            <a:lvl8pPr marL="3409950" indent="-254000" defTabSz="1019175" eaLnBrk="0" fontAlgn="base" hangingPunct="0">
              <a:spcBef>
                <a:spcPct val="20000"/>
              </a:spcBef>
              <a:spcAft>
                <a:spcPct val="0"/>
              </a:spcAft>
              <a:buChar char="»"/>
              <a:defRPr sz="1600" b="1">
                <a:solidFill>
                  <a:srgbClr val="FFFFFF"/>
                </a:solidFill>
                <a:latin typeface="Verdana" pitchFamily="34" charset="0"/>
              </a:defRPr>
            </a:lvl8pPr>
            <a:lvl9pPr marL="3867150" indent="-254000" defTabSz="1019175" eaLnBrk="0" fontAlgn="base" hangingPunct="0">
              <a:spcBef>
                <a:spcPct val="20000"/>
              </a:spcBef>
              <a:spcAft>
                <a:spcPct val="0"/>
              </a:spcAft>
              <a:buChar char="»"/>
              <a:defRPr sz="1600" b="1">
                <a:solidFill>
                  <a:srgbClr val="FFFFFF"/>
                </a:solidFill>
                <a:latin typeface="Verdana" pitchFamily="34" charset="0"/>
              </a:defRPr>
            </a:lvl9pPr>
          </a:lstStyle>
          <a:p>
            <a:pPr>
              <a:spcBef>
                <a:spcPct val="0"/>
              </a:spcBef>
              <a:buFontTx/>
              <a:buNone/>
            </a:pPr>
            <a:r>
              <a:rPr lang="en-US" altLang="en-US" sz="2400" dirty="0">
                <a:solidFill>
                  <a:srgbClr val="FF0000"/>
                </a:solidFill>
                <a:latin typeface="Arial" charset="0"/>
              </a:rPr>
              <a:t>Text document</a:t>
            </a:r>
          </a:p>
        </p:txBody>
      </p:sp>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6307" t="18465" r="6308" b="-2858"/>
          <a:stretch/>
        </p:blipFill>
        <p:spPr bwMode="auto">
          <a:xfrm>
            <a:off x="5062184" y="4398169"/>
            <a:ext cx="542715" cy="566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12"/>
          <p:cNvSpPr txBox="1">
            <a:spLocks noChangeArrowheads="1"/>
          </p:cNvSpPr>
          <p:nvPr/>
        </p:nvSpPr>
        <p:spPr bwMode="auto">
          <a:xfrm>
            <a:off x="5806122" y="4453518"/>
            <a:ext cx="2767353" cy="4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spcBef>
                <a:spcPct val="20000"/>
              </a:spcBef>
              <a:defRPr sz="3100" b="1">
                <a:solidFill>
                  <a:srgbClr val="FFFFFF"/>
                </a:solidFill>
                <a:latin typeface="Verdana" pitchFamily="34" charset="0"/>
              </a:defRPr>
            </a:lvl1pPr>
            <a:lvl2pPr marL="509588" indent="-317500" defTabSz="1019175">
              <a:spcBef>
                <a:spcPct val="20000"/>
              </a:spcBef>
              <a:buChar char="–"/>
              <a:defRPr sz="2200" b="1">
                <a:solidFill>
                  <a:srgbClr val="FFFFFF"/>
                </a:solidFill>
                <a:latin typeface="Verdana" pitchFamily="34" charset="0"/>
              </a:defRPr>
            </a:lvl2pPr>
            <a:lvl3pPr marL="1019175" indent="-254000" defTabSz="1019175">
              <a:spcBef>
                <a:spcPct val="20000"/>
              </a:spcBef>
              <a:defRPr sz="2000" b="1">
                <a:solidFill>
                  <a:srgbClr val="FFFFFF"/>
                </a:solidFill>
                <a:latin typeface="Verdana" pitchFamily="34" charset="0"/>
              </a:defRPr>
            </a:lvl3pPr>
            <a:lvl4pPr marL="1528763" indent="-254000" defTabSz="1019175">
              <a:spcBef>
                <a:spcPct val="20000"/>
              </a:spcBef>
              <a:buChar char="–"/>
              <a:defRPr b="1">
                <a:solidFill>
                  <a:srgbClr val="FFFFFF"/>
                </a:solidFill>
                <a:latin typeface="Verdana" pitchFamily="34" charset="0"/>
              </a:defRPr>
            </a:lvl4pPr>
            <a:lvl5pPr marL="2038350" indent="-254000" defTabSz="1019175">
              <a:spcBef>
                <a:spcPct val="20000"/>
              </a:spcBef>
              <a:buChar char="»"/>
              <a:defRPr sz="1600" b="1">
                <a:solidFill>
                  <a:srgbClr val="FFFFFF"/>
                </a:solidFill>
                <a:latin typeface="Verdana" pitchFamily="34" charset="0"/>
              </a:defRPr>
            </a:lvl5pPr>
            <a:lvl6pPr marL="2495550" indent="-254000" defTabSz="1019175" eaLnBrk="0" fontAlgn="base" hangingPunct="0">
              <a:spcBef>
                <a:spcPct val="20000"/>
              </a:spcBef>
              <a:spcAft>
                <a:spcPct val="0"/>
              </a:spcAft>
              <a:buChar char="»"/>
              <a:defRPr sz="1600" b="1">
                <a:solidFill>
                  <a:srgbClr val="FFFFFF"/>
                </a:solidFill>
                <a:latin typeface="Verdana" pitchFamily="34" charset="0"/>
              </a:defRPr>
            </a:lvl6pPr>
            <a:lvl7pPr marL="2952750" indent="-254000" defTabSz="1019175" eaLnBrk="0" fontAlgn="base" hangingPunct="0">
              <a:spcBef>
                <a:spcPct val="20000"/>
              </a:spcBef>
              <a:spcAft>
                <a:spcPct val="0"/>
              </a:spcAft>
              <a:buChar char="»"/>
              <a:defRPr sz="1600" b="1">
                <a:solidFill>
                  <a:srgbClr val="FFFFFF"/>
                </a:solidFill>
                <a:latin typeface="Verdana" pitchFamily="34" charset="0"/>
              </a:defRPr>
            </a:lvl7pPr>
            <a:lvl8pPr marL="3409950" indent="-254000" defTabSz="1019175" eaLnBrk="0" fontAlgn="base" hangingPunct="0">
              <a:spcBef>
                <a:spcPct val="20000"/>
              </a:spcBef>
              <a:spcAft>
                <a:spcPct val="0"/>
              </a:spcAft>
              <a:buChar char="»"/>
              <a:defRPr sz="1600" b="1">
                <a:solidFill>
                  <a:srgbClr val="FFFFFF"/>
                </a:solidFill>
                <a:latin typeface="Verdana" pitchFamily="34" charset="0"/>
              </a:defRPr>
            </a:lvl8pPr>
            <a:lvl9pPr marL="3867150" indent="-254000" defTabSz="1019175" eaLnBrk="0" fontAlgn="base" hangingPunct="0">
              <a:spcBef>
                <a:spcPct val="20000"/>
              </a:spcBef>
              <a:spcAft>
                <a:spcPct val="0"/>
              </a:spcAft>
              <a:buChar char="»"/>
              <a:defRPr sz="1600" b="1">
                <a:solidFill>
                  <a:srgbClr val="FFFFFF"/>
                </a:solidFill>
                <a:latin typeface="Verdana" pitchFamily="34" charset="0"/>
              </a:defRPr>
            </a:lvl9pPr>
          </a:lstStyle>
          <a:p>
            <a:pPr>
              <a:spcBef>
                <a:spcPct val="0"/>
              </a:spcBef>
              <a:buFontTx/>
              <a:buNone/>
            </a:pPr>
            <a:r>
              <a:rPr lang="en-US" altLang="en-US" sz="2400" dirty="0" smtClean="0">
                <a:solidFill>
                  <a:srgbClr val="FF0000"/>
                </a:solidFill>
                <a:latin typeface="Arial" charset="0"/>
              </a:rPr>
              <a:t>Zipped document</a:t>
            </a:r>
            <a:endParaRPr lang="en-US" altLang="en-US" sz="2400" dirty="0">
              <a:solidFill>
                <a:srgbClr val="FF0000"/>
              </a:solidFill>
              <a:latin typeface="Arial" charset="0"/>
            </a:endParaRPr>
          </a:p>
        </p:txBody>
      </p:sp>
      <p:sp>
        <p:nvSpPr>
          <p:cNvPr id="16" name="TextBox 15"/>
          <p:cNvSpPr txBox="1"/>
          <p:nvPr/>
        </p:nvSpPr>
        <p:spPr>
          <a:xfrm>
            <a:off x="5752026" y="1471142"/>
            <a:ext cx="1537600" cy="461665"/>
          </a:xfrm>
          <a:prstGeom prst="rect">
            <a:avLst/>
          </a:prstGeom>
          <a:noFill/>
        </p:spPr>
        <p:txBody>
          <a:bodyPr wrap="none" rtlCol="0">
            <a:spAutoFit/>
          </a:bodyPr>
          <a:lstStyle/>
          <a:p>
            <a:r>
              <a:rPr lang="en-US" sz="2400" b="1" dirty="0" smtClean="0">
                <a:solidFill>
                  <a:srgbClr val="FF0000"/>
                </a:solidFill>
                <a:latin typeface="Arial" panose="020B0604020202020204" pitchFamily="34" charset="0"/>
                <a:cs typeface="Arial" panose="020B0604020202020204" pitchFamily="34" charset="0"/>
              </a:rPr>
              <a:t>Estimate</a:t>
            </a:r>
            <a:r>
              <a:rPr lang="en-US" sz="2400" b="1" dirty="0" smtClean="0">
                <a:solidFill>
                  <a:srgbClr val="FF0000"/>
                </a:solidFill>
              </a:rPr>
              <a:t> </a:t>
            </a:r>
            <a:endParaRPr lang="en-US" sz="2400" b="1" dirty="0">
              <a:solidFill>
                <a:srgbClr val="FF0000"/>
              </a:solidFill>
            </a:endParaRPr>
          </a:p>
        </p:txBody>
      </p:sp>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0149" y="1512086"/>
            <a:ext cx="399685" cy="42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152400" y="130296"/>
            <a:ext cx="8763000" cy="523220"/>
          </a:xfrm>
          <a:prstGeom prst="rect">
            <a:avLst/>
          </a:prstGeom>
        </p:spPr>
        <p:txBody>
          <a:bodyPr wrap="square">
            <a:spAutoFit/>
          </a:bodyPr>
          <a:lstStyle/>
          <a:p>
            <a:r>
              <a:rPr lang="en-US" sz="28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ProjectWise Access - Types of Documents</a:t>
            </a:r>
            <a:endParaRPr lang="en-US" sz="2800" dirty="0"/>
          </a:p>
        </p:txBody>
      </p:sp>
    </p:spTree>
    <p:extLst>
      <p:ext uri="{BB962C8B-B14F-4D97-AF65-F5344CB8AC3E}">
        <p14:creationId xmlns:p14="http://schemas.microsoft.com/office/powerpoint/2010/main" val="33559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0"/>
                                        </p:tgtEl>
                                      </p:cBhvr>
                                    </p:animEffect>
                                    <p:animScale>
                                      <p:cBhvr>
                                        <p:cTn id="10" dur="250" autoRev="1" fill="hold"/>
                                        <p:tgtEl>
                                          <p:spTgt spid="10"/>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11"/>
                                        </p:tgtEl>
                                      </p:cBhvr>
                                    </p:animEffect>
                                    <p:animScale>
                                      <p:cBhvr>
                                        <p:cTn id="18" dur="250" autoRev="1" fill="hold"/>
                                        <p:tgtEl>
                                          <p:spTgt spid="11"/>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par>
                                <p:cTn id="24" presetID="26" presetClass="emph" presetSubtype="0" fill="hold" grpId="0" nodeType="withEffect">
                                  <p:stCondLst>
                                    <p:cond delay="0"/>
                                  </p:stCondLst>
                                  <p:childTnLst>
                                    <p:animEffect transition="out" filter="fade">
                                      <p:cBhvr>
                                        <p:cTn id="25" dur="500" tmFilter="0, 0; .2, .5; .8, .5; 1, 0"/>
                                        <p:tgtEl>
                                          <p:spTgt spid="12"/>
                                        </p:tgtEl>
                                      </p:cBhvr>
                                    </p:animEffect>
                                    <p:animScale>
                                      <p:cBhvr>
                                        <p:cTn id="26" dur="250" autoRev="1" fill="hold"/>
                                        <p:tgtEl>
                                          <p:spTgt spid="12"/>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2052"/>
                                        </p:tgtEl>
                                      </p:cBhvr>
                                    </p:animEffect>
                                    <p:animScale>
                                      <p:cBhvr>
                                        <p:cTn id="31" dur="250" autoRev="1" fill="hold"/>
                                        <p:tgtEl>
                                          <p:spTgt spid="2052"/>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16"/>
                                        </p:tgtEl>
                                      </p:cBhvr>
                                    </p:animEffect>
                                    <p:animScale>
                                      <p:cBhvr>
                                        <p:cTn id="34" dur="250" autoRev="1" fill="hold"/>
                                        <p:tgtEl>
                                          <p:spTgt spid="16"/>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par>
                                <p:cTn id="40" presetID="26" presetClass="emph" presetSubtype="0" fill="hold" grpId="0" nodeType="withEffect">
                                  <p:stCondLst>
                                    <p:cond delay="0"/>
                                  </p:stCondLst>
                                  <p:childTnLst>
                                    <p:animEffect transition="out" filter="fade">
                                      <p:cBhvr>
                                        <p:cTn id="41" dur="500" tmFilter="0, 0; .2, .5; .8, .5; 1, 0"/>
                                        <p:tgtEl>
                                          <p:spTgt spid="15"/>
                                        </p:tgtEl>
                                      </p:cBhvr>
                                    </p:animEffect>
                                    <p:animScale>
                                      <p:cBhvr>
                                        <p:cTn id="42" dur="250" autoRev="1" fill="hold"/>
                                        <p:tgtEl>
                                          <p:spTgt spid="15"/>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6"/>
                                        </p:tgtEl>
                                      </p:cBhvr>
                                    </p:animEffect>
                                    <p:animScale>
                                      <p:cBhvr>
                                        <p:cTn id="47" dur="250" autoRev="1" fill="hold"/>
                                        <p:tgtEl>
                                          <p:spTgt spid="6"/>
                                        </p:tgtEl>
                                      </p:cBhvr>
                                      <p:by x="105000" y="105000"/>
                                    </p:animScale>
                                  </p:childTnLst>
                                </p:cTn>
                              </p:par>
                              <p:par>
                                <p:cTn id="48" presetID="26" presetClass="emph" presetSubtype="0" fill="hold" grpId="0" nodeType="withEffect">
                                  <p:stCondLst>
                                    <p:cond delay="0"/>
                                  </p:stCondLst>
                                  <p:childTnLst>
                                    <p:animEffect transition="out" filter="fade">
                                      <p:cBhvr>
                                        <p:cTn id="49" dur="500" tmFilter="0, 0; .2, .5; .8, .5; 1, 0"/>
                                        <p:tgtEl>
                                          <p:spTgt spid="13"/>
                                        </p:tgtEl>
                                      </p:cBhvr>
                                    </p:animEffect>
                                    <p:animScale>
                                      <p:cBhvr>
                                        <p:cTn id="50" dur="250" autoRev="1" fill="hold"/>
                                        <p:tgtEl>
                                          <p:spTgt spid="13"/>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1027"/>
                                        </p:tgtEl>
                                      </p:cBhvr>
                                    </p:animEffect>
                                    <p:animScale>
                                      <p:cBhvr>
                                        <p:cTn id="55" dur="250" autoRev="1" fill="hold"/>
                                        <p:tgtEl>
                                          <p:spTgt spid="1027"/>
                                        </p:tgtEl>
                                      </p:cBhvr>
                                      <p:by x="105000" y="105000"/>
                                    </p:animScale>
                                  </p:childTnLst>
                                </p:cTn>
                              </p:par>
                              <p:par>
                                <p:cTn id="56" presetID="26" presetClass="emph" presetSubtype="0" fill="hold" grpId="0" nodeType="withEffect">
                                  <p:stCondLst>
                                    <p:cond delay="0"/>
                                  </p:stCondLst>
                                  <p:childTnLst>
                                    <p:animEffect transition="out" filter="fade">
                                      <p:cBhvr>
                                        <p:cTn id="57" dur="500" tmFilter="0, 0; .2, .5; .8, .5; 1, 0"/>
                                        <p:tgtEl>
                                          <p:spTgt spid="18"/>
                                        </p:tgtEl>
                                      </p:cBhvr>
                                    </p:animEffect>
                                    <p:animScale>
                                      <p:cBhvr>
                                        <p:cTn id="58"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8"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228600"/>
            <a:ext cx="5864106" cy="646331"/>
          </a:xfrm>
          <a:prstGeom prst="rect">
            <a:avLst/>
          </a:prstGeom>
        </p:spPr>
        <p:txBody>
          <a:bodyPr wrap="none">
            <a:spAutoFit/>
          </a:bodyPr>
          <a:lstStyle/>
          <a:p>
            <a:r>
              <a:rPr lang="en-US" sz="36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ProjectWise Interface</a:t>
            </a:r>
            <a:endParaRPr lang="en-US" sz="3600" dirty="0"/>
          </a:p>
        </p:txBody>
      </p:sp>
      <p:sp>
        <p:nvSpPr>
          <p:cNvPr id="4" name="TextBox 3"/>
          <p:cNvSpPr txBox="1"/>
          <p:nvPr/>
        </p:nvSpPr>
        <p:spPr>
          <a:xfrm>
            <a:off x="215222" y="1219200"/>
            <a:ext cx="8229600"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1D2781"/>
                </a:solidFill>
              </a:rPr>
              <a:t>On the ProjectWise menu bar, make sure that the “Interface” and “View”</a:t>
            </a:r>
          </a:p>
          <a:p>
            <a:r>
              <a:rPr lang="en-US" b="1" dirty="0" smtClean="0">
                <a:solidFill>
                  <a:srgbClr val="1D2781"/>
                </a:solidFill>
              </a:rPr>
              <a:t> pull-down menus appear</a:t>
            </a:r>
          </a:p>
          <a:p>
            <a:pPr marL="742950" lvl="1" indent="-285750">
              <a:buFont typeface="Arial" panose="020B0604020202020204" pitchFamily="34" charset="0"/>
              <a:buChar char="•"/>
            </a:pPr>
            <a:r>
              <a:rPr lang="en-US" b="1" dirty="0" smtClean="0">
                <a:solidFill>
                  <a:srgbClr val="1D2781"/>
                </a:solidFill>
              </a:rPr>
              <a:t>If </a:t>
            </a:r>
            <a:r>
              <a:rPr lang="en-US" b="1" dirty="0">
                <a:solidFill>
                  <a:srgbClr val="1D2781"/>
                </a:solidFill>
              </a:rPr>
              <a:t>they do not appear, right click anywhere on the menu </a:t>
            </a:r>
            <a:r>
              <a:rPr lang="en-US" b="1" dirty="0" smtClean="0">
                <a:solidFill>
                  <a:srgbClr val="1D2781"/>
                </a:solidFill>
              </a:rPr>
              <a:t>bar</a:t>
            </a:r>
          </a:p>
          <a:p>
            <a:pPr marL="742950" lvl="1" indent="-285750">
              <a:buFont typeface="Arial" panose="020B0604020202020204" pitchFamily="34" charset="0"/>
              <a:buChar char="•"/>
            </a:pPr>
            <a:r>
              <a:rPr lang="en-US" b="1" dirty="0" smtClean="0">
                <a:solidFill>
                  <a:srgbClr val="1D2781"/>
                </a:solidFill>
              </a:rPr>
              <a:t>Select </a:t>
            </a:r>
            <a:r>
              <a:rPr lang="en-US" b="1" dirty="0">
                <a:solidFill>
                  <a:srgbClr val="1D2781"/>
                </a:solidFill>
              </a:rPr>
              <a:t>View and </a:t>
            </a:r>
            <a:r>
              <a:rPr lang="en-US" b="1" dirty="0" smtClean="0">
                <a:solidFill>
                  <a:srgbClr val="1D2781"/>
                </a:solidFill>
              </a:rPr>
              <a:t>Interface</a:t>
            </a:r>
          </a:p>
          <a:p>
            <a:pPr marL="742950" lvl="1" indent="-285750">
              <a:buFont typeface="Arial" panose="020B0604020202020204" pitchFamily="34" charset="0"/>
              <a:buChar char="•"/>
            </a:pPr>
            <a:r>
              <a:rPr lang="en-US" b="1" dirty="0" smtClean="0">
                <a:solidFill>
                  <a:srgbClr val="1D2781"/>
                </a:solidFill>
              </a:rPr>
              <a:t>Note:  Views </a:t>
            </a:r>
            <a:r>
              <a:rPr lang="en-US" b="1" dirty="0">
                <a:solidFill>
                  <a:srgbClr val="1D2781"/>
                </a:solidFill>
              </a:rPr>
              <a:t>are already </a:t>
            </a:r>
            <a:r>
              <a:rPr lang="en-US" b="1" dirty="0" smtClean="0">
                <a:solidFill>
                  <a:srgbClr val="1D2781"/>
                </a:solidFill>
              </a:rPr>
              <a:t>pre-set for each project; no need to change  </a:t>
            </a:r>
            <a:endParaRPr lang="en-US" b="1" dirty="0">
              <a:solidFill>
                <a:srgbClr val="1D2781"/>
              </a:solidFill>
            </a:endParaRPr>
          </a:p>
          <a:p>
            <a:pPr marL="742950" lvl="1" indent="-285750">
              <a:buFont typeface="Arial" panose="020B0604020202020204" pitchFamily="34" charset="0"/>
              <a:buChar char="•"/>
            </a:pPr>
            <a:endParaRPr lang="en-US" b="1" dirty="0" smtClean="0">
              <a:solidFill>
                <a:srgbClr val="1D2781"/>
              </a:solidFill>
            </a:endParaRPr>
          </a:p>
          <a:p>
            <a:pPr lvl="1"/>
            <a:endParaRPr lang="en-US" b="1" dirty="0" smtClean="0">
              <a:solidFill>
                <a:srgbClr val="1D2781"/>
              </a:solidFill>
            </a:endParaRPr>
          </a:p>
          <a:p>
            <a:endParaRPr lang="en-US" dirty="0" smtClean="0"/>
          </a:p>
          <a:p>
            <a:endParaRPr lang="en-US" dirty="0" smtClean="0"/>
          </a:p>
          <a:p>
            <a:r>
              <a:rPr lang="en-US" dirty="0" smtClean="0"/>
              <a:t/>
            </a:r>
            <a:br>
              <a:rPr lang="en-US" dirty="0" smtClean="0"/>
            </a:br>
            <a:endParaRPr lang="en-US" dirty="0"/>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667000"/>
            <a:ext cx="8534400" cy="3281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1704"/>
          <a:stretch/>
        </p:blipFill>
        <p:spPr bwMode="auto">
          <a:xfrm>
            <a:off x="285021" y="2877382"/>
            <a:ext cx="8394353"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ounded Rectangle 26"/>
          <p:cNvSpPr/>
          <p:nvPr/>
        </p:nvSpPr>
        <p:spPr>
          <a:xfrm>
            <a:off x="6685823" y="3733800"/>
            <a:ext cx="6858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6698620" y="4206121"/>
            <a:ext cx="6858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p:cNvCxnSpPr/>
          <p:nvPr/>
        </p:nvCxnSpPr>
        <p:spPr>
          <a:xfrm flipV="1">
            <a:off x="6076223" y="4358521"/>
            <a:ext cx="609600" cy="457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710055" y="3854789"/>
            <a:ext cx="970823" cy="609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39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5715000" cy="944562"/>
          </a:xfrm>
          <a:effectLst/>
          <a:scene3d>
            <a:camera prst="orthographicFront"/>
            <a:lightRig rig="threePt" dir="t"/>
          </a:scene3d>
          <a:sp3d prstMaterial="metal">
            <a:bevelT/>
          </a:sp3d>
        </p:spPr>
        <p:txBody>
          <a:bodyPr>
            <a:normAutofit/>
            <a:sp3d extrusionH="57150" prstMaterial="metal">
              <a:bevelT w="38100" h="38100"/>
            </a:sp3d>
          </a:bodyPr>
          <a:lstStyle/>
          <a:p>
            <a:r>
              <a:rPr lang="en-US"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Objectives	</a:t>
            </a:r>
            <a:endParaRPr lang="en-US" b="1" dirty="0">
              <a:ln w="19050" cmpd="sng">
                <a:solidFill>
                  <a:schemeClr val="bg1"/>
                </a:solidFill>
                <a:prstDash val="solid"/>
                <a:miter lim="800000"/>
              </a:ln>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524000"/>
            <a:ext cx="8229600" cy="4525963"/>
          </a:xfrm>
          <a:scene3d>
            <a:camera prst="orthographicFront"/>
            <a:lightRig rig="threePt" dir="t"/>
          </a:scene3d>
          <a:sp3d>
            <a:bevelT/>
          </a:sp3d>
        </p:spPr>
        <p:txBody>
          <a:bodyPr>
            <a:normAutofit/>
            <a:sp3d extrusionH="57150">
              <a:bevelT w="38100" h="38100"/>
            </a:sp3d>
          </a:bodyPr>
          <a:lstStyle/>
          <a:p>
            <a:r>
              <a:rPr lang="en-US" sz="2800" b="1" dirty="0" smtClean="0">
                <a:solidFill>
                  <a:srgbClr val="1D2781"/>
                </a:solidFill>
                <a:latin typeface="Verdana" panose="020B0604030504040204" pitchFamily="34" charset="0"/>
              </a:rPr>
              <a:t>Define ProjectWise (PW) and its uses</a:t>
            </a:r>
          </a:p>
          <a:p>
            <a:endParaRPr lang="en-US" sz="2800" b="1" dirty="0" smtClean="0">
              <a:solidFill>
                <a:srgbClr val="1D2781"/>
              </a:solidFill>
              <a:latin typeface="Verdana" panose="020B0604030504040204" pitchFamily="34" charset="0"/>
            </a:endParaRPr>
          </a:p>
          <a:p>
            <a:r>
              <a:rPr lang="en-US" sz="2800" b="1" dirty="0" smtClean="0">
                <a:solidFill>
                  <a:srgbClr val="1D2781"/>
                </a:solidFill>
                <a:latin typeface="Verdana" panose="020B0604030504040204" pitchFamily="34" charset="0"/>
              </a:rPr>
              <a:t>Learn about basic PW functions</a:t>
            </a:r>
          </a:p>
          <a:p>
            <a:endParaRPr lang="en-US" sz="2800" b="1" dirty="0" smtClean="0">
              <a:solidFill>
                <a:srgbClr val="1D2781"/>
              </a:solidFill>
              <a:latin typeface="Verdana" panose="020B0604030504040204" pitchFamily="34" charset="0"/>
            </a:endParaRPr>
          </a:p>
          <a:p>
            <a:r>
              <a:rPr lang="en-US" sz="2800" b="1" dirty="0" smtClean="0">
                <a:solidFill>
                  <a:srgbClr val="1D2781"/>
                </a:solidFill>
                <a:latin typeface="Verdana" panose="020B0604030504040204" pitchFamily="34" charset="0"/>
              </a:rPr>
              <a:t>Overall objective is to retrieve PW documents</a:t>
            </a:r>
          </a:p>
          <a:p>
            <a:endParaRPr lang="en-US" sz="2800" b="1" dirty="0" smtClean="0">
              <a:solidFill>
                <a:srgbClr val="1D2781"/>
              </a:solidFill>
              <a:latin typeface="Verdana" panose="020B0604030504040204" pitchFamily="34" charset="0"/>
            </a:endParaRPr>
          </a:p>
          <a:p>
            <a:endParaRPr lang="en-US" dirty="0"/>
          </a:p>
        </p:txBody>
      </p:sp>
    </p:spTree>
    <p:extLst>
      <p:ext uri="{BB962C8B-B14F-4D97-AF65-F5344CB8AC3E}">
        <p14:creationId xmlns:p14="http://schemas.microsoft.com/office/powerpoint/2010/main" val="309248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228600"/>
            <a:ext cx="5864106" cy="646331"/>
          </a:xfrm>
          <a:prstGeom prst="rect">
            <a:avLst/>
          </a:prstGeom>
        </p:spPr>
        <p:txBody>
          <a:bodyPr wrap="none">
            <a:spAutoFit/>
          </a:bodyPr>
          <a:lstStyle/>
          <a:p>
            <a:r>
              <a:rPr lang="en-US" sz="36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ProjectWise Interface</a:t>
            </a:r>
            <a:endParaRPr lang="en-US" sz="3600" dirty="0"/>
          </a:p>
        </p:txBody>
      </p:sp>
      <p:sp>
        <p:nvSpPr>
          <p:cNvPr id="4" name="TextBox 3"/>
          <p:cNvSpPr txBox="1"/>
          <p:nvPr/>
        </p:nvSpPr>
        <p:spPr>
          <a:xfrm>
            <a:off x="215222" y="1219200"/>
            <a:ext cx="8229600"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1D2781"/>
                </a:solidFill>
              </a:rPr>
              <a:t>On the ProjectWise menu bar, make sure that the “Interface” and “View”</a:t>
            </a:r>
          </a:p>
          <a:p>
            <a:r>
              <a:rPr lang="en-US" b="1" dirty="0" smtClean="0">
                <a:solidFill>
                  <a:srgbClr val="1D2781"/>
                </a:solidFill>
              </a:rPr>
              <a:t> pull-down menus appear</a:t>
            </a:r>
          </a:p>
          <a:p>
            <a:pPr marL="742950" lvl="1" indent="-285750">
              <a:buFont typeface="Arial" panose="020B0604020202020204" pitchFamily="34" charset="0"/>
              <a:buChar char="•"/>
            </a:pPr>
            <a:r>
              <a:rPr lang="en-US" b="1" dirty="0" smtClean="0">
                <a:solidFill>
                  <a:srgbClr val="1D2781"/>
                </a:solidFill>
              </a:rPr>
              <a:t>If </a:t>
            </a:r>
            <a:r>
              <a:rPr lang="en-US" b="1" dirty="0">
                <a:solidFill>
                  <a:srgbClr val="1D2781"/>
                </a:solidFill>
              </a:rPr>
              <a:t>they do not appear, right click anywhere on the menu </a:t>
            </a:r>
            <a:r>
              <a:rPr lang="en-US" b="1" dirty="0" smtClean="0">
                <a:solidFill>
                  <a:srgbClr val="1D2781"/>
                </a:solidFill>
              </a:rPr>
              <a:t>bar</a:t>
            </a:r>
          </a:p>
          <a:p>
            <a:pPr marL="742950" lvl="1" indent="-285750">
              <a:buFont typeface="Arial" panose="020B0604020202020204" pitchFamily="34" charset="0"/>
              <a:buChar char="•"/>
            </a:pPr>
            <a:r>
              <a:rPr lang="en-US" b="1" dirty="0" smtClean="0">
                <a:solidFill>
                  <a:srgbClr val="1D2781"/>
                </a:solidFill>
              </a:rPr>
              <a:t>Select </a:t>
            </a:r>
            <a:r>
              <a:rPr lang="en-US" b="1" dirty="0">
                <a:solidFill>
                  <a:srgbClr val="1D2781"/>
                </a:solidFill>
              </a:rPr>
              <a:t>View and </a:t>
            </a:r>
            <a:r>
              <a:rPr lang="en-US" b="1" dirty="0" smtClean="0">
                <a:solidFill>
                  <a:srgbClr val="1D2781"/>
                </a:solidFill>
              </a:rPr>
              <a:t>Interface</a:t>
            </a:r>
          </a:p>
          <a:p>
            <a:pPr marL="742950" lvl="1" indent="-285750">
              <a:buFont typeface="Arial" panose="020B0604020202020204" pitchFamily="34" charset="0"/>
              <a:buChar char="•"/>
            </a:pPr>
            <a:r>
              <a:rPr lang="en-US" b="1" dirty="0" smtClean="0">
                <a:solidFill>
                  <a:srgbClr val="1D2781"/>
                </a:solidFill>
              </a:rPr>
              <a:t>Note:  Views </a:t>
            </a:r>
            <a:r>
              <a:rPr lang="en-US" b="1" dirty="0">
                <a:solidFill>
                  <a:srgbClr val="1D2781"/>
                </a:solidFill>
              </a:rPr>
              <a:t>are already </a:t>
            </a:r>
            <a:r>
              <a:rPr lang="en-US" b="1" dirty="0" smtClean="0">
                <a:solidFill>
                  <a:srgbClr val="1D2781"/>
                </a:solidFill>
              </a:rPr>
              <a:t>pre-set for each project; no need to change  </a:t>
            </a:r>
            <a:endParaRPr lang="en-US" b="1" dirty="0">
              <a:solidFill>
                <a:srgbClr val="1D2781"/>
              </a:solidFill>
            </a:endParaRPr>
          </a:p>
          <a:p>
            <a:pPr marL="742950" lvl="1" indent="-285750">
              <a:buFont typeface="Arial" panose="020B0604020202020204" pitchFamily="34" charset="0"/>
              <a:buChar char="•"/>
            </a:pPr>
            <a:endParaRPr lang="en-US" b="1" dirty="0" smtClean="0">
              <a:solidFill>
                <a:srgbClr val="1D2781"/>
              </a:solidFill>
            </a:endParaRPr>
          </a:p>
          <a:p>
            <a:pPr lvl="1"/>
            <a:endParaRPr lang="en-US" b="1" dirty="0" smtClean="0">
              <a:solidFill>
                <a:srgbClr val="1D2781"/>
              </a:solidFill>
            </a:endParaRPr>
          </a:p>
          <a:p>
            <a:endParaRPr lang="en-US" dirty="0" smtClean="0"/>
          </a:p>
          <a:p>
            <a:endParaRPr lang="en-US" dirty="0" smtClean="0"/>
          </a:p>
          <a:p>
            <a:r>
              <a:rPr lang="en-US" dirty="0" smtClean="0"/>
              <a:t/>
            </a:r>
            <a:br>
              <a:rPr lang="en-US" dirty="0" smtClean="0"/>
            </a:br>
            <a:endParaRPr lang="en-US" dirty="0"/>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667000"/>
            <a:ext cx="8534400" cy="3281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79001" t="13472" r="6314" b="39374"/>
          <a:stretch/>
        </p:blipFill>
        <p:spPr bwMode="auto">
          <a:xfrm>
            <a:off x="6353392" y="3124200"/>
            <a:ext cx="1396031" cy="1612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ounded Rectangle 26"/>
          <p:cNvSpPr/>
          <p:nvPr/>
        </p:nvSpPr>
        <p:spPr>
          <a:xfrm>
            <a:off x="6353392" y="3962400"/>
            <a:ext cx="6858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6365607" y="3505200"/>
            <a:ext cx="6858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p:cNvCxnSpPr/>
          <p:nvPr/>
        </p:nvCxnSpPr>
        <p:spPr>
          <a:xfrm flipV="1">
            <a:off x="5743792" y="3657600"/>
            <a:ext cx="609600" cy="457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320330" y="4131668"/>
            <a:ext cx="970823" cy="609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64669" r="3629" b="89227"/>
          <a:stretch/>
        </p:blipFill>
        <p:spPr bwMode="auto">
          <a:xfrm>
            <a:off x="5189306" y="2745630"/>
            <a:ext cx="3013972" cy="36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205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45"/>
            <a:ext cx="8610600" cy="1143000"/>
          </a:xfrm>
        </p:spPr>
        <p:txBody>
          <a:bodyPr>
            <a:noAutofit/>
          </a:bodyPr>
          <a:lstStyle/>
          <a:p>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Basic ProjectWise Functions</a:t>
            </a:r>
            <a:endParaRPr lang="en-US" sz="3600" b="1" dirty="0">
              <a:solidFill>
                <a:srgbClr val="1D2781"/>
              </a:solidFill>
            </a:endParaRPr>
          </a:p>
        </p:txBody>
      </p:sp>
      <p:sp>
        <p:nvSpPr>
          <p:cNvPr id="3" name="Content Placeholder 2"/>
          <p:cNvSpPr>
            <a:spLocks noGrp="1"/>
          </p:cNvSpPr>
          <p:nvPr>
            <p:ph idx="1"/>
          </p:nvPr>
        </p:nvSpPr>
        <p:spPr>
          <a:xfrm>
            <a:off x="381000" y="1371600"/>
            <a:ext cx="8229600" cy="4525963"/>
          </a:xfrm>
        </p:spPr>
        <p:txBody>
          <a:bodyPr>
            <a:normAutofit/>
          </a:bodyPr>
          <a:lstStyle/>
          <a:p>
            <a:r>
              <a:rPr lang="en-US" b="1" dirty="0" smtClean="0">
                <a:solidFill>
                  <a:srgbClr val="1D2781"/>
                </a:solidFill>
              </a:rPr>
              <a:t>Logging in/Logging out</a:t>
            </a:r>
          </a:p>
          <a:p>
            <a:r>
              <a:rPr lang="en-US" b="1" dirty="0" smtClean="0">
                <a:solidFill>
                  <a:srgbClr val="1D2781"/>
                </a:solidFill>
              </a:rPr>
              <a:t>Navigating around the PW Interface</a:t>
            </a:r>
          </a:p>
          <a:p>
            <a:r>
              <a:rPr lang="en-US" b="1" dirty="0" smtClean="0">
                <a:solidFill>
                  <a:srgbClr val="1D2781"/>
                </a:solidFill>
              </a:rPr>
              <a:t>Opening/checking out documents</a:t>
            </a:r>
          </a:p>
          <a:p>
            <a:r>
              <a:rPr lang="en-US" b="1" dirty="0" smtClean="0">
                <a:solidFill>
                  <a:srgbClr val="1D2781"/>
                </a:solidFill>
              </a:rPr>
              <a:t>Closing/checking in documents</a:t>
            </a:r>
          </a:p>
          <a:p>
            <a:endParaRPr lang="en-US" b="1" dirty="0" smtClean="0">
              <a:solidFill>
                <a:srgbClr val="1D2781"/>
              </a:solidFill>
            </a:endParaRPr>
          </a:p>
        </p:txBody>
      </p:sp>
    </p:spTree>
    <p:extLst>
      <p:ext uri="{BB962C8B-B14F-4D97-AF65-F5344CB8AC3E}">
        <p14:creationId xmlns:p14="http://schemas.microsoft.com/office/powerpoint/2010/main" val="275311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3" end="3"/>
                                            </p:txEl>
                                          </p:spTgt>
                                        </p:tgtEl>
                                      </p:cBhvr>
                                    </p:animEffect>
                                    <p:animScale>
                                      <p:cBhvr>
                                        <p:cTn id="10"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Checking out Documents</a:t>
            </a:r>
            <a:r>
              <a:rPr lang="en-US" sz="3600" b="1" dirty="0" smtClean="0">
                <a:solidFill>
                  <a:srgbClr val="1D2781"/>
                </a:solidFill>
              </a:rPr>
              <a:t> </a:t>
            </a:r>
            <a:endParaRPr lang="en-US" sz="3600" b="1" dirty="0">
              <a:solidFill>
                <a:srgbClr val="1D2781"/>
              </a:solidFill>
            </a:endParaRPr>
          </a:p>
        </p:txBody>
      </p:sp>
      <p:sp>
        <p:nvSpPr>
          <p:cNvPr id="3" name="Content Placeholder 2"/>
          <p:cNvSpPr>
            <a:spLocks noGrp="1"/>
          </p:cNvSpPr>
          <p:nvPr>
            <p:ph idx="1"/>
          </p:nvPr>
        </p:nvSpPr>
        <p:spPr>
          <a:xfrm>
            <a:off x="457200" y="1371600"/>
            <a:ext cx="8229600" cy="4525963"/>
          </a:xfrm>
        </p:spPr>
        <p:txBody>
          <a:bodyPr>
            <a:normAutofit/>
          </a:bodyPr>
          <a:lstStyle/>
          <a:p>
            <a:r>
              <a:rPr lang="en-US" sz="2800" b="1" dirty="0" smtClean="0">
                <a:solidFill>
                  <a:srgbClr val="1D2781"/>
                </a:solidFill>
              </a:rPr>
              <a:t>Checking out documents opens the document</a:t>
            </a:r>
          </a:p>
          <a:p>
            <a:r>
              <a:rPr lang="en-US" sz="2800" b="1" dirty="0" smtClean="0">
                <a:solidFill>
                  <a:srgbClr val="1D2781"/>
                </a:solidFill>
              </a:rPr>
              <a:t>Locks the document and makes it read-only for other ProjectWise users</a:t>
            </a:r>
            <a:endParaRPr lang="en-US" sz="2800" b="1" dirty="0">
              <a:solidFill>
                <a:srgbClr val="1D2781"/>
              </a:solidFill>
            </a:endParaRPr>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8973"/>
          <a:stretch/>
        </p:blipFill>
        <p:spPr bwMode="auto">
          <a:xfrm>
            <a:off x="591205" y="3048000"/>
            <a:ext cx="7543800" cy="1658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4686300"/>
            <a:ext cx="1638300" cy="646331"/>
          </a:xfrm>
          <a:prstGeom prst="rect">
            <a:avLst/>
          </a:prstGeom>
        </p:spPr>
        <p:txBody>
          <a:bodyPr wrap="square">
            <a:spAutoFit/>
          </a:bodyPr>
          <a:lstStyle/>
          <a:p>
            <a:pPr>
              <a:spcBef>
                <a:spcPct val="0"/>
              </a:spcBef>
              <a:buFontTx/>
              <a:buNone/>
            </a:pPr>
            <a:r>
              <a:rPr lang="en-US" altLang="en-US" b="1" dirty="0" smtClean="0">
                <a:solidFill>
                  <a:srgbClr val="FF0000"/>
                </a:solidFill>
                <a:latin typeface="Arial" charset="0"/>
              </a:rPr>
              <a:t>Checked-out </a:t>
            </a:r>
            <a:endParaRPr lang="en-US" altLang="en-US" b="1" dirty="0">
              <a:solidFill>
                <a:srgbClr val="FF0000"/>
              </a:solidFill>
              <a:latin typeface="Arial" charset="0"/>
            </a:endParaRPr>
          </a:p>
          <a:p>
            <a:pPr>
              <a:spcBef>
                <a:spcPct val="0"/>
              </a:spcBef>
              <a:buFontTx/>
              <a:buNone/>
            </a:pPr>
            <a:r>
              <a:rPr lang="en-US" altLang="en-US" b="1" dirty="0">
                <a:solidFill>
                  <a:srgbClr val="FF0000"/>
                </a:solidFill>
                <a:latin typeface="Arial" charset="0"/>
              </a:rPr>
              <a:t>document</a:t>
            </a:r>
          </a:p>
        </p:txBody>
      </p:sp>
      <p:cxnSp>
        <p:nvCxnSpPr>
          <p:cNvPr id="8" name="Straight Arrow Connector 7"/>
          <p:cNvCxnSpPr/>
          <p:nvPr/>
        </p:nvCxnSpPr>
        <p:spPr>
          <a:xfrm flipH="1" flipV="1">
            <a:off x="1586822" y="4495800"/>
            <a:ext cx="699178"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19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Checking In Documents</a:t>
            </a:r>
            <a:r>
              <a:rPr lang="en-US" sz="3600" b="1" dirty="0" smtClean="0">
                <a:solidFill>
                  <a:srgbClr val="1D2781"/>
                </a:solidFill>
              </a:rPr>
              <a:t> </a:t>
            </a:r>
            <a:endParaRPr lang="en-US" sz="3600" b="1" dirty="0">
              <a:solidFill>
                <a:srgbClr val="1D2781"/>
              </a:solidFill>
            </a:endParaRPr>
          </a:p>
        </p:txBody>
      </p:sp>
      <p:sp>
        <p:nvSpPr>
          <p:cNvPr id="3" name="Content Placeholder 2"/>
          <p:cNvSpPr>
            <a:spLocks noGrp="1"/>
          </p:cNvSpPr>
          <p:nvPr>
            <p:ph idx="1"/>
          </p:nvPr>
        </p:nvSpPr>
        <p:spPr>
          <a:xfrm>
            <a:off x="457200" y="1371600"/>
            <a:ext cx="8229600" cy="4525963"/>
          </a:xfrm>
        </p:spPr>
        <p:txBody>
          <a:bodyPr>
            <a:normAutofit/>
          </a:bodyPr>
          <a:lstStyle/>
          <a:p>
            <a:r>
              <a:rPr lang="en-US" sz="2800" b="1" dirty="0" smtClean="0">
                <a:solidFill>
                  <a:srgbClr val="1D2781"/>
                </a:solidFill>
              </a:rPr>
              <a:t>To check in a document</a:t>
            </a:r>
          </a:p>
          <a:p>
            <a:pPr lvl="1"/>
            <a:r>
              <a:rPr lang="en-US" sz="2400" b="1" dirty="0" smtClean="0">
                <a:solidFill>
                  <a:srgbClr val="1D2781"/>
                </a:solidFill>
              </a:rPr>
              <a:t>Select the document, right click and select Check In  </a:t>
            </a:r>
          </a:p>
          <a:p>
            <a:r>
              <a:rPr lang="en-US" sz="2800" b="1" dirty="0" smtClean="0">
                <a:solidFill>
                  <a:srgbClr val="1D2781"/>
                </a:solidFill>
              </a:rPr>
              <a:t>Only the person that checked out the document can check it back in to ProjectWise</a:t>
            </a:r>
          </a:p>
          <a:p>
            <a:pPr lvl="1"/>
            <a:r>
              <a:rPr lang="en-US" sz="2400" b="1" dirty="0">
                <a:solidFill>
                  <a:srgbClr val="1D2781"/>
                </a:solidFill>
              </a:rPr>
              <a:t> </a:t>
            </a:r>
            <a:r>
              <a:rPr lang="en-US" sz="2400" b="1" dirty="0" smtClean="0">
                <a:solidFill>
                  <a:srgbClr val="1D2781"/>
                </a:solidFill>
              </a:rPr>
              <a:t>PW Admins can also check in the documents</a:t>
            </a:r>
          </a:p>
          <a:p>
            <a:endParaRPr lang="en-US" sz="2800" b="1" dirty="0">
              <a:solidFill>
                <a:srgbClr val="1D2781"/>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922815"/>
            <a:ext cx="8844290" cy="163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961929"/>
            <a:ext cx="1563637"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3962400" y="4876800"/>
            <a:ext cx="612145"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67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Checking In Documents</a:t>
            </a:r>
            <a:r>
              <a:rPr lang="en-US" sz="3600" b="1" dirty="0" smtClean="0">
                <a:solidFill>
                  <a:srgbClr val="1D2781"/>
                </a:solidFill>
              </a:rPr>
              <a:t> </a:t>
            </a:r>
            <a:endParaRPr lang="en-US" sz="3600" b="1" dirty="0">
              <a:solidFill>
                <a:srgbClr val="1D2781"/>
              </a:solidFill>
            </a:endParaRPr>
          </a:p>
        </p:txBody>
      </p:sp>
      <p:sp>
        <p:nvSpPr>
          <p:cNvPr id="3" name="Content Placeholder 2"/>
          <p:cNvSpPr>
            <a:spLocks noGrp="1"/>
          </p:cNvSpPr>
          <p:nvPr>
            <p:ph idx="1"/>
          </p:nvPr>
        </p:nvSpPr>
        <p:spPr>
          <a:xfrm>
            <a:off x="457200" y="1524000"/>
            <a:ext cx="8229600" cy="4525963"/>
          </a:xfrm>
        </p:spPr>
        <p:txBody>
          <a:bodyPr>
            <a:normAutofit/>
          </a:bodyPr>
          <a:lstStyle/>
          <a:p>
            <a:r>
              <a:rPr lang="en-US" sz="2800" b="1" dirty="0" smtClean="0">
                <a:solidFill>
                  <a:srgbClr val="1D2781"/>
                </a:solidFill>
              </a:rPr>
              <a:t>If you checked out the document from ProjectWise, and have it open on your computer screen, and then close the document, you will be prompted by ProjectWise to check the document back in.</a:t>
            </a:r>
          </a:p>
          <a:p>
            <a:endParaRPr lang="en-US" sz="2800" b="1" dirty="0">
              <a:solidFill>
                <a:srgbClr val="1D2781"/>
              </a:solidFill>
            </a:endParaRPr>
          </a:p>
        </p:txBody>
      </p:sp>
    </p:spTree>
    <p:extLst>
      <p:ext uri="{BB962C8B-B14F-4D97-AF65-F5344CB8AC3E}">
        <p14:creationId xmlns:p14="http://schemas.microsoft.com/office/powerpoint/2010/main" val="1585551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normAutofit/>
          </a:bodyPr>
          <a:lstStyle/>
          <a:p>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Checking In Documents</a:t>
            </a:r>
            <a:endParaRPr lang="en-US" sz="3600" b="1" dirty="0">
              <a:solidFill>
                <a:srgbClr val="1D2781"/>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7815" y="1283353"/>
            <a:ext cx="4755855" cy="31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a:xfrm>
            <a:off x="152400" y="1219200"/>
            <a:ext cx="71628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ct val="0"/>
              </a:spcBef>
            </a:pPr>
            <a:endParaRPr lang="en-US" altLang="en-US" sz="2800" b="1" dirty="0" smtClean="0">
              <a:solidFill>
                <a:srgbClr val="1D2781"/>
              </a:solidFill>
            </a:endParaRPr>
          </a:p>
        </p:txBody>
      </p:sp>
      <p:sp>
        <p:nvSpPr>
          <p:cNvPr id="4" name="Rectangle 3"/>
          <p:cNvSpPr/>
          <p:nvPr/>
        </p:nvSpPr>
        <p:spPr>
          <a:xfrm>
            <a:off x="6731775" y="3429000"/>
            <a:ext cx="2209800" cy="338554"/>
          </a:xfrm>
          <a:prstGeom prst="rect">
            <a:avLst/>
          </a:prstGeom>
        </p:spPr>
        <p:txBody>
          <a:bodyPr wrap="square">
            <a:spAutoFit/>
          </a:bodyPr>
          <a:lstStyle/>
          <a:p>
            <a:pPr>
              <a:spcBef>
                <a:spcPct val="0"/>
              </a:spcBef>
              <a:buFontTx/>
              <a:buNone/>
            </a:pPr>
            <a:r>
              <a:rPr lang="en-US" altLang="en-US" sz="1600" b="1" dirty="0" smtClean="0">
                <a:solidFill>
                  <a:srgbClr val="FF0000"/>
                </a:solidFill>
                <a:latin typeface="Arial" charset="0"/>
              </a:rPr>
              <a:t>“Check-In” options</a:t>
            </a:r>
            <a:endParaRPr lang="en-US" altLang="en-US" sz="1600" b="1" dirty="0">
              <a:solidFill>
                <a:srgbClr val="FF0000"/>
              </a:solidFill>
              <a:latin typeface="Arial" charset="0"/>
            </a:endParaRPr>
          </a:p>
        </p:txBody>
      </p:sp>
      <p:sp>
        <p:nvSpPr>
          <p:cNvPr id="8" name="Rectangle 7"/>
          <p:cNvSpPr/>
          <p:nvPr/>
        </p:nvSpPr>
        <p:spPr>
          <a:xfrm>
            <a:off x="375764" y="4572000"/>
            <a:ext cx="8534400" cy="1938992"/>
          </a:xfrm>
          <a:prstGeom prst="rect">
            <a:avLst/>
          </a:prstGeom>
        </p:spPr>
        <p:txBody>
          <a:bodyPr wrap="square">
            <a:spAutoFit/>
          </a:bodyPr>
          <a:lstStyle/>
          <a:p>
            <a:pPr>
              <a:buFontTx/>
              <a:buNone/>
            </a:pPr>
            <a:r>
              <a:rPr lang="en-US" altLang="en-US" sz="2000" b="1" dirty="0" smtClean="0">
                <a:solidFill>
                  <a:srgbClr val="1D2781"/>
                </a:solidFill>
              </a:rPr>
              <a:t>Check-In </a:t>
            </a:r>
            <a:r>
              <a:rPr lang="en-US" altLang="en-US" sz="2000" b="1" dirty="0">
                <a:solidFill>
                  <a:srgbClr val="1D2781"/>
                </a:solidFill>
              </a:rPr>
              <a:t>options</a:t>
            </a:r>
            <a:r>
              <a:rPr lang="en-US" altLang="en-US" sz="2000" b="1" dirty="0" smtClean="0">
                <a:solidFill>
                  <a:srgbClr val="1D2781"/>
                </a:solidFill>
              </a:rPr>
              <a:t>:</a:t>
            </a:r>
          </a:p>
          <a:p>
            <a:pPr marL="342900" indent="-342900">
              <a:buFont typeface="Arial" panose="020B0604020202020204" pitchFamily="34" charset="0"/>
              <a:buChar char="•"/>
            </a:pPr>
            <a:r>
              <a:rPr lang="en-US" altLang="en-US" sz="2000" b="1" u="sng" dirty="0" smtClean="0">
                <a:solidFill>
                  <a:srgbClr val="1D2781"/>
                </a:solidFill>
              </a:rPr>
              <a:t>Check In </a:t>
            </a:r>
            <a:r>
              <a:rPr lang="en-US" altLang="en-US" sz="2000" b="1" dirty="0">
                <a:solidFill>
                  <a:srgbClr val="1D2781"/>
                </a:solidFill>
              </a:rPr>
              <a:t>uploads  the modified </a:t>
            </a:r>
            <a:r>
              <a:rPr lang="en-US" altLang="en-US" sz="2000" b="1" dirty="0" smtClean="0">
                <a:solidFill>
                  <a:srgbClr val="1D2781"/>
                </a:solidFill>
              </a:rPr>
              <a:t>document</a:t>
            </a:r>
          </a:p>
          <a:p>
            <a:pPr marL="342900" indent="-342900">
              <a:buFont typeface="Arial" panose="020B0604020202020204" pitchFamily="34" charset="0"/>
              <a:buChar char="•"/>
            </a:pPr>
            <a:r>
              <a:rPr lang="en-US" altLang="en-US" sz="2000" b="1" u="sng" dirty="0">
                <a:solidFill>
                  <a:srgbClr val="1D2781"/>
                </a:solidFill>
              </a:rPr>
              <a:t>U</a:t>
            </a:r>
            <a:r>
              <a:rPr lang="en-US" altLang="en-US" sz="2000" b="1" u="sng" dirty="0" smtClean="0">
                <a:solidFill>
                  <a:srgbClr val="1D2781"/>
                </a:solidFill>
              </a:rPr>
              <a:t>pdate </a:t>
            </a:r>
            <a:r>
              <a:rPr lang="en-US" altLang="en-US" sz="2000" b="1" u="sng" dirty="0">
                <a:solidFill>
                  <a:srgbClr val="1D2781"/>
                </a:solidFill>
              </a:rPr>
              <a:t>Server copy</a:t>
            </a:r>
            <a:r>
              <a:rPr lang="en-US" altLang="en-US" sz="2000" b="1" dirty="0">
                <a:solidFill>
                  <a:srgbClr val="1D2781"/>
                </a:solidFill>
              </a:rPr>
              <a:t> – Replaces </a:t>
            </a:r>
            <a:r>
              <a:rPr lang="en-US" altLang="en-US" sz="2000" b="1" dirty="0" smtClean="0">
                <a:solidFill>
                  <a:srgbClr val="1D2781"/>
                </a:solidFill>
              </a:rPr>
              <a:t>the server </a:t>
            </a:r>
            <a:r>
              <a:rPr lang="en-US" altLang="en-US" sz="2000" b="1" dirty="0">
                <a:solidFill>
                  <a:srgbClr val="1D2781"/>
                </a:solidFill>
              </a:rPr>
              <a:t>copy but keeps </a:t>
            </a:r>
            <a:r>
              <a:rPr lang="en-US" altLang="en-US" sz="2000" b="1" dirty="0" smtClean="0">
                <a:solidFill>
                  <a:srgbClr val="1D2781"/>
                </a:solidFill>
              </a:rPr>
              <a:t>the document checked </a:t>
            </a:r>
            <a:r>
              <a:rPr lang="en-US" altLang="en-US" sz="2000" b="1" dirty="0">
                <a:solidFill>
                  <a:srgbClr val="1D2781"/>
                </a:solidFill>
              </a:rPr>
              <a:t>out</a:t>
            </a:r>
          </a:p>
          <a:p>
            <a:pPr marL="342900" indent="-342900">
              <a:buFont typeface="Arial" panose="020B0604020202020204" pitchFamily="34" charset="0"/>
              <a:buChar char="•"/>
            </a:pPr>
            <a:r>
              <a:rPr lang="en-US" altLang="en-US" sz="2000" b="1" u="sng" dirty="0">
                <a:solidFill>
                  <a:srgbClr val="1D2781"/>
                </a:solidFill>
              </a:rPr>
              <a:t>Free</a:t>
            </a:r>
            <a:r>
              <a:rPr lang="en-US" altLang="en-US" sz="2000" b="1" dirty="0">
                <a:solidFill>
                  <a:srgbClr val="1D2781"/>
                </a:solidFill>
              </a:rPr>
              <a:t> – Removes a lock on a </a:t>
            </a:r>
            <a:r>
              <a:rPr lang="en-US" altLang="en-US" sz="2000" b="1" dirty="0" smtClean="0">
                <a:solidFill>
                  <a:srgbClr val="1D2781"/>
                </a:solidFill>
              </a:rPr>
              <a:t>document; but changes </a:t>
            </a:r>
            <a:r>
              <a:rPr lang="en-US" altLang="en-US" sz="2000" b="1" dirty="0">
                <a:solidFill>
                  <a:srgbClr val="1D2781"/>
                </a:solidFill>
              </a:rPr>
              <a:t>are not made to the document since it was checked </a:t>
            </a:r>
            <a:r>
              <a:rPr lang="en-US" altLang="en-US" sz="2000" b="1" dirty="0" smtClean="0">
                <a:solidFill>
                  <a:srgbClr val="1D2781"/>
                </a:solidFill>
              </a:rPr>
              <a:t>out</a:t>
            </a:r>
            <a:endParaRPr lang="en-US" altLang="en-US" sz="2000" b="1" dirty="0">
              <a:solidFill>
                <a:srgbClr val="1D2781"/>
              </a:solidFill>
            </a:endParaRPr>
          </a:p>
        </p:txBody>
      </p:sp>
      <p:sp>
        <p:nvSpPr>
          <p:cNvPr id="3" name="Rounded Rectangle 2"/>
          <p:cNvSpPr/>
          <p:nvPr/>
        </p:nvSpPr>
        <p:spPr>
          <a:xfrm>
            <a:off x="1752600" y="3971987"/>
            <a:ext cx="4724400" cy="42786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a:off x="6570068" y="3767554"/>
            <a:ext cx="973732" cy="43988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0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5668539" cy="584775"/>
          </a:xfrm>
          <a:prstGeom prst="rect">
            <a:avLst/>
          </a:prstGeom>
        </p:spPr>
        <p:txBody>
          <a:bodyPr wrap="none">
            <a:spAutoFit/>
          </a:bodyPr>
          <a:lstStyle/>
          <a:p>
            <a:r>
              <a:rPr lang="en-US" sz="32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Checking In Documents</a:t>
            </a:r>
            <a:endParaRPr lang="en-US" sz="3200" dirty="0"/>
          </a:p>
        </p:txBody>
      </p:sp>
      <p:sp>
        <p:nvSpPr>
          <p:cNvPr id="5" name="TextBox 4"/>
          <p:cNvSpPr txBox="1"/>
          <p:nvPr/>
        </p:nvSpPr>
        <p:spPr>
          <a:xfrm>
            <a:off x="91069" y="1295400"/>
            <a:ext cx="762000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1D2781"/>
                </a:solidFill>
              </a:rPr>
              <a:t>Documents can also be checked in by using the Local Document Organizer</a:t>
            </a:r>
          </a:p>
          <a:p>
            <a:pPr marL="742950" lvl="1" indent="-285750">
              <a:buFont typeface="Arial" panose="020B0604020202020204" pitchFamily="34" charset="0"/>
              <a:buChar char="•"/>
            </a:pPr>
            <a:r>
              <a:rPr lang="en-US" b="1" dirty="0" smtClean="0">
                <a:solidFill>
                  <a:srgbClr val="1D2781"/>
                </a:solidFill>
              </a:rPr>
              <a:t>Go to Tools-&gt;Local Document Organizer</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232"/>
          <a:stretch/>
        </p:blipFill>
        <p:spPr bwMode="auto">
          <a:xfrm>
            <a:off x="457200" y="1973723"/>
            <a:ext cx="2514600" cy="3011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57200" y="1973723"/>
            <a:ext cx="381000" cy="1598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647700" y="2133600"/>
            <a:ext cx="38100" cy="457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647700" y="2590800"/>
            <a:ext cx="14097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2168421" y="5131327"/>
            <a:ext cx="2632179" cy="1477328"/>
          </a:xfrm>
          <a:prstGeom prst="rect">
            <a:avLst/>
          </a:prstGeom>
          <a:noFill/>
        </p:spPr>
        <p:txBody>
          <a:bodyPr wrap="square" rtlCol="0">
            <a:spAutoFit/>
          </a:bodyPr>
          <a:lstStyle/>
          <a:p>
            <a:r>
              <a:rPr lang="en-US" b="1" dirty="0" smtClean="0">
                <a:solidFill>
                  <a:srgbClr val="FF0000"/>
                </a:solidFill>
              </a:rPr>
              <a:t>Select the document </a:t>
            </a:r>
          </a:p>
          <a:p>
            <a:r>
              <a:rPr lang="en-US" b="1" dirty="0" smtClean="0">
                <a:solidFill>
                  <a:srgbClr val="FF0000"/>
                </a:solidFill>
              </a:rPr>
              <a:t>to be checked in by</a:t>
            </a:r>
          </a:p>
          <a:p>
            <a:r>
              <a:rPr lang="en-US" b="1" dirty="0" smtClean="0">
                <a:solidFill>
                  <a:srgbClr val="FF0000"/>
                </a:solidFill>
              </a:rPr>
              <a:t>right clicking on the </a:t>
            </a:r>
          </a:p>
          <a:p>
            <a:r>
              <a:rPr lang="en-US" b="1" dirty="0" smtClean="0">
                <a:solidFill>
                  <a:srgbClr val="FF0000"/>
                </a:solidFill>
              </a:rPr>
              <a:t>document.  Then select</a:t>
            </a:r>
          </a:p>
          <a:p>
            <a:r>
              <a:rPr lang="en-US" b="1" dirty="0" smtClean="0">
                <a:solidFill>
                  <a:srgbClr val="FF0000"/>
                </a:solidFill>
              </a:rPr>
              <a:t>Check In.</a:t>
            </a:r>
            <a:endParaRPr lang="en-US" b="1" dirty="0">
              <a:solidFill>
                <a:srgbClr val="FF0000"/>
              </a:solidFill>
            </a:endParaRPr>
          </a:p>
        </p:txBody>
      </p:sp>
      <p:pic>
        <p:nvPicPr>
          <p:cNvPr id="2" name="Picture 2" descr="D:\Users\anninojm\AppData\Local\Temp\SNAGHTMLea85c6.PNG"/>
          <p:cNvPicPr>
            <a:picLocks noChangeAspect="1" noChangeArrowheads="1"/>
          </p:cNvPicPr>
          <p:nvPr/>
        </p:nvPicPr>
        <p:blipFill rotWithShape="1">
          <a:blip r:embed="rId3">
            <a:extLst>
              <a:ext uri="{28A0092B-C50C-407E-A947-70E740481C1C}">
                <a14:useLocalDpi xmlns:a14="http://schemas.microsoft.com/office/drawing/2010/main" val="0"/>
              </a:ext>
            </a:extLst>
          </a:blip>
          <a:srcRect b="39803"/>
          <a:stretch/>
        </p:blipFill>
        <p:spPr bwMode="auto">
          <a:xfrm>
            <a:off x="3413519" y="1973723"/>
            <a:ext cx="5292657" cy="2722175"/>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flipV="1">
            <a:off x="3843009" y="3962400"/>
            <a:ext cx="268520" cy="85307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32" name="Picture 8" descr="D:\Users\anninojm\AppData\Local\Temp\SNAGHTMLdb2a10.PNG"/>
          <p:cNvPicPr>
            <a:picLocks noChangeAspect="1" noChangeArrowheads="1"/>
          </p:cNvPicPr>
          <p:nvPr/>
        </p:nvPicPr>
        <p:blipFill rotWithShape="1">
          <a:blip r:embed="rId4">
            <a:extLst>
              <a:ext uri="{28A0092B-C50C-407E-A947-70E740481C1C}">
                <a14:useLocalDpi xmlns:a14="http://schemas.microsoft.com/office/drawing/2010/main" val="0"/>
              </a:ext>
            </a:extLst>
          </a:blip>
          <a:srcRect b="30938"/>
          <a:stretch/>
        </p:blipFill>
        <p:spPr bwMode="auto">
          <a:xfrm>
            <a:off x="3373706" y="1973722"/>
            <a:ext cx="5332470" cy="3146553"/>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p:nvPr/>
        </p:nvCxnSpPr>
        <p:spPr>
          <a:xfrm>
            <a:off x="4741269" y="3979781"/>
            <a:ext cx="914400" cy="43393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682499" y="4312738"/>
            <a:ext cx="11430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083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2" grpId="0"/>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5668539" cy="584775"/>
          </a:xfrm>
          <a:prstGeom prst="rect">
            <a:avLst/>
          </a:prstGeom>
        </p:spPr>
        <p:txBody>
          <a:bodyPr wrap="none">
            <a:spAutoFit/>
          </a:bodyPr>
          <a:lstStyle/>
          <a:p>
            <a:r>
              <a:rPr lang="en-US" sz="32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Checking In Documents</a:t>
            </a:r>
            <a:endParaRPr lang="en-US" sz="3200" dirty="0"/>
          </a:p>
        </p:txBody>
      </p:sp>
      <p:sp>
        <p:nvSpPr>
          <p:cNvPr id="6" name="Rectangle 5"/>
          <p:cNvSpPr/>
          <p:nvPr/>
        </p:nvSpPr>
        <p:spPr>
          <a:xfrm>
            <a:off x="381000" y="1295400"/>
            <a:ext cx="8001000" cy="1754326"/>
          </a:xfrm>
          <a:prstGeom prst="rect">
            <a:avLst/>
          </a:prstGeom>
        </p:spPr>
        <p:txBody>
          <a:bodyPr wrap="square">
            <a:spAutoFit/>
          </a:bodyPr>
          <a:lstStyle/>
          <a:p>
            <a:pPr marL="285750" indent="-285750">
              <a:buFont typeface="Arial" panose="020B0604020202020204" pitchFamily="34" charset="0"/>
              <a:buChar char="•"/>
            </a:pPr>
            <a:r>
              <a:rPr lang="en-US" b="1" u="sng" dirty="0">
                <a:solidFill>
                  <a:srgbClr val="1D2781"/>
                </a:solidFill>
              </a:rPr>
              <a:t>Note:</a:t>
            </a:r>
            <a:r>
              <a:rPr lang="en-US" b="1" dirty="0">
                <a:solidFill>
                  <a:srgbClr val="1D2781"/>
                </a:solidFill>
              </a:rPr>
              <a:t>  If you have more than one file checked </a:t>
            </a:r>
            <a:r>
              <a:rPr lang="en-US" b="1" dirty="0" smtClean="0">
                <a:solidFill>
                  <a:srgbClr val="1D2781"/>
                </a:solidFill>
              </a:rPr>
              <a:t>out, </a:t>
            </a:r>
            <a:r>
              <a:rPr lang="en-US" b="1" dirty="0">
                <a:solidFill>
                  <a:srgbClr val="1D2781"/>
                </a:solidFill>
              </a:rPr>
              <a:t>the local document organizer will appear (pop up</a:t>
            </a:r>
            <a:r>
              <a:rPr lang="en-US" b="1" dirty="0" smtClean="0">
                <a:solidFill>
                  <a:srgbClr val="1D2781"/>
                </a:solidFill>
              </a:rPr>
              <a:t>) when you try to log out of ProjectWise.  </a:t>
            </a:r>
            <a:endParaRPr lang="en-US" b="1" dirty="0">
              <a:solidFill>
                <a:srgbClr val="1D2781"/>
              </a:solidFill>
            </a:endParaRPr>
          </a:p>
          <a:p>
            <a:pPr marL="742950" lvl="1" indent="-285750">
              <a:buFont typeface="Arial" panose="020B0604020202020204" pitchFamily="34" charset="0"/>
              <a:buChar char="•"/>
            </a:pPr>
            <a:r>
              <a:rPr lang="en-US" b="1" dirty="0">
                <a:solidFill>
                  <a:srgbClr val="1D2781"/>
                </a:solidFill>
              </a:rPr>
              <a:t>The </a:t>
            </a:r>
            <a:r>
              <a:rPr lang="en-US" b="1" dirty="0" smtClean="0">
                <a:solidFill>
                  <a:srgbClr val="1D2781"/>
                </a:solidFill>
              </a:rPr>
              <a:t>Local Document Organizer dialog </a:t>
            </a:r>
            <a:r>
              <a:rPr lang="en-US" b="1" dirty="0">
                <a:solidFill>
                  <a:srgbClr val="1D2781"/>
                </a:solidFill>
              </a:rPr>
              <a:t>box will list other documents that you have checked out</a:t>
            </a:r>
          </a:p>
          <a:p>
            <a:pPr marL="742950" lvl="1" indent="-285750">
              <a:buFont typeface="Arial" panose="020B0604020202020204" pitchFamily="34" charset="0"/>
              <a:buChar char="•"/>
            </a:pPr>
            <a:r>
              <a:rPr lang="en-US" b="1" dirty="0">
                <a:solidFill>
                  <a:srgbClr val="1D2781"/>
                </a:solidFill>
              </a:rPr>
              <a:t>You can either check the documents back in or ignore the dialog </a:t>
            </a:r>
            <a:r>
              <a:rPr lang="en-US" b="1" dirty="0" smtClean="0">
                <a:solidFill>
                  <a:srgbClr val="1D2781"/>
                </a:solidFill>
              </a:rPr>
              <a:t>box (by </a:t>
            </a:r>
            <a:r>
              <a:rPr lang="en-US" b="1" dirty="0">
                <a:solidFill>
                  <a:srgbClr val="1D2781"/>
                </a:solidFill>
              </a:rPr>
              <a:t>clicking on the “X” in the upper </a:t>
            </a:r>
            <a:r>
              <a:rPr lang="en-US" b="1" dirty="0" smtClean="0">
                <a:solidFill>
                  <a:srgbClr val="1D2781"/>
                </a:solidFill>
              </a:rPr>
              <a:t>right</a:t>
            </a:r>
            <a:endParaRPr lang="en-US" dirty="0"/>
          </a:p>
        </p:txBody>
      </p:sp>
      <p:pic>
        <p:nvPicPr>
          <p:cNvPr id="2050" name="Picture 2" descr="D:\Users\anninojm\AppData\Local\Temp\SNAGHTMLcd52a5.PNG"/>
          <p:cNvPicPr>
            <a:picLocks noChangeAspect="1" noChangeArrowheads="1"/>
          </p:cNvPicPr>
          <p:nvPr/>
        </p:nvPicPr>
        <p:blipFill rotWithShape="1">
          <a:blip r:embed="rId2">
            <a:extLst>
              <a:ext uri="{28A0092B-C50C-407E-A947-70E740481C1C}">
                <a14:useLocalDpi xmlns:a14="http://schemas.microsoft.com/office/drawing/2010/main" val="0"/>
              </a:ext>
            </a:extLst>
          </a:blip>
          <a:srcRect l="928" b="48286"/>
          <a:stretch/>
        </p:blipFill>
        <p:spPr bwMode="auto">
          <a:xfrm>
            <a:off x="865539" y="3276600"/>
            <a:ext cx="5833680" cy="2601786"/>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6251290" y="3276600"/>
            <a:ext cx="444439"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181414" y="2891135"/>
            <a:ext cx="1902444" cy="923330"/>
          </a:xfrm>
          <a:prstGeom prst="rect">
            <a:avLst/>
          </a:prstGeom>
          <a:noFill/>
        </p:spPr>
        <p:txBody>
          <a:bodyPr wrap="none" rtlCol="0">
            <a:spAutoFit/>
          </a:bodyPr>
          <a:lstStyle/>
          <a:p>
            <a:r>
              <a:rPr lang="en-US" b="1" dirty="0" smtClean="0">
                <a:solidFill>
                  <a:srgbClr val="FF0000"/>
                </a:solidFill>
              </a:rPr>
              <a:t>By clicking on the </a:t>
            </a:r>
          </a:p>
          <a:p>
            <a:r>
              <a:rPr lang="en-US" b="1" dirty="0" smtClean="0">
                <a:solidFill>
                  <a:srgbClr val="FF0000"/>
                </a:solidFill>
              </a:rPr>
              <a:t>“x” you close </a:t>
            </a:r>
          </a:p>
          <a:p>
            <a:r>
              <a:rPr lang="en-US" b="1" dirty="0" smtClean="0">
                <a:solidFill>
                  <a:srgbClr val="FF0000"/>
                </a:solidFill>
              </a:rPr>
              <a:t>the dialog box</a:t>
            </a:r>
            <a:endParaRPr lang="en-US" b="1" dirty="0">
              <a:solidFill>
                <a:srgbClr val="FF0000"/>
              </a:solidFill>
            </a:endParaRPr>
          </a:p>
        </p:txBody>
      </p:sp>
      <p:cxnSp>
        <p:nvCxnSpPr>
          <p:cNvPr id="11" name="Straight Arrow Connector 10"/>
          <p:cNvCxnSpPr/>
          <p:nvPr/>
        </p:nvCxnSpPr>
        <p:spPr>
          <a:xfrm flipH="1">
            <a:off x="6699220" y="3276600"/>
            <a:ext cx="482194"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60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45"/>
            <a:ext cx="8610600" cy="1143000"/>
          </a:xfrm>
        </p:spPr>
        <p:txBody>
          <a:bodyPr>
            <a:noAutofit/>
          </a:bodyPr>
          <a:lstStyle/>
          <a:p>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Basic ProjectWise Functions</a:t>
            </a:r>
            <a:endParaRPr lang="en-US" sz="3600" b="1" dirty="0">
              <a:solidFill>
                <a:srgbClr val="1D2781"/>
              </a:solidFill>
            </a:endParaRPr>
          </a:p>
        </p:txBody>
      </p:sp>
      <p:sp>
        <p:nvSpPr>
          <p:cNvPr id="3" name="Content Placeholder 2"/>
          <p:cNvSpPr>
            <a:spLocks noGrp="1"/>
          </p:cNvSpPr>
          <p:nvPr>
            <p:ph idx="1"/>
          </p:nvPr>
        </p:nvSpPr>
        <p:spPr>
          <a:xfrm>
            <a:off x="381000" y="1371600"/>
            <a:ext cx="8229600" cy="4525963"/>
          </a:xfrm>
        </p:spPr>
        <p:txBody>
          <a:bodyPr>
            <a:normAutofit/>
          </a:bodyPr>
          <a:lstStyle/>
          <a:p>
            <a:r>
              <a:rPr lang="en-US" b="1" dirty="0" smtClean="0">
                <a:solidFill>
                  <a:srgbClr val="1D2781"/>
                </a:solidFill>
              </a:rPr>
              <a:t>Logging in/Logging out</a:t>
            </a:r>
          </a:p>
          <a:p>
            <a:r>
              <a:rPr lang="en-US" b="1" dirty="0" smtClean="0">
                <a:solidFill>
                  <a:srgbClr val="1D2781"/>
                </a:solidFill>
              </a:rPr>
              <a:t>Navigating around the PW Interface</a:t>
            </a:r>
          </a:p>
          <a:p>
            <a:r>
              <a:rPr lang="en-US" b="1" dirty="0" smtClean="0">
                <a:solidFill>
                  <a:srgbClr val="1D2781"/>
                </a:solidFill>
              </a:rPr>
              <a:t>Opening/checking out documents</a:t>
            </a:r>
          </a:p>
          <a:p>
            <a:r>
              <a:rPr lang="en-US" b="1" dirty="0" smtClean="0">
                <a:solidFill>
                  <a:srgbClr val="1D2781"/>
                </a:solidFill>
              </a:rPr>
              <a:t>Closing/checking in documents</a:t>
            </a:r>
          </a:p>
          <a:p>
            <a:r>
              <a:rPr lang="en-US" sz="3000" b="1" dirty="0">
                <a:solidFill>
                  <a:srgbClr val="1D2781"/>
                </a:solidFill>
                <a:latin typeface="Calibri" panose="020F0502020204030204" pitchFamily="34" charset="0"/>
              </a:rPr>
              <a:t>Exporting </a:t>
            </a:r>
            <a:r>
              <a:rPr lang="en-US" sz="3000" b="1" dirty="0" smtClean="0">
                <a:solidFill>
                  <a:srgbClr val="1D2781"/>
                </a:solidFill>
                <a:latin typeface="Calibri" panose="020F0502020204030204" pitchFamily="34" charset="0"/>
              </a:rPr>
              <a:t>documents</a:t>
            </a:r>
            <a:endParaRPr lang="en-US" sz="3000" b="1" dirty="0">
              <a:solidFill>
                <a:srgbClr val="1D2781"/>
              </a:solidFill>
              <a:latin typeface="Calibri" panose="020F0502020204030204" pitchFamily="34" charset="0"/>
            </a:endParaRPr>
          </a:p>
        </p:txBody>
      </p:sp>
    </p:spTree>
    <p:extLst>
      <p:ext uri="{BB962C8B-B14F-4D97-AF65-F5344CB8AC3E}">
        <p14:creationId xmlns:p14="http://schemas.microsoft.com/office/powerpoint/2010/main" val="328688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4" end="4"/>
                                            </p:txEl>
                                          </p:spTgt>
                                        </p:tgtEl>
                                      </p:cBhvr>
                                    </p:animEffect>
                                    <p:animScale>
                                      <p:cBhvr>
                                        <p:cTn id="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143000"/>
          </a:xfrm>
        </p:spPr>
        <p:txBody>
          <a:bodyPr>
            <a:normAutofit/>
          </a:bodyPr>
          <a:lstStyle/>
          <a:p>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Exporting Documents</a:t>
            </a:r>
            <a:endParaRPr lang="en-US" sz="3600" dirty="0"/>
          </a:p>
        </p:txBody>
      </p:sp>
      <p:sp>
        <p:nvSpPr>
          <p:cNvPr id="3" name="Content Placeholder 2"/>
          <p:cNvSpPr>
            <a:spLocks noGrp="1"/>
          </p:cNvSpPr>
          <p:nvPr>
            <p:ph idx="4294967295"/>
          </p:nvPr>
        </p:nvSpPr>
        <p:spPr>
          <a:xfrm>
            <a:off x="0" y="1547018"/>
            <a:ext cx="9067800" cy="4525963"/>
          </a:xfrm>
        </p:spPr>
        <p:txBody>
          <a:bodyPr/>
          <a:lstStyle/>
          <a:p>
            <a:r>
              <a:rPr lang="en-US" sz="2400" b="1" dirty="0" smtClean="0">
                <a:solidFill>
                  <a:srgbClr val="1D2781"/>
                </a:solidFill>
              </a:rPr>
              <a:t>Documents can be exported out of ProjectWise and saved to your computer</a:t>
            </a:r>
          </a:p>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6932"/>
          <a:stretch/>
        </p:blipFill>
        <p:spPr bwMode="auto">
          <a:xfrm>
            <a:off x="76200" y="2273785"/>
            <a:ext cx="8878754"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905000" y="5181600"/>
            <a:ext cx="685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971800" y="3574419"/>
            <a:ext cx="2895600" cy="923330"/>
          </a:xfrm>
          <a:prstGeom prst="rect">
            <a:avLst/>
          </a:prstGeom>
          <a:noFill/>
        </p:spPr>
        <p:txBody>
          <a:bodyPr wrap="square" rtlCol="0">
            <a:spAutoFit/>
          </a:bodyPr>
          <a:lstStyle/>
          <a:p>
            <a:r>
              <a:rPr lang="en-US" b="1" dirty="0" smtClean="0">
                <a:solidFill>
                  <a:srgbClr val="FF0000"/>
                </a:solidFill>
              </a:rPr>
              <a:t>Select the document(s) </a:t>
            </a:r>
          </a:p>
          <a:p>
            <a:r>
              <a:rPr lang="en-US" b="1" dirty="0" smtClean="0">
                <a:solidFill>
                  <a:srgbClr val="FF0000"/>
                </a:solidFill>
              </a:rPr>
              <a:t>to export, right click, and</a:t>
            </a:r>
          </a:p>
          <a:p>
            <a:r>
              <a:rPr lang="en-US" b="1" dirty="0" smtClean="0">
                <a:solidFill>
                  <a:srgbClr val="FF0000"/>
                </a:solidFill>
              </a:rPr>
              <a:t>select export</a:t>
            </a:r>
            <a:endParaRPr lang="en-US" b="1" dirty="0">
              <a:solidFill>
                <a:srgbClr val="FF0000"/>
              </a:solidFill>
            </a:endParaRPr>
          </a:p>
        </p:txBody>
      </p:sp>
      <p:sp>
        <p:nvSpPr>
          <p:cNvPr id="8" name="Rounded Rectangle 7"/>
          <p:cNvSpPr/>
          <p:nvPr/>
        </p:nvSpPr>
        <p:spPr>
          <a:xfrm>
            <a:off x="89578" y="3386537"/>
            <a:ext cx="1358221"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flipV="1">
            <a:off x="1479793" y="3500838"/>
            <a:ext cx="1536214" cy="30916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590802" y="4419600"/>
            <a:ext cx="761998" cy="74367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6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5715000" cy="944562"/>
          </a:xfrm>
          <a:effectLst/>
          <a:scene3d>
            <a:camera prst="orthographicFront"/>
            <a:lightRig rig="threePt" dir="t"/>
          </a:scene3d>
          <a:sp3d prstMaterial="metal">
            <a:bevelT/>
          </a:sp3d>
        </p:spPr>
        <p:txBody>
          <a:bodyPr>
            <a:normAutofit fontScale="90000"/>
            <a:sp3d extrusionH="57150" prstMaterial="metal">
              <a:bevelT w="38100" h="38100"/>
            </a:sp3d>
          </a:bodyPr>
          <a:lstStyle/>
          <a:p>
            <a:r>
              <a:rPr lang="en-US"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ProjectWise Topics</a:t>
            </a:r>
            <a:endParaRPr lang="en-US" b="1" dirty="0">
              <a:ln w="19050" cmpd="sng">
                <a:solidFill>
                  <a:schemeClr val="bg1"/>
                </a:solidFill>
                <a:prstDash val="solid"/>
                <a:miter lim="800000"/>
              </a:ln>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524000"/>
            <a:ext cx="8229600" cy="4525963"/>
          </a:xfrm>
          <a:scene3d>
            <a:camera prst="orthographicFront"/>
            <a:lightRig rig="threePt" dir="t"/>
          </a:scene3d>
          <a:sp3d>
            <a:bevelT/>
          </a:sp3d>
        </p:spPr>
        <p:txBody>
          <a:bodyPr>
            <a:normAutofit lnSpcReduction="10000"/>
            <a:sp3d extrusionH="57150">
              <a:bevelT w="38100" h="38100"/>
            </a:sp3d>
          </a:bodyPr>
          <a:lstStyle/>
          <a:p>
            <a:r>
              <a:rPr lang="en-US" sz="2800" b="1" dirty="0" smtClean="0">
                <a:solidFill>
                  <a:srgbClr val="1D2781"/>
                </a:solidFill>
                <a:latin typeface="Verdana" panose="020B0604030504040204" pitchFamily="34" charset="0"/>
              </a:rPr>
              <a:t>Logging in PW</a:t>
            </a:r>
          </a:p>
          <a:p>
            <a:r>
              <a:rPr lang="en-US" sz="2800" b="1" dirty="0" smtClean="0">
                <a:solidFill>
                  <a:srgbClr val="1D2781"/>
                </a:solidFill>
                <a:latin typeface="Verdana" panose="020B0604030504040204" pitchFamily="34" charset="0"/>
              </a:rPr>
              <a:t>Navigating around the PW interface</a:t>
            </a:r>
          </a:p>
          <a:p>
            <a:r>
              <a:rPr lang="en-US" sz="2800" b="1" dirty="0" smtClean="0">
                <a:solidFill>
                  <a:srgbClr val="1D2781"/>
                </a:solidFill>
                <a:latin typeface="Verdana" panose="020B0604030504040204" pitchFamily="34" charset="0"/>
              </a:rPr>
              <a:t>Opening/Checking Out documents</a:t>
            </a:r>
          </a:p>
          <a:p>
            <a:r>
              <a:rPr lang="en-US" sz="2800" b="1" dirty="0" smtClean="0">
                <a:solidFill>
                  <a:srgbClr val="1D2781"/>
                </a:solidFill>
                <a:latin typeface="Verdana" panose="020B0604030504040204" pitchFamily="34" charset="0"/>
              </a:rPr>
              <a:t>Closing/Checking In documents</a:t>
            </a:r>
          </a:p>
          <a:p>
            <a:r>
              <a:rPr lang="en-US" sz="2800" b="1" dirty="0" smtClean="0">
                <a:solidFill>
                  <a:srgbClr val="1D2781"/>
                </a:solidFill>
                <a:latin typeface="Verdana" panose="020B0604030504040204" pitchFamily="34" charset="0"/>
              </a:rPr>
              <a:t>Exporting documents</a:t>
            </a:r>
          </a:p>
          <a:p>
            <a:r>
              <a:rPr lang="en-US" sz="2800" b="1" dirty="0" smtClean="0">
                <a:solidFill>
                  <a:srgbClr val="1D2781"/>
                </a:solidFill>
                <a:latin typeface="Verdana" panose="020B0604030504040204" pitchFamily="34" charset="0"/>
              </a:rPr>
              <a:t>Project Properties vs. Document Attributes</a:t>
            </a:r>
          </a:p>
          <a:p>
            <a:r>
              <a:rPr lang="en-US" sz="2800" b="1" dirty="0" smtClean="0">
                <a:solidFill>
                  <a:srgbClr val="1D2781"/>
                </a:solidFill>
                <a:latin typeface="Verdana" panose="020B0604030504040204" pitchFamily="34" charset="0"/>
              </a:rPr>
              <a:t>Searching and Sorting</a:t>
            </a:r>
          </a:p>
          <a:p>
            <a:r>
              <a:rPr lang="en-US" sz="2800" b="1" dirty="0" smtClean="0">
                <a:solidFill>
                  <a:srgbClr val="1D2781"/>
                </a:solidFill>
                <a:latin typeface="Verdana" panose="020B0604030504040204" pitchFamily="34" charset="0"/>
              </a:rPr>
              <a:t>Creating email links to PW Documents</a:t>
            </a:r>
          </a:p>
          <a:p>
            <a:endParaRPr lang="en-US" dirty="0"/>
          </a:p>
        </p:txBody>
      </p:sp>
    </p:spTree>
    <p:extLst>
      <p:ext uri="{BB962C8B-B14F-4D97-AF65-F5344CB8AC3E}">
        <p14:creationId xmlns:p14="http://schemas.microsoft.com/office/powerpoint/2010/main" val="83426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52400"/>
            <a:ext cx="5761514" cy="646331"/>
          </a:xfrm>
          <a:prstGeom prst="rect">
            <a:avLst/>
          </a:prstGeom>
        </p:spPr>
        <p:txBody>
          <a:bodyPr wrap="none">
            <a:spAutoFit/>
          </a:bodyPr>
          <a:lstStyle/>
          <a:p>
            <a:r>
              <a:rPr lang="en-US" sz="36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Exporting Documents</a:t>
            </a:r>
            <a:endParaRPr lang="en-US" sz="3600" dirty="0"/>
          </a:p>
        </p:txBody>
      </p:sp>
      <p:pic>
        <p:nvPicPr>
          <p:cNvPr id="1026" name="Picture 2" descr="D:\Users\anninojm\AppData\Local\Temp\SNAGHTML7b258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716159"/>
            <a:ext cx="4078081" cy="294488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447800" y="2714445"/>
            <a:ext cx="2118757"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1000" y="3224416"/>
            <a:ext cx="2590800" cy="369332"/>
          </a:xfrm>
          <a:prstGeom prst="rect">
            <a:avLst/>
          </a:prstGeom>
          <a:noFill/>
        </p:spPr>
        <p:txBody>
          <a:bodyPr wrap="square" rtlCol="0">
            <a:spAutoFit/>
          </a:bodyPr>
          <a:lstStyle/>
          <a:p>
            <a:r>
              <a:rPr lang="en-US" b="1" dirty="0" smtClean="0">
                <a:solidFill>
                  <a:srgbClr val="FF0000"/>
                </a:solidFill>
              </a:rPr>
              <a:t>Select “Send to Folder”</a:t>
            </a:r>
            <a:endParaRPr lang="en-US" b="1" dirty="0">
              <a:solidFill>
                <a:srgbClr val="FF0000"/>
              </a:solidFill>
            </a:endParaRPr>
          </a:p>
        </p:txBody>
      </p:sp>
      <p:cxnSp>
        <p:nvCxnSpPr>
          <p:cNvPr id="9" name="Straight Arrow Connector 8"/>
          <p:cNvCxnSpPr/>
          <p:nvPr/>
        </p:nvCxnSpPr>
        <p:spPr>
          <a:xfrm flipV="1">
            <a:off x="1008913" y="2957091"/>
            <a:ext cx="381000" cy="228600"/>
          </a:xfrm>
          <a:prstGeom prst="straightConnector1">
            <a:avLst/>
          </a:prstGeom>
          <a:ln w="2222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descr="D:\Users\anninojm\AppData\Local\Temp\SNAGHTML80a6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344" y="1752601"/>
            <a:ext cx="4078081" cy="29448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16779" y="3035617"/>
            <a:ext cx="2993821" cy="1200329"/>
          </a:xfrm>
          <a:prstGeom prst="rect">
            <a:avLst/>
          </a:prstGeom>
          <a:noFill/>
        </p:spPr>
        <p:txBody>
          <a:bodyPr wrap="square" rtlCol="0">
            <a:spAutoFit/>
          </a:bodyPr>
          <a:lstStyle/>
          <a:p>
            <a:r>
              <a:rPr lang="en-US" b="1" dirty="0" smtClean="0">
                <a:solidFill>
                  <a:srgbClr val="FF0000"/>
                </a:solidFill>
              </a:rPr>
              <a:t>Browse to the folder </a:t>
            </a:r>
          </a:p>
          <a:p>
            <a:r>
              <a:rPr lang="en-US" b="1" dirty="0" smtClean="0">
                <a:solidFill>
                  <a:srgbClr val="FF0000"/>
                </a:solidFill>
              </a:rPr>
              <a:t>on your computer that you want to store the exported document</a:t>
            </a:r>
            <a:endParaRPr lang="en-US" b="1" dirty="0">
              <a:solidFill>
                <a:srgbClr val="FF0000"/>
              </a:solidFill>
            </a:endParaRPr>
          </a:p>
        </p:txBody>
      </p:sp>
      <p:sp>
        <p:nvSpPr>
          <p:cNvPr id="3" name="Rounded Rectangle 2"/>
          <p:cNvSpPr/>
          <p:nvPr/>
        </p:nvSpPr>
        <p:spPr>
          <a:xfrm>
            <a:off x="7543800" y="2590800"/>
            <a:ext cx="914400"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V="1">
            <a:off x="7704198" y="2874950"/>
            <a:ext cx="320796" cy="32133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971800" y="4342506"/>
            <a:ext cx="533400" cy="2325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611263" y="3725233"/>
            <a:ext cx="625492" cy="369332"/>
          </a:xfrm>
          <a:prstGeom prst="rect">
            <a:avLst/>
          </a:prstGeom>
          <a:noFill/>
        </p:spPr>
        <p:txBody>
          <a:bodyPr wrap="none" rtlCol="0">
            <a:spAutoFit/>
          </a:bodyPr>
          <a:lstStyle/>
          <a:p>
            <a:r>
              <a:rPr lang="en-US" b="1" dirty="0" smtClean="0">
                <a:solidFill>
                  <a:srgbClr val="FF0000"/>
                </a:solidFill>
              </a:rPr>
              <a:t>Click</a:t>
            </a:r>
            <a:endParaRPr lang="en-US" b="1" dirty="0">
              <a:solidFill>
                <a:srgbClr val="FF0000"/>
              </a:solidFill>
            </a:endParaRPr>
          </a:p>
        </p:txBody>
      </p:sp>
      <p:cxnSp>
        <p:nvCxnSpPr>
          <p:cNvPr id="16" name="Straight Arrow Connector 15"/>
          <p:cNvCxnSpPr/>
          <p:nvPr/>
        </p:nvCxnSpPr>
        <p:spPr>
          <a:xfrm>
            <a:off x="3024975" y="4029708"/>
            <a:ext cx="99223" cy="31279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7467600" y="4427598"/>
            <a:ext cx="533400" cy="1474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6918308" y="4923642"/>
            <a:ext cx="625492" cy="369332"/>
          </a:xfrm>
          <a:prstGeom prst="rect">
            <a:avLst/>
          </a:prstGeom>
        </p:spPr>
        <p:txBody>
          <a:bodyPr wrap="none">
            <a:spAutoFit/>
          </a:bodyPr>
          <a:lstStyle/>
          <a:p>
            <a:r>
              <a:rPr lang="en-US" b="1" dirty="0">
                <a:solidFill>
                  <a:srgbClr val="FF0000"/>
                </a:solidFill>
              </a:rPr>
              <a:t>Click</a:t>
            </a:r>
          </a:p>
        </p:txBody>
      </p:sp>
      <p:cxnSp>
        <p:nvCxnSpPr>
          <p:cNvPr id="24" name="Straight Arrow Connector 23"/>
          <p:cNvCxnSpPr/>
          <p:nvPr/>
        </p:nvCxnSpPr>
        <p:spPr>
          <a:xfrm flipV="1">
            <a:off x="7311201" y="4575054"/>
            <a:ext cx="312798" cy="3485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p:bldP spid="3" grpId="0" animBg="1"/>
      <p:bldP spid="13" grpId="0" animBg="1"/>
      <p:bldP spid="14" grpId="0"/>
      <p:bldP spid="20" grpId="0" animBg="1"/>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5715000" cy="944562"/>
          </a:xfrm>
          <a:effectLst/>
          <a:scene3d>
            <a:camera prst="orthographicFront"/>
            <a:lightRig rig="threePt" dir="t"/>
          </a:scene3d>
          <a:sp3d prstMaterial="metal">
            <a:bevelT/>
          </a:sp3d>
        </p:spPr>
        <p:txBody>
          <a:bodyPr>
            <a:normAutofit fontScale="90000"/>
            <a:sp3d extrusionH="57150" prstMaterial="metal">
              <a:bevelT w="38100" h="38100"/>
            </a:sp3d>
          </a:bodyPr>
          <a:lstStyle/>
          <a:p>
            <a:r>
              <a:rPr lang="en-US"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ProjectWise Topics</a:t>
            </a:r>
            <a:endParaRPr lang="en-US" b="1" dirty="0">
              <a:ln w="19050" cmpd="sng">
                <a:solidFill>
                  <a:schemeClr val="bg1"/>
                </a:solidFill>
                <a:prstDash val="solid"/>
                <a:miter lim="800000"/>
              </a:ln>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524000"/>
            <a:ext cx="8229600" cy="4525963"/>
          </a:xfrm>
          <a:scene3d>
            <a:camera prst="orthographicFront"/>
            <a:lightRig rig="threePt" dir="t"/>
          </a:scene3d>
          <a:sp3d>
            <a:bevelT/>
          </a:sp3d>
        </p:spPr>
        <p:txBody>
          <a:bodyPr>
            <a:normAutofit/>
            <a:sp3d extrusionH="57150">
              <a:bevelT w="38100" h="38100"/>
            </a:sp3d>
          </a:bodyPr>
          <a:lstStyle/>
          <a:p>
            <a:r>
              <a:rPr lang="en-US" sz="2800" b="1" dirty="0" smtClean="0">
                <a:solidFill>
                  <a:srgbClr val="1D2781"/>
                </a:solidFill>
                <a:latin typeface="Verdana" panose="020B0604030504040204" pitchFamily="34" charset="0"/>
              </a:rPr>
              <a:t>Logging in PW</a:t>
            </a:r>
          </a:p>
          <a:p>
            <a:r>
              <a:rPr lang="en-US" sz="2800" b="1" dirty="0" smtClean="0">
                <a:solidFill>
                  <a:srgbClr val="1D2781"/>
                </a:solidFill>
                <a:latin typeface="Verdana" panose="020B0604030504040204" pitchFamily="34" charset="0"/>
              </a:rPr>
              <a:t>Navigating around the PW interface</a:t>
            </a:r>
          </a:p>
          <a:p>
            <a:r>
              <a:rPr lang="en-US" sz="2800" b="1" dirty="0" smtClean="0">
                <a:solidFill>
                  <a:srgbClr val="1D2781"/>
                </a:solidFill>
                <a:latin typeface="Verdana" panose="020B0604030504040204" pitchFamily="34" charset="0"/>
              </a:rPr>
              <a:t>Opening/Checking Out documents</a:t>
            </a:r>
          </a:p>
          <a:p>
            <a:r>
              <a:rPr lang="en-US" sz="2800" b="1" dirty="0" smtClean="0">
                <a:solidFill>
                  <a:srgbClr val="1D2781"/>
                </a:solidFill>
                <a:latin typeface="Verdana" panose="020B0604030504040204" pitchFamily="34" charset="0"/>
              </a:rPr>
              <a:t>Closing/Checking In documents</a:t>
            </a:r>
          </a:p>
          <a:p>
            <a:r>
              <a:rPr lang="en-US" sz="2800" b="1" dirty="0" smtClean="0">
                <a:solidFill>
                  <a:srgbClr val="1D2781"/>
                </a:solidFill>
                <a:latin typeface="Verdana" panose="020B0604030504040204" pitchFamily="34" charset="0"/>
              </a:rPr>
              <a:t>Exporting documents</a:t>
            </a:r>
          </a:p>
          <a:p>
            <a:r>
              <a:rPr lang="en-US" sz="2800" b="1" dirty="0" smtClean="0">
                <a:solidFill>
                  <a:srgbClr val="1D2781"/>
                </a:solidFill>
                <a:latin typeface="Verdana" panose="020B0604030504040204" pitchFamily="34" charset="0"/>
              </a:rPr>
              <a:t>Project Properties vs. Document Attributes</a:t>
            </a:r>
          </a:p>
          <a:p>
            <a:endParaRPr lang="en-US" dirty="0"/>
          </a:p>
        </p:txBody>
      </p:sp>
    </p:spTree>
    <p:extLst>
      <p:ext uri="{BB962C8B-B14F-4D97-AF65-F5344CB8AC3E}">
        <p14:creationId xmlns:p14="http://schemas.microsoft.com/office/powerpoint/2010/main" val="125622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5" end="5"/>
                                            </p:txEl>
                                          </p:spTgt>
                                        </p:tgtEl>
                                      </p:cBhvr>
                                    </p:animEffect>
                                    <p:animScale>
                                      <p:cBhvr>
                                        <p:cTn id="7"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b="1" dirty="0" smtClean="0">
                <a:solidFill>
                  <a:srgbClr val="1D2781"/>
                </a:solidFill>
              </a:rPr>
              <a:t>Project Properties provide information about a project</a:t>
            </a:r>
          </a:p>
          <a:p>
            <a:r>
              <a:rPr lang="en-US" b="1" dirty="0" smtClean="0">
                <a:solidFill>
                  <a:srgbClr val="1D2781"/>
                </a:solidFill>
              </a:rPr>
              <a:t>Allow searching and sorting</a:t>
            </a:r>
          </a:p>
          <a:p>
            <a:r>
              <a:rPr lang="en-US" b="1" dirty="0" smtClean="0">
                <a:solidFill>
                  <a:srgbClr val="1D2781"/>
                </a:solidFill>
              </a:rPr>
              <a:t>Categories of project properties:</a:t>
            </a:r>
          </a:p>
          <a:p>
            <a:pPr lvl="1"/>
            <a:r>
              <a:rPr lang="en-US" b="1" u="sng" dirty="0" smtClean="0">
                <a:solidFill>
                  <a:srgbClr val="FF0000"/>
                </a:solidFill>
              </a:rPr>
              <a:t>General information - </a:t>
            </a:r>
            <a:r>
              <a:rPr lang="en-US" b="1" dirty="0" smtClean="0">
                <a:solidFill>
                  <a:srgbClr val="1D2781"/>
                </a:solidFill>
              </a:rPr>
              <a:t>project number, project title, improvement type)</a:t>
            </a:r>
          </a:p>
          <a:p>
            <a:pPr lvl="1"/>
            <a:r>
              <a:rPr lang="en-US" b="1" u="sng" dirty="0" smtClean="0">
                <a:solidFill>
                  <a:srgbClr val="FF0000"/>
                </a:solidFill>
              </a:rPr>
              <a:t>Location - </a:t>
            </a:r>
            <a:r>
              <a:rPr lang="en-US" b="1" dirty="0" smtClean="0">
                <a:solidFill>
                  <a:srgbClr val="1D2781"/>
                </a:solidFill>
              </a:rPr>
              <a:t>town(s), route(s), mileage</a:t>
            </a:r>
          </a:p>
          <a:p>
            <a:pPr lvl="1"/>
            <a:r>
              <a:rPr lang="en-US" b="1" u="sng" dirty="0" smtClean="0">
                <a:solidFill>
                  <a:srgbClr val="FF0000"/>
                </a:solidFill>
              </a:rPr>
              <a:t>Assets -</a:t>
            </a:r>
            <a:r>
              <a:rPr lang="en-US" b="1" dirty="0" smtClean="0">
                <a:solidFill>
                  <a:srgbClr val="1D2781"/>
                </a:solidFill>
              </a:rPr>
              <a:t> signals, signs, bridges</a:t>
            </a:r>
          </a:p>
          <a:p>
            <a:pPr lvl="1"/>
            <a:r>
              <a:rPr lang="en-US" b="1" u="sng" dirty="0" smtClean="0">
                <a:solidFill>
                  <a:srgbClr val="FF0000"/>
                </a:solidFill>
              </a:rPr>
              <a:t>Scheduling information - </a:t>
            </a:r>
            <a:r>
              <a:rPr lang="en-US" b="1" dirty="0" smtClean="0">
                <a:solidFill>
                  <a:srgbClr val="1D2781"/>
                </a:solidFill>
              </a:rPr>
              <a:t>FDP, DCD, ADV, Construction Initiation, Contract Award, etc.</a:t>
            </a:r>
          </a:p>
          <a:p>
            <a:pPr lvl="1"/>
            <a:r>
              <a:rPr lang="en-US" b="1" u="sng" dirty="0" smtClean="0">
                <a:solidFill>
                  <a:srgbClr val="FF0000"/>
                </a:solidFill>
              </a:rPr>
              <a:t>Cost information – </a:t>
            </a:r>
            <a:r>
              <a:rPr lang="en-US" b="1" dirty="0" smtClean="0">
                <a:solidFill>
                  <a:srgbClr val="1D2781"/>
                </a:solidFill>
              </a:rPr>
              <a:t>Total project cost, revised contract value, etc.</a:t>
            </a:r>
            <a:endParaRPr lang="en-US" b="1" u="sng" dirty="0" smtClean="0">
              <a:solidFill>
                <a:srgbClr val="FF0000"/>
              </a:solidFill>
            </a:endParaRPr>
          </a:p>
          <a:p>
            <a:pPr lvl="1"/>
            <a:r>
              <a:rPr lang="en-US" b="1" u="sng" dirty="0" smtClean="0">
                <a:solidFill>
                  <a:srgbClr val="FF0000"/>
                </a:solidFill>
              </a:rPr>
              <a:t>Design information </a:t>
            </a:r>
            <a:r>
              <a:rPr lang="en-US" b="1" dirty="0" smtClean="0">
                <a:solidFill>
                  <a:srgbClr val="FF0000"/>
                </a:solidFill>
              </a:rPr>
              <a:t>- </a:t>
            </a:r>
            <a:r>
              <a:rPr lang="en-US" b="1" dirty="0" smtClean="0">
                <a:solidFill>
                  <a:srgbClr val="1D2781"/>
                </a:solidFill>
              </a:rPr>
              <a:t>percent complete, primary design, project manager, consultant engineer, project engineer</a:t>
            </a:r>
          </a:p>
          <a:p>
            <a:pPr lvl="1"/>
            <a:r>
              <a:rPr lang="en-US" b="1" u="sng" dirty="0" smtClean="0">
                <a:solidFill>
                  <a:srgbClr val="FF0000"/>
                </a:solidFill>
              </a:rPr>
              <a:t>Construction information - </a:t>
            </a:r>
            <a:r>
              <a:rPr lang="en-US" b="1" dirty="0" smtClean="0">
                <a:solidFill>
                  <a:srgbClr val="1D2781"/>
                </a:solidFill>
              </a:rPr>
              <a:t>percent compete, primary inspector, contractor</a:t>
            </a:r>
          </a:p>
        </p:txBody>
      </p:sp>
      <p:sp>
        <p:nvSpPr>
          <p:cNvPr id="4" name="Rectangle 3"/>
          <p:cNvSpPr/>
          <p:nvPr/>
        </p:nvSpPr>
        <p:spPr>
          <a:xfrm>
            <a:off x="1852067" y="228600"/>
            <a:ext cx="4889480" cy="646331"/>
          </a:xfrm>
          <a:prstGeom prst="rect">
            <a:avLst/>
          </a:prstGeom>
        </p:spPr>
        <p:txBody>
          <a:bodyPr wrap="none">
            <a:spAutoFit/>
          </a:bodyPr>
          <a:lstStyle/>
          <a:p>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 Properties</a:t>
            </a:r>
            <a:endParaRPr lang="en-US" sz="3600" dirty="0"/>
          </a:p>
        </p:txBody>
      </p:sp>
    </p:spTree>
    <p:extLst>
      <p:ext uri="{BB962C8B-B14F-4D97-AF65-F5344CB8AC3E}">
        <p14:creationId xmlns:p14="http://schemas.microsoft.com/office/powerpoint/2010/main" val="48182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2" y="76200"/>
            <a:ext cx="8229600" cy="914400"/>
          </a:xfrm>
        </p:spPr>
        <p:txBody>
          <a:bodyPr>
            <a:normAutofit fontScale="90000"/>
          </a:bodyPr>
          <a:lstStyle/>
          <a:p>
            <a:r>
              <a:rPr lang="en-US"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
            </a:r>
            <a:br>
              <a:rPr lang="en-US"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br>
            <a:r>
              <a:rPr lang="en-US"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 </a:t>
            </a:r>
            <a:r>
              <a:rPr lang="en-US"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Properties</a:t>
            </a:r>
            <a:r>
              <a:rPr lang="en-US" dirty="0"/>
              <a:t/>
            </a:r>
            <a:br>
              <a:rPr lang="en-US" dirty="0"/>
            </a:br>
            <a:endParaRPr lang="en-US" b="1" dirty="0">
              <a:solidFill>
                <a:srgbClr val="1D2781"/>
              </a:solidFill>
            </a:endParaRPr>
          </a:p>
        </p:txBody>
      </p:sp>
      <p:sp>
        <p:nvSpPr>
          <p:cNvPr id="5" name="AutoShape 5"/>
          <p:cNvSpPr>
            <a:spLocks/>
          </p:cNvSpPr>
          <p:nvPr/>
        </p:nvSpPr>
        <p:spPr bwMode="auto">
          <a:xfrm rot="10800000">
            <a:off x="7542426" y="1905000"/>
            <a:ext cx="685800" cy="4800600"/>
          </a:xfrm>
          <a:prstGeom prst="leftBrace">
            <a:avLst>
              <a:gd name="adj1" fmla="val 72222"/>
              <a:gd name="adj2" fmla="val 50000"/>
            </a:avLst>
          </a:prstGeom>
          <a:noFill/>
          <a:ln w="25400">
            <a:solidFill>
              <a:srgbClr val="FF0000"/>
            </a:solidFill>
            <a:round/>
            <a:headEnd type="triangle" w="med" len="med"/>
            <a:tailEnd type="triangle" w="med" len="med"/>
          </a:ln>
          <a:effectLst>
            <a:outerShdw dist="28398" dir="1593903" algn="ctr" rotWithShape="0">
              <a:srgbClr val="2803AF"/>
            </a:outerShdw>
          </a:effectLst>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a:defRPr sz="3100" b="1">
                <a:solidFill>
                  <a:srgbClr val="FFFFFF"/>
                </a:solidFill>
                <a:latin typeface="Verdana" pitchFamily="34" charset="0"/>
              </a:defRPr>
            </a:lvl1pPr>
            <a:lvl2pPr marL="742950" indent="-285750">
              <a:defRPr sz="3100" b="1">
                <a:solidFill>
                  <a:srgbClr val="FFFFFF"/>
                </a:solidFill>
                <a:latin typeface="Verdana" pitchFamily="34" charset="0"/>
              </a:defRPr>
            </a:lvl2pPr>
            <a:lvl3pPr marL="1143000" indent="-228600">
              <a:defRPr sz="3100" b="1">
                <a:solidFill>
                  <a:srgbClr val="FFFFFF"/>
                </a:solidFill>
                <a:latin typeface="Verdana" pitchFamily="34" charset="0"/>
              </a:defRPr>
            </a:lvl3pPr>
            <a:lvl4pPr marL="1600200" indent="-228600">
              <a:defRPr sz="3100" b="1">
                <a:solidFill>
                  <a:srgbClr val="FFFFFF"/>
                </a:solidFill>
                <a:latin typeface="Verdana" pitchFamily="34" charset="0"/>
              </a:defRPr>
            </a:lvl4pPr>
            <a:lvl5pPr marL="2057400" indent="-228600">
              <a:defRPr sz="3100" b="1">
                <a:solidFill>
                  <a:srgbClr val="FFFFFF"/>
                </a:solidFill>
                <a:latin typeface="Verdana" pitchFamily="34" charset="0"/>
              </a:defRPr>
            </a:lvl5pPr>
            <a:lvl6pPr marL="2514600" indent="-228600" eaLnBrk="0" fontAlgn="base" hangingPunct="0">
              <a:spcBef>
                <a:spcPct val="50000"/>
              </a:spcBef>
              <a:spcAft>
                <a:spcPct val="0"/>
              </a:spcAft>
              <a:buChar char="•"/>
              <a:defRPr sz="3100" b="1">
                <a:solidFill>
                  <a:srgbClr val="FFFFFF"/>
                </a:solidFill>
                <a:latin typeface="Verdana" pitchFamily="34" charset="0"/>
              </a:defRPr>
            </a:lvl6pPr>
            <a:lvl7pPr marL="2971800" indent="-228600" eaLnBrk="0" fontAlgn="base" hangingPunct="0">
              <a:spcBef>
                <a:spcPct val="50000"/>
              </a:spcBef>
              <a:spcAft>
                <a:spcPct val="0"/>
              </a:spcAft>
              <a:buChar char="•"/>
              <a:defRPr sz="3100" b="1">
                <a:solidFill>
                  <a:srgbClr val="FFFFFF"/>
                </a:solidFill>
                <a:latin typeface="Verdana" pitchFamily="34" charset="0"/>
              </a:defRPr>
            </a:lvl7pPr>
            <a:lvl8pPr marL="3429000" indent="-228600" eaLnBrk="0" fontAlgn="base" hangingPunct="0">
              <a:spcBef>
                <a:spcPct val="50000"/>
              </a:spcBef>
              <a:spcAft>
                <a:spcPct val="0"/>
              </a:spcAft>
              <a:buChar char="•"/>
              <a:defRPr sz="3100" b="1">
                <a:solidFill>
                  <a:srgbClr val="FFFFFF"/>
                </a:solidFill>
                <a:latin typeface="Verdana" pitchFamily="34" charset="0"/>
              </a:defRPr>
            </a:lvl8pPr>
            <a:lvl9pPr marL="3886200" indent="-228600" eaLnBrk="0" fontAlgn="base" hangingPunct="0">
              <a:spcBef>
                <a:spcPct val="50000"/>
              </a:spcBef>
              <a:spcAft>
                <a:spcPct val="0"/>
              </a:spcAft>
              <a:buChar char="•"/>
              <a:defRPr sz="3100" b="1">
                <a:solidFill>
                  <a:srgbClr val="FFFFFF"/>
                </a:solidFill>
                <a:latin typeface="Verdana" pitchFamily="34" charset="0"/>
              </a:defRPr>
            </a:lvl9pPr>
          </a:lstStyle>
          <a:p>
            <a:endParaRPr lang="en-US"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87372"/>
            <a:ext cx="7086600" cy="555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86400" y="3974280"/>
            <a:ext cx="2398926" cy="646331"/>
          </a:xfrm>
          <a:prstGeom prst="rect">
            <a:avLst/>
          </a:prstGeom>
          <a:noFill/>
        </p:spPr>
        <p:txBody>
          <a:bodyPr wrap="none" rtlCol="0">
            <a:spAutoFit/>
          </a:bodyPr>
          <a:lstStyle/>
          <a:p>
            <a:r>
              <a:rPr lang="en-US" b="1" dirty="0" smtClean="0">
                <a:solidFill>
                  <a:srgbClr val="FF0000"/>
                </a:solidFill>
              </a:rPr>
              <a:t>Project properties for a</a:t>
            </a:r>
          </a:p>
          <a:p>
            <a:r>
              <a:rPr lang="en-US" b="1" dirty="0" smtClean="0">
                <a:solidFill>
                  <a:srgbClr val="FF0000"/>
                </a:solidFill>
              </a:rPr>
              <a:t>Transportation project</a:t>
            </a:r>
            <a:endParaRPr lang="en-US" b="1" dirty="0">
              <a:solidFill>
                <a:srgbClr val="FF0000"/>
              </a:solidFill>
            </a:endParaRPr>
          </a:p>
        </p:txBody>
      </p:sp>
      <p:sp>
        <p:nvSpPr>
          <p:cNvPr id="8" name="Rounded Rectangle 7"/>
          <p:cNvSpPr/>
          <p:nvPr/>
        </p:nvSpPr>
        <p:spPr>
          <a:xfrm>
            <a:off x="595639" y="3168326"/>
            <a:ext cx="609600" cy="1206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371600" y="2786612"/>
            <a:ext cx="1938223" cy="369332"/>
          </a:xfrm>
          <a:prstGeom prst="rect">
            <a:avLst/>
          </a:prstGeom>
          <a:noFill/>
        </p:spPr>
        <p:txBody>
          <a:bodyPr wrap="none" rtlCol="0">
            <a:spAutoFit/>
          </a:bodyPr>
          <a:lstStyle/>
          <a:p>
            <a:r>
              <a:rPr lang="en-US" b="1" dirty="0" smtClean="0">
                <a:solidFill>
                  <a:srgbClr val="FF0000"/>
                </a:solidFill>
              </a:rPr>
              <a:t>Highlight a project</a:t>
            </a:r>
            <a:endParaRPr lang="en-US" b="1" dirty="0">
              <a:solidFill>
                <a:srgbClr val="FF0000"/>
              </a:solidFill>
            </a:endParaRPr>
          </a:p>
        </p:txBody>
      </p:sp>
      <p:cxnSp>
        <p:nvCxnSpPr>
          <p:cNvPr id="11" name="Straight Arrow Connector 10"/>
          <p:cNvCxnSpPr/>
          <p:nvPr/>
        </p:nvCxnSpPr>
        <p:spPr>
          <a:xfrm flipH="1">
            <a:off x="1205239" y="3048000"/>
            <a:ext cx="242561" cy="18065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914307" y="1828800"/>
            <a:ext cx="5334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782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176" y="0"/>
            <a:ext cx="8229600" cy="1143000"/>
          </a:xfrm>
        </p:spPr>
        <p:txBody>
          <a:bodyPr>
            <a:normAutofit/>
          </a:bodyPr>
          <a:lstStyle/>
          <a:p>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Document Attributes</a:t>
            </a:r>
            <a:endParaRPr lang="en-US" sz="3600" dirty="0"/>
          </a:p>
        </p:txBody>
      </p:sp>
      <p:sp>
        <p:nvSpPr>
          <p:cNvPr id="3" name="Content Placeholder 2"/>
          <p:cNvSpPr>
            <a:spLocks noGrp="1"/>
          </p:cNvSpPr>
          <p:nvPr>
            <p:ph idx="4294967295"/>
          </p:nvPr>
        </p:nvSpPr>
        <p:spPr>
          <a:xfrm>
            <a:off x="0" y="1524000"/>
            <a:ext cx="8229600" cy="4525963"/>
          </a:xfrm>
        </p:spPr>
        <p:txBody>
          <a:bodyPr>
            <a:normAutofit lnSpcReduction="10000"/>
          </a:bodyPr>
          <a:lstStyle/>
          <a:p>
            <a:r>
              <a:rPr lang="en-US" b="1" dirty="0" smtClean="0">
                <a:solidFill>
                  <a:srgbClr val="1D2781"/>
                </a:solidFill>
              </a:rPr>
              <a:t>Document attributes describe the document</a:t>
            </a:r>
          </a:p>
          <a:p>
            <a:r>
              <a:rPr lang="en-US" b="1" dirty="0" smtClean="0">
                <a:solidFill>
                  <a:srgbClr val="1D2781"/>
                </a:solidFill>
              </a:rPr>
              <a:t>Attributes are searchable and sortable</a:t>
            </a:r>
          </a:p>
          <a:p>
            <a:pPr lvl="1"/>
            <a:r>
              <a:rPr lang="en-US" b="1" dirty="0" smtClean="0">
                <a:solidFill>
                  <a:srgbClr val="1D2781"/>
                </a:solidFill>
              </a:rPr>
              <a:t>Label</a:t>
            </a:r>
          </a:p>
          <a:p>
            <a:pPr lvl="1"/>
            <a:r>
              <a:rPr lang="en-US" b="1" dirty="0" smtClean="0">
                <a:solidFill>
                  <a:srgbClr val="1D2781"/>
                </a:solidFill>
              </a:rPr>
              <a:t>Description</a:t>
            </a:r>
          </a:p>
          <a:p>
            <a:pPr lvl="1"/>
            <a:r>
              <a:rPr lang="en-US" b="1" dirty="0" smtClean="0">
                <a:solidFill>
                  <a:srgbClr val="1D2781"/>
                </a:solidFill>
              </a:rPr>
              <a:t>Application (Word, Excel, Power Point, etc.)</a:t>
            </a:r>
          </a:p>
          <a:p>
            <a:pPr lvl="1"/>
            <a:r>
              <a:rPr lang="en-US" b="1" dirty="0" smtClean="0">
                <a:solidFill>
                  <a:srgbClr val="1D2781"/>
                </a:solidFill>
              </a:rPr>
              <a:t>Main Category</a:t>
            </a:r>
          </a:p>
          <a:p>
            <a:pPr lvl="1"/>
            <a:r>
              <a:rPr lang="en-US" b="1" dirty="0" smtClean="0">
                <a:solidFill>
                  <a:srgbClr val="1D2781"/>
                </a:solidFill>
              </a:rPr>
              <a:t>Sub Category</a:t>
            </a:r>
          </a:p>
          <a:p>
            <a:pPr lvl="1"/>
            <a:r>
              <a:rPr lang="en-US" b="1" dirty="0" smtClean="0">
                <a:solidFill>
                  <a:srgbClr val="1D2781"/>
                </a:solidFill>
              </a:rPr>
              <a:t>Document Date </a:t>
            </a:r>
          </a:p>
          <a:p>
            <a:pPr lvl="1"/>
            <a:r>
              <a:rPr lang="en-US" b="1" dirty="0" smtClean="0">
                <a:solidFill>
                  <a:srgbClr val="1D2781"/>
                </a:solidFill>
              </a:rPr>
              <a:t>Discipline (Facilities, Traffic, Highways, etc.)</a:t>
            </a:r>
          </a:p>
          <a:p>
            <a:pPr lvl="1"/>
            <a:endParaRPr lang="en-US" dirty="0"/>
          </a:p>
        </p:txBody>
      </p:sp>
    </p:spTree>
    <p:extLst>
      <p:ext uri="{BB962C8B-B14F-4D97-AF65-F5344CB8AC3E}">
        <p14:creationId xmlns:p14="http://schemas.microsoft.com/office/powerpoint/2010/main" val="291553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36" r="26470"/>
          <a:stretch/>
        </p:blipFill>
        <p:spPr bwMode="auto">
          <a:xfrm>
            <a:off x="-25594" y="2192350"/>
            <a:ext cx="9144000" cy="2960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47800" y="304800"/>
            <a:ext cx="5581977" cy="646331"/>
          </a:xfrm>
          <a:prstGeom prst="rect">
            <a:avLst/>
          </a:prstGeom>
        </p:spPr>
        <p:txBody>
          <a:bodyPr wrap="none">
            <a:spAutoFit/>
          </a:bodyPr>
          <a:lstStyle/>
          <a:p>
            <a:r>
              <a:rPr lang="en-US" sz="36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Document Attributes</a:t>
            </a:r>
            <a:endParaRPr lang="en-US" sz="3600" dirty="0"/>
          </a:p>
        </p:txBody>
      </p:sp>
    </p:spTree>
    <p:extLst>
      <p:ext uri="{BB962C8B-B14F-4D97-AF65-F5344CB8AC3E}">
        <p14:creationId xmlns:p14="http://schemas.microsoft.com/office/powerpoint/2010/main" val="558946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45"/>
            <a:ext cx="8610600" cy="1143000"/>
          </a:xfrm>
        </p:spPr>
        <p:txBody>
          <a:bodyPr>
            <a:noAutofit/>
          </a:bodyPr>
          <a:lstStyle/>
          <a:p>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Basic ProjectWise Functions</a:t>
            </a:r>
            <a:endParaRPr lang="en-US" sz="3600" b="1" dirty="0">
              <a:solidFill>
                <a:srgbClr val="1D2781"/>
              </a:solidFill>
            </a:endParaRPr>
          </a:p>
        </p:txBody>
      </p:sp>
      <p:sp>
        <p:nvSpPr>
          <p:cNvPr id="3" name="Content Placeholder 2"/>
          <p:cNvSpPr>
            <a:spLocks noGrp="1"/>
          </p:cNvSpPr>
          <p:nvPr>
            <p:ph idx="1"/>
          </p:nvPr>
        </p:nvSpPr>
        <p:spPr>
          <a:xfrm>
            <a:off x="381000" y="1371600"/>
            <a:ext cx="8229600" cy="4525963"/>
          </a:xfrm>
        </p:spPr>
        <p:txBody>
          <a:bodyPr>
            <a:normAutofit/>
          </a:bodyPr>
          <a:lstStyle/>
          <a:p>
            <a:r>
              <a:rPr lang="en-US" b="1" dirty="0" smtClean="0">
                <a:solidFill>
                  <a:srgbClr val="1D2781"/>
                </a:solidFill>
              </a:rPr>
              <a:t>Logging in/Logging out</a:t>
            </a:r>
          </a:p>
          <a:p>
            <a:r>
              <a:rPr lang="en-US" b="1" dirty="0" smtClean="0">
                <a:solidFill>
                  <a:srgbClr val="1D2781"/>
                </a:solidFill>
              </a:rPr>
              <a:t>Navigating around the PW Interface</a:t>
            </a:r>
          </a:p>
          <a:p>
            <a:r>
              <a:rPr lang="en-US" b="1" dirty="0" smtClean="0">
                <a:solidFill>
                  <a:srgbClr val="1D2781"/>
                </a:solidFill>
              </a:rPr>
              <a:t>Opening/checking out documents</a:t>
            </a:r>
          </a:p>
          <a:p>
            <a:r>
              <a:rPr lang="en-US" b="1" dirty="0" smtClean="0">
                <a:solidFill>
                  <a:srgbClr val="1D2781"/>
                </a:solidFill>
              </a:rPr>
              <a:t>Closing/checking in documents</a:t>
            </a:r>
          </a:p>
          <a:p>
            <a:r>
              <a:rPr lang="en-US" sz="3000" b="1" dirty="0">
                <a:solidFill>
                  <a:srgbClr val="1D2781"/>
                </a:solidFill>
                <a:latin typeface="Calibri" panose="020F0502020204030204" pitchFamily="34" charset="0"/>
              </a:rPr>
              <a:t>Exporting documents</a:t>
            </a:r>
          </a:p>
          <a:p>
            <a:r>
              <a:rPr lang="en-US" sz="3000" b="1" dirty="0" smtClean="0">
                <a:solidFill>
                  <a:srgbClr val="1D2781"/>
                </a:solidFill>
                <a:latin typeface="Calibri" panose="020F0502020204030204" pitchFamily="34" charset="0"/>
              </a:rPr>
              <a:t>Searching and Sorting</a:t>
            </a:r>
            <a:endParaRPr lang="en-US" sz="3000" b="1" dirty="0">
              <a:solidFill>
                <a:srgbClr val="1D2781"/>
              </a:solidFill>
              <a:latin typeface="Calibri" panose="020F0502020204030204" pitchFamily="34" charset="0"/>
            </a:endParaRPr>
          </a:p>
          <a:p>
            <a:endParaRPr lang="en-US" b="1" dirty="0" smtClean="0">
              <a:solidFill>
                <a:srgbClr val="1D2781"/>
              </a:solidFill>
            </a:endParaRPr>
          </a:p>
        </p:txBody>
      </p:sp>
    </p:spTree>
    <p:extLst>
      <p:ext uri="{BB962C8B-B14F-4D97-AF65-F5344CB8AC3E}">
        <p14:creationId xmlns:p14="http://schemas.microsoft.com/office/powerpoint/2010/main" val="68453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5" end="5"/>
                                            </p:txEl>
                                          </p:spTgt>
                                        </p:tgtEl>
                                      </p:cBhvr>
                                    </p:animEffect>
                                    <p:animScale>
                                      <p:cBhvr>
                                        <p:cTn id="7"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219875"/>
            <a:ext cx="4605748" cy="1200329"/>
          </a:xfrm>
          <a:prstGeom prst="rect">
            <a:avLst/>
          </a:prstGeom>
        </p:spPr>
        <p:txBody>
          <a:bodyPr wrap="none">
            <a:spAutoFit/>
          </a:bodyPr>
          <a:lstStyle/>
          <a:p>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Type of Searches</a:t>
            </a:r>
          </a:p>
          <a:p>
            <a:endParaRPr lang="en-US" sz="3600" dirty="0"/>
          </a:p>
        </p:txBody>
      </p:sp>
      <p:sp>
        <p:nvSpPr>
          <p:cNvPr id="5" name="TextBox 4"/>
          <p:cNvSpPr txBox="1"/>
          <p:nvPr/>
        </p:nvSpPr>
        <p:spPr>
          <a:xfrm>
            <a:off x="152400" y="1420204"/>
            <a:ext cx="8077200" cy="6370975"/>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1D2781"/>
                </a:solidFill>
              </a:rPr>
              <a:t>Quick Searches</a:t>
            </a:r>
          </a:p>
          <a:p>
            <a:pPr marL="285750" indent="-285750">
              <a:buFont typeface="Arial" panose="020B0604020202020204" pitchFamily="34" charset="0"/>
              <a:buChar char="•"/>
            </a:pPr>
            <a:endParaRPr lang="en-US" sz="2400" b="1" dirty="0">
              <a:solidFill>
                <a:srgbClr val="1D2781"/>
              </a:solidFill>
            </a:endParaRPr>
          </a:p>
          <a:p>
            <a:pPr marL="285750" indent="-285750">
              <a:buFont typeface="Arial" panose="020B0604020202020204" pitchFamily="34" charset="0"/>
              <a:buChar char="•"/>
            </a:pPr>
            <a:r>
              <a:rPr lang="en-US" sz="2400" b="1" dirty="0" smtClean="0">
                <a:solidFill>
                  <a:srgbClr val="1D2781"/>
                </a:solidFill>
              </a:rPr>
              <a:t>Advanced Searches</a:t>
            </a:r>
          </a:p>
          <a:p>
            <a:pPr marL="742950" lvl="1" indent="-285750">
              <a:buFont typeface="Arial" panose="020B0604020202020204" pitchFamily="34" charset="0"/>
              <a:buChar char="•"/>
            </a:pPr>
            <a:r>
              <a:rPr lang="en-US" sz="2400" b="1" dirty="0" smtClean="0">
                <a:solidFill>
                  <a:srgbClr val="1D2781"/>
                </a:solidFill>
              </a:rPr>
              <a:t>Search Form</a:t>
            </a:r>
          </a:p>
          <a:p>
            <a:pPr marL="742950" lvl="1" indent="-285750">
              <a:buFont typeface="Arial" panose="020B0604020202020204" pitchFamily="34" charset="0"/>
              <a:buChar char="•"/>
            </a:pPr>
            <a:r>
              <a:rPr lang="en-US" sz="2400" b="1" dirty="0" smtClean="0">
                <a:solidFill>
                  <a:srgbClr val="1D2781"/>
                </a:solidFill>
              </a:rPr>
              <a:t>Search Builder</a:t>
            </a:r>
          </a:p>
          <a:p>
            <a:pPr marL="742950" lvl="1" indent="-285750">
              <a:buFont typeface="Arial" panose="020B0604020202020204" pitchFamily="34" charset="0"/>
              <a:buChar char="•"/>
            </a:pPr>
            <a:endParaRPr lang="en-US" sz="2400" b="1" dirty="0">
              <a:solidFill>
                <a:srgbClr val="1D2781"/>
              </a:solidFill>
            </a:endParaRPr>
          </a:p>
          <a:p>
            <a:pPr marL="285750" indent="-285750">
              <a:buFont typeface="Arial" panose="020B0604020202020204" pitchFamily="34" charset="0"/>
              <a:buChar char="•"/>
            </a:pPr>
            <a:r>
              <a:rPr lang="en-US" sz="2400" b="1" dirty="0" smtClean="0">
                <a:solidFill>
                  <a:srgbClr val="1D2781"/>
                </a:solidFill>
              </a:rPr>
              <a:t>Saved Searches</a:t>
            </a:r>
          </a:p>
          <a:p>
            <a:pPr marL="742950" lvl="1" indent="-285750">
              <a:buFont typeface="Arial" panose="020B0604020202020204" pitchFamily="34" charset="0"/>
              <a:buChar char="•"/>
            </a:pPr>
            <a:r>
              <a:rPr lang="en-US" sz="2400" b="1" dirty="0" smtClean="0">
                <a:solidFill>
                  <a:srgbClr val="1D2781"/>
                </a:solidFill>
              </a:rPr>
              <a:t>Global </a:t>
            </a:r>
            <a:r>
              <a:rPr lang="en-US" sz="2400" b="1" dirty="0">
                <a:solidFill>
                  <a:srgbClr val="1D2781"/>
                </a:solidFill>
              </a:rPr>
              <a:t>Searches</a:t>
            </a:r>
          </a:p>
          <a:p>
            <a:pPr marL="1200150" lvl="2" indent="-285750">
              <a:buFont typeface="Arial" panose="020B0604020202020204" pitchFamily="34" charset="0"/>
              <a:buChar char="•"/>
            </a:pPr>
            <a:r>
              <a:rPr lang="en-US" sz="2400" b="1" dirty="0">
                <a:solidFill>
                  <a:srgbClr val="1D2781"/>
                </a:solidFill>
              </a:rPr>
              <a:t>Created by ProjectWise Admins</a:t>
            </a:r>
          </a:p>
          <a:p>
            <a:pPr marL="742950" lvl="1" indent="-285750">
              <a:buFont typeface="Arial" panose="020B0604020202020204" pitchFamily="34" charset="0"/>
              <a:buChar char="•"/>
            </a:pPr>
            <a:r>
              <a:rPr lang="en-US" sz="2400" b="1" dirty="0">
                <a:solidFill>
                  <a:srgbClr val="1D2781"/>
                </a:solidFill>
              </a:rPr>
              <a:t>Personal Searches</a:t>
            </a:r>
          </a:p>
          <a:p>
            <a:pPr marL="1200150" lvl="2" indent="-285750">
              <a:buFont typeface="Arial" panose="020B0604020202020204" pitchFamily="34" charset="0"/>
              <a:buChar char="•"/>
            </a:pPr>
            <a:r>
              <a:rPr lang="en-US" sz="2400" b="1" dirty="0">
                <a:solidFill>
                  <a:srgbClr val="1D2781"/>
                </a:solidFill>
              </a:rPr>
              <a:t>Created by users</a:t>
            </a:r>
          </a:p>
          <a:p>
            <a:pPr marL="1200150" lvl="2" indent="-285750">
              <a:buFont typeface="Arial" panose="020B0604020202020204" pitchFamily="34" charset="0"/>
              <a:buChar char="•"/>
            </a:pPr>
            <a:endParaRPr lang="en-US" b="1" dirty="0">
              <a:solidFill>
                <a:srgbClr val="1D2781"/>
              </a:solidFill>
            </a:endParaRPr>
          </a:p>
          <a:p>
            <a:pPr marL="285750" indent="-285750">
              <a:buFont typeface="Arial" panose="020B0604020202020204" pitchFamily="34" charset="0"/>
              <a:buChar char="•"/>
            </a:pPr>
            <a:endParaRPr lang="en-US" b="1" dirty="0">
              <a:solidFill>
                <a:srgbClr val="1D2781"/>
              </a:solidFill>
            </a:endParaRPr>
          </a:p>
          <a:p>
            <a:pPr marL="742950" lvl="1" indent="-285750">
              <a:buFont typeface="Arial" panose="020B0604020202020204" pitchFamily="34" charset="0"/>
              <a:buChar char="•"/>
            </a:pPr>
            <a:endParaRPr lang="en-US" b="1" dirty="0">
              <a:solidFill>
                <a:srgbClr val="1D2781"/>
              </a:solidFill>
            </a:endParaRPr>
          </a:p>
          <a:p>
            <a:pPr marL="742950" lvl="1" indent="-285750">
              <a:buFont typeface="Arial" panose="020B0604020202020204" pitchFamily="34" charset="0"/>
              <a:buChar char="•"/>
            </a:pPr>
            <a:endParaRPr lang="en-US" b="1" dirty="0" smtClean="0">
              <a:solidFill>
                <a:srgbClr val="1D2781"/>
              </a:solidFill>
            </a:endParaRPr>
          </a:p>
          <a:p>
            <a:endParaRPr lang="en-US" b="1" dirty="0" smtClean="0">
              <a:solidFill>
                <a:srgbClr val="1D2781"/>
              </a:solidFill>
            </a:endParaRPr>
          </a:p>
          <a:p>
            <a:pPr marL="285750" indent="-285750">
              <a:buFont typeface="Arial" panose="020B0604020202020204" pitchFamily="34" charset="0"/>
              <a:buChar char="•"/>
            </a:pPr>
            <a:endParaRPr lang="en-US" b="1" dirty="0" smtClean="0">
              <a:solidFill>
                <a:srgbClr val="1D2781"/>
              </a:solidFill>
            </a:endParaRPr>
          </a:p>
          <a:p>
            <a:pPr marL="285750" indent="-285750">
              <a:buFont typeface="Arial" panose="020B0604020202020204" pitchFamily="34" charset="0"/>
              <a:buChar char="•"/>
            </a:pPr>
            <a:endParaRPr lang="en-US" b="1" dirty="0">
              <a:solidFill>
                <a:srgbClr val="1D2781"/>
              </a:solidFill>
            </a:endParaRPr>
          </a:p>
          <a:p>
            <a:pPr marL="285750" indent="-285750">
              <a:buFont typeface="Arial" panose="020B0604020202020204" pitchFamily="34" charset="0"/>
              <a:buChar char="•"/>
            </a:pPr>
            <a:endParaRPr lang="en-US" b="1" dirty="0">
              <a:solidFill>
                <a:srgbClr val="1D2781"/>
              </a:solidFill>
            </a:endParaRPr>
          </a:p>
        </p:txBody>
      </p:sp>
    </p:spTree>
    <p:extLst>
      <p:ext uri="{BB962C8B-B14F-4D97-AF65-F5344CB8AC3E}">
        <p14:creationId xmlns:p14="http://schemas.microsoft.com/office/powerpoint/2010/main" val="397686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219875"/>
            <a:ext cx="3571812" cy="1200329"/>
          </a:xfrm>
          <a:prstGeom prst="rect">
            <a:avLst/>
          </a:prstGeom>
        </p:spPr>
        <p:txBody>
          <a:bodyPr wrap="none">
            <a:spAutoFit/>
          </a:bodyPr>
          <a:lstStyle/>
          <a:p>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Quick Search</a:t>
            </a:r>
          </a:p>
          <a:p>
            <a:endParaRPr lang="en-US" sz="3600" dirty="0"/>
          </a:p>
        </p:txBody>
      </p:sp>
      <p:sp>
        <p:nvSpPr>
          <p:cNvPr id="5" name="TextBox 4"/>
          <p:cNvSpPr txBox="1"/>
          <p:nvPr/>
        </p:nvSpPr>
        <p:spPr>
          <a:xfrm>
            <a:off x="121571" y="1524000"/>
            <a:ext cx="8991600" cy="397031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1D2781"/>
                </a:solidFill>
              </a:rPr>
              <a:t>Allows users to search for documents, folders and projects just by typing the text string in the search box</a:t>
            </a:r>
          </a:p>
          <a:p>
            <a:pPr marL="285750" indent="-285750">
              <a:buFont typeface="Arial" panose="020B0604020202020204" pitchFamily="34" charset="0"/>
              <a:buChar char="•"/>
            </a:pPr>
            <a:endParaRPr lang="en-US" b="1" dirty="0">
              <a:solidFill>
                <a:srgbClr val="1D2781"/>
              </a:solidFill>
            </a:endParaRPr>
          </a:p>
          <a:p>
            <a:pPr marL="285750" indent="-285750">
              <a:buFont typeface="Arial" panose="020B0604020202020204" pitchFamily="34" charset="0"/>
              <a:buChar char="•"/>
            </a:pPr>
            <a:r>
              <a:rPr lang="en-US" b="1" dirty="0" smtClean="0">
                <a:solidFill>
                  <a:srgbClr val="1D2781"/>
                </a:solidFill>
              </a:rPr>
              <a:t>Select whether to search in the datasource or in current  folder/subfolder</a:t>
            </a:r>
          </a:p>
          <a:p>
            <a:pPr marL="285750" indent="-285750">
              <a:buFont typeface="Arial" panose="020B0604020202020204" pitchFamily="34" charset="0"/>
              <a:buChar char="•"/>
            </a:pPr>
            <a:endParaRPr lang="en-US" b="1" dirty="0">
              <a:solidFill>
                <a:srgbClr val="1D2781"/>
              </a:solidFill>
            </a:endParaRPr>
          </a:p>
          <a:p>
            <a:pPr marL="285750" indent="-285750">
              <a:buFont typeface="Arial" panose="020B0604020202020204" pitchFamily="34" charset="0"/>
              <a:buChar char="•"/>
            </a:pPr>
            <a:r>
              <a:rPr lang="en-US" b="1" dirty="0" smtClean="0">
                <a:solidFill>
                  <a:srgbClr val="1D2781"/>
                </a:solidFill>
              </a:rPr>
              <a:t>By default, quick searches first search in the currently selected folder/project and its subfolders</a:t>
            </a:r>
          </a:p>
          <a:p>
            <a:pPr marL="742950" lvl="1" indent="-285750">
              <a:buFont typeface="Arial" panose="020B0604020202020204" pitchFamily="34" charset="0"/>
              <a:buChar char="•"/>
            </a:pPr>
            <a:r>
              <a:rPr lang="en-US" b="1" dirty="0" smtClean="0">
                <a:solidFill>
                  <a:srgbClr val="1D2781"/>
                </a:solidFill>
              </a:rPr>
              <a:t>Options for searching:  All Content, Full Text Search, Document and Folder properties</a:t>
            </a:r>
          </a:p>
          <a:p>
            <a:pPr marL="742950" lvl="1" indent="-285750">
              <a:buFont typeface="Arial" panose="020B0604020202020204" pitchFamily="34" charset="0"/>
              <a:buChar char="•"/>
            </a:pPr>
            <a:endParaRPr lang="en-US" b="1" dirty="0">
              <a:solidFill>
                <a:srgbClr val="1D2781"/>
              </a:solidFill>
            </a:endParaRPr>
          </a:p>
          <a:p>
            <a:pPr marL="742950" lvl="1" indent="-285750">
              <a:buFont typeface="Arial" panose="020B0604020202020204" pitchFamily="34" charset="0"/>
              <a:buChar char="•"/>
            </a:pPr>
            <a:endParaRPr lang="en-US" b="1" dirty="0" smtClean="0">
              <a:solidFill>
                <a:srgbClr val="1D2781"/>
              </a:solidFill>
            </a:endParaRPr>
          </a:p>
          <a:p>
            <a:endParaRPr lang="en-US" b="1" dirty="0" smtClean="0">
              <a:solidFill>
                <a:srgbClr val="1D2781"/>
              </a:solidFill>
            </a:endParaRPr>
          </a:p>
          <a:p>
            <a:pPr marL="285750" indent="-285750">
              <a:buFont typeface="Arial" panose="020B0604020202020204" pitchFamily="34" charset="0"/>
              <a:buChar char="•"/>
            </a:pPr>
            <a:endParaRPr lang="en-US" b="1" dirty="0" smtClean="0">
              <a:solidFill>
                <a:srgbClr val="1D2781"/>
              </a:solidFill>
            </a:endParaRPr>
          </a:p>
          <a:p>
            <a:pPr marL="285750" indent="-285750">
              <a:buFont typeface="Arial" panose="020B0604020202020204" pitchFamily="34" charset="0"/>
              <a:buChar char="•"/>
            </a:pPr>
            <a:endParaRPr lang="en-US" b="1" dirty="0">
              <a:solidFill>
                <a:srgbClr val="1D2781"/>
              </a:solidFill>
            </a:endParaRPr>
          </a:p>
          <a:p>
            <a:pPr marL="285750" indent="-285750">
              <a:buFont typeface="Arial" panose="020B0604020202020204" pitchFamily="34" charset="0"/>
              <a:buChar char="•"/>
            </a:pPr>
            <a:endParaRPr lang="en-US" b="1" dirty="0">
              <a:solidFill>
                <a:srgbClr val="1D278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69" y="4312620"/>
            <a:ext cx="7839074" cy="135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3929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233835"/>
            <a:ext cx="4267200" cy="646331"/>
          </a:xfrm>
          <a:prstGeom prst="rect">
            <a:avLst/>
          </a:prstGeom>
        </p:spPr>
        <p:txBody>
          <a:bodyPr wrap="square">
            <a:spAutoFit/>
          </a:bodyPr>
          <a:lstStyle/>
          <a:p>
            <a:r>
              <a:rPr lang="en-US" sz="36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Quick Search</a:t>
            </a:r>
          </a:p>
        </p:txBody>
      </p:sp>
      <p:sp>
        <p:nvSpPr>
          <p:cNvPr id="3" name="TextBox 2"/>
          <p:cNvSpPr txBox="1"/>
          <p:nvPr/>
        </p:nvSpPr>
        <p:spPr>
          <a:xfrm>
            <a:off x="304798" y="1295399"/>
            <a:ext cx="5105401" cy="646331"/>
          </a:xfrm>
          <a:prstGeom prst="rect">
            <a:avLst/>
          </a:prstGeom>
          <a:noFill/>
        </p:spPr>
        <p:txBody>
          <a:bodyPr wrap="square" rtlCol="0">
            <a:spAutoFit/>
          </a:bodyPr>
          <a:lstStyle/>
          <a:p>
            <a:pPr marL="0" lvl="1"/>
            <a:r>
              <a:rPr lang="en-US" b="1" dirty="0" smtClean="0">
                <a:solidFill>
                  <a:srgbClr val="FF0000"/>
                </a:solidFill>
              </a:rPr>
              <a:t>Type in what you want to search in the Search box. </a:t>
            </a:r>
          </a:p>
          <a:p>
            <a:r>
              <a:rPr lang="en-US" dirty="0"/>
              <a:t>	</a:t>
            </a: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4399" b="41054"/>
          <a:stretch/>
        </p:blipFill>
        <p:spPr bwMode="auto">
          <a:xfrm>
            <a:off x="304800" y="2133600"/>
            <a:ext cx="5230462" cy="222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37178" y="4505235"/>
            <a:ext cx="2320320" cy="1200329"/>
          </a:xfrm>
          <a:prstGeom prst="rect">
            <a:avLst/>
          </a:prstGeom>
        </p:spPr>
        <p:txBody>
          <a:bodyPr wrap="square">
            <a:spAutoFit/>
          </a:bodyPr>
          <a:lstStyle/>
          <a:p>
            <a:pPr marL="0" lvl="1"/>
            <a:r>
              <a:rPr lang="en-US" b="1" dirty="0" smtClean="0">
                <a:solidFill>
                  <a:srgbClr val="FF0000"/>
                </a:solidFill>
              </a:rPr>
              <a:t>Then right </a:t>
            </a:r>
            <a:r>
              <a:rPr lang="en-US" b="1" dirty="0">
                <a:solidFill>
                  <a:srgbClr val="FF0000"/>
                </a:solidFill>
              </a:rPr>
              <a:t>click in the search </a:t>
            </a:r>
            <a:r>
              <a:rPr lang="en-US" b="1" dirty="0" smtClean="0">
                <a:solidFill>
                  <a:srgbClr val="FF0000"/>
                </a:solidFill>
              </a:rPr>
              <a:t>area and select </a:t>
            </a:r>
            <a:r>
              <a:rPr lang="en-US" b="1" dirty="0">
                <a:solidFill>
                  <a:srgbClr val="FF0000"/>
                </a:solidFill>
              </a:rPr>
              <a:t>where you </a:t>
            </a:r>
            <a:r>
              <a:rPr lang="en-US" b="1" dirty="0" smtClean="0">
                <a:solidFill>
                  <a:srgbClr val="FF0000"/>
                </a:solidFill>
              </a:rPr>
              <a:t>want </a:t>
            </a:r>
            <a:r>
              <a:rPr lang="en-US" b="1" dirty="0">
                <a:solidFill>
                  <a:srgbClr val="FF0000"/>
                </a:solidFill>
              </a:rPr>
              <a:t>to search.  </a:t>
            </a:r>
          </a:p>
        </p:txBody>
      </p:sp>
      <p:sp>
        <p:nvSpPr>
          <p:cNvPr id="7" name="Rounded Rectangle 6"/>
          <p:cNvSpPr/>
          <p:nvPr/>
        </p:nvSpPr>
        <p:spPr>
          <a:xfrm>
            <a:off x="2286000" y="2286000"/>
            <a:ext cx="7620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5171426" y="2590800"/>
            <a:ext cx="363836"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a:off x="1600200" y="1590602"/>
            <a:ext cx="685800" cy="69539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502398" y="2705101"/>
            <a:ext cx="342080" cy="19049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14800" y="5334000"/>
            <a:ext cx="4781405" cy="923330"/>
          </a:xfrm>
          <a:prstGeom prst="rect">
            <a:avLst/>
          </a:prstGeom>
          <a:noFill/>
        </p:spPr>
        <p:txBody>
          <a:bodyPr wrap="square" rtlCol="0">
            <a:spAutoFit/>
          </a:bodyPr>
          <a:lstStyle/>
          <a:p>
            <a:r>
              <a:rPr lang="en-US" b="1" dirty="0" smtClean="0">
                <a:solidFill>
                  <a:srgbClr val="FF0000"/>
                </a:solidFill>
              </a:rPr>
              <a:t>Note:  Wildcards, such as * or %, can be used when you do not know the exact string of </a:t>
            </a:r>
          </a:p>
          <a:p>
            <a:r>
              <a:rPr lang="en-US" b="1" dirty="0" smtClean="0">
                <a:solidFill>
                  <a:srgbClr val="FF0000"/>
                </a:solidFill>
              </a:rPr>
              <a:t>characters to search.</a:t>
            </a:r>
          </a:p>
        </p:txBody>
      </p:sp>
      <p:sp>
        <p:nvSpPr>
          <p:cNvPr id="14" name="Rectangle 13"/>
          <p:cNvSpPr/>
          <p:nvPr/>
        </p:nvSpPr>
        <p:spPr>
          <a:xfrm>
            <a:off x="5844478" y="2819400"/>
            <a:ext cx="2819400" cy="923330"/>
          </a:xfrm>
          <a:prstGeom prst="rect">
            <a:avLst/>
          </a:prstGeom>
        </p:spPr>
        <p:txBody>
          <a:bodyPr wrap="square">
            <a:spAutoFit/>
          </a:bodyPr>
          <a:lstStyle/>
          <a:p>
            <a:r>
              <a:rPr lang="en-US" b="1" dirty="0">
                <a:solidFill>
                  <a:srgbClr val="FF0000"/>
                </a:solidFill>
              </a:rPr>
              <a:t>Then click on the green arrow to perform</a:t>
            </a:r>
          </a:p>
          <a:p>
            <a:r>
              <a:rPr lang="en-US" b="1" dirty="0">
                <a:solidFill>
                  <a:srgbClr val="FF0000"/>
                </a:solidFill>
              </a:rPr>
              <a:t>the search.</a:t>
            </a:r>
          </a:p>
        </p:txBody>
      </p:sp>
      <p:cxnSp>
        <p:nvCxnSpPr>
          <p:cNvPr id="18" name="Straight Arrow Connector 17"/>
          <p:cNvCxnSpPr/>
          <p:nvPr/>
        </p:nvCxnSpPr>
        <p:spPr>
          <a:xfrm flipV="1">
            <a:off x="2552698" y="3581400"/>
            <a:ext cx="609600" cy="100003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42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8"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92" y="34901"/>
            <a:ext cx="8229600" cy="944562"/>
          </a:xfrm>
          <a:effectLst/>
          <a:scene3d>
            <a:camera prst="orthographicFront"/>
            <a:lightRig rig="threePt" dir="t"/>
          </a:scene3d>
          <a:sp3d prstMaterial="metal">
            <a:bevelT/>
          </a:sp3d>
        </p:spPr>
        <p:txBody>
          <a:bodyPr>
            <a:noAutofit/>
            <a:sp3d extrusionH="57150" prstMaterial="metal">
              <a:bevelT w="38100" h="38100"/>
            </a:sp3d>
          </a:bodyPr>
          <a:lstStyle/>
          <a:p>
            <a:r>
              <a:rPr lang="en-US" sz="32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ProjectWise Definition &amp; Applications</a:t>
            </a:r>
            <a:endParaRPr lang="en-US" sz="3200" b="1" dirty="0">
              <a:ln w="19050" cmpd="sng">
                <a:solidFill>
                  <a:schemeClr val="bg1"/>
                </a:solidFill>
                <a:prstDash val="solid"/>
                <a:miter lim="800000"/>
              </a:ln>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87377" y="1295400"/>
            <a:ext cx="8229600" cy="4678363"/>
          </a:xfrm>
          <a:scene3d>
            <a:camera prst="orthographicFront"/>
            <a:lightRig rig="threePt" dir="t"/>
          </a:scene3d>
          <a:sp3d>
            <a:bevelT/>
          </a:sp3d>
        </p:spPr>
        <p:txBody>
          <a:bodyPr>
            <a:normAutofit fontScale="92500" lnSpcReduction="20000"/>
            <a:sp3d extrusionH="57150">
              <a:bevelT w="38100" h="38100"/>
            </a:sp3d>
          </a:bodyPr>
          <a:lstStyle/>
          <a:p>
            <a:r>
              <a:rPr lang="en-US" sz="2000" b="1" dirty="0" smtClean="0">
                <a:solidFill>
                  <a:srgbClr val="1D2781"/>
                </a:solidFill>
                <a:latin typeface="Verdana" panose="020B0604030504040204" pitchFamily="34" charset="0"/>
              </a:rPr>
              <a:t>Distributed Engineering</a:t>
            </a:r>
          </a:p>
          <a:p>
            <a:pPr lvl="1"/>
            <a:r>
              <a:rPr lang="en-US" sz="2000" b="1" dirty="0" smtClean="0">
                <a:solidFill>
                  <a:srgbClr val="1D2781"/>
                </a:solidFill>
                <a:latin typeface="Verdana" panose="020B0604030504040204" pitchFamily="34" charset="0"/>
              </a:rPr>
              <a:t>On the cloud</a:t>
            </a:r>
          </a:p>
          <a:p>
            <a:pPr lvl="1"/>
            <a:r>
              <a:rPr lang="en-US" sz="2000" b="1" dirty="0" smtClean="0">
                <a:solidFill>
                  <a:srgbClr val="1D2781"/>
                </a:solidFill>
                <a:latin typeface="Verdana" panose="020B0604030504040204" pitchFamily="34" charset="0"/>
              </a:rPr>
              <a:t>Access from anywhere</a:t>
            </a:r>
          </a:p>
          <a:p>
            <a:endParaRPr lang="en-US" sz="2000" b="1" dirty="0">
              <a:solidFill>
                <a:srgbClr val="1D2781"/>
              </a:solidFill>
              <a:latin typeface="Verdana" panose="020B0604030504040204" pitchFamily="34" charset="0"/>
            </a:endParaRPr>
          </a:p>
          <a:p>
            <a:r>
              <a:rPr lang="en-US" sz="2000" b="1" dirty="0" smtClean="0">
                <a:solidFill>
                  <a:srgbClr val="1D2781"/>
                </a:solidFill>
                <a:latin typeface="Verdana" panose="020B0604030504040204" pitchFamily="34" charset="0"/>
              </a:rPr>
              <a:t>Document Management System</a:t>
            </a:r>
          </a:p>
          <a:p>
            <a:pPr lvl="1"/>
            <a:r>
              <a:rPr lang="en-US" sz="2200" b="1" dirty="0" smtClean="0">
                <a:solidFill>
                  <a:srgbClr val="1D2781"/>
                </a:solidFill>
                <a:latin typeface="Verdana" panose="020B0604030504040204" pitchFamily="34" charset="0"/>
              </a:rPr>
              <a:t>Database</a:t>
            </a:r>
          </a:p>
          <a:p>
            <a:pPr lvl="2"/>
            <a:r>
              <a:rPr lang="en-US" sz="2200" b="1" dirty="0" smtClean="0">
                <a:solidFill>
                  <a:srgbClr val="1D2781"/>
                </a:solidFill>
                <a:latin typeface="Verdana" panose="020B0604030504040204" pitchFamily="34" charset="0"/>
              </a:rPr>
              <a:t>Information about projects, folders, documents</a:t>
            </a:r>
          </a:p>
          <a:p>
            <a:pPr lvl="1"/>
            <a:endParaRPr lang="en-US" sz="2000" b="1" dirty="0">
              <a:solidFill>
                <a:srgbClr val="1D2781"/>
              </a:solidFill>
              <a:latin typeface="Verdana" panose="020B0604030504040204" pitchFamily="34" charset="0"/>
            </a:endParaRPr>
          </a:p>
          <a:p>
            <a:r>
              <a:rPr lang="en-US" sz="2400" b="1" dirty="0" smtClean="0">
                <a:solidFill>
                  <a:srgbClr val="1D2781"/>
                </a:solidFill>
                <a:latin typeface="Verdana" panose="020B0604030504040204" pitchFamily="34" charset="0"/>
              </a:rPr>
              <a:t>Applications – Projects and Assets</a:t>
            </a:r>
          </a:p>
          <a:p>
            <a:pPr lvl="1"/>
            <a:r>
              <a:rPr lang="en-US" sz="2000" b="1" dirty="0" smtClean="0">
                <a:solidFill>
                  <a:srgbClr val="1D2781"/>
                </a:solidFill>
                <a:latin typeface="Verdana" panose="020B0604030504040204" pitchFamily="34" charset="0"/>
              </a:rPr>
              <a:t>Projects (State and Consultant Design) – Active &amp; Legacy</a:t>
            </a:r>
          </a:p>
          <a:p>
            <a:pPr lvl="1"/>
            <a:r>
              <a:rPr lang="en-US" sz="2000" b="1" dirty="0" smtClean="0">
                <a:solidFill>
                  <a:srgbClr val="1D2781"/>
                </a:solidFill>
                <a:latin typeface="Verdana" panose="020B0604030504040204" pitchFamily="34" charset="0"/>
              </a:rPr>
              <a:t>Bridges (State-owned, Town-owned (under 20’)</a:t>
            </a:r>
          </a:p>
          <a:p>
            <a:pPr lvl="1"/>
            <a:r>
              <a:rPr lang="en-US" sz="2000" b="1" dirty="0" smtClean="0">
                <a:solidFill>
                  <a:srgbClr val="1D2781"/>
                </a:solidFill>
                <a:latin typeface="Verdana" panose="020B0604030504040204" pitchFamily="34" charset="0"/>
              </a:rPr>
              <a:t>Traffic Signals</a:t>
            </a:r>
          </a:p>
          <a:p>
            <a:pPr lvl="1"/>
            <a:r>
              <a:rPr lang="en-US" sz="2000" b="1" dirty="0" smtClean="0">
                <a:solidFill>
                  <a:srgbClr val="1D2781"/>
                </a:solidFill>
                <a:latin typeface="Verdana" panose="020B0604030504040204" pitchFamily="34" charset="0"/>
              </a:rPr>
              <a:t>Sign Supports</a:t>
            </a:r>
          </a:p>
          <a:p>
            <a:pPr lvl="1"/>
            <a:r>
              <a:rPr lang="en-US" sz="2000" b="1" dirty="0" smtClean="0">
                <a:solidFill>
                  <a:srgbClr val="1D2781"/>
                </a:solidFill>
                <a:latin typeface="Verdana" panose="020B0604030504040204" pitchFamily="34" charset="0"/>
              </a:rPr>
              <a:t>State Traffic Administration (formerly STC)</a:t>
            </a:r>
          </a:p>
          <a:p>
            <a:pPr lvl="1"/>
            <a:endParaRPr lang="en-US" sz="2400" b="1" dirty="0">
              <a:solidFill>
                <a:srgbClr val="1D2781"/>
              </a:solidFill>
              <a:latin typeface="Verdana" panose="020B0604030504040204" pitchFamily="34" charset="0"/>
            </a:endParaRPr>
          </a:p>
          <a:p>
            <a:pPr lvl="1"/>
            <a:endParaRPr lang="en-US" sz="2400" b="1" dirty="0" smtClean="0">
              <a:solidFill>
                <a:srgbClr val="1D2781"/>
              </a:solidFill>
              <a:latin typeface="Verdana" panose="020B0604030504040204" pitchFamily="34" charset="0"/>
            </a:endParaRPr>
          </a:p>
          <a:p>
            <a:endParaRPr lang="en-US" sz="2800" b="1" dirty="0" smtClean="0">
              <a:solidFill>
                <a:srgbClr val="1D2781"/>
              </a:solidFill>
              <a:latin typeface="Verdana" panose="020B0604030504040204" pitchFamily="34" charset="0"/>
            </a:endParaRPr>
          </a:p>
          <a:p>
            <a:endParaRPr lang="en-US" dirty="0"/>
          </a:p>
        </p:txBody>
      </p:sp>
      <p:sp>
        <p:nvSpPr>
          <p:cNvPr id="4" name="AutoShape 4"/>
          <p:cNvSpPr>
            <a:spLocks noChangeArrowheads="1"/>
          </p:cNvSpPr>
          <p:nvPr/>
        </p:nvSpPr>
        <p:spPr bwMode="auto">
          <a:xfrm>
            <a:off x="6594448" y="2370921"/>
            <a:ext cx="823510" cy="601625"/>
          </a:xfrm>
          <a:prstGeom prst="flowChartDocument">
            <a:avLst/>
          </a:prstGeom>
          <a:noFill/>
          <a:ln w="53975">
            <a:solidFill>
              <a:srgbClr val="2803A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lvl1pPr defTabSz="1019175">
              <a:spcBef>
                <a:spcPct val="20000"/>
              </a:spcBef>
              <a:defRPr sz="3100" b="1">
                <a:solidFill>
                  <a:srgbClr val="FFFFFF"/>
                </a:solidFill>
                <a:latin typeface="Verdana" pitchFamily="34" charset="0"/>
              </a:defRPr>
            </a:lvl1pPr>
            <a:lvl2pPr marL="509588" indent="-317500" defTabSz="1019175">
              <a:spcBef>
                <a:spcPct val="20000"/>
              </a:spcBef>
              <a:buChar char="–"/>
              <a:defRPr sz="2200" b="1">
                <a:solidFill>
                  <a:srgbClr val="FFFFFF"/>
                </a:solidFill>
                <a:latin typeface="Verdana" pitchFamily="34" charset="0"/>
              </a:defRPr>
            </a:lvl2pPr>
            <a:lvl3pPr marL="1019175" indent="-254000" defTabSz="1019175">
              <a:spcBef>
                <a:spcPct val="20000"/>
              </a:spcBef>
              <a:defRPr sz="2000" b="1">
                <a:solidFill>
                  <a:srgbClr val="FFFFFF"/>
                </a:solidFill>
                <a:latin typeface="Verdana" pitchFamily="34" charset="0"/>
              </a:defRPr>
            </a:lvl3pPr>
            <a:lvl4pPr marL="1528763" indent="-254000" defTabSz="1019175">
              <a:spcBef>
                <a:spcPct val="20000"/>
              </a:spcBef>
              <a:buChar char="–"/>
              <a:defRPr b="1">
                <a:solidFill>
                  <a:srgbClr val="FFFFFF"/>
                </a:solidFill>
                <a:latin typeface="Verdana" pitchFamily="34" charset="0"/>
              </a:defRPr>
            </a:lvl4pPr>
            <a:lvl5pPr marL="2038350" indent="-254000" defTabSz="1019175">
              <a:spcBef>
                <a:spcPct val="20000"/>
              </a:spcBef>
              <a:buChar char="»"/>
              <a:defRPr sz="1600" b="1">
                <a:solidFill>
                  <a:srgbClr val="FFFFFF"/>
                </a:solidFill>
                <a:latin typeface="Verdana" pitchFamily="34" charset="0"/>
              </a:defRPr>
            </a:lvl5pPr>
            <a:lvl6pPr marL="2495550" indent="-254000" defTabSz="1019175" eaLnBrk="0" fontAlgn="base" hangingPunct="0">
              <a:spcBef>
                <a:spcPct val="20000"/>
              </a:spcBef>
              <a:spcAft>
                <a:spcPct val="0"/>
              </a:spcAft>
              <a:buChar char="»"/>
              <a:defRPr sz="1600" b="1">
                <a:solidFill>
                  <a:srgbClr val="FFFFFF"/>
                </a:solidFill>
                <a:latin typeface="Verdana" pitchFamily="34" charset="0"/>
              </a:defRPr>
            </a:lvl6pPr>
            <a:lvl7pPr marL="2952750" indent="-254000" defTabSz="1019175" eaLnBrk="0" fontAlgn="base" hangingPunct="0">
              <a:spcBef>
                <a:spcPct val="20000"/>
              </a:spcBef>
              <a:spcAft>
                <a:spcPct val="0"/>
              </a:spcAft>
              <a:buChar char="»"/>
              <a:defRPr sz="1600" b="1">
                <a:solidFill>
                  <a:srgbClr val="FFFFFF"/>
                </a:solidFill>
                <a:latin typeface="Verdana" pitchFamily="34" charset="0"/>
              </a:defRPr>
            </a:lvl7pPr>
            <a:lvl8pPr marL="3409950" indent="-254000" defTabSz="1019175" eaLnBrk="0" fontAlgn="base" hangingPunct="0">
              <a:spcBef>
                <a:spcPct val="20000"/>
              </a:spcBef>
              <a:spcAft>
                <a:spcPct val="0"/>
              </a:spcAft>
              <a:buChar char="»"/>
              <a:defRPr sz="1600" b="1">
                <a:solidFill>
                  <a:srgbClr val="FFFFFF"/>
                </a:solidFill>
                <a:latin typeface="Verdana" pitchFamily="34" charset="0"/>
              </a:defRPr>
            </a:lvl8pPr>
            <a:lvl9pPr marL="3867150" indent="-254000" defTabSz="1019175" eaLnBrk="0" fontAlgn="base" hangingPunct="0">
              <a:spcBef>
                <a:spcPct val="20000"/>
              </a:spcBef>
              <a:spcAft>
                <a:spcPct val="0"/>
              </a:spcAft>
              <a:buChar char="»"/>
              <a:defRPr sz="1600" b="1">
                <a:solidFill>
                  <a:srgbClr val="FFFFFF"/>
                </a:solidFill>
                <a:latin typeface="Verdana" pitchFamily="34" charset="0"/>
              </a:defRPr>
            </a:lvl9pPr>
          </a:lstStyle>
          <a:p>
            <a:pPr algn="ctr">
              <a:spcBef>
                <a:spcPct val="0"/>
              </a:spcBef>
              <a:buFontTx/>
              <a:buNone/>
            </a:pPr>
            <a:endParaRPr lang="en-US" altLang="en-US" sz="2000" b="0" dirty="0">
              <a:latin typeface="Arial" charset="0"/>
            </a:endParaRPr>
          </a:p>
        </p:txBody>
      </p:sp>
      <p:sp>
        <p:nvSpPr>
          <p:cNvPr id="5" name="Text Box 5"/>
          <p:cNvSpPr txBox="1">
            <a:spLocks noChangeArrowheads="1"/>
          </p:cNvSpPr>
          <p:nvPr/>
        </p:nvSpPr>
        <p:spPr bwMode="auto">
          <a:xfrm>
            <a:off x="6580488" y="2448602"/>
            <a:ext cx="1024211" cy="4414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882" tIns="50941" rIns="101882" bIns="50941">
            <a:spAutoFit/>
          </a:bodyPr>
          <a:lstStyle>
            <a:lvl1pPr defTabSz="1019175">
              <a:spcBef>
                <a:spcPct val="20000"/>
              </a:spcBef>
              <a:defRPr sz="3100" b="1">
                <a:solidFill>
                  <a:srgbClr val="FFFFFF"/>
                </a:solidFill>
                <a:latin typeface="Verdana" pitchFamily="34" charset="0"/>
              </a:defRPr>
            </a:lvl1pPr>
            <a:lvl2pPr marL="509588" indent="-317500" defTabSz="1019175">
              <a:spcBef>
                <a:spcPct val="20000"/>
              </a:spcBef>
              <a:buChar char="–"/>
              <a:defRPr sz="2200" b="1">
                <a:solidFill>
                  <a:srgbClr val="FFFFFF"/>
                </a:solidFill>
                <a:latin typeface="Verdana" pitchFamily="34" charset="0"/>
              </a:defRPr>
            </a:lvl2pPr>
            <a:lvl3pPr marL="1019175" indent="-254000" defTabSz="1019175">
              <a:spcBef>
                <a:spcPct val="20000"/>
              </a:spcBef>
              <a:defRPr sz="2000" b="1">
                <a:solidFill>
                  <a:srgbClr val="FFFFFF"/>
                </a:solidFill>
                <a:latin typeface="Verdana" pitchFamily="34" charset="0"/>
              </a:defRPr>
            </a:lvl3pPr>
            <a:lvl4pPr marL="1528763" indent="-254000" defTabSz="1019175">
              <a:spcBef>
                <a:spcPct val="20000"/>
              </a:spcBef>
              <a:buChar char="–"/>
              <a:defRPr b="1">
                <a:solidFill>
                  <a:srgbClr val="FFFFFF"/>
                </a:solidFill>
                <a:latin typeface="Verdana" pitchFamily="34" charset="0"/>
              </a:defRPr>
            </a:lvl4pPr>
            <a:lvl5pPr marL="2038350" indent="-254000" defTabSz="1019175">
              <a:spcBef>
                <a:spcPct val="20000"/>
              </a:spcBef>
              <a:buChar char="»"/>
              <a:defRPr sz="1600" b="1">
                <a:solidFill>
                  <a:srgbClr val="FFFFFF"/>
                </a:solidFill>
                <a:latin typeface="Verdana" pitchFamily="34" charset="0"/>
              </a:defRPr>
            </a:lvl5pPr>
            <a:lvl6pPr marL="2495550" indent="-254000" defTabSz="1019175" eaLnBrk="0" fontAlgn="base" hangingPunct="0">
              <a:spcBef>
                <a:spcPct val="20000"/>
              </a:spcBef>
              <a:spcAft>
                <a:spcPct val="0"/>
              </a:spcAft>
              <a:buChar char="»"/>
              <a:defRPr sz="1600" b="1">
                <a:solidFill>
                  <a:srgbClr val="FFFFFF"/>
                </a:solidFill>
                <a:latin typeface="Verdana" pitchFamily="34" charset="0"/>
              </a:defRPr>
            </a:lvl6pPr>
            <a:lvl7pPr marL="2952750" indent="-254000" defTabSz="1019175" eaLnBrk="0" fontAlgn="base" hangingPunct="0">
              <a:spcBef>
                <a:spcPct val="20000"/>
              </a:spcBef>
              <a:spcAft>
                <a:spcPct val="0"/>
              </a:spcAft>
              <a:buChar char="»"/>
              <a:defRPr sz="1600" b="1">
                <a:solidFill>
                  <a:srgbClr val="FFFFFF"/>
                </a:solidFill>
                <a:latin typeface="Verdana" pitchFamily="34" charset="0"/>
              </a:defRPr>
            </a:lvl7pPr>
            <a:lvl8pPr marL="3409950" indent="-254000" defTabSz="1019175" eaLnBrk="0" fontAlgn="base" hangingPunct="0">
              <a:spcBef>
                <a:spcPct val="20000"/>
              </a:spcBef>
              <a:spcAft>
                <a:spcPct val="0"/>
              </a:spcAft>
              <a:buChar char="»"/>
              <a:defRPr sz="1600" b="1">
                <a:solidFill>
                  <a:srgbClr val="FFFFFF"/>
                </a:solidFill>
                <a:latin typeface="Verdana" pitchFamily="34" charset="0"/>
              </a:defRPr>
            </a:lvl8pPr>
            <a:lvl9pPr marL="3867150" indent="-254000" defTabSz="1019175" eaLnBrk="0" fontAlgn="base" hangingPunct="0">
              <a:spcBef>
                <a:spcPct val="20000"/>
              </a:spcBef>
              <a:spcAft>
                <a:spcPct val="0"/>
              </a:spcAft>
              <a:buChar char="»"/>
              <a:defRPr sz="1600" b="1">
                <a:solidFill>
                  <a:srgbClr val="FFFFFF"/>
                </a:solidFill>
                <a:latin typeface="Verdana" pitchFamily="34" charset="0"/>
              </a:defRPr>
            </a:lvl9pPr>
          </a:lstStyle>
          <a:p>
            <a:pPr>
              <a:spcBef>
                <a:spcPct val="0"/>
              </a:spcBef>
              <a:buFontTx/>
              <a:buNone/>
            </a:pPr>
            <a:r>
              <a:rPr lang="en-US" altLang="en-US" sz="1100" dirty="0">
                <a:solidFill>
                  <a:srgbClr val="FF0000"/>
                </a:solidFill>
                <a:latin typeface="Arial" charset="0"/>
              </a:rPr>
              <a:t>Original</a:t>
            </a:r>
          </a:p>
          <a:p>
            <a:pPr>
              <a:spcBef>
                <a:spcPct val="0"/>
              </a:spcBef>
              <a:buFontTx/>
              <a:buNone/>
            </a:pPr>
            <a:r>
              <a:rPr lang="en-US" altLang="en-US" sz="1100" dirty="0">
                <a:solidFill>
                  <a:srgbClr val="FF0000"/>
                </a:solidFill>
                <a:latin typeface="Arial" charset="0"/>
              </a:rPr>
              <a:t>Document</a:t>
            </a:r>
          </a:p>
        </p:txBody>
      </p:sp>
      <p:sp>
        <p:nvSpPr>
          <p:cNvPr id="6" name="Text Box 6"/>
          <p:cNvSpPr txBox="1">
            <a:spLocks noChangeArrowheads="1"/>
          </p:cNvSpPr>
          <p:nvPr/>
        </p:nvSpPr>
        <p:spPr bwMode="auto">
          <a:xfrm>
            <a:off x="6521321" y="1392308"/>
            <a:ext cx="1083378" cy="4414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882" tIns="50941" rIns="101882" bIns="50941">
            <a:spAutoFit/>
          </a:bodyPr>
          <a:lstStyle>
            <a:lvl1pPr defTabSz="1019175">
              <a:spcBef>
                <a:spcPct val="20000"/>
              </a:spcBef>
              <a:defRPr sz="3100" b="1">
                <a:solidFill>
                  <a:srgbClr val="FFFFFF"/>
                </a:solidFill>
                <a:latin typeface="Verdana" pitchFamily="34" charset="0"/>
              </a:defRPr>
            </a:lvl1pPr>
            <a:lvl2pPr marL="509588" indent="-317500" defTabSz="1019175">
              <a:spcBef>
                <a:spcPct val="20000"/>
              </a:spcBef>
              <a:buChar char="–"/>
              <a:defRPr sz="2200" b="1">
                <a:solidFill>
                  <a:srgbClr val="FFFFFF"/>
                </a:solidFill>
                <a:latin typeface="Verdana" pitchFamily="34" charset="0"/>
              </a:defRPr>
            </a:lvl2pPr>
            <a:lvl3pPr marL="1019175" indent="-254000" defTabSz="1019175">
              <a:spcBef>
                <a:spcPct val="20000"/>
              </a:spcBef>
              <a:defRPr sz="2000" b="1">
                <a:solidFill>
                  <a:srgbClr val="FFFFFF"/>
                </a:solidFill>
                <a:latin typeface="Verdana" pitchFamily="34" charset="0"/>
              </a:defRPr>
            </a:lvl3pPr>
            <a:lvl4pPr marL="1528763" indent="-254000" defTabSz="1019175">
              <a:spcBef>
                <a:spcPct val="20000"/>
              </a:spcBef>
              <a:buChar char="–"/>
              <a:defRPr b="1">
                <a:solidFill>
                  <a:srgbClr val="FFFFFF"/>
                </a:solidFill>
                <a:latin typeface="Verdana" pitchFamily="34" charset="0"/>
              </a:defRPr>
            </a:lvl4pPr>
            <a:lvl5pPr marL="2038350" indent="-254000" defTabSz="1019175">
              <a:spcBef>
                <a:spcPct val="20000"/>
              </a:spcBef>
              <a:buChar char="»"/>
              <a:defRPr sz="1600" b="1">
                <a:solidFill>
                  <a:srgbClr val="FFFFFF"/>
                </a:solidFill>
                <a:latin typeface="Verdana" pitchFamily="34" charset="0"/>
              </a:defRPr>
            </a:lvl5pPr>
            <a:lvl6pPr marL="2495550" indent="-254000" defTabSz="1019175" eaLnBrk="0" fontAlgn="base" hangingPunct="0">
              <a:spcBef>
                <a:spcPct val="20000"/>
              </a:spcBef>
              <a:spcAft>
                <a:spcPct val="0"/>
              </a:spcAft>
              <a:buChar char="»"/>
              <a:defRPr sz="1600" b="1">
                <a:solidFill>
                  <a:srgbClr val="FFFFFF"/>
                </a:solidFill>
                <a:latin typeface="Verdana" pitchFamily="34" charset="0"/>
              </a:defRPr>
            </a:lvl6pPr>
            <a:lvl7pPr marL="2952750" indent="-254000" defTabSz="1019175" eaLnBrk="0" fontAlgn="base" hangingPunct="0">
              <a:spcBef>
                <a:spcPct val="20000"/>
              </a:spcBef>
              <a:spcAft>
                <a:spcPct val="0"/>
              </a:spcAft>
              <a:buChar char="»"/>
              <a:defRPr sz="1600" b="1">
                <a:solidFill>
                  <a:srgbClr val="FFFFFF"/>
                </a:solidFill>
                <a:latin typeface="Verdana" pitchFamily="34" charset="0"/>
              </a:defRPr>
            </a:lvl7pPr>
            <a:lvl8pPr marL="3409950" indent="-254000" defTabSz="1019175" eaLnBrk="0" fontAlgn="base" hangingPunct="0">
              <a:spcBef>
                <a:spcPct val="20000"/>
              </a:spcBef>
              <a:spcAft>
                <a:spcPct val="0"/>
              </a:spcAft>
              <a:buChar char="»"/>
              <a:defRPr sz="1600" b="1">
                <a:solidFill>
                  <a:srgbClr val="FFFFFF"/>
                </a:solidFill>
                <a:latin typeface="Verdana" pitchFamily="34" charset="0"/>
              </a:defRPr>
            </a:lvl8pPr>
            <a:lvl9pPr marL="3867150" indent="-254000" defTabSz="1019175" eaLnBrk="0" fontAlgn="base" hangingPunct="0">
              <a:spcBef>
                <a:spcPct val="20000"/>
              </a:spcBef>
              <a:spcAft>
                <a:spcPct val="0"/>
              </a:spcAft>
              <a:buChar char="»"/>
              <a:defRPr sz="1600" b="1">
                <a:solidFill>
                  <a:srgbClr val="FFFFFF"/>
                </a:solidFill>
                <a:latin typeface="Verdana" pitchFamily="34" charset="0"/>
              </a:defRPr>
            </a:lvl9pPr>
          </a:lstStyle>
          <a:p>
            <a:pPr>
              <a:spcBef>
                <a:spcPct val="0"/>
              </a:spcBef>
              <a:buFontTx/>
              <a:buNone/>
            </a:pPr>
            <a:r>
              <a:rPr lang="en-US" altLang="en-US" sz="1100" dirty="0">
                <a:solidFill>
                  <a:srgbClr val="FF0000"/>
                </a:solidFill>
                <a:latin typeface="Arial" charset="0"/>
              </a:rPr>
              <a:t>Document </a:t>
            </a:r>
          </a:p>
          <a:p>
            <a:pPr>
              <a:spcBef>
                <a:spcPct val="0"/>
              </a:spcBef>
              <a:buFontTx/>
              <a:buNone/>
            </a:pPr>
            <a:r>
              <a:rPr lang="en-US" altLang="en-US" sz="1100" dirty="0">
                <a:solidFill>
                  <a:srgbClr val="FF0000"/>
                </a:solidFill>
                <a:latin typeface="Arial" charset="0"/>
              </a:rPr>
              <a:t>Creator</a:t>
            </a:r>
          </a:p>
        </p:txBody>
      </p:sp>
      <p:sp>
        <p:nvSpPr>
          <p:cNvPr id="7" name="AutoShape 7"/>
          <p:cNvSpPr>
            <a:spLocks noChangeArrowheads="1"/>
          </p:cNvSpPr>
          <p:nvPr/>
        </p:nvSpPr>
        <p:spPr bwMode="auto">
          <a:xfrm>
            <a:off x="6438136" y="1356459"/>
            <a:ext cx="1045551" cy="513130"/>
          </a:xfrm>
          <a:prstGeom prst="flowChartConnector">
            <a:avLst/>
          </a:prstGeom>
          <a:noFill/>
          <a:ln w="53975">
            <a:solidFill>
              <a:srgbClr val="2803A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100" b="1">
                <a:solidFill>
                  <a:srgbClr val="FFFFFF"/>
                </a:solidFill>
                <a:latin typeface="Verdana" pitchFamily="34" charset="0"/>
              </a:defRPr>
            </a:lvl1pPr>
            <a:lvl2pPr marL="742950" indent="-285750">
              <a:defRPr sz="3100" b="1">
                <a:solidFill>
                  <a:srgbClr val="FFFFFF"/>
                </a:solidFill>
                <a:latin typeface="Verdana" pitchFamily="34" charset="0"/>
              </a:defRPr>
            </a:lvl2pPr>
            <a:lvl3pPr marL="1143000" indent="-228600">
              <a:defRPr sz="3100" b="1">
                <a:solidFill>
                  <a:srgbClr val="FFFFFF"/>
                </a:solidFill>
                <a:latin typeface="Verdana" pitchFamily="34" charset="0"/>
              </a:defRPr>
            </a:lvl3pPr>
            <a:lvl4pPr marL="1600200" indent="-228600">
              <a:defRPr sz="3100" b="1">
                <a:solidFill>
                  <a:srgbClr val="FFFFFF"/>
                </a:solidFill>
                <a:latin typeface="Verdana" pitchFamily="34" charset="0"/>
              </a:defRPr>
            </a:lvl4pPr>
            <a:lvl5pPr marL="2057400" indent="-228600">
              <a:defRPr sz="3100" b="1">
                <a:solidFill>
                  <a:srgbClr val="FFFFFF"/>
                </a:solidFill>
                <a:latin typeface="Verdana" pitchFamily="34" charset="0"/>
              </a:defRPr>
            </a:lvl5pPr>
            <a:lvl6pPr marL="2514600" indent="-228600" eaLnBrk="0" fontAlgn="base" hangingPunct="0">
              <a:spcBef>
                <a:spcPct val="50000"/>
              </a:spcBef>
              <a:spcAft>
                <a:spcPct val="0"/>
              </a:spcAft>
              <a:buChar char="•"/>
              <a:defRPr sz="3100" b="1">
                <a:solidFill>
                  <a:srgbClr val="FFFFFF"/>
                </a:solidFill>
                <a:latin typeface="Verdana" pitchFamily="34" charset="0"/>
              </a:defRPr>
            </a:lvl6pPr>
            <a:lvl7pPr marL="2971800" indent="-228600" eaLnBrk="0" fontAlgn="base" hangingPunct="0">
              <a:spcBef>
                <a:spcPct val="50000"/>
              </a:spcBef>
              <a:spcAft>
                <a:spcPct val="0"/>
              </a:spcAft>
              <a:buChar char="•"/>
              <a:defRPr sz="3100" b="1">
                <a:solidFill>
                  <a:srgbClr val="FFFFFF"/>
                </a:solidFill>
                <a:latin typeface="Verdana" pitchFamily="34" charset="0"/>
              </a:defRPr>
            </a:lvl7pPr>
            <a:lvl8pPr marL="3429000" indent="-228600" eaLnBrk="0" fontAlgn="base" hangingPunct="0">
              <a:spcBef>
                <a:spcPct val="50000"/>
              </a:spcBef>
              <a:spcAft>
                <a:spcPct val="0"/>
              </a:spcAft>
              <a:buChar char="•"/>
              <a:defRPr sz="3100" b="1">
                <a:solidFill>
                  <a:srgbClr val="FFFFFF"/>
                </a:solidFill>
                <a:latin typeface="Verdana" pitchFamily="34" charset="0"/>
              </a:defRPr>
            </a:lvl8pPr>
            <a:lvl9pPr marL="3886200" indent="-228600" eaLnBrk="0" fontAlgn="base" hangingPunct="0">
              <a:spcBef>
                <a:spcPct val="50000"/>
              </a:spcBef>
              <a:spcAft>
                <a:spcPct val="0"/>
              </a:spcAft>
              <a:buChar char="•"/>
              <a:defRPr sz="3100" b="1">
                <a:solidFill>
                  <a:srgbClr val="FFFFFF"/>
                </a:solidFill>
                <a:latin typeface="Verdana" pitchFamily="34" charset="0"/>
              </a:defRPr>
            </a:lvl9pPr>
          </a:lstStyle>
          <a:p>
            <a:endParaRPr lang="en-US" altLang="en-US" dirty="0"/>
          </a:p>
        </p:txBody>
      </p:sp>
      <p:sp>
        <p:nvSpPr>
          <p:cNvPr id="8" name="Oval 8"/>
          <p:cNvSpPr>
            <a:spLocks noChangeArrowheads="1"/>
          </p:cNvSpPr>
          <p:nvPr/>
        </p:nvSpPr>
        <p:spPr bwMode="auto">
          <a:xfrm>
            <a:off x="5333999" y="1752600"/>
            <a:ext cx="805597" cy="479746"/>
          </a:xfrm>
          <a:prstGeom prst="ellipse">
            <a:avLst/>
          </a:prstGeom>
          <a:noFill/>
          <a:ln w="53975">
            <a:solidFill>
              <a:srgbClr val="2803A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100" b="1">
                <a:solidFill>
                  <a:srgbClr val="FFFFFF"/>
                </a:solidFill>
                <a:latin typeface="Verdana" pitchFamily="34" charset="0"/>
              </a:defRPr>
            </a:lvl1pPr>
            <a:lvl2pPr marL="742950" indent="-285750">
              <a:defRPr sz="3100" b="1">
                <a:solidFill>
                  <a:srgbClr val="FFFFFF"/>
                </a:solidFill>
                <a:latin typeface="Verdana" pitchFamily="34" charset="0"/>
              </a:defRPr>
            </a:lvl2pPr>
            <a:lvl3pPr marL="1143000" indent="-228600">
              <a:defRPr sz="3100" b="1">
                <a:solidFill>
                  <a:srgbClr val="FFFFFF"/>
                </a:solidFill>
                <a:latin typeface="Verdana" pitchFamily="34" charset="0"/>
              </a:defRPr>
            </a:lvl3pPr>
            <a:lvl4pPr marL="1600200" indent="-228600">
              <a:defRPr sz="3100" b="1">
                <a:solidFill>
                  <a:srgbClr val="FFFFFF"/>
                </a:solidFill>
                <a:latin typeface="Verdana" pitchFamily="34" charset="0"/>
              </a:defRPr>
            </a:lvl4pPr>
            <a:lvl5pPr marL="2057400" indent="-228600">
              <a:defRPr sz="3100" b="1">
                <a:solidFill>
                  <a:srgbClr val="FFFFFF"/>
                </a:solidFill>
                <a:latin typeface="Verdana" pitchFamily="34" charset="0"/>
              </a:defRPr>
            </a:lvl5pPr>
            <a:lvl6pPr marL="2514600" indent="-228600" eaLnBrk="0" fontAlgn="base" hangingPunct="0">
              <a:spcBef>
                <a:spcPct val="50000"/>
              </a:spcBef>
              <a:spcAft>
                <a:spcPct val="0"/>
              </a:spcAft>
              <a:buChar char="•"/>
              <a:defRPr sz="3100" b="1">
                <a:solidFill>
                  <a:srgbClr val="FFFFFF"/>
                </a:solidFill>
                <a:latin typeface="Verdana" pitchFamily="34" charset="0"/>
              </a:defRPr>
            </a:lvl6pPr>
            <a:lvl7pPr marL="2971800" indent="-228600" eaLnBrk="0" fontAlgn="base" hangingPunct="0">
              <a:spcBef>
                <a:spcPct val="50000"/>
              </a:spcBef>
              <a:spcAft>
                <a:spcPct val="0"/>
              </a:spcAft>
              <a:buChar char="•"/>
              <a:defRPr sz="3100" b="1">
                <a:solidFill>
                  <a:srgbClr val="FFFFFF"/>
                </a:solidFill>
                <a:latin typeface="Verdana" pitchFamily="34" charset="0"/>
              </a:defRPr>
            </a:lvl7pPr>
            <a:lvl8pPr marL="3429000" indent="-228600" eaLnBrk="0" fontAlgn="base" hangingPunct="0">
              <a:spcBef>
                <a:spcPct val="50000"/>
              </a:spcBef>
              <a:spcAft>
                <a:spcPct val="0"/>
              </a:spcAft>
              <a:buChar char="•"/>
              <a:defRPr sz="3100" b="1">
                <a:solidFill>
                  <a:srgbClr val="FFFFFF"/>
                </a:solidFill>
                <a:latin typeface="Verdana" pitchFamily="34" charset="0"/>
              </a:defRPr>
            </a:lvl8pPr>
            <a:lvl9pPr marL="3886200" indent="-228600" eaLnBrk="0" fontAlgn="base" hangingPunct="0">
              <a:spcBef>
                <a:spcPct val="50000"/>
              </a:spcBef>
              <a:spcAft>
                <a:spcPct val="0"/>
              </a:spcAft>
              <a:buChar char="•"/>
              <a:defRPr sz="3100" b="1">
                <a:solidFill>
                  <a:srgbClr val="FFFFFF"/>
                </a:solidFill>
                <a:latin typeface="Verdana" pitchFamily="34" charset="0"/>
              </a:defRPr>
            </a:lvl9pPr>
          </a:lstStyle>
          <a:p>
            <a:endParaRPr lang="en-US" altLang="en-US" dirty="0"/>
          </a:p>
        </p:txBody>
      </p:sp>
      <p:sp>
        <p:nvSpPr>
          <p:cNvPr id="9" name="Text Box 9"/>
          <p:cNvSpPr txBox="1">
            <a:spLocks noChangeArrowheads="1"/>
          </p:cNvSpPr>
          <p:nvPr/>
        </p:nvSpPr>
        <p:spPr bwMode="auto">
          <a:xfrm>
            <a:off x="5303865" y="1856396"/>
            <a:ext cx="992658" cy="272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882" tIns="50941" rIns="101882" bIns="50941">
            <a:spAutoFit/>
          </a:bodyPr>
          <a:lstStyle>
            <a:lvl1pPr defTabSz="1019175">
              <a:spcBef>
                <a:spcPct val="20000"/>
              </a:spcBef>
              <a:defRPr sz="3100" b="1">
                <a:solidFill>
                  <a:srgbClr val="FFFFFF"/>
                </a:solidFill>
                <a:latin typeface="Verdana" pitchFamily="34" charset="0"/>
              </a:defRPr>
            </a:lvl1pPr>
            <a:lvl2pPr marL="509588" indent="-317500" defTabSz="1019175">
              <a:spcBef>
                <a:spcPct val="20000"/>
              </a:spcBef>
              <a:buChar char="–"/>
              <a:defRPr sz="2200" b="1">
                <a:solidFill>
                  <a:srgbClr val="FFFFFF"/>
                </a:solidFill>
                <a:latin typeface="Verdana" pitchFamily="34" charset="0"/>
              </a:defRPr>
            </a:lvl2pPr>
            <a:lvl3pPr marL="1019175" indent="-254000" defTabSz="1019175">
              <a:spcBef>
                <a:spcPct val="20000"/>
              </a:spcBef>
              <a:defRPr sz="2000" b="1">
                <a:solidFill>
                  <a:srgbClr val="FFFFFF"/>
                </a:solidFill>
                <a:latin typeface="Verdana" pitchFamily="34" charset="0"/>
              </a:defRPr>
            </a:lvl3pPr>
            <a:lvl4pPr marL="1528763" indent="-254000" defTabSz="1019175">
              <a:spcBef>
                <a:spcPct val="20000"/>
              </a:spcBef>
              <a:buChar char="–"/>
              <a:defRPr b="1">
                <a:solidFill>
                  <a:srgbClr val="FFFFFF"/>
                </a:solidFill>
                <a:latin typeface="Verdana" pitchFamily="34" charset="0"/>
              </a:defRPr>
            </a:lvl4pPr>
            <a:lvl5pPr marL="2038350" indent="-254000" defTabSz="1019175">
              <a:spcBef>
                <a:spcPct val="20000"/>
              </a:spcBef>
              <a:buChar char="»"/>
              <a:defRPr sz="1600" b="1">
                <a:solidFill>
                  <a:srgbClr val="FFFFFF"/>
                </a:solidFill>
                <a:latin typeface="Verdana" pitchFamily="34" charset="0"/>
              </a:defRPr>
            </a:lvl5pPr>
            <a:lvl6pPr marL="2495550" indent="-254000" defTabSz="1019175" eaLnBrk="0" fontAlgn="base" hangingPunct="0">
              <a:spcBef>
                <a:spcPct val="20000"/>
              </a:spcBef>
              <a:spcAft>
                <a:spcPct val="0"/>
              </a:spcAft>
              <a:buChar char="»"/>
              <a:defRPr sz="1600" b="1">
                <a:solidFill>
                  <a:srgbClr val="FFFFFF"/>
                </a:solidFill>
                <a:latin typeface="Verdana" pitchFamily="34" charset="0"/>
              </a:defRPr>
            </a:lvl6pPr>
            <a:lvl7pPr marL="2952750" indent="-254000" defTabSz="1019175" eaLnBrk="0" fontAlgn="base" hangingPunct="0">
              <a:spcBef>
                <a:spcPct val="20000"/>
              </a:spcBef>
              <a:spcAft>
                <a:spcPct val="0"/>
              </a:spcAft>
              <a:buChar char="»"/>
              <a:defRPr sz="1600" b="1">
                <a:solidFill>
                  <a:srgbClr val="FFFFFF"/>
                </a:solidFill>
                <a:latin typeface="Verdana" pitchFamily="34" charset="0"/>
              </a:defRPr>
            </a:lvl7pPr>
            <a:lvl8pPr marL="3409950" indent="-254000" defTabSz="1019175" eaLnBrk="0" fontAlgn="base" hangingPunct="0">
              <a:spcBef>
                <a:spcPct val="20000"/>
              </a:spcBef>
              <a:spcAft>
                <a:spcPct val="0"/>
              </a:spcAft>
              <a:buChar char="»"/>
              <a:defRPr sz="1600" b="1">
                <a:solidFill>
                  <a:srgbClr val="FFFFFF"/>
                </a:solidFill>
                <a:latin typeface="Verdana" pitchFamily="34" charset="0"/>
              </a:defRPr>
            </a:lvl8pPr>
            <a:lvl9pPr marL="3867150" indent="-254000" defTabSz="1019175" eaLnBrk="0" fontAlgn="base" hangingPunct="0">
              <a:spcBef>
                <a:spcPct val="20000"/>
              </a:spcBef>
              <a:spcAft>
                <a:spcPct val="0"/>
              </a:spcAft>
              <a:buChar char="»"/>
              <a:defRPr sz="1600" b="1">
                <a:solidFill>
                  <a:srgbClr val="FFFFFF"/>
                </a:solidFill>
                <a:latin typeface="Verdana" pitchFamily="34" charset="0"/>
              </a:defRPr>
            </a:lvl9pPr>
          </a:lstStyle>
          <a:p>
            <a:pPr>
              <a:spcBef>
                <a:spcPct val="0"/>
              </a:spcBef>
              <a:buFontTx/>
              <a:buNone/>
            </a:pPr>
            <a:r>
              <a:rPr lang="en-US" altLang="en-US" sz="1100" dirty="0">
                <a:solidFill>
                  <a:srgbClr val="FF0000"/>
                </a:solidFill>
                <a:latin typeface="Arial" charset="0"/>
              </a:rPr>
              <a:t>Highways</a:t>
            </a:r>
          </a:p>
        </p:txBody>
      </p:sp>
      <p:sp>
        <p:nvSpPr>
          <p:cNvPr id="10" name="Oval 10"/>
          <p:cNvSpPr>
            <a:spLocks noChangeArrowheads="1"/>
          </p:cNvSpPr>
          <p:nvPr/>
        </p:nvSpPr>
        <p:spPr bwMode="auto">
          <a:xfrm>
            <a:off x="5228306" y="2533863"/>
            <a:ext cx="743927" cy="473891"/>
          </a:xfrm>
          <a:prstGeom prst="ellipse">
            <a:avLst/>
          </a:prstGeom>
          <a:noFill/>
          <a:ln w="53975">
            <a:solidFill>
              <a:srgbClr val="2803A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100" b="1">
                <a:solidFill>
                  <a:srgbClr val="FFFFFF"/>
                </a:solidFill>
                <a:latin typeface="Verdana" pitchFamily="34" charset="0"/>
              </a:defRPr>
            </a:lvl1pPr>
            <a:lvl2pPr marL="742950" indent="-285750">
              <a:defRPr sz="3100" b="1">
                <a:solidFill>
                  <a:srgbClr val="FFFFFF"/>
                </a:solidFill>
                <a:latin typeface="Verdana" pitchFamily="34" charset="0"/>
              </a:defRPr>
            </a:lvl2pPr>
            <a:lvl3pPr marL="1143000" indent="-228600">
              <a:defRPr sz="3100" b="1">
                <a:solidFill>
                  <a:srgbClr val="FFFFFF"/>
                </a:solidFill>
                <a:latin typeface="Verdana" pitchFamily="34" charset="0"/>
              </a:defRPr>
            </a:lvl3pPr>
            <a:lvl4pPr marL="1600200" indent="-228600">
              <a:defRPr sz="3100" b="1">
                <a:solidFill>
                  <a:srgbClr val="FFFFFF"/>
                </a:solidFill>
                <a:latin typeface="Verdana" pitchFamily="34" charset="0"/>
              </a:defRPr>
            </a:lvl4pPr>
            <a:lvl5pPr marL="2057400" indent="-228600">
              <a:defRPr sz="3100" b="1">
                <a:solidFill>
                  <a:srgbClr val="FFFFFF"/>
                </a:solidFill>
                <a:latin typeface="Verdana" pitchFamily="34" charset="0"/>
              </a:defRPr>
            </a:lvl5pPr>
            <a:lvl6pPr marL="2514600" indent="-228600" eaLnBrk="0" fontAlgn="base" hangingPunct="0">
              <a:spcBef>
                <a:spcPct val="50000"/>
              </a:spcBef>
              <a:spcAft>
                <a:spcPct val="0"/>
              </a:spcAft>
              <a:buChar char="•"/>
              <a:defRPr sz="3100" b="1">
                <a:solidFill>
                  <a:srgbClr val="FFFFFF"/>
                </a:solidFill>
                <a:latin typeface="Verdana" pitchFamily="34" charset="0"/>
              </a:defRPr>
            </a:lvl6pPr>
            <a:lvl7pPr marL="2971800" indent="-228600" eaLnBrk="0" fontAlgn="base" hangingPunct="0">
              <a:spcBef>
                <a:spcPct val="50000"/>
              </a:spcBef>
              <a:spcAft>
                <a:spcPct val="0"/>
              </a:spcAft>
              <a:buChar char="•"/>
              <a:defRPr sz="3100" b="1">
                <a:solidFill>
                  <a:srgbClr val="FFFFFF"/>
                </a:solidFill>
                <a:latin typeface="Verdana" pitchFamily="34" charset="0"/>
              </a:defRPr>
            </a:lvl7pPr>
            <a:lvl8pPr marL="3429000" indent="-228600" eaLnBrk="0" fontAlgn="base" hangingPunct="0">
              <a:spcBef>
                <a:spcPct val="50000"/>
              </a:spcBef>
              <a:spcAft>
                <a:spcPct val="0"/>
              </a:spcAft>
              <a:buChar char="•"/>
              <a:defRPr sz="3100" b="1">
                <a:solidFill>
                  <a:srgbClr val="FFFFFF"/>
                </a:solidFill>
                <a:latin typeface="Verdana" pitchFamily="34" charset="0"/>
              </a:defRPr>
            </a:lvl8pPr>
            <a:lvl9pPr marL="3886200" indent="-228600" eaLnBrk="0" fontAlgn="base" hangingPunct="0">
              <a:spcBef>
                <a:spcPct val="50000"/>
              </a:spcBef>
              <a:spcAft>
                <a:spcPct val="0"/>
              </a:spcAft>
              <a:buChar char="•"/>
              <a:defRPr sz="3100" b="1">
                <a:solidFill>
                  <a:srgbClr val="FFFFFF"/>
                </a:solidFill>
                <a:latin typeface="Verdana" pitchFamily="34" charset="0"/>
              </a:defRPr>
            </a:lvl9pPr>
          </a:lstStyle>
          <a:p>
            <a:endParaRPr lang="en-US" altLang="en-US" dirty="0"/>
          </a:p>
        </p:txBody>
      </p:sp>
      <p:sp>
        <p:nvSpPr>
          <p:cNvPr id="11" name="Text Box 11"/>
          <p:cNvSpPr txBox="1">
            <a:spLocks noChangeArrowheads="1"/>
          </p:cNvSpPr>
          <p:nvPr/>
        </p:nvSpPr>
        <p:spPr bwMode="auto">
          <a:xfrm>
            <a:off x="5186905" y="2649992"/>
            <a:ext cx="920081" cy="272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882" tIns="50941" rIns="101882" bIns="50941">
            <a:spAutoFit/>
          </a:bodyPr>
          <a:lstStyle>
            <a:lvl1pPr defTabSz="1019175">
              <a:spcBef>
                <a:spcPct val="20000"/>
              </a:spcBef>
              <a:defRPr sz="3100" b="1">
                <a:solidFill>
                  <a:srgbClr val="FFFFFF"/>
                </a:solidFill>
                <a:latin typeface="Verdana" pitchFamily="34" charset="0"/>
              </a:defRPr>
            </a:lvl1pPr>
            <a:lvl2pPr marL="509588" indent="-317500" defTabSz="1019175">
              <a:spcBef>
                <a:spcPct val="20000"/>
              </a:spcBef>
              <a:buChar char="–"/>
              <a:defRPr sz="2200" b="1">
                <a:solidFill>
                  <a:srgbClr val="FFFFFF"/>
                </a:solidFill>
                <a:latin typeface="Verdana" pitchFamily="34" charset="0"/>
              </a:defRPr>
            </a:lvl2pPr>
            <a:lvl3pPr marL="1019175" indent="-254000" defTabSz="1019175">
              <a:spcBef>
                <a:spcPct val="20000"/>
              </a:spcBef>
              <a:defRPr sz="2000" b="1">
                <a:solidFill>
                  <a:srgbClr val="FFFFFF"/>
                </a:solidFill>
                <a:latin typeface="Verdana" pitchFamily="34" charset="0"/>
              </a:defRPr>
            </a:lvl3pPr>
            <a:lvl4pPr marL="1528763" indent="-254000" defTabSz="1019175">
              <a:spcBef>
                <a:spcPct val="20000"/>
              </a:spcBef>
              <a:buChar char="–"/>
              <a:defRPr b="1">
                <a:solidFill>
                  <a:srgbClr val="FFFFFF"/>
                </a:solidFill>
                <a:latin typeface="Verdana" pitchFamily="34" charset="0"/>
              </a:defRPr>
            </a:lvl4pPr>
            <a:lvl5pPr marL="2038350" indent="-254000" defTabSz="1019175">
              <a:spcBef>
                <a:spcPct val="20000"/>
              </a:spcBef>
              <a:buChar char="»"/>
              <a:defRPr sz="1600" b="1">
                <a:solidFill>
                  <a:srgbClr val="FFFFFF"/>
                </a:solidFill>
                <a:latin typeface="Verdana" pitchFamily="34" charset="0"/>
              </a:defRPr>
            </a:lvl5pPr>
            <a:lvl6pPr marL="2495550" indent="-254000" defTabSz="1019175" eaLnBrk="0" fontAlgn="base" hangingPunct="0">
              <a:spcBef>
                <a:spcPct val="20000"/>
              </a:spcBef>
              <a:spcAft>
                <a:spcPct val="0"/>
              </a:spcAft>
              <a:buChar char="»"/>
              <a:defRPr sz="1600" b="1">
                <a:solidFill>
                  <a:srgbClr val="FFFFFF"/>
                </a:solidFill>
                <a:latin typeface="Verdana" pitchFamily="34" charset="0"/>
              </a:defRPr>
            </a:lvl6pPr>
            <a:lvl7pPr marL="2952750" indent="-254000" defTabSz="1019175" eaLnBrk="0" fontAlgn="base" hangingPunct="0">
              <a:spcBef>
                <a:spcPct val="20000"/>
              </a:spcBef>
              <a:spcAft>
                <a:spcPct val="0"/>
              </a:spcAft>
              <a:buChar char="»"/>
              <a:defRPr sz="1600" b="1">
                <a:solidFill>
                  <a:srgbClr val="FFFFFF"/>
                </a:solidFill>
                <a:latin typeface="Verdana" pitchFamily="34" charset="0"/>
              </a:defRPr>
            </a:lvl7pPr>
            <a:lvl8pPr marL="3409950" indent="-254000" defTabSz="1019175" eaLnBrk="0" fontAlgn="base" hangingPunct="0">
              <a:spcBef>
                <a:spcPct val="20000"/>
              </a:spcBef>
              <a:spcAft>
                <a:spcPct val="0"/>
              </a:spcAft>
              <a:buChar char="»"/>
              <a:defRPr sz="1600" b="1">
                <a:solidFill>
                  <a:srgbClr val="FFFFFF"/>
                </a:solidFill>
                <a:latin typeface="Verdana" pitchFamily="34" charset="0"/>
              </a:defRPr>
            </a:lvl8pPr>
            <a:lvl9pPr marL="3867150" indent="-254000" defTabSz="1019175" eaLnBrk="0" fontAlgn="base" hangingPunct="0">
              <a:spcBef>
                <a:spcPct val="20000"/>
              </a:spcBef>
              <a:spcAft>
                <a:spcPct val="0"/>
              </a:spcAft>
              <a:buChar char="»"/>
              <a:defRPr sz="1600" b="1">
                <a:solidFill>
                  <a:srgbClr val="FFFFFF"/>
                </a:solidFill>
                <a:latin typeface="Verdana" pitchFamily="34" charset="0"/>
              </a:defRPr>
            </a:lvl9pPr>
          </a:lstStyle>
          <a:p>
            <a:pPr>
              <a:spcBef>
                <a:spcPct val="0"/>
              </a:spcBef>
              <a:buFontTx/>
              <a:buNone/>
            </a:pPr>
            <a:r>
              <a:rPr lang="en-US" altLang="en-US" sz="1100" dirty="0">
                <a:solidFill>
                  <a:srgbClr val="FF0000"/>
                </a:solidFill>
                <a:latin typeface="Arial" charset="0"/>
              </a:rPr>
              <a:t>Facilities</a:t>
            </a:r>
          </a:p>
        </p:txBody>
      </p:sp>
      <p:sp>
        <p:nvSpPr>
          <p:cNvPr id="12" name="Oval 12"/>
          <p:cNvSpPr>
            <a:spLocks noChangeArrowheads="1"/>
          </p:cNvSpPr>
          <p:nvPr/>
        </p:nvSpPr>
        <p:spPr bwMode="auto">
          <a:xfrm>
            <a:off x="7975045" y="1676400"/>
            <a:ext cx="741932" cy="470972"/>
          </a:xfrm>
          <a:prstGeom prst="ellipse">
            <a:avLst/>
          </a:prstGeom>
          <a:noFill/>
          <a:ln w="57150">
            <a:solidFill>
              <a:srgbClr val="2803A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100" b="1">
                <a:solidFill>
                  <a:srgbClr val="FFFFFF"/>
                </a:solidFill>
                <a:latin typeface="Verdana" pitchFamily="34" charset="0"/>
              </a:defRPr>
            </a:lvl1pPr>
            <a:lvl2pPr marL="742950" indent="-285750">
              <a:defRPr sz="3100" b="1">
                <a:solidFill>
                  <a:srgbClr val="FFFFFF"/>
                </a:solidFill>
                <a:latin typeface="Verdana" pitchFamily="34" charset="0"/>
              </a:defRPr>
            </a:lvl2pPr>
            <a:lvl3pPr marL="1143000" indent="-228600">
              <a:defRPr sz="3100" b="1">
                <a:solidFill>
                  <a:srgbClr val="FFFFFF"/>
                </a:solidFill>
                <a:latin typeface="Verdana" pitchFamily="34" charset="0"/>
              </a:defRPr>
            </a:lvl3pPr>
            <a:lvl4pPr marL="1600200" indent="-228600">
              <a:defRPr sz="3100" b="1">
                <a:solidFill>
                  <a:srgbClr val="FFFFFF"/>
                </a:solidFill>
                <a:latin typeface="Verdana" pitchFamily="34" charset="0"/>
              </a:defRPr>
            </a:lvl4pPr>
            <a:lvl5pPr marL="2057400" indent="-228600">
              <a:defRPr sz="3100" b="1">
                <a:solidFill>
                  <a:srgbClr val="FFFFFF"/>
                </a:solidFill>
                <a:latin typeface="Verdana" pitchFamily="34" charset="0"/>
              </a:defRPr>
            </a:lvl5pPr>
            <a:lvl6pPr marL="2514600" indent="-228600" eaLnBrk="0" fontAlgn="base" hangingPunct="0">
              <a:spcBef>
                <a:spcPct val="50000"/>
              </a:spcBef>
              <a:spcAft>
                <a:spcPct val="0"/>
              </a:spcAft>
              <a:buChar char="•"/>
              <a:defRPr sz="3100" b="1">
                <a:solidFill>
                  <a:srgbClr val="FFFFFF"/>
                </a:solidFill>
                <a:latin typeface="Verdana" pitchFamily="34" charset="0"/>
              </a:defRPr>
            </a:lvl6pPr>
            <a:lvl7pPr marL="2971800" indent="-228600" eaLnBrk="0" fontAlgn="base" hangingPunct="0">
              <a:spcBef>
                <a:spcPct val="50000"/>
              </a:spcBef>
              <a:spcAft>
                <a:spcPct val="0"/>
              </a:spcAft>
              <a:buChar char="•"/>
              <a:defRPr sz="3100" b="1">
                <a:solidFill>
                  <a:srgbClr val="FFFFFF"/>
                </a:solidFill>
                <a:latin typeface="Verdana" pitchFamily="34" charset="0"/>
              </a:defRPr>
            </a:lvl7pPr>
            <a:lvl8pPr marL="3429000" indent="-228600" eaLnBrk="0" fontAlgn="base" hangingPunct="0">
              <a:spcBef>
                <a:spcPct val="50000"/>
              </a:spcBef>
              <a:spcAft>
                <a:spcPct val="0"/>
              </a:spcAft>
              <a:buChar char="•"/>
              <a:defRPr sz="3100" b="1">
                <a:solidFill>
                  <a:srgbClr val="FFFFFF"/>
                </a:solidFill>
                <a:latin typeface="Verdana" pitchFamily="34" charset="0"/>
              </a:defRPr>
            </a:lvl8pPr>
            <a:lvl9pPr marL="3886200" indent="-228600" eaLnBrk="0" fontAlgn="base" hangingPunct="0">
              <a:spcBef>
                <a:spcPct val="50000"/>
              </a:spcBef>
              <a:spcAft>
                <a:spcPct val="0"/>
              </a:spcAft>
              <a:buChar char="•"/>
              <a:defRPr sz="3100" b="1">
                <a:solidFill>
                  <a:srgbClr val="FFFFFF"/>
                </a:solidFill>
                <a:latin typeface="Verdana" pitchFamily="34" charset="0"/>
              </a:defRPr>
            </a:lvl9pPr>
          </a:lstStyle>
          <a:p>
            <a:endParaRPr lang="en-US" altLang="en-US" dirty="0"/>
          </a:p>
        </p:txBody>
      </p:sp>
      <p:sp>
        <p:nvSpPr>
          <p:cNvPr id="13" name="Text Box 13"/>
          <p:cNvSpPr txBox="1">
            <a:spLocks noChangeArrowheads="1"/>
          </p:cNvSpPr>
          <p:nvPr/>
        </p:nvSpPr>
        <p:spPr bwMode="auto">
          <a:xfrm>
            <a:off x="8028051" y="1787748"/>
            <a:ext cx="720497" cy="272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882" tIns="50941" rIns="101882" bIns="50941">
            <a:spAutoFit/>
          </a:bodyPr>
          <a:lstStyle>
            <a:lvl1pPr defTabSz="1019175">
              <a:spcBef>
                <a:spcPct val="20000"/>
              </a:spcBef>
              <a:defRPr sz="3100" b="1">
                <a:solidFill>
                  <a:srgbClr val="FFFFFF"/>
                </a:solidFill>
                <a:latin typeface="Verdana" pitchFamily="34" charset="0"/>
              </a:defRPr>
            </a:lvl1pPr>
            <a:lvl2pPr marL="509588" indent="-317500" defTabSz="1019175">
              <a:spcBef>
                <a:spcPct val="20000"/>
              </a:spcBef>
              <a:buChar char="–"/>
              <a:defRPr sz="2200" b="1">
                <a:solidFill>
                  <a:srgbClr val="FFFFFF"/>
                </a:solidFill>
                <a:latin typeface="Verdana" pitchFamily="34" charset="0"/>
              </a:defRPr>
            </a:lvl2pPr>
            <a:lvl3pPr marL="1019175" indent="-254000" defTabSz="1019175">
              <a:spcBef>
                <a:spcPct val="20000"/>
              </a:spcBef>
              <a:defRPr sz="2000" b="1">
                <a:solidFill>
                  <a:srgbClr val="FFFFFF"/>
                </a:solidFill>
                <a:latin typeface="Verdana" pitchFamily="34" charset="0"/>
              </a:defRPr>
            </a:lvl3pPr>
            <a:lvl4pPr marL="1528763" indent="-254000" defTabSz="1019175">
              <a:spcBef>
                <a:spcPct val="20000"/>
              </a:spcBef>
              <a:buChar char="–"/>
              <a:defRPr b="1">
                <a:solidFill>
                  <a:srgbClr val="FFFFFF"/>
                </a:solidFill>
                <a:latin typeface="Verdana" pitchFamily="34" charset="0"/>
              </a:defRPr>
            </a:lvl4pPr>
            <a:lvl5pPr marL="2038350" indent="-254000" defTabSz="1019175">
              <a:spcBef>
                <a:spcPct val="20000"/>
              </a:spcBef>
              <a:buChar char="»"/>
              <a:defRPr sz="1600" b="1">
                <a:solidFill>
                  <a:srgbClr val="FFFFFF"/>
                </a:solidFill>
                <a:latin typeface="Verdana" pitchFamily="34" charset="0"/>
              </a:defRPr>
            </a:lvl5pPr>
            <a:lvl6pPr marL="2495550" indent="-254000" defTabSz="1019175" eaLnBrk="0" fontAlgn="base" hangingPunct="0">
              <a:spcBef>
                <a:spcPct val="20000"/>
              </a:spcBef>
              <a:spcAft>
                <a:spcPct val="0"/>
              </a:spcAft>
              <a:buChar char="»"/>
              <a:defRPr sz="1600" b="1">
                <a:solidFill>
                  <a:srgbClr val="FFFFFF"/>
                </a:solidFill>
                <a:latin typeface="Verdana" pitchFamily="34" charset="0"/>
              </a:defRPr>
            </a:lvl6pPr>
            <a:lvl7pPr marL="2952750" indent="-254000" defTabSz="1019175" eaLnBrk="0" fontAlgn="base" hangingPunct="0">
              <a:spcBef>
                <a:spcPct val="20000"/>
              </a:spcBef>
              <a:spcAft>
                <a:spcPct val="0"/>
              </a:spcAft>
              <a:buChar char="»"/>
              <a:defRPr sz="1600" b="1">
                <a:solidFill>
                  <a:srgbClr val="FFFFFF"/>
                </a:solidFill>
                <a:latin typeface="Verdana" pitchFamily="34" charset="0"/>
              </a:defRPr>
            </a:lvl7pPr>
            <a:lvl8pPr marL="3409950" indent="-254000" defTabSz="1019175" eaLnBrk="0" fontAlgn="base" hangingPunct="0">
              <a:spcBef>
                <a:spcPct val="20000"/>
              </a:spcBef>
              <a:spcAft>
                <a:spcPct val="0"/>
              </a:spcAft>
              <a:buChar char="»"/>
              <a:defRPr sz="1600" b="1">
                <a:solidFill>
                  <a:srgbClr val="FFFFFF"/>
                </a:solidFill>
                <a:latin typeface="Verdana" pitchFamily="34" charset="0"/>
              </a:defRPr>
            </a:lvl8pPr>
            <a:lvl9pPr marL="3867150" indent="-254000" defTabSz="1019175" eaLnBrk="0" fontAlgn="base" hangingPunct="0">
              <a:spcBef>
                <a:spcPct val="20000"/>
              </a:spcBef>
              <a:spcAft>
                <a:spcPct val="0"/>
              </a:spcAft>
              <a:buChar char="»"/>
              <a:defRPr sz="1600" b="1">
                <a:solidFill>
                  <a:srgbClr val="FFFFFF"/>
                </a:solidFill>
                <a:latin typeface="Verdana" pitchFamily="34" charset="0"/>
              </a:defRPr>
            </a:lvl9pPr>
          </a:lstStyle>
          <a:p>
            <a:pPr>
              <a:spcBef>
                <a:spcPct val="0"/>
              </a:spcBef>
              <a:buFontTx/>
              <a:buNone/>
            </a:pPr>
            <a:r>
              <a:rPr lang="en-US" altLang="en-US" sz="1100" dirty="0">
                <a:solidFill>
                  <a:srgbClr val="FF0000"/>
                </a:solidFill>
                <a:latin typeface="Arial" charset="0"/>
              </a:rPr>
              <a:t>Bridge</a:t>
            </a:r>
          </a:p>
        </p:txBody>
      </p:sp>
      <p:sp>
        <p:nvSpPr>
          <p:cNvPr id="14" name="Oval 14"/>
          <p:cNvSpPr>
            <a:spLocks noChangeArrowheads="1"/>
          </p:cNvSpPr>
          <p:nvPr/>
        </p:nvSpPr>
        <p:spPr bwMode="auto">
          <a:xfrm>
            <a:off x="8015262" y="2448602"/>
            <a:ext cx="741931" cy="473544"/>
          </a:xfrm>
          <a:prstGeom prst="ellipse">
            <a:avLst/>
          </a:prstGeom>
          <a:noFill/>
          <a:ln w="53975">
            <a:solidFill>
              <a:srgbClr val="2803A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100" b="1">
                <a:solidFill>
                  <a:srgbClr val="FFFFFF"/>
                </a:solidFill>
                <a:latin typeface="Verdana" pitchFamily="34" charset="0"/>
              </a:defRPr>
            </a:lvl1pPr>
            <a:lvl2pPr marL="742950" indent="-285750">
              <a:defRPr sz="3100" b="1">
                <a:solidFill>
                  <a:srgbClr val="FFFFFF"/>
                </a:solidFill>
                <a:latin typeface="Verdana" pitchFamily="34" charset="0"/>
              </a:defRPr>
            </a:lvl2pPr>
            <a:lvl3pPr marL="1143000" indent="-228600">
              <a:defRPr sz="3100" b="1">
                <a:solidFill>
                  <a:srgbClr val="FFFFFF"/>
                </a:solidFill>
                <a:latin typeface="Verdana" pitchFamily="34" charset="0"/>
              </a:defRPr>
            </a:lvl3pPr>
            <a:lvl4pPr marL="1600200" indent="-228600">
              <a:defRPr sz="3100" b="1">
                <a:solidFill>
                  <a:srgbClr val="FFFFFF"/>
                </a:solidFill>
                <a:latin typeface="Verdana" pitchFamily="34" charset="0"/>
              </a:defRPr>
            </a:lvl4pPr>
            <a:lvl5pPr marL="2057400" indent="-228600">
              <a:defRPr sz="3100" b="1">
                <a:solidFill>
                  <a:srgbClr val="FFFFFF"/>
                </a:solidFill>
                <a:latin typeface="Verdana" pitchFamily="34" charset="0"/>
              </a:defRPr>
            </a:lvl5pPr>
            <a:lvl6pPr marL="2514600" indent="-228600" eaLnBrk="0" fontAlgn="base" hangingPunct="0">
              <a:spcBef>
                <a:spcPct val="50000"/>
              </a:spcBef>
              <a:spcAft>
                <a:spcPct val="0"/>
              </a:spcAft>
              <a:buChar char="•"/>
              <a:defRPr sz="3100" b="1">
                <a:solidFill>
                  <a:srgbClr val="FFFFFF"/>
                </a:solidFill>
                <a:latin typeface="Verdana" pitchFamily="34" charset="0"/>
              </a:defRPr>
            </a:lvl6pPr>
            <a:lvl7pPr marL="2971800" indent="-228600" eaLnBrk="0" fontAlgn="base" hangingPunct="0">
              <a:spcBef>
                <a:spcPct val="50000"/>
              </a:spcBef>
              <a:spcAft>
                <a:spcPct val="0"/>
              </a:spcAft>
              <a:buChar char="•"/>
              <a:defRPr sz="3100" b="1">
                <a:solidFill>
                  <a:srgbClr val="FFFFFF"/>
                </a:solidFill>
                <a:latin typeface="Verdana" pitchFamily="34" charset="0"/>
              </a:defRPr>
            </a:lvl7pPr>
            <a:lvl8pPr marL="3429000" indent="-228600" eaLnBrk="0" fontAlgn="base" hangingPunct="0">
              <a:spcBef>
                <a:spcPct val="50000"/>
              </a:spcBef>
              <a:spcAft>
                <a:spcPct val="0"/>
              </a:spcAft>
              <a:buChar char="•"/>
              <a:defRPr sz="3100" b="1">
                <a:solidFill>
                  <a:srgbClr val="FFFFFF"/>
                </a:solidFill>
                <a:latin typeface="Verdana" pitchFamily="34" charset="0"/>
              </a:defRPr>
            </a:lvl8pPr>
            <a:lvl9pPr marL="3886200" indent="-228600" eaLnBrk="0" fontAlgn="base" hangingPunct="0">
              <a:spcBef>
                <a:spcPct val="50000"/>
              </a:spcBef>
              <a:spcAft>
                <a:spcPct val="0"/>
              </a:spcAft>
              <a:buChar char="•"/>
              <a:defRPr sz="3100" b="1">
                <a:solidFill>
                  <a:srgbClr val="FFFFFF"/>
                </a:solidFill>
                <a:latin typeface="Verdana" pitchFamily="34" charset="0"/>
              </a:defRPr>
            </a:lvl9pPr>
          </a:lstStyle>
          <a:p>
            <a:endParaRPr lang="en-US" altLang="en-US" dirty="0"/>
          </a:p>
        </p:txBody>
      </p:sp>
      <p:sp>
        <p:nvSpPr>
          <p:cNvPr id="15" name="Text Box 15"/>
          <p:cNvSpPr txBox="1">
            <a:spLocks noChangeArrowheads="1"/>
          </p:cNvSpPr>
          <p:nvPr/>
        </p:nvSpPr>
        <p:spPr bwMode="auto">
          <a:xfrm>
            <a:off x="8068267" y="2549297"/>
            <a:ext cx="688926" cy="272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882" tIns="50941" rIns="101882" bIns="50941">
            <a:spAutoFit/>
          </a:bodyPr>
          <a:lstStyle>
            <a:lvl1pPr defTabSz="1019175">
              <a:spcBef>
                <a:spcPct val="20000"/>
              </a:spcBef>
              <a:defRPr sz="3100" b="1">
                <a:solidFill>
                  <a:srgbClr val="FFFFFF"/>
                </a:solidFill>
                <a:latin typeface="Verdana" pitchFamily="34" charset="0"/>
              </a:defRPr>
            </a:lvl1pPr>
            <a:lvl2pPr marL="509588" indent="-317500" defTabSz="1019175">
              <a:spcBef>
                <a:spcPct val="20000"/>
              </a:spcBef>
              <a:buChar char="–"/>
              <a:defRPr sz="2200" b="1">
                <a:solidFill>
                  <a:srgbClr val="FFFFFF"/>
                </a:solidFill>
                <a:latin typeface="Verdana" pitchFamily="34" charset="0"/>
              </a:defRPr>
            </a:lvl2pPr>
            <a:lvl3pPr marL="1019175" indent="-254000" defTabSz="1019175">
              <a:spcBef>
                <a:spcPct val="20000"/>
              </a:spcBef>
              <a:defRPr sz="2000" b="1">
                <a:solidFill>
                  <a:srgbClr val="FFFFFF"/>
                </a:solidFill>
                <a:latin typeface="Verdana" pitchFamily="34" charset="0"/>
              </a:defRPr>
            </a:lvl3pPr>
            <a:lvl4pPr marL="1528763" indent="-254000" defTabSz="1019175">
              <a:spcBef>
                <a:spcPct val="20000"/>
              </a:spcBef>
              <a:buChar char="–"/>
              <a:defRPr b="1">
                <a:solidFill>
                  <a:srgbClr val="FFFFFF"/>
                </a:solidFill>
                <a:latin typeface="Verdana" pitchFamily="34" charset="0"/>
              </a:defRPr>
            </a:lvl4pPr>
            <a:lvl5pPr marL="2038350" indent="-254000" defTabSz="1019175">
              <a:spcBef>
                <a:spcPct val="20000"/>
              </a:spcBef>
              <a:buChar char="»"/>
              <a:defRPr sz="1600" b="1">
                <a:solidFill>
                  <a:srgbClr val="FFFFFF"/>
                </a:solidFill>
                <a:latin typeface="Verdana" pitchFamily="34" charset="0"/>
              </a:defRPr>
            </a:lvl5pPr>
            <a:lvl6pPr marL="2495550" indent="-254000" defTabSz="1019175" eaLnBrk="0" fontAlgn="base" hangingPunct="0">
              <a:spcBef>
                <a:spcPct val="20000"/>
              </a:spcBef>
              <a:spcAft>
                <a:spcPct val="0"/>
              </a:spcAft>
              <a:buChar char="»"/>
              <a:defRPr sz="1600" b="1">
                <a:solidFill>
                  <a:srgbClr val="FFFFFF"/>
                </a:solidFill>
                <a:latin typeface="Verdana" pitchFamily="34" charset="0"/>
              </a:defRPr>
            </a:lvl6pPr>
            <a:lvl7pPr marL="2952750" indent="-254000" defTabSz="1019175" eaLnBrk="0" fontAlgn="base" hangingPunct="0">
              <a:spcBef>
                <a:spcPct val="20000"/>
              </a:spcBef>
              <a:spcAft>
                <a:spcPct val="0"/>
              </a:spcAft>
              <a:buChar char="»"/>
              <a:defRPr sz="1600" b="1">
                <a:solidFill>
                  <a:srgbClr val="FFFFFF"/>
                </a:solidFill>
                <a:latin typeface="Verdana" pitchFamily="34" charset="0"/>
              </a:defRPr>
            </a:lvl7pPr>
            <a:lvl8pPr marL="3409950" indent="-254000" defTabSz="1019175" eaLnBrk="0" fontAlgn="base" hangingPunct="0">
              <a:spcBef>
                <a:spcPct val="20000"/>
              </a:spcBef>
              <a:spcAft>
                <a:spcPct val="0"/>
              </a:spcAft>
              <a:buChar char="»"/>
              <a:defRPr sz="1600" b="1">
                <a:solidFill>
                  <a:srgbClr val="FFFFFF"/>
                </a:solidFill>
                <a:latin typeface="Verdana" pitchFamily="34" charset="0"/>
              </a:defRPr>
            </a:lvl8pPr>
            <a:lvl9pPr marL="3867150" indent="-254000" defTabSz="1019175" eaLnBrk="0" fontAlgn="base" hangingPunct="0">
              <a:spcBef>
                <a:spcPct val="20000"/>
              </a:spcBef>
              <a:spcAft>
                <a:spcPct val="0"/>
              </a:spcAft>
              <a:buChar char="»"/>
              <a:defRPr sz="1600" b="1">
                <a:solidFill>
                  <a:srgbClr val="FFFFFF"/>
                </a:solidFill>
                <a:latin typeface="Verdana" pitchFamily="34" charset="0"/>
              </a:defRPr>
            </a:lvl9pPr>
          </a:lstStyle>
          <a:p>
            <a:pPr>
              <a:spcBef>
                <a:spcPct val="0"/>
              </a:spcBef>
              <a:buFontTx/>
              <a:buNone/>
            </a:pPr>
            <a:r>
              <a:rPr lang="en-US" altLang="en-US" sz="1100" dirty="0">
                <a:solidFill>
                  <a:srgbClr val="FF0000"/>
                </a:solidFill>
                <a:latin typeface="Arial" charset="0"/>
              </a:rPr>
              <a:t>Traffic</a:t>
            </a:r>
          </a:p>
        </p:txBody>
      </p:sp>
      <p:sp>
        <p:nvSpPr>
          <p:cNvPr id="16" name="Line 16"/>
          <p:cNvSpPr>
            <a:spLocks noChangeShapeType="1"/>
          </p:cNvSpPr>
          <p:nvPr/>
        </p:nvSpPr>
        <p:spPr bwMode="auto">
          <a:xfrm>
            <a:off x="6052157" y="2147372"/>
            <a:ext cx="513480" cy="417866"/>
          </a:xfrm>
          <a:prstGeom prst="line">
            <a:avLst/>
          </a:prstGeom>
          <a:noFill/>
          <a:ln w="53975">
            <a:solidFill>
              <a:srgbClr val="2803A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Line 17"/>
          <p:cNvSpPr>
            <a:spLocks noChangeShapeType="1"/>
          </p:cNvSpPr>
          <p:nvPr/>
        </p:nvSpPr>
        <p:spPr bwMode="auto">
          <a:xfrm flipV="1">
            <a:off x="5986328" y="2735970"/>
            <a:ext cx="631763" cy="34839"/>
          </a:xfrm>
          <a:prstGeom prst="line">
            <a:avLst/>
          </a:prstGeom>
          <a:noFill/>
          <a:ln w="53975">
            <a:solidFill>
              <a:srgbClr val="2803A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 name="Line 18"/>
          <p:cNvSpPr>
            <a:spLocks noChangeShapeType="1"/>
          </p:cNvSpPr>
          <p:nvPr/>
        </p:nvSpPr>
        <p:spPr bwMode="auto">
          <a:xfrm flipH="1">
            <a:off x="7437820" y="2040837"/>
            <a:ext cx="537225" cy="445279"/>
          </a:xfrm>
          <a:prstGeom prst="line">
            <a:avLst/>
          </a:prstGeom>
          <a:noFill/>
          <a:ln w="53975">
            <a:solidFill>
              <a:srgbClr val="2803A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 name="Line 19"/>
          <p:cNvSpPr>
            <a:spLocks noChangeShapeType="1"/>
          </p:cNvSpPr>
          <p:nvPr/>
        </p:nvSpPr>
        <p:spPr bwMode="auto">
          <a:xfrm flipH="1" flipV="1">
            <a:off x="7448204" y="2718296"/>
            <a:ext cx="536955" cy="17673"/>
          </a:xfrm>
          <a:prstGeom prst="line">
            <a:avLst/>
          </a:prstGeom>
          <a:noFill/>
          <a:ln w="53975">
            <a:solidFill>
              <a:srgbClr val="2803A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 name="Line 20"/>
          <p:cNvSpPr>
            <a:spLocks noChangeShapeType="1"/>
          </p:cNvSpPr>
          <p:nvPr/>
        </p:nvSpPr>
        <p:spPr bwMode="auto">
          <a:xfrm>
            <a:off x="7006203" y="1923825"/>
            <a:ext cx="0" cy="447095"/>
          </a:xfrm>
          <a:prstGeom prst="line">
            <a:avLst/>
          </a:prstGeom>
          <a:noFill/>
          <a:ln w="53975">
            <a:solidFill>
              <a:srgbClr val="2803A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434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9" grpId="0"/>
      <p:bldP spid="10" grpId="0" animBg="1"/>
      <p:bldP spid="11" grpId="0"/>
      <p:bldP spid="12" grpId="0" animBg="1"/>
      <p:bldP spid="13" grpId="0"/>
      <p:bldP spid="14" grpId="0" animBg="1"/>
      <p:bldP spid="15" grpId="0"/>
      <p:bldP spid="16" grpId="0" animBg="1"/>
      <p:bldP spid="17" grpId="0" animBg="1"/>
      <p:bldP spid="18" grpId="0" animBg="1"/>
      <p:bldP spid="19"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219875"/>
            <a:ext cx="4605748" cy="1200329"/>
          </a:xfrm>
          <a:prstGeom prst="rect">
            <a:avLst/>
          </a:prstGeom>
        </p:spPr>
        <p:txBody>
          <a:bodyPr wrap="none">
            <a:spAutoFit/>
          </a:bodyPr>
          <a:lstStyle/>
          <a:p>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Type of Searches</a:t>
            </a:r>
          </a:p>
          <a:p>
            <a:endParaRPr lang="en-US" sz="3600" dirty="0"/>
          </a:p>
        </p:txBody>
      </p:sp>
      <p:sp>
        <p:nvSpPr>
          <p:cNvPr id="5" name="TextBox 4"/>
          <p:cNvSpPr txBox="1"/>
          <p:nvPr/>
        </p:nvSpPr>
        <p:spPr>
          <a:xfrm>
            <a:off x="152400" y="1420204"/>
            <a:ext cx="8077200" cy="4739759"/>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solidFill>
                  <a:srgbClr val="1D2781"/>
                </a:solidFill>
              </a:rPr>
              <a:t>Quick Searches</a:t>
            </a:r>
          </a:p>
          <a:p>
            <a:pPr marL="285750" indent="-285750">
              <a:buFont typeface="Arial" panose="020B0604020202020204" pitchFamily="34" charset="0"/>
              <a:buChar char="•"/>
            </a:pPr>
            <a:endParaRPr lang="en-US" sz="2800" b="1" dirty="0">
              <a:solidFill>
                <a:srgbClr val="1D2781"/>
              </a:solidFill>
            </a:endParaRPr>
          </a:p>
          <a:p>
            <a:pPr marL="285750" indent="-285750">
              <a:buFont typeface="Arial" panose="020B0604020202020204" pitchFamily="34" charset="0"/>
              <a:buChar char="•"/>
            </a:pPr>
            <a:r>
              <a:rPr lang="en-US" sz="2800" b="1" dirty="0" smtClean="0">
                <a:solidFill>
                  <a:srgbClr val="1D2781"/>
                </a:solidFill>
              </a:rPr>
              <a:t>Advanced Searches</a:t>
            </a:r>
          </a:p>
          <a:p>
            <a:pPr marL="742950" lvl="1" indent="-285750">
              <a:buFont typeface="Arial" panose="020B0604020202020204" pitchFamily="34" charset="0"/>
              <a:buChar char="•"/>
            </a:pPr>
            <a:r>
              <a:rPr lang="en-US" sz="2800" b="1" dirty="0" smtClean="0">
                <a:solidFill>
                  <a:srgbClr val="1D2781"/>
                </a:solidFill>
              </a:rPr>
              <a:t>Search form</a:t>
            </a:r>
          </a:p>
          <a:p>
            <a:pPr marL="742950" lvl="1" indent="-285750">
              <a:buFont typeface="Arial" panose="020B0604020202020204" pitchFamily="34" charset="0"/>
              <a:buChar char="•"/>
            </a:pPr>
            <a:r>
              <a:rPr lang="en-US" sz="2800" b="1" dirty="0" smtClean="0">
                <a:solidFill>
                  <a:srgbClr val="1D2781"/>
                </a:solidFill>
              </a:rPr>
              <a:t>Search Builder</a:t>
            </a:r>
          </a:p>
          <a:p>
            <a:pPr marL="742950" lvl="1" indent="-285750">
              <a:buFont typeface="Arial" panose="020B0604020202020204" pitchFamily="34" charset="0"/>
              <a:buChar char="•"/>
            </a:pPr>
            <a:endParaRPr lang="en-US" b="1" dirty="0">
              <a:solidFill>
                <a:srgbClr val="1D2781"/>
              </a:solidFill>
            </a:endParaRPr>
          </a:p>
          <a:p>
            <a:pPr marL="1200150" lvl="2" indent="-285750">
              <a:buFont typeface="Arial" panose="020B0604020202020204" pitchFamily="34" charset="0"/>
              <a:buChar char="•"/>
            </a:pPr>
            <a:endParaRPr lang="en-US" b="1" dirty="0">
              <a:solidFill>
                <a:srgbClr val="1D2781"/>
              </a:solidFill>
            </a:endParaRPr>
          </a:p>
          <a:p>
            <a:pPr marL="285750" indent="-285750">
              <a:buFont typeface="Arial" panose="020B0604020202020204" pitchFamily="34" charset="0"/>
              <a:buChar char="•"/>
            </a:pPr>
            <a:endParaRPr lang="en-US" b="1" dirty="0">
              <a:solidFill>
                <a:srgbClr val="1D2781"/>
              </a:solidFill>
            </a:endParaRPr>
          </a:p>
          <a:p>
            <a:pPr marL="742950" lvl="1" indent="-285750">
              <a:buFont typeface="Arial" panose="020B0604020202020204" pitchFamily="34" charset="0"/>
              <a:buChar char="•"/>
            </a:pPr>
            <a:endParaRPr lang="en-US" b="1" dirty="0">
              <a:solidFill>
                <a:srgbClr val="1D2781"/>
              </a:solidFill>
            </a:endParaRPr>
          </a:p>
          <a:p>
            <a:pPr marL="742950" lvl="1" indent="-285750">
              <a:buFont typeface="Arial" panose="020B0604020202020204" pitchFamily="34" charset="0"/>
              <a:buChar char="•"/>
            </a:pPr>
            <a:endParaRPr lang="en-US" b="1" dirty="0" smtClean="0">
              <a:solidFill>
                <a:srgbClr val="1D2781"/>
              </a:solidFill>
            </a:endParaRPr>
          </a:p>
          <a:p>
            <a:endParaRPr lang="en-US" b="1" dirty="0" smtClean="0">
              <a:solidFill>
                <a:srgbClr val="1D2781"/>
              </a:solidFill>
            </a:endParaRPr>
          </a:p>
          <a:p>
            <a:pPr marL="285750" indent="-285750">
              <a:buFont typeface="Arial" panose="020B0604020202020204" pitchFamily="34" charset="0"/>
              <a:buChar char="•"/>
            </a:pPr>
            <a:endParaRPr lang="en-US" b="1" dirty="0" smtClean="0">
              <a:solidFill>
                <a:srgbClr val="1D2781"/>
              </a:solidFill>
            </a:endParaRPr>
          </a:p>
          <a:p>
            <a:pPr marL="285750" indent="-285750">
              <a:buFont typeface="Arial" panose="020B0604020202020204" pitchFamily="34" charset="0"/>
              <a:buChar char="•"/>
            </a:pPr>
            <a:endParaRPr lang="en-US" b="1" dirty="0">
              <a:solidFill>
                <a:srgbClr val="1D2781"/>
              </a:solidFill>
            </a:endParaRPr>
          </a:p>
          <a:p>
            <a:pPr marL="285750" indent="-285750">
              <a:buFont typeface="Arial" panose="020B0604020202020204" pitchFamily="34" charset="0"/>
              <a:buChar char="•"/>
            </a:pPr>
            <a:endParaRPr lang="en-US" b="1" dirty="0">
              <a:solidFill>
                <a:srgbClr val="1D2781"/>
              </a:solidFill>
            </a:endParaRPr>
          </a:p>
        </p:txBody>
      </p:sp>
    </p:spTree>
    <p:extLst>
      <p:ext uri="{BB962C8B-B14F-4D97-AF65-F5344CB8AC3E}">
        <p14:creationId xmlns:p14="http://schemas.microsoft.com/office/powerpoint/2010/main" val="217500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2" end="2"/>
                                            </p:txEl>
                                          </p:spTgt>
                                        </p:tgtEl>
                                      </p:cBhvr>
                                    </p:animEffect>
                                    <p:animScale>
                                      <p:cBhvr>
                                        <p:cTn id="7" dur="250" autoRev="1" fill="hold"/>
                                        <p:tgtEl>
                                          <p:spTgt spid="5">
                                            <p:txEl>
                                              <p:pRg st="2" end="2"/>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5">
                                            <p:txEl>
                                              <p:pRg st="3" end="3"/>
                                            </p:txEl>
                                          </p:spTgt>
                                        </p:tgtEl>
                                      </p:cBhvr>
                                    </p:animEffect>
                                    <p:animScale>
                                      <p:cBhvr>
                                        <p:cTn id="10" dur="250" autoRev="1" fill="hold"/>
                                        <p:tgtEl>
                                          <p:spTgt spid="5">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1143000"/>
          </a:xfrm>
        </p:spPr>
        <p:txBody>
          <a:bodyPr>
            <a:normAutofit/>
          </a:bodyPr>
          <a:lstStyle/>
          <a:p>
            <a:r>
              <a:rPr lang="en-US" sz="32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Advanced </a:t>
            </a:r>
            <a:r>
              <a:rPr lang="en-US" sz="32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Search</a:t>
            </a:r>
          </a:p>
        </p:txBody>
      </p:sp>
      <p:sp>
        <p:nvSpPr>
          <p:cNvPr id="3" name="Content Placeholder 2"/>
          <p:cNvSpPr>
            <a:spLocks noGrp="1"/>
          </p:cNvSpPr>
          <p:nvPr>
            <p:ph idx="4294967295"/>
          </p:nvPr>
        </p:nvSpPr>
        <p:spPr>
          <a:xfrm>
            <a:off x="0" y="1289050"/>
            <a:ext cx="8229600" cy="4525963"/>
          </a:xfrm>
        </p:spPr>
        <p:txBody>
          <a:bodyPr/>
          <a:lstStyle/>
          <a:p>
            <a:r>
              <a:rPr lang="en-US" sz="2400" b="1" dirty="0" smtClean="0">
                <a:solidFill>
                  <a:srgbClr val="1D2781"/>
                </a:solidFill>
              </a:rPr>
              <a:t>To start the advanced search</a:t>
            </a:r>
          </a:p>
        </p:txBody>
      </p:sp>
      <p:sp>
        <p:nvSpPr>
          <p:cNvPr id="4" name="TextBox 3"/>
          <p:cNvSpPr txBox="1"/>
          <p:nvPr/>
        </p:nvSpPr>
        <p:spPr>
          <a:xfrm>
            <a:off x="2527978" y="2537284"/>
            <a:ext cx="2120222" cy="923330"/>
          </a:xfrm>
          <a:prstGeom prst="rect">
            <a:avLst/>
          </a:prstGeom>
          <a:noFill/>
        </p:spPr>
        <p:txBody>
          <a:bodyPr wrap="square" rtlCol="0">
            <a:spAutoFit/>
          </a:bodyPr>
          <a:lstStyle/>
          <a:p>
            <a:r>
              <a:rPr lang="en-US" b="1" dirty="0" smtClean="0">
                <a:solidFill>
                  <a:srgbClr val="FF0000"/>
                </a:solidFill>
              </a:rPr>
              <a:t>Highlight the folder or project to start the search.  </a:t>
            </a:r>
            <a:endParaRPr lang="en-US" b="1" dirty="0">
              <a:solidFill>
                <a:srgbClr val="FF0000"/>
              </a:solidFill>
            </a:endParaRPr>
          </a:p>
        </p:txBody>
      </p:sp>
      <p:sp>
        <p:nvSpPr>
          <p:cNvPr id="12" name="Rectangle 11"/>
          <p:cNvSpPr/>
          <p:nvPr/>
        </p:nvSpPr>
        <p:spPr>
          <a:xfrm>
            <a:off x="3133215" y="5370885"/>
            <a:ext cx="2037041" cy="984885"/>
          </a:xfrm>
          <a:prstGeom prst="rect">
            <a:avLst/>
          </a:prstGeom>
        </p:spPr>
        <p:txBody>
          <a:bodyPr wrap="square">
            <a:spAutoFit/>
          </a:bodyPr>
          <a:lstStyle/>
          <a:p>
            <a:r>
              <a:rPr lang="en-US" b="1" dirty="0">
                <a:solidFill>
                  <a:srgbClr val="FF0000"/>
                </a:solidFill>
              </a:rPr>
              <a:t>Then right click </a:t>
            </a:r>
            <a:r>
              <a:rPr lang="en-US" b="1" dirty="0" smtClean="0">
                <a:solidFill>
                  <a:srgbClr val="FF0000"/>
                </a:solidFill>
              </a:rPr>
              <a:t>and</a:t>
            </a:r>
            <a:r>
              <a:rPr lang="en-US" sz="2000" b="1" dirty="0" smtClean="0">
                <a:solidFill>
                  <a:srgbClr val="FF0000"/>
                </a:solidFill>
              </a:rPr>
              <a:t> </a:t>
            </a:r>
            <a:r>
              <a:rPr lang="en-US" b="1" dirty="0" smtClean="0">
                <a:solidFill>
                  <a:srgbClr val="FF0000"/>
                </a:solidFill>
              </a:rPr>
              <a:t>select Advanced </a:t>
            </a:r>
            <a:r>
              <a:rPr lang="en-US" b="1" dirty="0">
                <a:solidFill>
                  <a:srgbClr val="FF0000"/>
                </a:solidFill>
              </a:rPr>
              <a:t>Search</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4" r="37420" b="21649"/>
          <a:stretch/>
        </p:blipFill>
        <p:spPr bwMode="auto">
          <a:xfrm>
            <a:off x="4505757" y="1197299"/>
            <a:ext cx="2531160" cy="3603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stCxn id="4" idx="0"/>
          </p:cNvCxnSpPr>
          <p:nvPr/>
        </p:nvCxnSpPr>
        <p:spPr>
          <a:xfrm flipV="1">
            <a:off x="3588089" y="1600200"/>
            <a:ext cx="1288711" cy="93708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1702916"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flipV="1">
            <a:off x="4241169" y="4648200"/>
            <a:ext cx="1092831" cy="72268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410200" y="4495800"/>
            <a:ext cx="803232"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479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28600" y="1394618"/>
            <a:ext cx="16510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678" y="3162300"/>
            <a:ext cx="423862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ine 10"/>
          <p:cNvSpPr>
            <a:spLocks noChangeShapeType="1"/>
          </p:cNvSpPr>
          <p:nvPr/>
        </p:nvSpPr>
        <p:spPr bwMode="auto">
          <a:xfrm flipV="1">
            <a:off x="1991088" y="3998173"/>
            <a:ext cx="730590" cy="0"/>
          </a:xfrm>
          <a:prstGeom prst="line">
            <a:avLst/>
          </a:prstGeom>
          <a:noFill/>
          <a:ln w="222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 name="Rounded Rectangle 2"/>
          <p:cNvSpPr/>
          <p:nvPr/>
        </p:nvSpPr>
        <p:spPr>
          <a:xfrm>
            <a:off x="381000" y="3886200"/>
            <a:ext cx="838200" cy="228600"/>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2971800" y="3657600"/>
            <a:ext cx="685800" cy="685800"/>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09800" y="1447800"/>
            <a:ext cx="5722464" cy="1200329"/>
          </a:xfrm>
          <a:prstGeom prst="rect">
            <a:avLst/>
          </a:prstGeom>
          <a:noFill/>
        </p:spPr>
        <p:txBody>
          <a:bodyPr wrap="none" rtlCol="0">
            <a:spAutoFit/>
          </a:bodyPr>
          <a:lstStyle/>
          <a:p>
            <a:r>
              <a:rPr lang="en-US" sz="2400" b="1" dirty="0" smtClean="0">
                <a:solidFill>
                  <a:srgbClr val="1D2781"/>
                </a:solidFill>
              </a:rPr>
              <a:t>The search form allows users to search on </a:t>
            </a:r>
          </a:p>
          <a:p>
            <a:r>
              <a:rPr lang="en-US" sz="2400" b="1" dirty="0" smtClean="0">
                <a:solidFill>
                  <a:srgbClr val="1D2781"/>
                </a:solidFill>
              </a:rPr>
              <a:t>document properties, document attributes </a:t>
            </a:r>
          </a:p>
          <a:p>
            <a:r>
              <a:rPr lang="en-US" sz="2400" b="1" dirty="0" smtClean="0">
                <a:solidFill>
                  <a:srgbClr val="1D2781"/>
                </a:solidFill>
              </a:rPr>
              <a:t>and file properties.</a:t>
            </a:r>
            <a:endParaRPr lang="en-US" sz="2400" b="1" dirty="0">
              <a:solidFill>
                <a:srgbClr val="1D2781"/>
              </a:solidFill>
            </a:endParaRPr>
          </a:p>
        </p:txBody>
      </p:sp>
      <p:sp>
        <p:nvSpPr>
          <p:cNvPr id="5" name="Rectangle 4"/>
          <p:cNvSpPr/>
          <p:nvPr/>
        </p:nvSpPr>
        <p:spPr>
          <a:xfrm>
            <a:off x="2356383" y="304800"/>
            <a:ext cx="3810659" cy="584775"/>
          </a:xfrm>
          <a:prstGeom prst="rect">
            <a:avLst/>
          </a:prstGeom>
        </p:spPr>
        <p:txBody>
          <a:bodyPr wrap="none">
            <a:spAutoFit/>
          </a:bodyPr>
          <a:lstStyle/>
          <a:p>
            <a:r>
              <a:rPr lang="en-US" sz="32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Search By Form</a:t>
            </a:r>
            <a:endParaRPr lang="en-US" sz="3200" dirty="0"/>
          </a:p>
        </p:txBody>
      </p:sp>
    </p:spTree>
    <p:extLst>
      <p:ext uri="{BB962C8B-B14F-4D97-AF65-F5344CB8AC3E}">
        <p14:creationId xmlns:p14="http://schemas.microsoft.com/office/powerpoint/2010/main" val="321057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9" y="1447800"/>
            <a:ext cx="4864303"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52400" y="1295400"/>
            <a:ext cx="3124200" cy="5078313"/>
          </a:xfrm>
          <a:prstGeom prst="rect">
            <a:avLst/>
          </a:prstGeom>
          <a:noFill/>
        </p:spPr>
        <p:txBody>
          <a:bodyPr wrap="square" rtlCol="0">
            <a:spAutoFit/>
          </a:bodyPr>
          <a:lstStyle/>
          <a:p>
            <a:r>
              <a:rPr lang="en-US" b="1" u="sng" dirty="0" smtClean="0">
                <a:solidFill>
                  <a:srgbClr val="FF0000"/>
                </a:solidFill>
              </a:rPr>
              <a:t>General</a:t>
            </a:r>
            <a:r>
              <a:rPr lang="en-US" dirty="0" smtClean="0"/>
              <a:t> </a:t>
            </a:r>
            <a:r>
              <a:rPr lang="en-US" b="1" dirty="0" smtClean="0">
                <a:solidFill>
                  <a:srgbClr val="FF0000"/>
                </a:solidFill>
              </a:rPr>
              <a:t>– Document info, file info, folder info</a:t>
            </a:r>
          </a:p>
          <a:p>
            <a:endParaRPr lang="en-US" b="1" dirty="0">
              <a:solidFill>
                <a:srgbClr val="FF0000"/>
              </a:solidFill>
            </a:endParaRPr>
          </a:p>
          <a:p>
            <a:r>
              <a:rPr lang="en-US" b="1" u="sng" dirty="0" smtClean="0">
                <a:solidFill>
                  <a:srgbClr val="FF0000"/>
                </a:solidFill>
              </a:rPr>
              <a:t>Attributes</a:t>
            </a:r>
            <a:r>
              <a:rPr lang="en-US" b="1" dirty="0" smtClean="0">
                <a:solidFill>
                  <a:srgbClr val="FF0000"/>
                </a:solidFill>
              </a:rPr>
              <a:t> – Information about the document</a:t>
            </a:r>
          </a:p>
          <a:p>
            <a:endParaRPr lang="en-US" b="1" dirty="0">
              <a:solidFill>
                <a:srgbClr val="FF0000"/>
              </a:solidFill>
            </a:endParaRPr>
          </a:p>
          <a:p>
            <a:r>
              <a:rPr lang="en-US" b="1" u="sng" dirty="0" smtClean="0">
                <a:solidFill>
                  <a:srgbClr val="FF0000"/>
                </a:solidFill>
              </a:rPr>
              <a:t>More Attributes </a:t>
            </a:r>
            <a:r>
              <a:rPr lang="en-US" b="1" dirty="0" smtClean="0">
                <a:solidFill>
                  <a:srgbClr val="FF0000"/>
                </a:solidFill>
              </a:rPr>
              <a:t>– Additional information about the document</a:t>
            </a:r>
          </a:p>
          <a:p>
            <a:endParaRPr lang="en-US" b="1" dirty="0">
              <a:solidFill>
                <a:srgbClr val="FF0000"/>
              </a:solidFill>
            </a:endParaRPr>
          </a:p>
          <a:p>
            <a:r>
              <a:rPr lang="en-US" b="1" u="sng" dirty="0" smtClean="0">
                <a:solidFill>
                  <a:srgbClr val="FF0000"/>
                </a:solidFill>
              </a:rPr>
              <a:t>File Properties </a:t>
            </a:r>
            <a:r>
              <a:rPr lang="en-US" b="1" dirty="0" smtClean="0">
                <a:solidFill>
                  <a:srgbClr val="FF0000"/>
                </a:solidFill>
              </a:rPr>
              <a:t>– Information about the file itself</a:t>
            </a:r>
          </a:p>
          <a:p>
            <a:endParaRPr lang="en-US" b="1" dirty="0">
              <a:solidFill>
                <a:srgbClr val="FF0000"/>
              </a:solidFill>
            </a:endParaRPr>
          </a:p>
          <a:p>
            <a:r>
              <a:rPr lang="en-US" b="1" u="sng" dirty="0" smtClean="0">
                <a:solidFill>
                  <a:srgbClr val="FF0000"/>
                </a:solidFill>
              </a:rPr>
              <a:t>Full Text </a:t>
            </a:r>
            <a:r>
              <a:rPr lang="en-US" b="1" dirty="0" smtClean="0">
                <a:solidFill>
                  <a:srgbClr val="FF0000"/>
                </a:solidFill>
              </a:rPr>
              <a:t>– search for specific text</a:t>
            </a:r>
          </a:p>
          <a:p>
            <a:endParaRPr lang="en-US" b="1" dirty="0">
              <a:solidFill>
                <a:srgbClr val="FF0000"/>
              </a:solidFill>
            </a:endParaRPr>
          </a:p>
          <a:p>
            <a:r>
              <a:rPr lang="en-US" b="1" u="sng" dirty="0" smtClean="0">
                <a:solidFill>
                  <a:srgbClr val="FF0000"/>
                </a:solidFill>
              </a:rPr>
              <a:t>Geospatial</a:t>
            </a:r>
            <a:r>
              <a:rPr lang="en-US" b="1" dirty="0" smtClean="0">
                <a:solidFill>
                  <a:srgbClr val="FF0000"/>
                </a:solidFill>
              </a:rPr>
              <a:t> – In development; location-based</a:t>
            </a:r>
          </a:p>
        </p:txBody>
      </p:sp>
      <p:sp>
        <p:nvSpPr>
          <p:cNvPr id="11" name="Rectangle 10"/>
          <p:cNvSpPr/>
          <p:nvPr/>
        </p:nvSpPr>
        <p:spPr>
          <a:xfrm>
            <a:off x="2286000" y="228600"/>
            <a:ext cx="4256293" cy="646331"/>
          </a:xfrm>
          <a:prstGeom prst="rect">
            <a:avLst/>
          </a:prstGeom>
        </p:spPr>
        <p:txBody>
          <a:bodyPr wrap="none">
            <a:spAutoFit/>
          </a:bodyPr>
          <a:lstStyle/>
          <a:p>
            <a:r>
              <a:rPr lang="en-US" sz="36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Search By Form</a:t>
            </a:r>
            <a:endParaRPr lang="en-US" sz="3600" dirty="0"/>
          </a:p>
        </p:txBody>
      </p:sp>
      <p:cxnSp>
        <p:nvCxnSpPr>
          <p:cNvPr id="3" name="Straight Connector 2"/>
          <p:cNvCxnSpPr/>
          <p:nvPr/>
        </p:nvCxnSpPr>
        <p:spPr>
          <a:xfrm>
            <a:off x="3276600" y="2057400"/>
            <a:ext cx="527946" cy="0"/>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05854" y="3962400"/>
            <a:ext cx="527946" cy="0"/>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05854" y="4953000"/>
            <a:ext cx="527946" cy="0"/>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733800" y="1752600"/>
            <a:ext cx="457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191000" y="1752600"/>
            <a:ext cx="4572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648200" y="1752600"/>
            <a:ext cx="6858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334000" y="1752600"/>
            <a:ext cx="6858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019800" y="1752600"/>
            <a:ext cx="3810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400800" y="1752600"/>
            <a:ext cx="5334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59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866" y="1447800"/>
            <a:ext cx="4864303"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75667" y="1295400"/>
            <a:ext cx="3124200"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FF0000"/>
                </a:solidFill>
              </a:rPr>
              <a:t>General</a:t>
            </a:r>
            <a:r>
              <a:rPr lang="en-US" dirty="0" smtClean="0"/>
              <a:t> </a:t>
            </a:r>
          </a:p>
          <a:p>
            <a:pPr marL="742950" lvl="1" indent="-285750">
              <a:buFont typeface="Arial" panose="020B0604020202020204" pitchFamily="34" charset="0"/>
              <a:buChar char="•"/>
            </a:pPr>
            <a:r>
              <a:rPr lang="en-US" b="1" dirty="0" smtClean="0">
                <a:solidFill>
                  <a:srgbClr val="FF0000"/>
                </a:solidFill>
              </a:rPr>
              <a:t>Document information</a:t>
            </a:r>
          </a:p>
          <a:p>
            <a:pPr marL="742950" lvl="1" indent="-285750">
              <a:buFont typeface="Arial" panose="020B0604020202020204" pitchFamily="34" charset="0"/>
              <a:buChar char="•"/>
            </a:pPr>
            <a:r>
              <a:rPr lang="en-US" b="1" dirty="0" smtClean="0">
                <a:solidFill>
                  <a:srgbClr val="FF0000"/>
                </a:solidFill>
              </a:rPr>
              <a:t>File information</a:t>
            </a:r>
          </a:p>
          <a:p>
            <a:pPr marL="742950" lvl="1" indent="-285750">
              <a:buFont typeface="Arial" panose="020B0604020202020204" pitchFamily="34" charset="0"/>
              <a:buChar char="•"/>
            </a:pPr>
            <a:r>
              <a:rPr lang="en-US" b="1" dirty="0" smtClean="0">
                <a:solidFill>
                  <a:srgbClr val="FF0000"/>
                </a:solidFill>
              </a:rPr>
              <a:t>Folder information</a:t>
            </a:r>
          </a:p>
          <a:p>
            <a:pPr marL="742950" lvl="1"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r>
              <a:rPr lang="en-US" b="1" dirty="0" smtClean="0">
                <a:solidFill>
                  <a:srgbClr val="FF0000"/>
                </a:solidFill>
              </a:rPr>
              <a:t>Can add multiple criterion by using “Add OR Group”</a:t>
            </a:r>
          </a:p>
          <a:p>
            <a:endParaRPr lang="en-US" b="1" dirty="0">
              <a:solidFill>
                <a:srgbClr val="FF0000"/>
              </a:solidFill>
            </a:endParaRPr>
          </a:p>
        </p:txBody>
      </p:sp>
      <p:sp>
        <p:nvSpPr>
          <p:cNvPr id="11" name="Rectangle 10"/>
          <p:cNvSpPr/>
          <p:nvPr/>
        </p:nvSpPr>
        <p:spPr>
          <a:xfrm>
            <a:off x="2286000" y="228600"/>
            <a:ext cx="4256293" cy="646331"/>
          </a:xfrm>
          <a:prstGeom prst="rect">
            <a:avLst/>
          </a:prstGeom>
        </p:spPr>
        <p:txBody>
          <a:bodyPr wrap="none">
            <a:spAutoFit/>
          </a:bodyPr>
          <a:lstStyle/>
          <a:p>
            <a:r>
              <a:rPr lang="en-US" sz="36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Search By Form</a:t>
            </a:r>
            <a:endParaRPr lang="en-US" sz="3600" dirty="0"/>
          </a:p>
        </p:txBody>
      </p:sp>
      <p:sp>
        <p:nvSpPr>
          <p:cNvPr id="2" name="Rounded Rectangle 1"/>
          <p:cNvSpPr/>
          <p:nvPr/>
        </p:nvSpPr>
        <p:spPr>
          <a:xfrm>
            <a:off x="3733800" y="1757065"/>
            <a:ext cx="457200" cy="1479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a:off x="1600200" y="3276600"/>
            <a:ext cx="2514600" cy="2895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4191000" y="6172200"/>
            <a:ext cx="762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a:off x="3352800" y="2041695"/>
            <a:ext cx="590550"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99867" y="4953000"/>
            <a:ext cx="590550"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337676" y="3962400"/>
            <a:ext cx="590550"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68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656" y="1589148"/>
            <a:ext cx="4419600" cy="477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33600" y="228600"/>
            <a:ext cx="4256293" cy="646331"/>
          </a:xfrm>
          <a:prstGeom prst="rect">
            <a:avLst/>
          </a:prstGeom>
        </p:spPr>
        <p:txBody>
          <a:bodyPr wrap="none">
            <a:spAutoFit/>
          </a:bodyPr>
          <a:lstStyle/>
          <a:p>
            <a:r>
              <a:rPr lang="en-US" sz="36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Search By Form</a:t>
            </a:r>
            <a:endParaRPr lang="en-US" sz="3600" dirty="0"/>
          </a:p>
        </p:txBody>
      </p:sp>
      <p:sp>
        <p:nvSpPr>
          <p:cNvPr id="4" name="Rounded Rectangle 3"/>
          <p:cNvSpPr/>
          <p:nvPr/>
        </p:nvSpPr>
        <p:spPr>
          <a:xfrm>
            <a:off x="4191000" y="1828800"/>
            <a:ext cx="462654"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8599" y="1411069"/>
            <a:ext cx="3048001" cy="4247317"/>
          </a:xfrm>
          <a:prstGeom prst="rect">
            <a:avLst/>
          </a:prstGeom>
        </p:spPr>
        <p:txBody>
          <a:bodyPr wrap="square">
            <a:spAutoFit/>
          </a:bodyPr>
          <a:lstStyle/>
          <a:p>
            <a:pPr marL="285750" indent="-285750">
              <a:buFont typeface="Arial" panose="020B0604020202020204" pitchFamily="34" charset="0"/>
              <a:buChar char="•"/>
            </a:pPr>
            <a:r>
              <a:rPr lang="en-US" b="1" u="sng" dirty="0">
                <a:solidFill>
                  <a:srgbClr val="FF0000"/>
                </a:solidFill>
              </a:rPr>
              <a:t>Attributes</a:t>
            </a:r>
            <a:r>
              <a:rPr lang="en-US" b="1" dirty="0">
                <a:solidFill>
                  <a:srgbClr val="FF0000"/>
                </a:solidFill>
              </a:rPr>
              <a:t> – Information about the </a:t>
            </a:r>
            <a:r>
              <a:rPr lang="en-US" b="1" dirty="0" smtClean="0">
                <a:solidFill>
                  <a:srgbClr val="FF0000"/>
                </a:solidFill>
              </a:rPr>
              <a:t>document</a:t>
            </a:r>
          </a:p>
          <a:p>
            <a:pPr marL="742950" lvl="1" indent="-285750">
              <a:buFont typeface="Arial" panose="020B0604020202020204" pitchFamily="34" charset="0"/>
              <a:buChar char="•"/>
            </a:pPr>
            <a:r>
              <a:rPr lang="en-US" b="1" dirty="0" smtClean="0">
                <a:solidFill>
                  <a:srgbClr val="FF0000"/>
                </a:solidFill>
              </a:rPr>
              <a:t>Discipline</a:t>
            </a:r>
          </a:p>
          <a:p>
            <a:pPr marL="742950" lvl="1" indent="-285750">
              <a:buFont typeface="Arial" panose="020B0604020202020204" pitchFamily="34" charset="0"/>
              <a:buChar char="•"/>
            </a:pPr>
            <a:r>
              <a:rPr lang="en-US" b="1" dirty="0" smtClean="0">
                <a:solidFill>
                  <a:srgbClr val="FF0000"/>
                </a:solidFill>
              </a:rPr>
              <a:t>Main Category</a:t>
            </a:r>
          </a:p>
          <a:p>
            <a:pPr marL="742950" lvl="1" indent="-285750">
              <a:buFont typeface="Arial" panose="020B0604020202020204" pitchFamily="34" charset="0"/>
              <a:buChar char="•"/>
            </a:pPr>
            <a:r>
              <a:rPr lang="en-US" b="1" dirty="0" smtClean="0">
                <a:solidFill>
                  <a:srgbClr val="FF0000"/>
                </a:solidFill>
              </a:rPr>
              <a:t>Sub-Category</a:t>
            </a:r>
          </a:p>
          <a:p>
            <a:pPr marL="742950" lvl="1" indent="-285750">
              <a:buFont typeface="Arial" panose="020B0604020202020204" pitchFamily="34" charset="0"/>
              <a:buChar char="•"/>
            </a:pPr>
            <a:r>
              <a:rPr lang="en-US" b="1" dirty="0" smtClean="0">
                <a:solidFill>
                  <a:srgbClr val="FF0000"/>
                </a:solidFill>
              </a:rPr>
              <a:t>Project Number(s)</a:t>
            </a:r>
          </a:p>
          <a:p>
            <a:pPr marL="742950" lvl="1" indent="-285750">
              <a:buFont typeface="Arial" panose="020B0604020202020204" pitchFamily="34" charset="0"/>
              <a:buChar char="•"/>
            </a:pPr>
            <a:r>
              <a:rPr lang="en-US" b="1" dirty="0" smtClean="0">
                <a:solidFill>
                  <a:srgbClr val="FF0000"/>
                </a:solidFill>
              </a:rPr>
              <a:t>Label</a:t>
            </a:r>
          </a:p>
          <a:p>
            <a:pPr marL="742950" lvl="1" indent="-285750">
              <a:buFont typeface="Arial" panose="020B0604020202020204" pitchFamily="34" charset="0"/>
              <a:buChar char="•"/>
            </a:pPr>
            <a:r>
              <a:rPr lang="en-US" b="1" dirty="0" smtClean="0">
                <a:solidFill>
                  <a:srgbClr val="FF0000"/>
                </a:solidFill>
              </a:rPr>
              <a:t>Document date</a:t>
            </a:r>
          </a:p>
          <a:p>
            <a:pPr marL="742950" lvl="1" indent="-285750">
              <a:buFont typeface="Arial" panose="020B0604020202020204" pitchFamily="34" charset="0"/>
              <a:buChar char="•"/>
            </a:pPr>
            <a:r>
              <a:rPr lang="en-US" b="1" dirty="0" smtClean="0">
                <a:solidFill>
                  <a:srgbClr val="FF0000"/>
                </a:solidFill>
              </a:rPr>
              <a:t>Description</a:t>
            </a:r>
          </a:p>
          <a:p>
            <a:pPr marL="742950" lvl="1" indent="-285750">
              <a:buFont typeface="Arial" panose="020B0604020202020204" pitchFamily="34" charset="0"/>
              <a:buChar char="•"/>
            </a:pPr>
            <a:r>
              <a:rPr lang="en-US" b="1" dirty="0" smtClean="0">
                <a:solidFill>
                  <a:srgbClr val="FF0000"/>
                </a:solidFill>
              </a:rPr>
              <a:t>Asset Tags	</a:t>
            </a:r>
          </a:p>
          <a:p>
            <a:pPr marL="1200150" lvl="2" indent="-285750">
              <a:buFont typeface="Arial" panose="020B0604020202020204" pitchFamily="34" charset="0"/>
              <a:buChar char="•"/>
            </a:pPr>
            <a:r>
              <a:rPr lang="en-US" b="1" dirty="0" smtClean="0">
                <a:solidFill>
                  <a:srgbClr val="FF0000"/>
                </a:solidFill>
              </a:rPr>
              <a:t>Bridge No(s)</a:t>
            </a:r>
          </a:p>
          <a:p>
            <a:pPr marL="1200150" lvl="2" indent="-285750">
              <a:buFont typeface="Arial" panose="020B0604020202020204" pitchFamily="34" charset="0"/>
              <a:buChar char="•"/>
            </a:pPr>
            <a:r>
              <a:rPr lang="en-US" b="1" dirty="0" smtClean="0">
                <a:solidFill>
                  <a:srgbClr val="FF0000"/>
                </a:solidFill>
              </a:rPr>
              <a:t>Sign Structures</a:t>
            </a:r>
          </a:p>
          <a:p>
            <a:pPr marL="1200150" lvl="2" indent="-285750">
              <a:buFont typeface="Arial" panose="020B0604020202020204" pitchFamily="34" charset="0"/>
              <a:buChar char="•"/>
            </a:pPr>
            <a:r>
              <a:rPr lang="en-US" b="1" dirty="0" smtClean="0">
                <a:solidFill>
                  <a:srgbClr val="FF0000"/>
                </a:solidFill>
              </a:rPr>
              <a:t>Signal Intersections</a:t>
            </a:r>
          </a:p>
          <a:p>
            <a:r>
              <a:rPr lang="en-US" b="1" dirty="0">
                <a:solidFill>
                  <a:srgbClr val="FF0000"/>
                </a:solidFill>
              </a:rPr>
              <a:t>	</a:t>
            </a:r>
          </a:p>
        </p:txBody>
      </p:sp>
      <p:sp>
        <p:nvSpPr>
          <p:cNvPr id="2" name="Rounded Rectangle 1"/>
          <p:cNvSpPr/>
          <p:nvPr/>
        </p:nvSpPr>
        <p:spPr>
          <a:xfrm>
            <a:off x="3886200" y="2057400"/>
            <a:ext cx="4191000" cy="3810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08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228600"/>
            <a:ext cx="4256293" cy="646331"/>
          </a:xfrm>
          <a:prstGeom prst="rect">
            <a:avLst/>
          </a:prstGeom>
        </p:spPr>
        <p:txBody>
          <a:bodyPr wrap="none">
            <a:spAutoFit/>
          </a:bodyPr>
          <a:lstStyle/>
          <a:p>
            <a:r>
              <a:rPr lang="en-US" sz="36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Search By Form</a:t>
            </a:r>
            <a:endParaRPr lang="en-US" sz="3600" dirty="0"/>
          </a:p>
        </p:txBody>
      </p:sp>
      <p:sp>
        <p:nvSpPr>
          <p:cNvPr id="5" name="Rectangle 4"/>
          <p:cNvSpPr/>
          <p:nvPr/>
        </p:nvSpPr>
        <p:spPr>
          <a:xfrm>
            <a:off x="76200" y="1411068"/>
            <a:ext cx="3352800" cy="5078313"/>
          </a:xfrm>
          <a:prstGeom prst="rect">
            <a:avLst/>
          </a:prstGeom>
        </p:spPr>
        <p:txBody>
          <a:bodyPr wrap="square">
            <a:spAutoFit/>
          </a:bodyPr>
          <a:lstStyle/>
          <a:p>
            <a:pPr marL="285750" indent="-285750">
              <a:buFont typeface="Arial" panose="020B0604020202020204" pitchFamily="34" charset="0"/>
              <a:buChar char="•"/>
            </a:pPr>
            <a:r>
              <a:rPr lang="en-US" b="1" u="sng" dirty="0" smtClean="0">
                <a:solidFill>
                  <a:srgbClr val="FF0000"/>
                </a:solidFill>
              </a:rPr>
              <a:t>File Properties</a:t>
            </a:r>
            <a:r>
              <a:rPr lang="en-US" b="1" dirty="0" smtClean="0">
                <a:solidFill>
                  <a:srgbClr val="FF0000"/>
                </a:solidFill>
              </a:rPr>
              <a:t> </a:t>
            </a:r>
            <a:r>
              <a:rPr lang="en-US" b="1" dirty="0">
                <a:solidFill>
                  <a:srgbClr val="FF0000"/>
                </a:solidFill>
              </a:rPr>
              <a:t>– Information about the </a:t>
            </a:r>
            <a:r>
              <a:rPr lang="en-US" b="1" dirty="0" smtClean="0">
                <a:solidFill>
                  <a:srgbClr val="FF0000"/>
                </a:solidFill>
              </a:rPr>
              <a:t>File</a:t>
            </a:r>
          </a:p>
          <a:p>
            <a:pPr marL="742950" lvl="1" indent="-285750">
              <a:buFont typeface="Arial" panose="020B0604020202020204" pitchFamily="34" charset="0"/>
              <a:buChar char="•"/>
            </a:pPr>
            <a:r>
              <a:rPr lang="en-US" b="1" dirty="0" smtClean="0">
                <a:solidFill>
                  <a:srgbClr val="FF0000"/>
                </a:solidFill>
              </a:rPr>
              <a:t>Title</a:t>
            </a:r>
          </a:p>
          <a:p>
            <a:pPr marL="742950" lvl="1" indent="-285750">
              <a:buFont typeface="Arial" panose="020B0604020202020204" pitchFamily="34" charset="0"/>
              <a:buChar char="•"/>
            </a:pPr>
            <a:r>
              <a:rPr lang="en-US" b="1" dirty="0" smtClean="0">
                <a:solidFill>
                  <a:srgbClr val="FF0000"/>
                </a:solidFill>
              </a:rPr>
              <a:t>Subject</a:t>
            </a:r>
          </a:p>
          <a:p>
            <a:pPr marL="742950" lvl="1" indent="-285750">
              <a:buFont typeface="Arial" panose="020B0604020202020204" pitchFamily="34" charset="0"/>
              <a:buChar char="•"/>
            </a:pPr>
            <a:r>
              <a:rPr lang="en-US" b="1" dirty="0" smtClean="0">
                <a:solidFill>
                  <a:srgbClr val="FF0000"/>
                </a:solidFill>
              </a:rPr>
              <a:t>Keywords</a:t>
            </a:r>
          </a:p>
          <a:p>
            <a:pPr marL="742950" lvl="1" indent="-285750">
              <a:buFont typeface="Arial" panose="020B0604020202020204" pitchFamily="34" charset="0"/>
              <a:buChar char="•"/>
            </a:pPr>
            <a:r>
              <a:rPr lang="en-US" b="1" dirty="0" smtClean="0">
                <a:solidFill>
                  <a:srgbClr val="FF0000"/>
                </a:solidFill>
              </a:rPr>
              <a:t>Author</a:t>
            </a:r>
          </a:p>
          <a:p>
            <a:pPr marL="742950" lvl="1" indent="-285750">
              <a:buFont typeface="Arial" panose="020B0604020202020204" pitchFamily="34" charset="0"/>
              <a:buChar char="•"/>
            </a:pPr>
            <a:r>
              <a:rPr lang="en-US" b="1" dirty="0" smtClean="0">
                <a:solidFill>
                  <a:srgbClr val="FF0000"/>
                </a:solidFill>
              </a:rPr>
              <a:t>Date Created</a:t>
            </a:r>
          </a:p>
          <a:p>
            <a:pPr marL="742950" lvl="1" indent="-285750">
              <a:buFont typeface="Arial" panose="020B0604020202020204" pitchFamily="34" charset="0"/>
              <a:buChar char="•"/>
            </a:pPr>
            <a:r>
              <a:rPr lang="en-US" b="1" dirty="0" smtClean="0">
                <a:solidFill>
                  <a:srgbClr val="FF0000"/>
                </a:solidFill>
              </a:rPr>
              <a:t>Date last saved</a:t>
            </a:r>
          </a:p>
          <a:p>
            <a:pPr marL="742950" lvl="1" indent="-285750">
              <a:buFont typeface="Arial" panose="020B0604020202020204" pitchFamily="34" charset="0"/>
              <a:buChar char="•"/>
            </a:pPr>
            <a:r>
              <a:rPr lang="en-US" b="1" dirty="0" smtClean="0">
                <a:solidFill>
                  <a:srgbClr val="FF0000"/>
                </a:solidFill>
              </a:rPr>
              <a:t>Sub-Category</a:t>
            </a:r>
          </a:p>
          <a:p>
            <a:pPr marL="742950" lvl="1" indent="-285750">
              <a:buFont typeface="Arial" panose="020B0604020202020204" pitchFamily="34" charset="0"/>
              <a:buChar char="•"/>
            </a:pPr>
            <a:r>
              <a:rPr lang="en-US" b="1" dirty="0" smtClean="0">
                <a:solidFill>
                  <a:srgbClr val="FF0000"/>
                </a:solidFill>
              </a:rPr>
              <a:t>Project Number(s)</a:t>
            </a:r>
          </a:p>
          <a:p>
            <a:pPr marL="742950" lvl="1" indent="-285750">
              <a:buFont typeface="Arial" panose="020B0604020202020204" pitchFamily="34" charset="0"/>
              <a:buChar char="•"/>
            </a:pPr>
            <a:r>
              <a:rPr lang="en-US" b="1" dirty="0" smtClean="0">
                <a:solidFill>
                  <a:srgbClr val="FF0000"/>
                </a:solidFill>
              </a:rPr>
              <a:t>Label</a:t>
            </a:r>
          </a:p>
          <a:p>
            <a:pPr marL="742950" lvl="1" indent="-285750">
              <a:buFont typeface="Arial" panose="020B0604020202020204" pitchFamily="34" charset="0"/>
              <a:buChar char="•"/>
            </a:pPr>
            <a:r>
              <a:rPr lang="en-US" b="1" dirty="0" smtClean="0">
                <a:solidFill>
                  <a:srgbClr val="FF0000"/>
                </a:solidFill>
              </a:rPr>
              <a:t>Document date</a:t>
            </a:r>
          </a:p>
          <a:p>
            <a:pPr marL="742950" lvl="1" indent="-285750">
              <a:buFont typeface="Arial" panose="020B0604020202020204" pitchFamily="34" charset="0"/>
              <a:buChar char="•"/>
            </a:pPr>
            <a:r>
              <a:rPr lang="en-US" b="1" dirty="0" smtClean="0">
                <a:solidFill>
                  <a:srgbClr val="FF0000"/>
                </a:solidFill>
              </a:rPr>
              <a:t>Description</a:t>
            </a:r>
          </a:p>
          <a:p>
            <a:pPr marL="742950" lvl="1" indent="-285750">
              <a:buFont typeface="Arial" panose="020B0604020202020204" pitchFamily="34" charset="0"/>
              <a:buChar char="•"/>
            </a:pPr>
            <a:r>
              <a:rPr lang="en-US" b="1" dirty="0" smtClean="0">
                <a:solidFill>
                  <a:srgbClr val="FF0000"/>
                </a:solidFill>
              </a:rPr>
              <a:t>Asset Tags	</a:t>
            </a:r>
          </a:p>
          <a:p>
            <a:pPr marL="1200150" lvl="2" indent="-285750">
              <a:buFont typeface="Arial" panose="020B0604020202020204" pitchFamily="34" charset="0"/>
              <a:buChar char="•"/>
            </a:pPr>
            <a:r>
              <a:rPr lang="en-US" b="1" dirty="0" smtClean="0">
                <a:solidFill>
                  <a:srgbClr val="FF0000"/>
                </a:solidFill>
              </a:rPr>
              <a:t>Bridge No(s)</a:t>
            </a:r>
          </a:p>
          <a:p>
            <a:pPr marL="1200150" lvl="2" indent="-285750">
              <a:buFont typeface="Arial" panose="020B0604020202020204" pitchFamily="34" charset="0"/>
              <a:buChar char="•"/>
            </a:pPr>
            <a:r>
              <a:rPr lang="en-US" b="1" dirty="0" smtClean="0">
                <a:solidFill>
                  <a:srgbClr val="FF0000"/>
                </a:solidFill>
              </a:rPr>
              <a:t>Sign Structures</a:t>
            </a:r>
          </a:p>
          <a:p>
            <a:pPr marL="1200150" lvl="2" indent="-285750">
              <a:buFont typeface="Arial" panose="020B0604020202020204" pitchFamily="34" charset="0"/>
              <a:buChar char="•"/>
            </a:pPr>
            <a:r>
              <a:rPr lang="en-US" b="1" dirty="0" smtClean="0">
                <a:solidFill>
                  <a:srgbClr val="FF0000"/>
                </a:solidFill>
              </a:rPr>
              <a:t>Signal Intersections</a:t>
            </a:r>
          </a:p>
          <a:p>
            <a:r>
              <a:rPr lang="en-US" b="1" dirty="0">
                <a:solidFill>
                  <a:srgbClr val="FF0000"/>
                </a:solidFill>
              </a:rPr>
              <a:t>	</a:t>
            </a:r>
          </a:p>
        </p:txBody>
      </p:sp>
      <p:pic>
        <p:nvPicPr>
          <p:cNvPr id="2050" name="Picture 2" descr="D:\Users\anninojm\AppData\Local\Temp\SNAGHTML1893b5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244" y="1771720"/>
            <a:ext cx="4295653" cy="4634009"/>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410200" y="1981200"/>
            <a:ext cx="609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985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228600"/>
            <a:ext cx="4256293" cy="646331"/>
          </a:xfrm>
          <a:prstGeom prst="rect">
            <a:avLst/>
          </a:prstGeom>
        </p:spPr>
        <p:txBody>
          <a:bodyPr wrap="none">
            <a:spAutoFit/>
          </a:bodyPr>
          <a:lstStyle/>
          <a:p>
            <a:r>
              <a:rPr lang="en-US" sz="36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Search By Form</a:t>
            </a:r>
            <a:endParaRPr lang="en-US" sz="3600" dirty="0"/>
          </a:p>
        </p:txBody>
      </p:sp>
      <p:pic>
        <p:nvPicPr>
          <p:cNvPr id="6" name="Picture 2" descr="D:\Users\anninojm\AppData\Local\Temp\SNAGHTML1b5b4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919" y="1734234"/>
            <a:ext cx="4318968" cy="465916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410200" y="1981200"/>
            <a:ext cx="381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6200" y="1251250"/>
            <a:ext cx="3048001" cy="4524315"/>
          </a:xfrm>
          <a:prstGeom prst="rect">
            <a:avLst/>
          </a:prstGeom>
        </p:spPr>
        <p:txBody>
          <a:bodyPr wrap="square">
            <a:spAutoFit/>
          </a:bodyPr>
          <a:lstStyle/>
          <a:p>
            <a:pPr marL="285750" indent="-285750">
              <a:buFont typeface="Arial" panose="020B0604020202020204" pitchFamily="34" charset="0"/>
              <a:buChar char="•"/>
            </a:pPr>
            <a:r>
              <a:rPr lang="en-US" b="1" u="sng" dirty="0" smtClean="0">
                <a:solidFill>
                  <a:srgbClr val="FF0000"/>
                </a:solidFill>
              </a:rPr>
              <a:t>Full Text</a:t>
            </a:r>
            <a:r>
              <a:rPr lang="en-US" b="1" dirty="0" smtClean="0">
                <a:solidFill>
                  <a:srgbClr val="FF0000"/>
                </a:solidFill>
              </a:rPr>
              <a:t> </a:t>
            </a:r>
            <a:r>
              <a:rPr lang="en-US" b="1" dirty="0">
                <a:solidFill>
                  <a:srgbClr val="FF0000"/>
                </a:solidFill>
              </a:rPr>
              <a:t>– </a:t>
            </a:r>
            <a:r>
              <a:rPr lang="en-US" b="1" dirty="0" smtClean="0">
                <a:solidFill>
                  <a:srgbClr val="FF0000"/>
                </a:solidFill>
              </a:rPr>
              <a:t>Word(s) or phrase.  Options:</a:t>
            </a:r>
          </a:p>
          <a:p>
            <a:pPr marL="742950" lvl="1" indent="-285750">
              <a:buFont typeface="Arial" panose="020B0604020202020204" pitchFamily="34" charset="0"/>
              <a:buChar char="•"/>
            </a:pPr>
            <a:r>
              <a:rPr lang="en-US" b="1" u="sng" dirty="0" smtClean="0">
                <a:solidFill>
                  <a:srgbClr val="FF0000"/>
                </a:solidFill>
              </a:rPr>
              <a:t>Look Inside:</a:t>
            </a:r>
          </a:p>
          <a:p>
            <a:pPr marL="1200150" lvl="2" indent="-285750">
              <a:buFont typeface="Arial" panose="020B0604020202020204" pitchFamily="34" charset="0"/>
              <a:buChar char="•"/>
            </a:pPr>
            <a:r>
              <a:rPr lang="en-US" b="1" dirty="0" smtClean="0">
                <a:solidFill>
                  <a:srgbClr val="FF0000"/>
                </a:solidFill>
              </a:rPr>
              <a:t>File contents</a:t>
            </a:r>
          </a:p>
          <a:p>
            <a:pPr marL="1200150" lvl="2" indent="-285750">
              <a:buFont typeface="Arial" panose="020B0604020202020204" pitchFamily="34" charset="0"/>
              <a:buChar char="•"/>
            </a:pPr>
            <a:r>
              <a:rPr lang="en-US" b="1" dirty="0" smtClean="0">
                <a:solidFill>
                  <a:srgbClr val="FF0000"/>
                </a:solidFill>
              </a:rPr>
              <a:t>ProjectWise attributes</a:t>
            </a:r>
          </a:p>
          <a:p>
            <a:pPr marL="742950" lvl="1" indent="-285750">
              <a:buFont typeface="Arial" panose="020B0604020202020204" pitchFamily="34" charset="0"/>
              <a:buChar char="•"/>
            </a:pPr>
            <a:endParaRPr lang="en-US" b="1" dirty="0">
              <a:solidFill>
                <a:srgbClr val="FF0000"/>
              </a:solidFill>
            </a:endParaRPr>
          </a:p>
          <a:p>
            <a:pPr marL="742950" lvl="1" indent="-285750">
              <a:buFont typeface="Arial" panose="020B0604020202020204" pitchFamily="34" charset="0"/>
              <a:buChar char="•"/>
            </a:pPr>
            <a:r>
              <a:rPr lang="en-US" b="1" u="sng" dirty="0" smtClean="0">
                <a:solidFill>
                  <a:srgbClr val="FF0000"/>
                </a:solidFill>
              </a:rPr>
              <a:t>Return documents:</a:t>
            </a:r>
          </a:p>
          <a:p>
            <a:pPr marL="1200150" lvl="2" indent="-285750">
              <a:buFont typeface="Arial" panose="020B0604020202020204" pitchFamily="34" charset="0"/>
              <a:buChar char="•"/>
            </a:pPr>
            <a:r>
              <a:rPr lang="en-US" b="1" dirty="0" smtClean="0">
                <a:solidFill>
                  <a:srgbClr val="FF0000"/>
                </a:solidFill>
              </a:rPr>
              <a:t>Exact phrase</a:t>
            </a:r>
          </a:p>
          <a:p>
            <a:pPr marL="1200150" lvl="2" indent="-285750">
              <a:buFont typeface="Arial" panose="020B0604020202020204" pitchFamily="34" charset="0"/>
              <a:buChar char="•"/>
            </a:pPr>
            <a:r>
              <a:rPr lang="en-US" b="1" dirty="0" smtClean="0">
                <a:solidFill>
                  <a:srgbClr val="FF0000"/>
                </a:solidFill>
              </a:rPr>
              <a:t>Including all the words</a:t>
            </a:r>
          </a:p>
          <a:p>
            <a:pPr marL="1200150" lvl="2" indent="-285750">
              <a:buFont typeface="Arial" panose="020B0604020202020204" pitchFamily="34" charset="0"/>
              <a:buChar char="•"/>
            </a:pPr>
            <a:r>
              <a:rPr lang="en-US" b="1" dirty="0" smtClean="0">
                <a:solidFill>
                  <a:srgbClr val="FF0000"/>
                </a:solidFill>
              </a:rPr>
              <a:t>Including any of the words</a:t>
            </a:r>
          </a:p>
          <a:p>
            <a:pPr marL="1200150" lvl="2" indent="-285750">
              <a:buFont typeface="Arial" panose="020B0604020202020204" pitchFamily="34" charset="0"/>
              <a:buChar char="•"/>
            </a:pPr>
            <a:r>
              <a:rPr lang="en-US" b="1" dirty="0" smtClean="0">
                <a:solidFill>
                  <a:srgbClr val="FF0000"/>
                </a:solidFill>
              </a:rPr>
              <a:t>Not including any of the words</a:t>
            </a:r>
          </a:p>
          <a:p>
            <a:pPr lvl="1"/>
            <a:endParaRPr lang="en-US" b="1" dirty="0" smtClean="0">
              <a:solidFill>
                <a:srgbClr val="FF0000"/>
              </a:solidFill>
            </a:endParaRPr>
          </a:p>
        </p:txBody>
      </p:sp>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8811"/>
          <a:stretch/>
        </p:blipFill>
        <p:spPr bwMode="auto">
          <a:xfrm>
            <a:off x="3519379" y="2813148"/>
            <a:ext cx="1955678" cy="40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a:off x="3048000" y="2590800"/>
            <a:ext cx="390526" cy="21420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74" t="4992" r="6236" b="36266"/>
          <a:stretch/>
        </p:blipFill>
        <p:spPr bwMode="auto">
          <a:xfrm>
            <a:off x="5491344" y="2821873"/>
            <a:ext cx="1835780" cy="576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Arrow Connector 25"/>
          <p:cNvCxnSpPr/>
          <p:nvPr/>
        </p:nvCxnSpPr>
        <p:spPr>
          <a:xfrm flipV="1">
            <a:off x="2895600" y="3429000"/>
            <a:ext cx="2705100" cy="1219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66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1143000"/>
          </a:xfrm>
        </p:spPr>
        <p:txBody>
          <a:bodyPr>
            <a:normAutofit/>
          </a:bodyPr>
          <a:lstStyle/>
          <a:p>
            <a:r>
              <a:rPr lang="en-US" sz="32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Advanced </a:t>
            </a:r>
            <a:r>
              <a:rPr lang="en-US" sz="32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Search</a:t>
            </a:r>
          </a:p>
        </p:txBody>
      </p:sp>
      <p:sp>
        <p:nvSpPr>
          <p:cNvPr id="3" name="Content Placeholder 2"/>
          <p:cNvSpPr>
            <a:spLocks noGrp="1"/>
          </p:cNvSpPr>
          <p:nvPr>
            <p:ph idx="4294967295"/>
          </p:nvPr>
        </p:nvSpPr>
        <p:spPr>
          <a:xfrm>
            <a:off x="0" y="1289050"/>
            <a:ext cx="8229600" cy="4525963"/>
          </a:xfrm>
        </p:spPr>
        <p:txBody>
          <a:bodyPr/>
          <a:lstStyle/>
          <a:p>
            <a:r>
              <a:rPr lang="en-US" sz="2400" b="1" dirty="0" smtClean="0">
                <a:solidFill>
                  <a:srgbClr val="1D2781"/>
                </a:solidFill>
              </a:rPr>
              <a:t>Two types of advanced searches in ProjectWise:</a:t>
            </a:r>
          </a:p>
          <a:p>
            <a:pPr lvl="1"/>
            <a:r>
              <a:rPr lang="en-US" sz="2400" b="1" dirty="0" smtClean="0">
                <a:solidFill>
                  <a:srgbClr val="1D2781"/>
                </a:solidFill>
              </a:rPr>
              <a:t>Search by Form</a:t>
            </a:r>
          </a:p>
          <a:p>
            <a:pPr lvl="1"/>
            <a:r>
              <a:rPr lang="en-US" sz="2400" b="1" dirty="0" smtClean="0">
                <a:solidFill>
                  <a:srgbClr val="1D2781"/>
                </a:solidFill>
              </a:rPr>
              <a:t>Search Builder</a:t>
            </a:r>
          </a:p>
          <a:p>
            <a:pPr lvl="3"/>
            <a:endParaRPr lang="en-US" b="1" dirty="0" smtClean="0">
              <a:solidFill>
                <a:srgbClr val="1D2781"/>
              </a:solidFill>
            </a:endParaRPr>
          </a:p>
          <a:p>
            <a:pPr lvl="2"/>
            <a:endParaRPr lang="en-US" dirty="0"/>
          </a:p>
          <a:p>
            <a:pPr lvl="2"/>
            <a:endParaRPr lang="en-US" dirty="0"/>
          </a:p>
        </p:txBody>
      </p:sp>
      <p:sp>
        <p:nvSpPr>
          <p:cNvPr id="4" name="TextBox 3"/>
          <p:cNvSpPr txBox="1"/>
          <p:nvPr/>
        </p:nvSpPr>
        <p:spPr>
          <a:xfrm>
            <a:off x="2527978" y="2537284"/>
            <a:ext cx="2120222" cy="923330"/>
          </a:xfrm>
          <a:prstGeom prst="rect">
            <a:avLst/>
          </a:prstGeom>
          <a:noFill/>
        </p:spPr>
        <p:txBody>
          <a:bodyPr wrap="square" rtlCol="0">
            <a:spAutoFit/>
          </a:bodyPr>
          <a:lstStyle/>
          <a:p>
            <a:r>
              <a:rPr lang="en-US" b="1" dirty="0" smtClean="0">
                <a:solidFill>
                  <a:srgbClr val="FF0000"/>
                </a:solidFill>
              </a:rPr>
              <a:t>Highlight the folder or project to start the search.  </a:t>
            </a:r>
            <a:endParaRPr lang="en-US" b="1" dirty="0">
              <a:solidFill>
                <a:srgbClr val="FF0000"/>
              </a:solidFill>
            </a:endParaRPr>
          </a:p>
        </p:txBody>
      </p:sp>
      <p:sp>
        <p:nvSpPr>
          <p:cNvPr id="12" name="Rectangle 11"/>
          <p:cNvSpPr/>
          <p:nvPr/>
        </p:nvSpPr>
        <p:spPr>
          <a:xfrm>
            <a:off x="3133215" y="5370885"/>
            <a:ext cx="2037041" cy="984885"/>
          </a:xfrm>
          <a:prstGeom prst="rect">
            <a:avLst/>
          </a:prstGeom>
        </p:spPr>
        <p:txBody>
          <a:bodyPr wrap="square">
            <a:spAutoFit/>
          </a:bodyPr>
          <a:lstStyle/>
          <a:p>
            <a:r>
              <a:rPr lang="en-US" b="1" dirty="0">
                <a:solidFill>
                  <a:srgbClr val="FF0000"/>
                </a:solidFill>
              </a:rPr>
              <a:t>Then right click </a:t>
            </a:r>
            <a:r>
              <a:rPr lang="en-US" b="1" dirty="0" smtClean="0">
                <a:solidFill>
                  <a:srgbClr val="FF0000"/>
                </a:solidFill>
              </a:rPr>
              <a:t>and</a:t>
            </a:r>
            <a:r>
              <a:rPr lang="en-US" sz="2000" b="1" dirty="0" smtClean="0">
                <a:solidFill>
                  <a:srgbClr val="FF0000"/>
                </a:solidFill>
              </a:rPr>
              <a:t> </a:t>
            </a:r>
            <a:r>
              <a:rPr lang="en-US" b="1" dirty="0" smtClean="0">
                <a:solidFill>
                  <a:srgbClr val="FF0000"/>
                </a:solidFill>
              </a:rPr>
              <a:t>select Advanced </a:t>
            </a:r>
            <a:r>
              <a:rPr lang="en-US" b="1" dirty="0">
                <a:solidFill>
                  <a:srgbClr val="FF0000"/>
                </a:solidFill>
              </a:rPr>
              <a:t>Search</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4" r="37420" b="21649"/>
          <a:stretch/>
        </p:blipFill>
        <p:spPr bwMode="auto">
          <a:xfrm>
            <a:off x="4505757" y="1197299"/>
            <a:ext cx="2531160" cy="3603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stCxn id="4" idx="0"/>
          </p:cNvCxnSpPr>
          <p:nvPr/>
        </p:nvCxnSpPr>
        <p:spPr>
          <a:xfrm flipV="1">
            <a:off x="3588089" y="1600200"/>
            <a:ext cx="1288711" cy="93708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1702916"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flipV="1">
            <a:off x="4241169" y="4648200"/>
            <a:ext cx="1092831" cy="72268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410200" y="4495800"/>
            <a:ext cx="803232"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918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356518"/>
            <a:ext cx="1981200" cy="5431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678" y="3162300"/>
            <a:ext cx="423862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ine 10"/>
          <p:cNvSpPr>
            <a:spLocks noChangeShapeType="1"/>
          </p:cNvSpPr>
          <p:nvPr/>
        </p:nvSpPr>
        <p:spPr bwMode="auto">
          <a:xfrm flipV="1">
            <a:off x="1075926" y="4191000"/>
            <a:ext cx="2581674" cy="290258"/>
          </a:xfrm>
          <a:prstGeom prst="line">
            <a:avLst/>
          </a:prstGeom>
          <a:noFill/>
          <a:ln w="222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 name="Rounded Rectangle 2"/>
          <p:cNvSpPr/>
          <p:nvPr/>
        </p:nvSpPr>
        <p:spPr>
          <a:xfrm>
            <a:off x="158798" y="4419600"/>
            <a:ext cx="838200" cy="152400"/>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3657600" y="3657600"/>
            <a:ext cx="685800" cy="647700"/>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057400" y="1600200"/>
            <a:ext cx="6966774" cy="1200329"/>
          </a:xfrm>
          <a:prstGeom prst="rect">
            <a:avLst/>
          </a:prstGeom>
          <a:noFill/>
        </p:spPr>
        <p:txBody>
          <a:bodyPr wrap="square" rtlCol="0">
            <a:spAutoFit/>
          </a:bodyPr>
          <a:lstStyle/>
          <a:p>
            <a:r>
              <a:rPr lang="en-US" sz="2400" b="1" dirty="0" smtClean="0">
                <a:solidFill>
                  <a:srgbClr val="1D2781"/>
                </a:solidFill>
              </a:rPr>
              <a:t>The Search Builder has the same functionality as the Search Form, but with more flexibility on project information and project types.</a:t>
            </a:r>
            <a:endParaRPr lang="en-US" sz="2400" b="1" dirty="0">
              <a:solidFill>
                <a:srgbClr val="1D2781"/>
              </a:solidFill>
            </a:endParaRPr>
          </a:p>
        </p:txBody>
      </p:sp>
      <p:sp>
        <p:nvSpPr>
          <p:cNvPr id="5" name="Rectangle 4"/>
          <p:cNvSpPr/>
          <p:nvPr/>
        </p:nvSpPr>
        <p:spPr>
          <a:xfrm>
            <a:off x="2133600" y="228600"/>
            <a:ext cx="3964547" cy="646331"/>
          </a:xfrm>
          <a:prstGeom prst="rect">
            <a:avLst/>
          </a:prstGeom>
        </p:spPr>
        <p:txBody>
          <a:bodyPr wrap="none">
            <a:spAutoFit/>
          </a:bodyPr>
          <a:lstStyle/>
          <a:p>
            <a:r>
              <a:rPr lang="en-US" sz="36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Search </a:t>
            </a:r>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Builder</a:t>
            </a:r>
            <a:endParaRPr lang="en-US" sz="3600" dirty="0"/>
          </a:p>
        </p:txBody>
      </p:sp>
    </p:spTree>
    <p:extLst>
      <p:ext uri="{BB962C8B-B14F-4D97-AF65-F5344CB8AC3E}">
        <p14:creationId xmlns:p14="http://schemas.microsoft.com/office/powerpoint/2010/main" val="336170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en-US"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endPar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Content Placeholder 3" descr="buried"/>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44775" y="2286000"/>
            <a:ext cx="302895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ilesStackedOnCabi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2416175"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D:\Users\anninojm\AppData\Local\Microsoft\Windows\Temporary Internet Files\Content.IE5\AZLZQ0KP\113152359_8206483123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702594"/>
            <a:ext cx="2884289"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39014" y="152400"/>
            <a:ext cx="5875326" cy="707886"/>
          </a:xfrm>
          <a:prstGeom prst="rect">
            <a:avLst/>
          </a:prstGeom>
        </p:spPr>
        <p:txBody>
          <a:bodyPr wrap="none">
            <a:spAutoFit/>
          </a:bodyPr>
          <a:lstStyle/>
          <a:p>
            <a:r>
              <a:rPr lang="en-US" sz="40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 File Storage</a:t>
            </a:r>
            <a:endParaRPr lang="en-US" sz="4000" dirty="0"/>
          </a:p>
        </p:txBody>
      </p:sp>
    </p:spTree>
    <p:extLst>
      <p:ext uri="{BB962C8B-B14F-4D97-AF65-F5344CB8AC3E}">
        <p14:creationId xmlns:p14="http://schemas.microsoft.com/office/powerpoint/2010/main" val="40441948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37534" y="1447996"/>
            <a:ext cx="4686010" cy="369332"/>
          </a:xfrm>
          <a:prstGeom prst="rect">
            <a:avLst/>
          </a:prstGeom>
        </p:spPr>
        <p:txBody>
          <a:bodyPr wrap="square">
            <a:spAutoFit/>
          </a:bodyPr>
          <a:lstStyle/>
          <a:p>
            <a:pPr marL="342900" indent="-342900">
              <a:buFont typeface="+mj-lt"/>
              <a:buAutoNum type="arabicPeriod"/>
            </a:pPr>
            <a:r>
              <a:rPr lang="en-US" b="1" u="sng" dirty="0" smtClean="0">
                <a:solidFill>
                  <a:srgbClr val="FF0000"/>
                </a:solidFill>
              </a:rPr>
              <a:t>Look </a:t>
            </a:r>
            <a:r>
              <a:rPr lang="en-US" b="1" u="sng" dirty="0">
                <a:solidFill>
                  <a:srgbClr val="FF0000"/>
                </a:solidFill>
              </a:rPr>
              <a:t>For</a:t>
            </a:r>
            <a:r>
              <a:rPr lang="en-US" b="1" dirty="0">
                <a:solidFill>
                  <a:srgbClr val="FF0000"/>
                </a:solidFill>
              </a:rPr>
              <a:t>:  </a:t>
            </a:r>
            <a:r>
              <a:rPr lang="en-US" b="1" dirty="0" smtClean="0">
                <a:solidFill>
                  <a:srgbClr val="FF0000"/>
                </a:solidFill>
              </a:rPr>
              <a:t>Documents or Projects/Folders</a:t>
            </a:r>
            <a:endParaRPr lang="en-US" b="1" dirty="0">
              <a:solidFill>
                <a:srgbClr val="FF0000"/>
              </a:solidFill>
            </a:endParaRPr>
          </a:p>
        </p:txBody>
      </p:sp>
      <p:sp>
        <p:nvSpPr>
          <p:cNvPr id="7" name="Rectangle 6"/>
          <p:cNvSpPr/>
          <p:nvPr/>
        </p:nvSpPr>
        <p:spPr>
          <a:xfrm>
            <a:off x="4237534" y="1817556"/>
            <a:ext cx="4572000" cy="646331"/>
          </a:xfrm>
          <a:prstGeom prst="rect">
            <a:avLst/>
          </a:prstGeom>
        </p:spPr>
        <p:txBody>
          <a:bodyPr>
            <a:spAutoFit/>
          </a:bodyPr>
          <a:lstStyle/>
          <a:p>
            <a:pPr marL="342900" indent="-342900">
              <a:buFont typeface="+mj-lt"/>
              <a:buAutoNum type="arabicPeriod" startAt="2"/>
            </a:pPr>
            <a:r>
              <a:rPr lang="en-US" b="1" u="sng" dirty="0">
                <a:solidFill>
                  <a:srgbClr val="FF0000"/>
                </a:solidFill>
              </a:rPr>
              <a:t>Criterion Type: </a:t>
            </a:r>
            <a:r>
              <a:rPr lang="en-US" b="1" u="sng" dirty="0" smtClean="0">
                <a:solidFill>
                  <a:srgbClr val="FF0000"/>
                </a:solidFill>
              </a:rPr>
              <a:t> </a:t>
            </a:r>
            <a:r>
              <a:rPr lang="en-US" b="1" dirty="0" smtClean="0">
                <a:solidFill>
                  <a:srgbClr val="FF0000"/>
                </a:solidFill>
              </a:rPr>
              <a:t>Project </a:t>
            </a:r>
            <a:r>
              <a:rPr lang="en-US" b="1" dirty="0">
                <a:solidFill>
                  <a:srgbClr val="FF0000"/>
                </a:solidFill>
              </a:rPr>
              <a:t>Properties, General Properties, </a:t>
            </a:r>
            <a:r>
              <a:rPr lang="en-US" b="1" dirty="0" smtClean="0">
                <a:solidFill>
                  <a:srgbClr val="FF0000"/>
                </a:solidFill>
              </a:rPr>
              <a:t>Geospatial</a:t>
            </a:r>
            <a:r>
              <a:rPr lang="en-US" b="1" dirty="0">
                <a:solidFill>
                  <a:srgbClr val="FF0000"/>
                </a:solidFill>
              </a:rPr>
              <a:t>, etc</a:t>
            </a:r>
            <a:r>
              <a:rPr lang="en-US" b="1" dirty="0" smtClean="0">
                <a:solidFill>
                  <a:srgbClr val="FF0000"/>
                </a:solidFill>
              </a:rPr>
              <a:t>.</a:t>
            </a:r>
            <a:endParaRPr lang="en-US" b="1" dirty="0">
              <a:solidFill>
                <a:srgbClr val="FF0000"/>
              </a:solidFill>
            </a:endParaRPr>
          </a:p>
        </p:txBody>
      </p:sp>
      <p:sp>
        <p:nvSpPr>
          <p:cNvPr id="8" name="Rectangle 7"/>
          <p:cNvSpPr/>
          <p:nvPr/>
        </p:nvSpPr>
        <p:spPr>
          <a:xfrm>
            <a:off x="4237534" y="2463887"/>
            <a:ext cx="4754066" cy="2862322"/>
          </a:xfrm>
          <a:prstGeom prst="rect">
            <a:avLst/>
          </a:prstGeom>
        </p:spPr>
        <p:txBody>
          <a:bodyPr wrap="square">
            <a:spAutoFit/>
          </a:bodyPr>
          <a:lstStyle/>
          <a:p>
            <a:pPr marL="342900" indent="-342900">
              <a:buFont typeface="+mj-lt"/>
              <a:buAutoNum type="arabicPeriod" startAt="3"/>
            </a:pPr>
            <a:r>
              <a:rPr lang="en-US" b="1" u="sng" dirty="0">
                <a:solidFill>
                  <a:srgbClr val="FF0000"/>
                </a:solidFill>
              </a:rPr>
              <a:t>Type:</a:t>
            </a:r>
            <a:r>
              <a:rPr lang="en-US" b="1" dirty="0">
                <a:solidFill>
                  <a:srgbClr val="FF0000"/>
                </a:solidFill>
              </a:rPr>
              <a:t> </a:t>
            </a:r>
            <a:endParaRPr lang="en-US" b="1" dirty="0" smtClean="0">
              <a:solidFill>
                <a:srgbClr val="FF0000"/>
              </a:solidFill>
            </a:endParaRPr>
          </a:p>
          <a:p>
            <a:pPr marL="800100" lvl="1" indent="-342900">
              <a:buFont typeface="Arial" panose="020B0604020202020204" pitchFamily="34" charset="0"/>
              <a:buChar char="•"/>
            </a:pPr>
            <a:r>
              <a:rPr lang="en-US" b="1" dirty="0" smtClean="0">
                <a:solidFill>
                  <a:srgbClr val="FF0000"/>
                </a:solidFill>
              </a:rPr>
              <a:t>Transportation Project – Active &amp; Legacy Projects</a:t>
            </a:r>
          </a:p>
          <a:p>
            <a:pPr marL="800100" lvl="1" indent="-342900">
              <a:buFont typeface="Arial" panose="020B0604020202020204" pitchFamily="34" charset="0"/>
              <a:buChar char="•"/>
            </a:pPr>
            <a:r>
              <a:rPr lang="en-US" b="1" dirty="0" smtClean="0">
                <a:solidFill>
                  <a:srgbClr val="FF0000"/>
                </a:solidFill>
              </a:rPr>
              <a:t>Bridge Inspection – Bridges (includes Rail and Transit bridges)</a:t>
            </a:r>
          </a:p>
          <a:p>
            <a:pPr marL="800100" lvl="1" indent="-342900">
              <a:buFont typeface="Arial" panose="020B0604020202020204" pitchFamily="34" charset="0"/>
              <a:buChar char="•"/>
            </a:pPr>
            <a:r>
              <a:rPr lang="en-US" b="1" dirty="0" smtClean="0">
                <a:solidFill>
                  <a:srgbClr val="FF0000"/>
                </a:solidFill>
              </a:rPr>
              <a:t>Intersection Number – Traffic Signals</a:t>
            </a:r>
          </a:p>
          <a:p>
            <a:pPr marL="800100" lvl="1" indent="-342900">
              <a:buFont typeface="Arial" panose="020B0604020202020204" pitchFamily="34" charset="0"/>
              <a:buChar char="•"/>
            </a:pPr>
            <a:r>
              <a:rPr lang="en-US" b="1" dirty="0" smtClean="0">
                <a:solidFill>
                  <a:srgbClr val="FF0000"/>
                </a:solidFill>
              </a:rPr>
              <a:t>OSTA projects</a:t>
            </a:r>
          </a:p>
          <a:p>
            <a:pPr marL="800100" lvl="1" indent="-342900">
              <a:buFont typeface="Arial" panose="020B0604020202020204" pitchFamily="34" charset="0"/>
              <a:buChar char="•"/>
            </a:pPr>
            <a:r>
              <a:rPr lang="en-US" b="1" dirty="0" smtClean="0">
                <a:solidFill>
                  <a:srgbClr val="FF0000"/>
                </a:solidFill>
              </a:rPr>
              <a:t>Research Projects</a:t>
            </a:r>
          </a:p>
          <a:p>
            <a:pPr marL="800100" lvl="1" indent="-342900">
              <a:buFont typeface="Arial" panose="020B0604020202020204" pitchFamily="34" charset="0"/>
              <a:buChar char="•"/>
            </a:pPr>
            <a:r>
              <a:rPr lang="en-US" b="1" dirty="0" smtClean="0">
                <a:solidFill>
                  <a:srgbClr val="FF0000"/>
                </a:solidFill>
              </a:rPr>
              <a:t>Under 20 Bridges</a:t>
            </a:r>
          </a:p>
          <a:p>
            <a:pPr marL="800100" lvl="1" indent="-342900">
              <a:buFont typeface="Arial" panose="020B0604020202020204" pitchFamily="34" charset="0"/>
              <a:buChar char="•"/>
            </a:pPr>
            <a:r>
              <a:rPr lang="en-US" b="1" dirty="0" smtClean="0">
                <a:solidFill>
                  <a:srgbClr val="FF0000"/>
                </a:solidFill>
              </a:rPr>
              <a:t>Sign Supports</a:t>
            </a:r>
            <a:endParaRPr lang="en-US" b="1" dirty="0">
              <a:solidFill>
                <a:srgbClr val="FF0000"/>
              </a:solidFill>
            </a:endParaRPr>
          </a:p>
        </p:txBody>
      </p:sp>
      <p:sp>
        <p:nvSpPr>
          <p:cNvPr id="10" name="Rectangle 9"/>
          <p:cNvSpPr/>
          <p:nvPr/>
        </p:nvSpPr>
        <p:spPr>
          <a:xfrm>
            <a:off x="4359684" y="5504765"/>
            <a:ext cx="4303935" cy="646331"/>
          </a:xfrm>
          <a:prstGeom prst="rect">
            <a:avLst/>
          </a:prstGeom>
        </p:spPr>
        <p:txBody>
          <a:bodyPr wrap="none">
            <a:spAutoFit/>
          </a:bodyPr>
          <a:lstStyle/>
          <a:p>
            <a:pPr marL="342900" indent="-342900">
              <a:buFont typeface="+mj-lt"/>
              <a:buAutoNum type="arabicPeriod" startAt="4"/>
            </a:pPr>
            <a:r>
              <a:rPr lang="en-US" b="1" u="sng" dirty="0">
                <a:solidFill>
                  <a:srgbClr val="FF0000"/>
                </a:solidFill>
              </a:rPr>
              <a:t>Property </a:t>
            </a:r>
            <a:r>
              <a:rPr lang="en-US" b="1" dirty="0" smtClean="0">
                <a:solidFill>
                  <a:srgbClr val="FF0000"/>
                </a:solidFill>
              </a:rPr>
              <a:t> (town, route number, project </a:t>
            </a:r>
          </a:p>
          <a:p>
            <a:r>
              <a:rPr lang="en-US" b="1" dirty="0" smtClean="0">
                <a:solidFill>
                  <a:srgbClr val="FF0000"/>
                </a:solidFill>
              </a:rPr>
              <a:t>manager, FDP date, etc.)</a:t>
            </a:r>
            <a:endParaRPr lang="en-US" b="1" dirty="0">
              <a:solidFill>
                <a:srgbClr val="FF0000"/>
              </a:solidFill>
            </a:endParaRPr>
          </a:p>
        </p:txBody>
      </p:sp>
      <p:sp>
        <p:nvSpPr>
          <p:cNvPr id="16" name="Title 15"/>
          <p:cNvSpPr>
            <a:spLocks noGrp="1"/>
          </p:cNvSpPr>
          <p:nvPr>
            <p:ph type="title" idx="4294967295"/>
          </p:nvPr>
        </p:nvSpPr>
        <p:spPr>
          <a:xfrm>
            <a:off x="0" y="-76200"/>
            <a:ext cx="8229600" cy="1143000"/>
          </a:xfrm>
          <a:prstGeom prst="rect">
            <a:avLst/>
          </a:prstGeom>
        </p:spPr>
        <p:txBody>
          <a:bodyPr wrap="none">
            <a:spAutoFit/>
          </a:bodyPr>
          <a:lstStyle/>
          <a:p>
            <a:r>
              <a:rPr lang="en-US" sz="36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Search </a:t>
            </a:r>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Builder</a:t>
            </a:r>
            <a:endParaRPr lang="en-US" sz="3600" dirty="0"/>
          </a:p>
        </p:txBody>
      </p:sp>
      <p:pic>
        <p:nvPicPr>
          <p:cNvPr id="1031" name="Picture 7" descr="D:\Users\anninojm\AppData\Local\Temp\SNAGHTML10fc8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16" y="1358822"/>
            <a:ext cx="4061972" cy="392747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04800" y="1916680"/>
            <a:ext cx="458073" cy="1582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93" t="7399" r="9081" b="36094"/>
          <a:stretch/>
        </p:blipFill>
        <p:spPr bwMode="auto">
          <a:xfrm>
            <a:off x="838200" y="1899911"/>
            <a:ext cx="1225017" cy="350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303855" y="4030156"/>
            <a:ext cx="918035" cy="1983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875" t="14092" r="10689" b="22289"/>
          <a:stretch/>
        </p:blipFill>
        <p:spPr bwMode="auto">
          <a:xfrm>
            <a:off x="172655" y="4221844"/>
            <a:ext cx="133108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1445389" y="4023487"/>
            <a:ext cx="381000" cy="1983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4968" t="11583" r="27036" b="21314"/>
          <a:stretch/>
        </p:blipFill>
        <p:spPr bwMode="auto">
          <a:xfrm>
            <a:off x="1503744" y="4221844"/>
            <a:ext cx="1220406" cy="1176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p:nvSpPr>
        <p:spPr>
          <a:xfrm>
            <a:off x="2819400" y="4038610"/>
            <a:ext cx="876300" cy="1681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3575" t="8106" r="14318"/>
          <a:stretch/>
        </p:blipFill>
        <p:spPr bwMode="auto">
          <a:xfrm>
            <a:off x="2819400" y="4250942"/>
            <a:ext cx="1172331" cy="299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62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3" grpId="0" animBg="1"/>
      <p:bldP spid="6" grpId="0" animBg="1"/>
      <p:bldP spid="9"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943600" y="1600200"/>
            <a:ext cx="2667000" cy="2585323"/>
          </a:xfrm>
          <a:prstGeom prst="rect">
            <a:avLst/>
          </a:prstGeom>
        </p:spPr>
        <p:txBody>
          <a:bodyPr wrap="square">
            <a:spAutoFit/>
          </a:bodyPr>
          <a:lstStyle/>
          <a:p>
            <a:pPr marL="342900" indent="-342900">
              <a:buFont typeface="+mj-lt"/>
              <a:buAutoNum type="arabicPeriod" startAt="5"/>
            </a:pPr>
            <a:r>
              <a:rPr lang="en-US" b="1" dirty="0" smtClean="0">
                <a:solidFill>
                  <a:srgbClr val="FF0000"/>
                </a:solidFill>
              </a:rPr>
              <a:t>Type in a </a:t>
            </a:r>
            <a:r>
              <a:rPr lang="en-US" b="1" u="sng" dirty="0" smtClean="0">
                <a:solidFill>
                  <a:srgbClr val="FF0000"/>
                </a:solidFill>
              </a:rPr>
              <a:t>Value</a:t>
            </a:r>
            <a:r>
              <a:rPr lang="en-US" b="1" dirty="0" smtClean="0">
                <a:solidFill>
                  <a:srgbClr val="FF0000"/>
                </a:solidFill>
              </a:rPr>
              <a:t>. (Note:  You can use wild cards such as % and *.</a:t>
            </a:r>
          </a:p>
          <a:p>
            <a:pPr marL="342900" indent="-342900">
              <a:buFont typeface="+mj-lt"/>
              <a:buAutoNum type="arabicPeriod" startAt="5"/>
            </a:pPr>
            <a:endParaRPr lang="en-US" b="1" dirty="0" smtClean="0">
              <a:solidFill>
                <a:srgbClr val="FF0000"/>
              </a:solidFill>
            </a:endParaRPr>
          </a:p>
          <a:p>
            <a:pPr marL="342900" indent="-342900">
              <a:buFont typeface="+mj-lt"/>
              <a:buAutoNum type="arabicPeriod" startAt="6"/>
            </a:pPr>
            <a:endParaRPr lang="en-US" b="1" dirty="0" smtClean="0">
              <a:solidFill>
                <a:srgbClr val="FF0000"/>
              </a:solidFill>
            </a:endParaRPr>
          </a:p>
          <a:p>
            <a:pPr marL="342900" indent="-342900">
              <a:buFont typeface="+mj-lt"/>
              <a:buAutoNum type="arabicPeriod" startAt="5"/>
            </a:pPr>
            <a:endParaRPr lang="en-US" b="1" dirty="0" smtClean="0">
              <a:solidFill>
                <a:srgbClr val="FF0000"/>
              </a:solidFill>
            </a:endParaRPr>
          </a:p>
          <a:p>
            <a:endParaRPr lang="en-US" b="1" u="sng" dirty="0" smtClean="0">
              <a:solidFill>
                <a:srgbClr val="FF0000"/>
              </a:solidFill>
            </a:endParaRPr>
          </a:p>
          <a:p>
            <a:pPr marL="342900" indent="-342900">
              <a:buFont typeface="+mj-lt"/>
              <a:buAutoNum type="arabicPeriod" startAt="5"/>
            </a:pPr>
            <a:endParaRPr lang="en-US" b="1" u="sng" dirty="0">
              <a:solidFill>
                <a:srgbClr val="FF0000"/>
              </a:solidFill>
            </a:endParaRPr>
          </a:p>
          <a:p>
            <a:endParaRPr lang="en-US" b="1" u="sng" dirty="0">
              <a:solidFill>
                <a:srgbClr val="FF0000"/>
              </a:solidFill>
            </a:endParaRPr>
          </a:p>
        </p:txBody>
      </p:sp>
      <p:sp>
        <p:nvSpPr>
          <p:cNvPr id="14" name="Rectangle 13"/>
          <p:cNvSpPr/>
          <p:nvPr/>
        </p:nvSpPr>
        <p:spPr>
          <a:xfrm>
            <a:off x="5960469" y="2514600"/>
            <a:ext cx="2667000" cy="1477328"/>
          </a:xfrm>
          <a:prstGeom prst="rect">
            <a:avLst/>
          </a:prstGeom>
        </p:spPr>
        <p:txBody>
          <a:bodyPr wrap="square">
            <a:spAutoFit/>
          </a:bodyPr>
          <a:lstStyle/>
          <a:p>
            <a:pPr marL="342900" indent="-342900">
              <a:buFont typeface="+mj-lt"/>
              <a:buAutoNum type="arabicPeriod" startAt="6"/>
            </a:pPr>
            <a:r>
              <a:rPr lang="en-US" b="1" dirty="0">
                <a:solidFill>
                  <a:srgbClr val="FF0000"/>
                </a:solidFill>
              </a:rPr>
              <a:t>Once you have selected the property and typed in a value to search, select </a:t>
            </a:r>
            <a:r>
              <a:rPr lang="en-US" b="1" u="sng" dirty="0">
                <a:solidFill>
                  <a:srgbClr val="FF0000"/>
                </a:solidFill>
              </a:rPr>
              <a:t>Add </a:t>
            </a:r>
            <a:r>
              <a:rPr lang="en-US" b="1" u="sng" dirty="0" smtClean="0">
                <a:solidFill>
                  <a:srgbClr val="FF0000"/>
                </a:solidFill>
              </a:rPr>
              <a:t>Criteria.</a:t>
            </a:r>
            <a:endParaRPr lang="en-US" b="1" u="sng" dirty="0">
              <a:solidFill>
                <a:srgbClr val="FF0000"/>
              </a:solidFill>
            </a:endParaRPr>
          </a:p>
        </p:txBody>
      </p:sp>
      <p:sp>
        <p:nvSpPr>
          <p:cNvPr id="16" name="Title 15"/>
          <p:cNvSpPr>
            <a:spLocks noGrp="1"/>
          </p:cNvSpPr>
          <p:nvPr>
            <p:ph type="title" idx="4294967295"/>
          </p:nvPr>
        </p:nvSpPr>
        <p:spPr>
          <a:xfrm>
            <a:off x="0" y="-76200"/>
            <a:ext cx="8229600" cy="1143000"/>
          </a:xfrm>
          <a:prstGeom prst="rect">
            <a:avLst/>
          </a:prstGeom>
        </p:spPr>
        <p:txBody>
          <a:bodyPr wrap="none">
            <a:spAutoFit/>
          </a:bodyPr>
          <a:lstStyle/>
          <a:p>
            <a:r>
              <a:rPr lang="en-US" sz="36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Search </a:t>
            </a:r>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Builder</a:t>
            </a:r>
            <a:endParaRPr lang="en-US" sz="3600" dirty="0"/>
          </a:p>
        </p:txBody>
      </p:sp>
      <p:pic>
        <p:nvPicPr>
          <p:cNvPr id="3074" name="Picture 2" descr="D:\Users\anninojm\AppData\Local\Temp\SNAGHTML1624e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5122623"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72200" y="1905000"/>
            <a:ext cx="184731" cy="369332"/>
          </a:xfrm>
          <a:prstGeom prst="rect">
            <a:avLst/>
          </a:prstGeom>
          <a:noFill/>
        </p:spPr>
        <p:txBody>
          <a:bodyPr wrap="none" rtlCol="0">
            <a:spAutoFit/>
          </a:bodyPr>
          <a:lstStyle/>
          <a:p>
            <a:endParaRPr lang="en-US" dirty="0"/>
          </a:p>
        </p:txBody>
      </p:sp>
      <p:sp>
        <p:nvSpPr>
          <p:cNvPr id="13" name="Rectangle 12"/>
          <p:cNvSpPr/>
          <p:nvPr/>
        </p:nvSpPr>
        <p:spPr>
          <a:xfrm>
            <a:off x="5960469" y="3988744"/>
            <a:ext cx="3048000" cy="1477328"/>
          </a:xfrm>
          <a:prstGeom prst="rect">
            <a:avLst/>
          </a:prstGeom>
        </p:spPr>
        <p:txBody>
          <a:bodyPr wrap="square">
            <a:spAutoFit/>
          </a:bodyPr>
          <a:lstStyle/>
          <a:p>
            <a:pPr marL="342900" indent="-342900">
              <a:buFont typeface="+mj-lt"/>
              <a:buAutoNum type="arabicPeriod" startAt="7"/>
            </a:pPr>
            <a:r>
              <a:rPr lang="en-US" b="1" dirty="0" smtClean="0">
                <a:solidFill>
                  <a:srgbClr val="FF0000"/>
                </a:solidFill>
              </a:rPr>
              <a:t>You can add another set of criteria with the “Add OR Group” button, and repeat Steps 4 through 6.</a:t>
            </a:r>
          </a:p>
          <a:p>
            <a:endParaRPr lang="en-US" b="1" u="sng" dirty="0">
              <a:solidFill>
                <a:srgbClr val="FF0000"/>
              </a:solidFill>
            </a:endParaRPr>
          </a:p>
        </p:txBody>
      </p:sp>
      <p:sp>
        <p:nvSpPr>
          <p:cNvPr id="15" name="Rounded Rectangle 14"/>
          <p:cNvSpPr/>
          <p:nvPr/>
        </p:nvSpPr>
        <p:spPr>
          <a:xfrm>
            <a:off x="685800" y="5562600"/>
            <a:ext cx="914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343400" y="5486400"/>
            <a:ext cx="1066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998860" y="5301734"/>
            <a:ext cx="2590800" cy="369332"/>
          </a:xfrm>
          <a:prstGeom prst="rect">
            <a:avLst/>
          </a:prstGeom>
        </p:spPr>
        <p:txBody>
          <a:bodyPr wrap="square">
            <a:spAutoFit/>
          </a:bodyPr>
          <a:lstStyle/>
          <a:p>
            <a:pPr marL="342900" indent="-342900">
              <a:buFont typeface="+mj-lt"/>
              <a:buAutoNum type="arabicPeriod" startAt="8"/>
            </a:pPr>
            <a:r>
              <a:rPr lang="en-US" b="1" dirty="0" smtClean="0">
                <a:solidFill>
                  <a:srgbClr val="FF0000"/>
                </a:solidFill>
              </a:rPr>
              <a:t>Select </a:t>
            </a:r>
            <a:r>
              <a:rPr lang="en-US" b="1" u="sng" dirty="0" smtClean="0">
                <a:solidFill>
                  <a:srgbClr val="FF0000"/>
                </a:solidFill>
              </a:rPr>
              <a:t>Apply</a:t>
            </a:r>
            <a:endParaRPr lang="en-US" b="1" u="sng" dirty="0">
              <a:solidFill>
                <a:srgbClr val="FF0000"/>
              </a:solidFill>
            </a:endParaRPr>
          </a:p>
        </p:txBody>
      </p:sp>
      <p:sp>
        <p:nvSpPr>
          <p:cNvPr id="20" name="Rectangle 19"/>
          <p:cNvSpPr/>
          <p:nvPr/>
        </p:nvSpPr>
        <p:spPr>
          <a:xfrm>
            <a:off x="6041323" y="5940110"/>
            <a:ext cx="813043" cy="369332"/>
          </a:xfrm>
          <a:prstGeom prst="rect">
            <a:avLst/>
          </a:prstGeom>
        </p:spPr>
        <p:txBody>
          <a:bodyPr wrap="none">
            <a:spAutoFit/>
          </a:bodyPr>
          <a:lstStyle/>
          <a:p>
            <a:pPr marL="342900" indent="-342900">
              <a:buFont typeface="+mj-lt"/>
              <a:buAutoNum type="arabicPeriod" startAt="9"/>
            </a:pPr>
            <a:r>
              <a:rPr lang="en-US" b="1" u="sng" dirty="0" smtClean="0">
                <a:solidFill>
                  <a:srgbClr val="FF0000"/>
                </a:solidFill>
              </a:rPr>
              <a:t>OK</a:t>
            </a:r>
            <a:endParaRPr lang="en-US" b="1" u="sng" dirty="0">
              <a:solidFill>
                <a:srgbClr val="FF0000"/>
              </a:solidFill>
            </a:endParaRPr>
          </a:p>
        </p:txBody>
      </p:sp>
      <p:sp>
        <p:nvSpPr>
          <p:cNvPr id="21" name="Rounded Rectangle 20"/>
          <p:cNvSpPr/>
          <p:nvPr/>
        </p:nvSpPr>
        <p:spPr>
          <a:xfrm>
            <a:off x="4876800" y="6124776"/>
            <a:ext cx="685800" cy="27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352800" y="6124776"/>
            <a:ext cx="762000" cy="27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343400" y="5715000"/>
            <a:ext cx="1066800" cy="2251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05025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3" grpId="0"/>
      <p:bldP spid="15" grpId="0" animBg="1"/>
      <p:bldP spid="17" grpId="0" animBg="1"/>
      <p:bldP spid="19" grpId="0"/>
      <p:bldP spid="20" grpId="0"/>
      <p:bldP spid="21" grpId="0" animBg="1"/>
      <p:bldP spid="22"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idx="4294967295"/>
          </p:nvPr>
        </p:nvSpPr>
        <p:spPr>
          <a:xfrm>
            <a:off x="0" y="-76200"/>
            <a:ext cx="8229600" cy="1143000"/>
          </a:xfrm>
          <a:prstGeom prst="rect">
            <a:avLst/>
          </a:prstGeom>
        </p:spPr>
        <p:txBody>
          <a:bodyPr wrap="none">
            <a:spAutoFit/>
          </a:bodyPr>
          <a:lstStyle/>
          <a:p>
            <a:r>
              <a:rPr lang="en-US" sz="36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Search </a:t>
            </a:r>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Builder</a:t>
            </a:r>
            <a:endParaRPr lang="en-US" sz="3600" dirty="0"/>
          </a:p>
        </p:txBody>
      </p:sp>
      <p:sp>
        <p:nvSpPr>
          <p:cNvPr id="2" name="TextBox 1"/>
          <p:cNvSpPr txBox="1"/>
          <p:nvPr/>
        </p:nvSpPr>
        <p:spPr>
          <a:xfrm>
            <a:off x="6172200" y="1905000"/>
            <a:ext cx="184731" cy="369332"/>
          </a:xfrm>
          <a:prstGeom prst="rect">
            <a:avLst/>
          </a:prstGeom>
          <a:noFill/>
        </p:spPr>
        <p:txBody>
          <a:bodyPr wrap="none" rtlCol="0">
            <a:spAutoFit/>
          </a:bodyPr>
          <a:lstStyle/>
          <a:p>
            <a:endParaRPr lang="en-US" dirty="0"/>
          </a:p>
        </p:txBody>
      </p:sp>
      <p:pic>
        <p:nvPicPr>
          <p:cNvPr id="2050" name="Picture 2" descr="D:\Users\anninojm\AppData\Local\Temp\SNAGHTMLf3df7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00102"/>
            <a:ext cx="5067300" cy="489950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838200" y="2590800"/>
            <a:ext cx="38100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67400" y="3038693"/>
            <a:ext cx="3048000" cy="646331"/>
          </a:xfrm>
          <a:prstGeom prst="rect">
            <a:avLst/>
          </a:prstGeom>
          <a:noFill/>
        </p:spPr>
        <p:txBody>
          <a:bodyPr wrap="square" rtlCol="0">
            <a:spAutoFit/>
          </a:bodyPr>
          <a:lstStyle/>
          <a:p>
            <a:r>
              <a:rPr lang="en-US" b="1" dirty="0" smtClean="0">
                <a:solidFill>
                  <a:srgbClr val="FF0000"/>
                </a:solidFill>
              </a:rPr>
              <a:t>Notice that the search criteria appears</a:t>
            </a:r>
            <a:endParaRPr lang="en-US" b="1" dirty="0">
              <a:solidFill>
                <a:srgbClr val="FF0000"/>
              </a:solidFill>
            </a:endParaRPr>
          </a:p>
        </p:txBody>
      </p:sp>
      <p:cxnSp>
        <p:nvCxnSpPr>
          <p:cNvPr id="7" name="Straight Arrow Connector 6"/>
          <p:cNvCxnSpPr/>
          <p:nvPr/>
        </p:nvCxnSpPr>
        <p:spPr>
          <a:xfrm flipH="1" flipV="1">
            <a:off x="4724400" y="2743202"/>
            <a:ext cx="1219200" cy="45719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23967" y="4419600"/>
            <a:ext cx="3326936" cy="369332"/>
          </a:xfrm>
          <a:prstGeom prst="rect">
            <a:avLst/>
          </a:prstGeom>
          <a:noFill/>
        </p:spPr>
        <p:txBody>
          <a:bodyPr wrap="none" rtlCol="0">
            <a:spAutoFit/>
          </a:bodyPr>
          <a:lstStyle/>
          <a:p>
            <a:r>
              <a:rPr lang="en-US" b="1" dirty="0" smtClean="0">
                <a:solidFill>
                  <a:srgbClr val="FF0000"/>
                </a:solidFill>
              </a:rPr>
              <a:t>Either </a:t>
            </a:r>
            <a:r>
              <a:rPr lang="en-US" b="1" u="sng" dirty="0" smtClean="0">
                <a:solidFill>
                  <a:srgbClr val="FF0000"/>
                </a:solidFill>
              </a:rPr>
              <a:t>Add</a:t>
            </a:r>
            <a:r>
              <a:rPr lang="en-US" b="1" dirty="0" smtClean="0">
                <a:solidFill>
                  <a:srgbClr val="FF0000"/>
                </a:solidFill>
              </a:rPr>
              <a:t> another set of criteria</a:t>
            </a:r>
            <a:endParaRPr lang="en-US" b="1" dirty="0">
              <a:solidFill>
                <a:srgbClr val="FF0000"/>
              </a:solidFill>
            </a:endParaRPr>
          </a:p>
        </p:txBody>
      </p:sp>
      <p:cxnSp>
        <p:nvCxnSpPr>
          <p:cNvPr id="18" name="Straight Arrow Connector 17"/>
          <p:cNvCxnSpPr/>
          <p:nvPr/>
        </p:nvCxnSpPr>
        <p:spPr>
          <a:xfrm flipH="1">
            <a:off x="5181600" y="4788932"/>
            <a:ext cx="1371600" cy="77366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54796" y="5377934"/>
            <a:ext cx="3426836" cy="369332"/>
          </a:xfrm>
          <a:prstGeom prst="rect">
            <a:avLst/>
          </a:prstGeom>
          <a:noFill/>
        </p:spPr>
        <p:txBody>
          <a:bodyPr wrap="none" rtlCol="0">
            <a:spAutoFit/>
          </a:bodyPr>
          <a:lstStyle/>
          <a:p>
            <a:r>
              <a:rPr lang="en-US" b="1" dirty="0" smtClean="0">
                <a:solidFill>
                  <a:srgbClr val="FF0000"/>
                </a:solidFill>
              </a:rPr>
              <a:t>Or select </a:t>
            </a:r>
            <a:r>
              <a:rPr lang="en-US" b="1" u="sng" dirty="0" smtClean="0">
                <a:solidFill>
                  <a:srgbClr val="FF0000"/>
                </a:solidFill>
              </a:rPr>
              <a:t>Apply</a:t>
            </a:r>
            <a:r>
              <a:rPr lang="en-US" b="1" dirty="0" smtClean="0">
                <a:solidFill>
                  <a:srgbClr val="FF0000"/>
                </a:solidFill>
              </a:rPr>
              <a:t> to start the search</a:t>
            </a:r>
            <a:endParaRPr lang="en-US" b="1" dirty="0">
              <a:solidFill>
                <a:srgbClr val="FF0000"/>
              </a:solidFill>
            </a:endParaRPr>
          </a:p>
        </p:txBody>
      </p:sp>
      <p:sp>
        <p:nvSpPr>
          <p:cNvPr id="24" name="Rounded Rectangle 23"/>
          <p:cNvSpPr/>
          <p:nvPr/>
        </p:nvSpPr>
        <p:spPr>
          <a:xfrm>
            <a:off x="4267200" y="5562600"/>
            <a:ext cx="914400" cy="1846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800600" y="5931932"/>
            <a:ext cx="685800" cy="2402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a:off x="5486400" y="5747266"/>
            <a:ext cx="1066800" cy="304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4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P spid="24" grpId="0" animBg="1"/>
      <p:bldP spid="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52400"/>
            <a:ext cx="5458546" cy="584775"/>
          </a:xfrm>
          <a:prstGeom prst="rect">
            <a:avLst/>
          </a:prstGeom>
        </p:spPr>
        <p:txBody>
          <a:bodyPr wrap="none">
            <a:spAutoFit/>
          </a:bodyPr>
          <a:lstStyle/>
          <a:p>
            <a:r>
              <a:rPr lang="en-US" sz="32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Search </a:t>
            </a:r>
            <a:r>
              <a:rPr lang="en-US" sz="32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Builder – Notes</a:t>
            </a:r>
            <a:endParaRPr lang="en-US" sz="3200" dirty="0"/>
          </a:p>
        </p:txBody>
      </p:sp>
      <p:sp>
        <p:nvSpPr>
          <p:cNvPr id="5" name="TextBox 4"/>
          <p:cNvSpPr txBox="1"/>
          <p:nvPr/>
        </p:nvSpPr>
        <p:spPr>
          <a:xfrm>
            <a:off x="457199" y="1219200"/>
            <a:ext cx="4826321" cy="5940088"/>
          </a:xfrm>
          <a:prstGeom prst="rect">
            <a:avLst/>
          </a:prstGeom>
          <a:noFill/>
        </p:spPr>
        <p:txBody>
          <a:bodyPr wrap="none" rtlCol="0">
            <a:spAutoFit/>
          </a:bodyPr>
          <a:lstStyle/>
          <a:p>
            <a:r>
              <a:rPr lang="en-US" sz="2000" b="1" dirty="0" smtClean="0">
                <a:solidFill>
                  <a:srgbClr val="1D2781"/>
                </a:solidFill>
              </a:rPr>
              <a:t>Types of Projects:</a:t>
            </a:r>
          </a:p>
          <a:p>
            <a:endParaRPr lang="en-US" sz="2000" b="1" dirty="0" smtClean="0">
              <a:solidFill>
                <a:srgbClr val="1D2781"/>
              </a:solidFill>
            </a:endParaRPr>
          </a:p>
          <a:p>
            <a:pPr marL="285750" indent="-285750">
              <a:buFont typeface="Arial" panose="020B0604020202020204" pitchFamily="34" charset="0"/>
              <a:buChar char="•"/>
            </a:pPr>
            <a:r>
              <a:rPr lang="en-US" sz="2000" b="1" dirty="0" smtClean="0">
                <a:solidFill>
                  <a:srgbClr val="1D2781"/>
                </a:solidFill>
              </a:rPr>
              <a:t>CTDOT Transportation Projects</a:t>
            </a:r>
          </a:p>
          <a:p>
            <a:pPr marL="742950" lvl="1" indent="-285750">
              <a:buFont typeface="Arial" panose="020B0604020202020204" pitchFamily="34" charset="0"/>
              <a:buChar char="•"/>
            </a:pPr>
            <a:r>
              <a:rPr lang="en-US" sz="2000" b="1" dirty="0" smtClean="0">
                <a:solidFill>
                  <a:srgbClr val="1D2781"/>
                </a:solidFill>
              </a:rPr>
              <a:t>Active and Legacy </a:t>
            </a:r>
          </a:p>
          <a:p>
            <a:pPr marL="742950" lvl="1" indent="-285750">
              <a:buFont typeface="Arial" panose="020B0604020202020204" pitchFamily="34" charset="0"/>
              <a:buChar char="•"/>
            </a:pPr>
            <a:endParaRPr lang="en-US" sz="2000" b="1" dirty="0" smtClean="0">
              <a:solidFill>
                <a:srgbClr val="1D2781"/>
              </a:solidFill>
            </a:endParaRPr>
          </a:p>
          <a:p>
            <a:pPr marL="285750" indent="-285750">
              <a:buFont typeface="Arial" panose="020B0604020202020204" pitchFamily="34" charset="0"/>
              <a:buChar char="•"/>
            </a:pPr>
            <a:r>
              <a:rPr lang="en-US" sz="2000" b="1" dirty="0" smtClean="0">
                <a:solidFill>
                  <a:srgbClr val="1D2781"/>
                </a:solidFill>
              </a:rPr>
              <a:t>CTDOT Bridge Inspection</a:t>
            </a:r>
          </a:p>
          <a:p>
            <a:pPr marL="742950" lvl="1" indent="-285750">
              <a:buFont typeface="Arial" panose="020B0604020202020204" pitchFamily="34" charset="0"/>
              <a:buChar char="•"/>
            </a:pPr>
            <a:r>
              <a:rPr lang="en-US" sz="2000" b="1" dirty="0" smtClean="0">
                <a:solidFill>
                  <a:srgbClr val="1D2781"/>
                </a:solidFill>
              </a:rPr>
              <a:t>Bridges (State-owned, Rail, Transit)</a:t>
            </a:r>
          </a:p>
          <a:p>
            <a:pPr marL="742950" lvl="1" indent="-285750">
              <a:buFont typeface="Arial" panose="020B0604020202020204" pitchFamily="34" charset="0"/>
              <a:buChar char="•"/>
            </a:pPr>
            <a:r>
              <a:rPr lang="en-US" sz="2000" b="1" dirty="0" smtClean="0">
                <a:solidFill>
                  <a:srgbClr val="1D2781"/>
                </a:solidFill>
              </a:rPr>
              <a:t>Under 20’ (Town Owned bridges)</a:t>
            </a:r>
          </a:p>
          <a:p>
            <a:pPr marL="742950" lvl="1" indent="-285750">
              <a:buFont typeface="Arial" panose="020B0604020202020204" pitchFamily="34" charset="0"/>
              <a:buChar char="•"/>
            </a:pPr>
            <a:endParaRPr lang="en-US" sz="2000" b="1" dirty="0" smtClean="0">
              <a:solidFill>
                <a:srgbClr val="1D2781"/>
              </a:solidFill>
            </a:endParaRPr>
          </a:p>
          <a:p>
            <a:pPr marL="285750" indent="-285750">
              <a:buFont typeface="Arial" panose="020B0604020202020204" pitchFamily="34" charset="0"/>
              <a:buChar char="•"/>
            </a:pPr>
            <a:r>
              <a:rPr lang="en-US" sz="2000" b="1" dirty="0" smtClean="0">
                <a:solidFill>
                  <a:srgbClr val="1D2781"/>
                </a:solidFill>
              </a:rPr>
              <a:t>CTDOT Intersection Number</a:t>
            </a:r>
          </a:p>
          <a:p>
            <a:pPr marL="742950" lvl="1" indent="-285750">
              <a:buFont typeface="Arial" panose="020B0604020202020204" pitchFamily="34" charset="0"/>
              <a:buChar char="•"/>
            </a:pPr>
            <a:r>
              <a:rPr lang="en-US" sz="2000" b="1" dirty="0" smtClean="0">
                <a:solidFill>
                  <a:srgbClr val="1D2781"/>
                </a:solidFill>
              </a:rPr>
              <a:t>Signals </a:t>
            </a:r>
          </a:p>
          <a:p>
            <a:pPr marL="742950" lvl="1" indent="-285750">
              <a:buFont typeface="Arial" panose="020B0604020202020204" pitchFamily="34" charset="0"/>
              <a:buChar char="•"/>
            </a:pPr>
            <a:endParaRPr lang="en-US" sz="2000" b="1" dirty="0" smtClean="0">
              <a:solidFill>
                <a:srgbClr val="1D2781"/>
              </a:solidFill>
            </a:endParaRPr>
          </a:p>
          <a:p>
            <a:pPr marL="285750" indent="-285750">
              <a:buFont typeface="Arial" panose="020B0604020202020204" pitchFamily="34" charset="0"/>
              <a:buChar char="•"/>
            </a:pPr>
            <a:r>
              <a:rPr lang="en-US" sz="2000" b="1" dirty="0" smtClean="0">
                <a:solidFill>
                  <a:srgbClr val="1D2781"/>
                </a:solidFill>
              </a:rPr>
              <a:t>CTDOT Research Projects</a:t>
            </a:r>
          </a:p>
          <a:p>
            <a:pPr marL="285750" indent="-285750">
              <a:buFont typeface="Arial" panose="020B0604020202020204" pitchFamily="34" charset="0"/>
              <a:buChar char="•"/>
            </a:pPr>
            <a:endParaRPr lang="en-US" sz="2000" b="1" dirty="0">
              <a:solidFill>
                <a:srgbClr val="1D2781"/>
              </a:solidFill>
            </a:endParaRPr>
          </a:p>
          <a:p>
            <a:pPr marL="285750" indent="-285750">
              <a:buFont typeface="Arial" panose="020B0604020202020204" pitchFamily="34" charset="0"/>
              <a:buChar char="•"/>
            </a:pPr>
            <a:r>
              <a:rPr lang="en-US" sz="2000" b="1" dirty="0" smtClean="0">
                <a:solidFill>
                  <a:srgbClr val="1D2781"/>
                </a:solidFill>
              </a:rPr>
              <a:t>CTDOT – OSTA (State Traffic Commission)</a:t>
            </a:r>
          </a:p>
          <a:p>
            <a:pPr marL="285750" indent="-285750">
              <a:buFont typeface="Arial" panose="020B0604020202020204" pitchFamily="34" charset="0"/>
              <a:buChar char="•"/>
            </a:pPr>
            <a:endParaRPr lang="en-US" sz="2000" b="1" dirty="0" smtClean="0">
              <a:solidFill>
                <a:srgbClr val="1D2781"/>
              </a:solidFill>
            </a:endParaRPr>
          </a:p>
          <a:p>
            <a:pPr marL="285750" indent="-285750">
              <a:buFont typeface="Arial" panose="020B0604020202020204" pitchFamily="34" charset="0"/>
              <a:buChar char="•"/>
            </a:pPr>
            <a:r>
              <a:rPr lang="en-US" sz="2000" b="1" dirty="0" smtClean="0">
                <a:solidFill>
                  <a:srgbClr val="1D2781"/>
                </a:solidFill>
              </a:rPr>
              <a:t>CTDOT Sign Structure</a:t>
            </a:r>
          </a:p>
          <a:p>
            <a:pPr marL="742950" lvl="1" indent="-285750">
              <a:buFont typeface="Arial" panose="020B0604020202020204" pitchFamily="34" charset="0"/>
              <a:buChar char="•"/>
            </a:pPr>
            <a:r>
              <a:rPr lang="en-US" sz="2000" b="1" dirty="0" smtClean="0">
                <a:solidFill>
                  <a:srgbClr val="1D2781"/>
                </a:solidFill>
              </a:rPr>
              <a:t>Sign Supports</a:t>
            </a:r>
            <a:endParaRPr lang="en-US" sz="2000" b="1" dirty="0">
              <a:solidFill>
                <a:srgbClr val="1D2781"/>
              </a:solidFill>
            </a:endParaRPr>
          </a:p>
          <a:p>
            <a:pPr marL="285750" indent="-285750">
              <a:buFont typeface="Arial" panose="020B0604020202020204" pitchFamily="34" charset="0"/>
              <a:buChar char="•"/>
            </a:pPr>
            <a:endParaRPr lang="en-US" sz="2000" b="1" dirty="0">
              <a:solidFill>
                <a:srgbClr val="1D2781"/>
              </a:solidFill>
            </a:endParaRPr>
          </a:p>
        </p:txBody>
      </p:sp>
    </p:spTree>
    <p:extLst>
      <p:ext uri="{BB962C8B-B14F-4D97-AF65-F5344CB8AC3E}">
        <p14:creationId xmlns:p14="http://schemas.microsoft.com/office/powerpoint/2010/main" val="77851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52400"/>
            <a:ext cx="5458546" cy="584775"/>
          </a:xfrm>
          <a:prstGeom prst="rect">
            <a:avLst/>
          </a:prstGeom>
        </p:spPr>
        <p:txBody>
          <a:bodyPr wrap="none">
            <a:spAutoFit/>
          </a:bodyPr>
          <a:lstStyle/>
          <a:p>
            <a:r>
              <a:rPr lang="en-US" sz="32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Search </a:t>
            </a:r>
            <a:r>
              <a:rPr lang="en-US" sz="32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Builder – Notes</a:t>
            </a:r>
            <a:endParaRPr lang="en-US" sz="3200" dirty="0"/>
          </a:p>
        </p:txBody>
      </p:sp>
      <p:sp>
        <p:nvSpPr>
          <p:cNvPr id="5" name="TextBox 4"/>
          <p:cNvSpPr txBox="1"/>
          <p:nvPr/>
        </p:nvSpPr>
        <p:spPr>
          <a:xfrm>
            <a:off x="457201" y="1295400"/>
            <a:ext cx="8534400" cy="5386090"/>
          </a:xfrm>
          <a:prstGeom prst="rect">
            <a:avLst/>
          </a:prstGeom>
          <a:noFill/>
        </p:spPr>
        <p:txBody>
          <a:bodyPr wrap="square" rtlCol="0">
            <a:spAutoFit/>
          </a:bodyPr>
          <a:lstStyle/>
          <a:p>
            <a:r>
              <a:rPr lang="en-US" sz="2400" b="1" dirty="0" smtClean="0">
                <a:solidFill>
                  <a:srgbClr val="1D2781"/>
                </a:solidFill>
              </a:rPr>
              <a:t>Types of information (Project Property):</a:t>
            </a:r>
          </a:p>
          <a:p>
            <a:endParaRPr lang="en-US" sz="2000" b="1" u="sng" dirty="0" smtClean="0">
              <a:solidFill>
                <a:srgbClr val="1D2781"/>
              </a:solidFill>
            </a:endParaRPr>
          </a:p>
          <a:p>
            <a:pPr marL="285750" indent="-285750">
              <a:buFont typeface="Arial" panose="020B0604020202020204" pitchFamily="34" charset="0"/>
              <a:buChar char="•"/>
            </a:pPr>
            <a:r>
              <a:rPr lang="en-US" sz="2000" b="1" u="sng" dirty="0" smtClean="0">
                <a:solidFill>
                  <a:srgbClr val="1D2781"/>
                </a:solidFill>
              </a:rPr>
              <a:t>Transportation Projects </a:t>
            </a:r>
          </a:p>
          <a:p>
            <a:pPr marL="742950" lvl="1" indent="-285750">
              <a:buFont typeface="Arial" panose="020B0604020202020204" pitchFamily="34" charset="0"/>
              <a:buChar char="•"/>
            </a:pPr>
            <a:r>
              <a:rPr lang="en-US" sz="2000" b="1" dirty="0" smtClean="0">
                <a:solidFill>
                  <a:srgbClr val="1D2781"/>
                </a:solidFill>
              </a:rPr>
              <a:t>General, Location, Assets, Schedule, Cost, Design, Construction</a:t>
            </a:r>
          </a:p>
          <a:p>
            <a:pPr marL="285750" indent="-285750">
              <a:buFont typeface="Arial" panose="020B0604020202020204" pitchFamily="34" charset="0"/>
              <a:buChar char="•"/>
            </a:pPr>
            <a:r>
              <a:rPr lang="en-US" sz="2000" b="1" u="sng" dirty="0" smtClean="0">
                <a:solidFill>
                  <a:srgbClr val="1D2781"/>
                </a:solidFill>
              </a:rPr>
              <a:t>Bridge Inspection</a:t>
            </a:r>
          </a:p>
          <a:p>
            <a:pPr marL="742950" lvl="1" indent="-285750">
              <a:buFont typeface="Arial" panose="020B0604020202020204" pitchFamily="34" charset="0"/>
              <a:buChar char="•"/>
            </a:pPr>
            <a:r>
              <a:rPr lang="en-US" sz="2000" b="1" dirty="0" smtClean="0">
                <a:solidFill>
                  <a:srgbClr val="1D2781"/>
                </a:solidFill>
              </a:rPr>
              <a:t>Identification, Type of bridge (structure, design, material), Condition of the bridge, Evaluation</a:t>
            </a:r>
          </a:p>
          <a:p>
            <a:pPr marL="285750" indent="-285750">
              <a:buFont typeface="Arial" panose="020B0604020202020204" pitchFamily="34" charset="0"/>
              <a:buChar char="•"/>
            </a:pPr>
            <a:r>
              <a:rPr lang="en-US" sz="2000" b="1" u="sng" dirty="0" smtClean="0">
                <a:solidFill>
                  <a:srgbClr val="1D2781"/>
                </a:solidFill>
              </a:rPr>
              <a:t>Intersection Number</a:t>
            </a:r>
          </a:p>
          <a:p>
            <a:pPr marL="742950" lvl="1" indent="-285750">
              <a:buFont typeface="Arial" panose="020B0604020202020204" pitchFamily="34" charset="0"/>
              <a:buChar char="•"/>
            </a:pPr>
            <a:r>
              <a:rPr lang="en-US" sz="2000" b="1" dirty="0" smtClean="0">
                <a:solidFill>
                  <a:srgbClr val="1D2781"/>
                </a:solidFill>
              </a:rPr>
              <a:t>Identification, Type of signal, Operation </a:t>
            </a:r>
          </a:p>
          <a:p>
            <a:pPr marL="285750" indent="-285750">
              <a:buFont typeface="Arial" panose="020B0604020202020204" pitchFamily="34" charset="0"/>
              <a:buChar char="•"/>
            </a:pPr>
            <a:r>
              <a:rPr lang="en-US" sz="2000" b="1" u="sng" dirty="0" smtClean="0">
                <a:solidFill>
                  <a:srgbClr val="1D2781"/>
                </a:solidFill>
              </a:rPr>
              <a:t>Research Projects</a:t>
            </a:r>
          </a:p>
          <a:p>
            <a:pPr marL="742950" lvl="1" indent="-285750">
              <a:buFont typeface="Arial" panose="020B0604020202020204" pitchFamily="34" charset="0"/>
              <a:buChar char="•"/>
            </a:pPr>
            <a:r>
              <a:rPr lang="en-US" sz="2000" b="1" dirty="0" smtClean="0">
                <a:solidFill>
                  <a:srgbClr val="1D2781"/>
                </a:solidFill>
              </a:rPr>
              <a:t>General, Contact, and Date</a:t>
            </a:r>
          </a:p>
          <a:p>
            <a:pPr marL="285750" indent="-285750">
              <a:buFont typeface="Arial" panose="020B0604020202020204" pitchFamily="34" charset="0"/>
              <a:buChar char="•"/>
            </a:pPr>
            <a:r>
              <a:rPr lang="en-US" sz="2000" b="1" u="sng" dirty="0" smtClean="0">
                <a:solidFill>
                  <a:srgbClr val="1D2781"/>
                </a:solidFill>
              </a:rPr>
              <a:t>OSTA (State Traffic Commission)</a:t>
            </a:r>
          </a:p>
          <a:p>
            <a:pPr marL="742950" lvl="1" indent="-285750">
              <a:buFont typeface="Arial" panose="020B0604020202020204" pitchFamily="34" charset="0"/>
              <a:buChar char="•"/>
            </a:pPr>
            <a:r>
              <a:rPr lang="en-US" sz="2000" b="1" dirty="0" smtClean="0">
                <a:solidFill>
                  <a:srgbClr val="1D2781"/>
                </a:solidFill>
              </a:rPr>
              <a:t>Various information ( OSTA Number, Development name, town, Certificate number</a:t>
            </a:r>
          </a:p>
          <a:p>
            <a:pPr marL="285750" indent="-285750">
              <a:buFont typeface="Arial" panose="020B0604020202020204" pitchFamily="34" charset="0"/>
              <a:buChar char="•"/>
            </a:pPr>
            <a:r>
              <a:rPr lang="en-US" sz="2000" b="1" u="sng" dirty="0" smtClean="0">
                <a:solidFill>
                  <a:srgbClr val="1D2781"/>
                </a:solidFill>
              </a:rPr>
              <a:t>Sign Structure</a:t>
            </a:r>
          </a:p>
          <a:p>
            <a:pPr marL="742950" lvl="1" indent="-285750">
              <a:buFont typeface="Arial" panose="020B0604020202020204" pitchFamily="34" charset="0"/>
              <a:buChar char="•"/>
            </a:pPr>
            <a:r>
              <a:rPr lang="en-US" sz="2000" b="1" dirty="0" smtClean="0">
                <a:solidFill>
                  <a:srgbClr val="1D2781"/>
                </a:solidFill>
              </a:rPr>
              <a:t>Identification, Type of sign structure, Condition, Evaluation</a:t>
            </a:r>
            <a:endParaRPr lang="en-US" sz="2000" b="1" dirty="0">
              <a:solidFill>
                <a:srgbClr val="1D2781"/>
              </a:solidFill>
            </a:endParaRPr>
          </a:p>
          <a:p>
            <a:pPr marL="285750" indent="-285750">
              <a:buFont typeface="Arial" panose="020B0604020202020204" pitchFamily="34" charset="0"/>
              <a:buChar char="•"/>
            </a:pPr>
            <a:endParaRPr lang="en-US" sz="2000" b="1" dirty="0">
              <a:solidFill>
                <a:srgbClr val="1D2781"/>
              </a:solidFill>
            </a:endParaRPr>
          </a:p>
        </p:txBody>
      </p:sp>
    </p:spTree>
    <p:extLst>
      <p:ext uri="{BB962C8B-B14F-4D97-AF65-F5344CB8AC3E}">
        <p14:creationId xmlns:p14="http://schemas.microsoft.com/office/powerpoint/2010/main" val="381504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219875"/>
            <a:ext cx="4605748" cy="1200329"/>
          </a:xfrm>
          <a:prstGeom prst="rect">
            <a:avLst/>
          </a:prstGeom>
        </p:spPr>
        <p:txBody>
          <a:bodyPr wrap="none">
            <a:spAutoFit/>
          </a:bodyPr>
          <a:lstStyle/>
          <a:p>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Type of Searches</a:t>
            </a:r>
          </a:p>
          <a:p>
            <a:endParaRPr lang="en-US" sz="3600" dirty="0"/>
          </a:p>
        </p:txBody>
      </p:sp>
      <p:sp>
        <p:nvSpPr>
          <p:cNvPr id="5" name="TextBox 4"/>
          <p:cNvSpPr txBox="1"/>
          <p:nvPr/>
        </p:nvSpPr>
        <p:spPr>
          <a:xfrm>
            <a:off x="152400" y="1420204"/>
            <a:ext cx="8077200" cy="5632311"/>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1D2781"/>
                </a:solidFill>
              </a:rPr>
              <a:t>Quick Searches</a:t>
            </a:r>
          </a:p>
          <a:p>
            <a:pPr marL="285750" indent="-285750">
              <a:buFont typeface="Arial" panose="020B0604020202020204" pitchFamily="34" charset="0"/>
              <a:buChar char="•"/>
            </a:pPr>
            <a:endParaRPr lang="en-US" sz="2400" b="1" dirty="0">
              <a:solidFill>
                <a:srgbClr val="1D2781"/>
              </a:solidFill>
            </a:endParaRPr>
          </a:p>
          <a:p>
            <a:pPr marL="285750" indent="-285750">
              <a:buFont typeface="Arial" panose="020B0604020202020204" pitchFamily="34" charset="0"/>
              <a:buChar char="•"/>
            </a:pPr>
            <a:r>
              <a:rPr lang="en-US" sz="2400" b="1" dirty="0" smtClean="0">
                <a:solidFill>
                  <a:srgbClr val="1D2781"/>
                </a:solidFill>
              </a:rPr>
              <a:t>Advanced Searches</a:t>
            </a:r>
          </a:p>
          <a:p>
            <a:pPr marL="742950" lvl="1" indent="-285750">
              <a:buFont typeface="Arial" panose="020B0604020202020204" pitchFamily="34" charset="0"/>
              <a:buChar char="•"/>
            </a:pPr>
            <a:r>
              <a:rPr lang="en-US" sz="2400" b="1" dirty="0" smtClean="0">
                <a:solidFill>
                  <a:srgbClr val="1D2781"/>
                </a:solidFill>
              </a:rPr>
              <a:t>Search Form</a:t>
            </a:r>
          </a:p>
          <a:p>
            <a:pPr marL="742950" lvl="1" indent="-285750">
              <a:buFont typeface="Arial" panose="020B0604020202020204" pitchFamily="34" charset="0"/>
              <a:buChar char="•"/>
            </a:pPr>
            <a:r>
              <a:rPr lang="en-US" sz="2400" b="1" dirty="0" smtClean="0">
                <a:solidFill>
                  <a:srgbClr val="1D2781"/>
                </a:solidFill>
              </a:rPr>
              <a:t>Search Builder</a:t>
            </a:r>
          </a:p>
          <a:p>
            <a:pPr marL="742950" lvl="1" indent="-285750">
              <a:buFont typeface="Arial" panose="020B0604020202020204" pitchFamily="34" charset="0"/>
              <a:buChar char="•"/>
            </a:pPr>
            <a:endParaRPr lang="en-US" sz="2400" b="1" dirty="0">
              <a:solidFill>
                <a:srgbClr val="1D2781"/>
              </a:solidFill>
            </a:endParaRPr>
          </a:p>
          <a:p>
            <a:pPr marL="285750" indent="-285750">
              <a:buFont typeface="Arial" panose="020B0604020202020204" pitchFamily="34" charset="0"/>
              <a:buChar char="•"/>
            </a:pPr>
            <a:r>
              <a:rPr lang="en-US" sz="2400" b="1" dirty="0" smtClean="0">
                <a:solidFill>
                  <a:srgbClr val="1D2781"/>
                </a:solidFill>
              </a:rPr>
              <a:t>Saved Searches</a:t>
            </a:r>
          </a:p>
          <a:p>
            <a:pPr marL="742950" lvl="1" indent="-285750">
              <a:buFont typeface="Arial" panose="020B0604020202020204" pitchFamily="34" charset="0"/>
              <a:buChar char="•"/>
            </a:pPr>
            <a:r>
              <a:rPr lang="en-US" sz="2400" b="1" dirty="0" smtClean="0">
                <a:solidFill>
                  <a:srgbClr val="1D2781"/>
                </a:solidFill>
              </a:rPr>
              <a:t>Global </a:t>
            </a:r>
            <a:r>
              <a:rPr lang="en-US" sz="2400" b="1" dirty="0">
                <a:solidFill>
                  <a:srgbClr val="1D2781"/>
                </a:solidFill>
              </a:rPr>
              <a:t>Searches</a:t>
            </a:r>
          </a:p>
          <a:p>
            <a:pPr marL="742950" lvl="1" indent="-285750">
              <a:buFont typeface="Arial" panose="020B0604020202020204" pitchFamily="34" charset="0"/>
              <a:buChar char="•"/>
            </a:pPr>
            <a:r>
              <a:rPr lang="en-US" sz="2400" b="1" dirty="0" smtClean="0">
                <a:solidFill>
                  <a:srgbClr val="1D2781"/>
                </a:solidFill>
              </a:rPr>
              <a:t>Personal </a:t>
            </a:r>
            <a:r>
              <a:rPr lang="en-US" sz="2400" b="1" dirty="0">
                <a:solidFill>
                  <a:srgbClr val="1D2781"/>
                </a:solidFill>
              </a:rPr>
              <a:t>Searches</a:t>
            </a:r>
          </a:p>
          <a:p>
            <a:pPr marL="1200150" lvl="2" indent="-285750">
              <a:buFont typeface="Arial" panose="020B0604020202020204" pitchFamily="34" charset="0"/>
              <a:buChar char="•"/>
            </a:pPr>
            <a:endParaRPr lang="en-US" b="1" dirty="0">
              <a:solidFill>
                <a:srgbClr val="1D2781"/>
              </a:solidFill>
            </a:endParaRPr>
          </a:p>
          <a:p>
            <a:pPr marL="285750" indent="-285750">
              <a:buFont typeface="Arial" panose="020B0604020202020204" pitchFamily="34" charset="0"/>
              <a:buChar char="•"/>
            </a:pPr>
            <a:endParaRPr lang="en-US" b="1" dirty="0">
              <a:solidFill>
                <a:srgbClr val="1D2781"/>
              </a:solidFill>
            </a:endParaRPr>
          </a:p>
          <a:p>
            <a:pPr marL="742950" lvl="1" indent="-285750">
              <a:buFont typeface="Arial" panose="020B0604020202020204" pitchFamily="34" charset="0"/>
              <a:buChar char="•"/>
            </a:pPr>
            <a:endParaRPr lang="en-US" b="1" dirty="0">
              <a:solidFill>
                <a:srgbClr val="1D2781"/>
              </a:solidFill>
            </a:endParaRPr>
          </a:p>
          <a:p>
            <a:pPr marL="742950" lvl="1" indent="-285750">
              <a:buFont typeface="Arial" panose="020B0604020202020204" pitchFamily="34" charset="0"/>
              <a:buChar char="•"/>
            </a:pPr>
            <a:endParaRPr lang="en-US" b="1" dirty="0" smtClean="0">
              <a:solidFill>
                <a:srgbClr val="1D2781"/>
              </a:solidFill>
            </a:endParaRPr>
          </a:p>
          <a:p>
            <a:endParaRPr lang="en-US" b="1" dirty="0" smtClean="0">
              <a:solidFill>
                <a:srgbClr val="1D2781"/>
              </a:solidFill>
            </a:endParaRPr>
          </a:p>
          <a:p>
            <a:pPr marL="285750" indent="-285750">
              <a:buFont typeface="Arial" panose="020B0604020202020204" pitchFamily="34" charset="0"/>
              <a:buChar char="•"/>
            </a:pPr>
            <a:endParaRPr lang="en-US" b="1" dirty="0" smtClean="0">
              <a:solidFill>
                <a:srgbClr val="1D2781"/>
              </a:solidFill>
            </a:endParaRPr>
          </a:p>
          <a:p>
            <a:pPr marL="285750" indent="-285750">
              <a:buFont typeface="Arial" panose="020B0604020202020204" pitchFamily="34" charset="0"/>
              <a:buChar char="•"/>
            </a:pPr>
            <a:endParaRPr lang="en-US" b="1" dirty="0">
              <a:solidFill>
                <a:srgbClr val="1D2781"/>
              </a:solidFill>
            </a:endParaRPr>
          </a:p>
          <a:p>
            <a:pPr marL="285750" indent="-285750">
              <a:buFont typeface="Arial" panose="020B0604020202020204" pitchFamily="34" charset="0"/>
              <a:buChar char="•"/>
            </a:pPr>
            <a:endParaRPr lang="en-US" b="1" dirty="0">
              <a:solidFill>
                <a:srgbClr val="1D2781"/>
              </a:solidFill>
            </a:endParaRPr>
          </a:p>
        </p:txBody>
      </p:sp>
    </p:spTree>
    <p:extLst>
      <p:ext uri="{BB962C8B-B14F-4D97-AF65-F5344CB8AC3E}">
        <p14:creationId xmlns:p14="http://schemas.microsoft.com/office/powerpoint/2010/main" val="163826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6" end="6"/>
                                            </p:txEl>
                                          </p:spTgt>
                                        </p:tgtEl>
                                      </p:cBhvr>
                                    </p:animEffect>
                                    <p:animScale>
                                      <p:cBhvr>
                                        <p:cTn id="7" dur="250" autoRev="1" fill="hold"/>
                                        <p:tgtEl>
                                          <p:spTgt spid="5">
                                            <p:txEl>
                                              <p:pRg st="6" end="6"/>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5">
                                            <p:txEl>
                                              <p:pRg st="7" end="7"/>
                                            </p:txEl>
                                          </p:spTgt>
                                        </p:tgtEl>
                                      </p:cBhvr>
                                    </p:animEffect>
                                    <p:animScale>
                                      <p:cBhvr>
                                        <p:cTn id="10" dur="250" autoRev="1" fill="hold"/>
                                        <p:tgtEl>
                                          <p:spTgt spid="5">
                                            <p:txEl>
                                              <p:pRg st="7" end="7"/>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5">
                                            <p:txEl>
                                              <p:pRg st="8" end="8"/>
                                            </p:txEl>
                                          </p:spTgt>
                                        </p:tgtEl>
                                      </p:cBhvr>
                                    </p:animEffect>
                                    <p:animScale>
                                      <p:cBhvr>
                                        <p:cTn id="13" dur="250" autoRev="1" fill="hold"/>
                                        <p:tgtEl>
                                          <p:spTgt spid="5">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1143000"/>
          </a:xfrm>
        </p:spPr>
        <p:txBody>
          <a:bodyPr>
            <a:normAutofit/>
          </a:bodyPr>
          <a:lstStyle/>
          <a:p>
            <a:r>
              <a:rPr lang="en-US" sz="32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Saved Searches</a:t>
            </a:r>
            <a:endParaRPr lang="en-US" sz="32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endParaRPr>
          </a:p>
        </p:txBody>
      </p:sp>
      <p:sp>
        <p:nvSpPr>
          <p:cNvPr id="3" name="Content Placeholder 2"/>
          <p:cNvSpPr>
            <a:spLocks noGrp="1"/>
          </p:cNvSpPr>
          <p:nvPr>
            <p:ph idx="4294967295"/>
          </p:nvPr>
        </p:nvSpPr>
        <p:spPr>
          <a:xfrm>
            <a:off x="-23267" y="1524000"/>
            <a:ext cx="8229600" cy="4525963"/>
          </a:xfrm>
        </p:spPr>
        <p:txBody>
          <a:bodyPr/>
          <a:lstStyle/>
          <a:p>
            <a:pPr lvl="1"/>
            <a:r>
              <a:rPr lang="en-US" b="1" dirty="0" smtClean="0">
                <a:solidFill>
                  <a:srgbClr val="1D2781"/>
                </a:solidFill>
              </a:rPr>
              <a:t>Saved Searches</a:t>
            </a:r>
          </a:p>
          <a:p>
            <a:pPr lvl="2"/>
            <a:r>
              <a:rPr lang="en-US" b="1" dirty="0" smtClean="0">
                <a:solidFill>
                  <a:srgbClr val="1D2781"/>
                </a:solidFill>
              </a:rPr>
              <a:t>Global Searches</a:t>
            </a:r>
          </a:p>
          <a:p>
            <a:pPr lvl="3"/>
            <a:r>
              <a:rPr lang="en-US" b="1" dirty="0" smtClean="0">
                <a:solidFill>
                  <a:srgbClr val="1D2781"/>
                </a:solidFill>
              </a:rPr>
              <a:t>Created by ProjectWise Admins</a:t>
            </a:r>
          </a:p>
          <a:p>
            <a:pPr lvl="3"/>
            <a:r>
              <a:rPr lang="en-US" b="1" dirty="0" smtClean="0">
                <a:solidFill>
                  <a:srgbClr val="1D2781"/>
                </a:solidFill>
              </a:rPr>
              <a:t>Available to all ProjectWise users</a:t>
            </a:r>
          </a:p>
          <a:p>
            <a:pPr lvl="2"/>
            <a:r>
              <a:rPr lang="en-US" b="1" dirty="0" smtClean="0">
                <a:solidFill>
                  <a:srgbClr val="1D2781"/>
                </a:solidFill>
              </a:rPr>
              <a:t>Personal Searches</a:t>
            </a:r>
          </a:p>
          <a:p>
            <a:pPr lvl="3"/>
            <a:r>
              <a:rPr lang="en-US" b="1" dirty="0" smtClean="0">
                <a:solidFill>
                  <a:srgbClr val="1D2781"/>
                </a:solidFill>
              </a:rPr>
              <a:t>Created by users</a:t>
            </a:r>
          </a:p>
          <a:p>
            <a:pPr lvl="3"/>
            <a:r>
              <a:rPr lang="en-US" b="1" dirty="0" smtClean="0">
                <a:solidFill>
                  <a:srgbClr val="1D2781"/>
                </a:solidFill>
              </a:rPr>
              <a:t>Only available to user who created the search</a:t>
            </a:r>
          </a:p>
          <a:p>
            <a:pPr lvl="3"/>
            <a:endParaRPr lang="en-US" b="1" dirty="0" smtClean="0">
              <a:solidFill>
                <a:srgbClr val="1D2781"/>
              </a:solidFill>
            </a:endParaRPr>
          </a:p>
          <a:p>
            <a:pPr lvl="2"/>
            <a:endParaRPr lang="en-US" dirty="0"/>
          </a:p>
          <a:p>
            <a:pPr lvl="2"/>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600409" y="1752600"/>
            <a:ext cx="250507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33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1143000"/>
          </a:xfrm>
        </p:spPr>
        <p:txBody>
          <a:bodyPr>
            <a:normAutofit/>
          </a:bodyPr>
          <a:lstStyle/>
          <a:p>
            <a:r>
              <a:rPr lang="en-US" sz="32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Saved Searches</a:t>
            </a:r>
            <a:endParaRPr lang="en-US" sz="32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endParaRPr>
          </a:p>
        </p:txBody>
      </p:sp>
      <p:sp>
        <p:nvSpPr>
          <p:cNvPr id="3" name="Content Placeholder 2"/>
          <p:cNvSpPr>
            <a:spLocks noGrp="1"/>
          </p:cNvSpPr>
          <p:nvPr>
            <p:ph idx="4294967295"/>
          </p:nvPr>
        </p:nvSpPr>
        <p:spPr>
          <a:xfrm>
            <a:off x="0" y="1299472"/>
            <a:ext cx="4800600" cy="4525963"/>
          </a:xfrm>
        </p:spPr>
        <p:txBody>
          <a:bodyPr/>
          <a:lstStyle/>
          <a:p>
            <a:r>
              <a:rPr lang="en-US" b="1" dirty="0" smtClean="0">
                <a:solidFill>
                  <a:srgbClr val="1D2781"/>
                </a:solidFill>
              </a:rPr>
              <a:t>Global Searches</a:t>
            </a:r>
          </a:p>
          <a:p>
            <a:pPr lvl="1"/>
            <a:r>
              <a:rPr lang="en-US" b="1" dirty="0" smtClean="0">
                <a:solidFill>
                  <a:srgbClr val="1D2781"/>
                </a:solidFill>
              </a:rPr>
              <a:t>Expand Global and the Global searches will appear</a:t>
            </a:r>
          </a:p>
          <a:p>
            <a:pPr lvl="3"/>
            <a:endParaRPr lang="en-US" b="1" dirty="0" smtClean="0">
              <a:solidFill>
                <a:srgbClr val="1D2781"/>
              </a:solidFill>
            </a:endParaRPr>
          </a:p>
          <a:p>
            <a:pPr lvl="3"/>
            <a:endParaRPr lang="en-US" b="1" dirty="0" smtClean="0">
              <a:solidFill>
                <a:srgbClr val="1D2781"/>
              </a:solidFill>
            </a:endParaRPr>
          </a:p>
          <a:p>
            <a:pPr lvl="3"/>
            <a:endParaRPr lang="en-US" b="1" dirty="0" smtClean="0">
              <a:solidFill>
                <a:srgbClr val="1D2781"/>
              </a:solidFill>
            </a:endParaRPr>
          </a:p>
          <a:p>
            <a:pPr lvl="2"/>
            <a:endParaRPr lang="en-US" dirty="0"/>
          </a:p>
          <a:p>
            <a:pPr lvl="2"/>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648200" y="1295400"/>
            <a:ext cx="250507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838200" y="2713830"/>
            <a:ext cx="5410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3"/>
            <a:endParaRPr lang="en-US" b="1" dirty="0" smtClean="0">
              <a:solidFill>
                <a:srgbClr val="1D2781"/>
              </a:solidFill>
            </a:endParaRPr>
          </a:p>
          <a:p>
            <a:pPr lvl="3"/>
            <a:endParaRPr lang="en-US" b="1" dirty="0" smtClean="0">
              <a:solidFill>
                <a:srgbClr val="1D2781"/>
              </a:solidFill>
            </a:endParaRPr>
          </a:p>
          <a:p>
            <a:pPr lvl="2"/>
            <a:endParaRPr lang="en-US" dirty="0" smtClean="0"/>
          </a:p>
          <a:p>
            <a:pPr lvl="2"/>
            <a:endParaRPr lang="en-US" dirty="0"/>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0867" b="2680"/>
          <a:stretch/>
        </p:blipFill>
        <p:spPr bwMode="auto">
          <a:xfrm>
            <a:off x="5029200" y="2362200"/>
            <a:ext cx="2249936"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5181600" y="2514600"/>
            <a:ext cx="7620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962400" y="2514600"/>
            <a:ext cx="1066800" cy="76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23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1143000"/>
          </a:xfrm>
        </p:spPr>
        <p:txBody>
          <a:bodyPr>
            <a:normAutofit/>
          </a:bodyPr>
          <a:lstStyle/>
          <a:p>
            <a:r>
              <a:rPr lang="en-US" sz="32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Saved Searches</a:t>
            </a:r>
            <a:endParaRPr lang="en-US" sz="32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endParaRPr>
          </a:p>
        </p:txBody>
      </p:sp>
      <p:sp>
        <p:nvSpPr>
          <p:cNvPr id="3" name="Content Placeholder 2"/>
          <p:cNvSpPr>
            <a:spLocks noGrp="1"/>
          </p:cNvSpPr>
          <p:nvPr>
            <p:ph idx="4294967295"/>
          </p:nvPr>
        </p:nvSpPr>
        <p:spPr>
          <a:xfrm>
            <a:off x="0" y="1299472"/>
            <a:ext cx="4800600" cy="4525963"/>
          </a:xfrm>
        </p:spPr>
        <p:txBody>
          <a:bodyPr/>
          <a:lstStyle/>
          <a:p>
            <a:r>
              <a:rPr lang="en-US" b="1" dirty="0" smtClean="0">
                <a:solidFill>
                  <a:srgbClr val="1D2781"/>
                </a:solidFill>
              </a:rPr>
              <a:t>Personal Search</a:t>
            </a:r>
          </a:p>
          <a:p>
            <a:pPr lvl="1"/>
            <a:r>
              <a:rPr lang="en-US" b="1" dirty="0" smtClean="0">
                <a:solidFill>
                  <a:srgbClr val="1D2781"/>
                </a:solidFill>
              </a:rPr>
              <a:t>Saved personal searches are created in the Search Form or Search Builder</a:t>
            </a:r>
          </a:p>
          <a:p>
            <a:pPr lvl="1"/>
            <a:r>
              <a:rPr lang="en-US" b="1" dirty="0" smtClean="0">
                <a:solidFill>
                  <a:srgbClr val="1D2781"/>
                </a:solidFill>
              </a:rPr>
              <a:t>Saved personal Searches appear by expanding Personal under Saved Searches</a:t>
            </a:r>
          </a:p>
          <a:p>
            <a:pPr marL="457200" lvl="1" indent="0">
              <a:buNone/>
            </a:pPr>
            <a:endParaRPr lang="en-US" b="1" dirty="0" smtClean="0">
              <a:solidFill>
                <a:srgbClr val="1D2781"/>
              </a:solidFill>
            </a:endParaRPr>
          </a:p>
          <a:p>
            <a:pPr lvl="1"/>
            <a:endParaRPr lang="en-US" b="1" dirty="0" smtClean="0">
              <a:solidFill>
                <a:srgbClr val="1D2781"/>
              </a:solidFill>
            </a:endParaRPr>
          </a:p>
          <a:p>
            <a:pPr lvl="3"/>
            <a:endParaRPr lang="en-US" b="1" dirty="0" smtClean="0">
              <a:solidFill>
                <a:srgbClr val="1D2781"/>
              </a:solidFill>
            </a:endParaRPr>
          </a:p>
          <a:p>
            <a:pPr lvl="3"/>
            <a:endParaRPr lang="en-US" b="1" dirty="0" smtClean="0">
              <a:solidFill>
                <a:srgbClr val="1D2781"/>
              </a:solidFill>
            </a:endParaRPr>
          </a:p>
          <a:p>
            <a:pPr lvl="3"/>
            <a:endParaRPr lang="en-US" b="1" dirty="0" smtClean="0">
              <a:solidFill>
                <a:srgbClr val="1D2781"/>
              </a:solidFill>
            </a:endParaRPr>
          </a:p>
          <a:p>
            <a:pPr lvl="2"/>
            <a:endParaRPr lang="en-US" dirty="0"/>
          </a:p>
          <a:p>
            <a:pPr lvl="2"/>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648200" y="1295400"/>
            <a:ext cx="250507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838200" y="2713830"/>
            <a:ext cx="5410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3"/>
            <a:endParaRPr lang="en-US" b="1" dirty="0" smtClean="0">
              <a:solidFill>
                <a:srgbClr val="1D2781"/>
              </a:solidFill>
            </a:endParaRPr>
          </a:p>
          <a:p>
            <a:pPr lvl="3"/>
            <a:endParaRPr lang="en-US" b="1" dirty="0" smtClean="0">
              <a:solidFill>
                <a:srgbClr val="1D2781"/>
              </a:solidFill>
            </a:endParaRPr>
          </a:p>
          <a:p>
            <a:pPr lvl="2"/>
            <a:endParaRPr lang="en-US" dirty="0" smtClean="0"/>
          </a:p>
          <a:p>
            <a:pPr lvl="2"/>
            <a:endParaRPr lang="en-US" dirty="0"/>
          </a:p>
        </p:txBody>
      </p:sp>
      <p:cxnSp>
        <p:nvCxnSpPr>
          <p:cNvPr id="11" name="Straight Arrow Connector 10"/>
          <p:cNvCxnSpPr/>
          <p:nvPr/>
        </p:nvCxnSpPr>
        <p:spPr>
          <a:xfrm flipV="1">
            <a:off x="4114800" y="2842672"/>
            <a:ext cx="990600" cy="51012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01" y="2462831"/>
            <a:ext cx="23907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164731" y="2637344"/>
            <a:ext cx="989437" cy="2053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76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1143000"/>
          </a:xfrm>
        </p:spPr>
        <p:txBody>
          <a:bodyPr>
            <a:normAutofit/>
          </a:bodyPr>
          <a:lstStyle/>
          <a:p>
            <a:r>
              <a:rPr lang="en-US" sz="32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Saved Searches</a:t>
            </a:r>
            <a:endParaRPr lang="en-US" sz="32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endParaRPr>
          </a:p>
        </p:txBody>
      </p:sp>
      <p:sp>
        <p:nvSpPr>
          <p:cNvPr id="3" name="Content Placeholder 2"/>
          <p:cNvSpPr>
            <a:spLocks noGrp="1"/>
          </p:cNvSpPr>
          <p:nvPr>
            <p:ph idx="4294967295"/>
          </p:nvPr>
        </p:nvSpPr>
        <p:spPr>
          <a:xfrm>
            <a:off x="0" y="1300163"/>
            <a:ext cx="4800600" cy="1366837"/>
          </a:xfrm>
        </p:spPr>
        <p:txBody>
          <a:bodyPr/>
          <a:lstStyle/>
          <a:p>
            <a:pPr marL="457200" lvl="1" indent="0">
              <a:buNone/>
            </a:pPr>
            <a:endParaRPr lang="en-US" b="1" dirty="0" smtClean="0">
              <a:solidFill>
                <a:srgbClr val="1D2781"/>
              </a:solidFill>
            </a:endParaRPr>
          </a:p>
          <a:p>
            <a:pPr lvl="1"/>
            <a:endParaRPr lang="en-US" b="1" dirty="0" smtClean="0">
              <a:solidFill>
                <a:srgbClr val="1D2781"/>
              </a:solidFill>
            </a:endParaRPr>
          </a:p>
          <a:p>
            <a:pPr lvl="3"/>
            <a:endParaRPr lang="en-US" b="1" dirty="0" smtClean="0">
              <a:solidFill>
                <a:srgbClr val="1D2781"/>
              </a:solidFill>
            </a:endParaRPr>
          </a:p>
          <a:p>
            <a:pPr lvl="3"/>
            <a:endParaRPr lang="en-US" b="1" dirty="0" smtClean="0">
              <a:solidFill>
                <a:srgbClr val="1D2781"/>
              </a:solidFill>
            </a:endParaRPr>
          </a:p>
          <a:p>
            <a:pPr lvl="3"/>
            <a:endParaRPr lang="en-US" b="1" dirty="0" smtClean="0">
              <a:solidFill>
                <a:srgbClr val="1D2781"/>
              </a:solidFill>
            </a:endParaRPr>
          </a:p>
          <a:p>
            <a:pPr lvl="2"/>
            <a:endParaRPr lang="en-US" dirty="0"/>
          </a:p>
          <a:p>
            <a:pPr lvl="2"/>
            <a:endParaRPr lang="en-US" dirty="0"/>
          </a:p>
        </p:txBody>
      </p:sp>
      <p:sp>
        <p:nvSpPr>
          <p:cNvPr id="7" name="Content Placeholder 2"/>
          <p:cNvSpPr txBox="1">
            <a:spLocks/>
          </p:cNvSpPr>
          <p:nvPr/>
        </p:nvSpPr>
        <p:spPr>
          <a:xfrm>
            <a:off x="838200" y="2713830"/>
            <a:ext cx="5410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3"/>
            <a:endParaRPr lang="en-US" b="1" dirty="0" smtClean="0">
              <a:solidFill>
                <a:srgbClr val="1D2781"/>
              </a:solidFill>
            </a:endParaRPr>
          </a:p>
          <a:p>
            <a:pPr lvl="3"/>
            <a:endParaRPr lang="en-US" b="1" dirty="0" smtClean="0">
              <a:solidFill>
                <a:srgbClr val="1D2781"/>
              </a:solidFill>
            </a:endParaRPr>
          </a:p>
          <a:p>
            <a:pPr lvl="2"/>
            <a:endParaRPr lang="en-US" dirty="0" smtClean="0"/>
          </a:p>
          <a:p>
            <a:pPr lvl="2"/>
            <a:endParaRPr lang="en-US" dirty="0"/>
          </a:p>
        </p:txBody>
      </p:sp>
      <p:pic>
        <p:nvPicPr>
          <p:cNvPr id="6146" name="Picture 2" descr="D:\Users\anninojm\AppData\Local\Temp\SNAGHTML17a93f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799" y="1586823"/>
            <a:ext cx="4342237" cy="46842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1295400"/>
            <a:ext cx="3657600"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FF0000"/>
                </a:solidFill>
              </a:rPr>
              <a:t>Example shows the Search Form</a:t>
            </a: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r>
              <a:rPr lang="en-US" b="1" dirty="0" smtClean="0">
                <a:solidFill>
                  <a:srgbClr val="FF0000"/>
                </a:solidFill>
              </a:rPr>
              <a:t>Select </a:t>
            </a:r>
            <a:r>
              <a:rPr lang="en-US" b="1" u="sng" dirty="0" smtClean="0">
                <a:solidFill>
                  <a:srgbClr val="FF0000"/>
                </a:solidFill>
              </a:rPr>
              <a:t>Saved Search </a:t>
            </a:r>
            <a:r>
              <a:rPr lang="en-US" b="1" dirty="0" smtClean="0">
                <a:solidFill>
                  <a:srgbClr val="FF0000"/>
                </a:solidFill>
              </a:rPr>
              <a:t>at the bottom right of the form</a:t>
            </a: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r>
              <a:rPr lang="en-US" b="1" dirty="0" smtClean="0">
                <a:solidFill>
                  <a:srgbClr val="FF0000"/>
                </a:solidFill>
              </a:rPr>
              <a:t>Select </a:t>
            </a:r>
            <a:r>
              <a:rPr lang="en-US" b="1" u="sng" dirty="0" smtClean="0">
                <a:solidFill>
                  <a:srgbClr val="FF0000"/>
                </a:solidFill>
              </a:rPr>
              <a:t>Save As</a:t>
            </a:r>
          </a:p>
          <a:p>
            <a:pPr marL="285750" indent="-285750">
              <a:buFont typeface="Arial" panose="020B0604020202020204" pitchFamily="34" charset="0"/>
              <a:buChar char="•"/>
            </a:pPr>
            <a:endParaRPr lang="en-US" b="1" dirty="0">
              <a:solidFill>
                <a:srgbClr val="FF0000"/>
              </a:solidFill>
            </a:endParaRPr>
          </a:p>
          <a:p>
            <a:r>
              <a:rPr lang="en-US" b="1" dirty="0" smtClean="0">
                <a:solidFill>
                  <a:srgbClr val="FF0000"/>
                </a:solidFill>
              </a:rPr>
              <a:t> </a:t>
            </a:r>
          </a:p>
          <a:p>
            <a:endParaRPr lang="en-US" dirty="0" smtClean="0"/>
          </a:p>
          <a:p>
            <a:endParaRPr lang="en-US" dirty="0" smtClean="0"/>
          </a:p>
          <a:p>
            <a:endParaRPr lang="en-US" dirty="0"/>
          </a:p>
        </p:txBody>
      </p:sp>
      <p:sp>
        <p:nvSpPr>
          <p:cNvPr id="8" name="Rounded Rectangle 7"/>
          <p:cNvSpPr/>
          <p:nvPr/>
        </p:nvSpPr>
        <p:spPr>
          <a:xfrm>
            <a:off x="7239000" y="5793527"/>
            <a:ext cx="7620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753" y="5799925"/>
            <a:ext cx="1299768" cy="99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7391981" y="6182533"/>
            <a:ext cx="685800" cy="2262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47988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ers\anninojm\AppData\Local\Microsoft\Windows\Temporary Internet Files\Content.IE5\8282KND9\stock-illustration-569253-filing-cabinet-ico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828800"/>
            <a:ext cx="4537904"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85334" y="3657600"/>
            <a:ext cx="3230066" cy="646331"/>
          </a:xfrm>
          <a:prstGeom prst="rect">
            <a:avLst/>
          </a:prstGeom>
        </p:spPr>
        <p:txBody>
          <a:bodyPr wrap="square">
            <a:spAutoFit/>
          </a:bodyPr>
          <a:lstStyle/>
          <a:p>
            <a:pPr>
              <a:spcBef>
                <a:spcPct val="0"/>
              </a:spcBef>
              <a:buFontTx/>
              <a:buNone/>
            </a:pPr>
            <a:r>
              <a:rPr lang="en-US" altLang="en-US" b="1" u="sng" dirty="0" smtClean="0">
                <a:solidFill>
                  <a:srgbClr val="FF0000"/>
                </a:solidFill>
                <a:latin typeface="Arial" charset="0"/>
              </a:rPr>
              <a:t>Document</a:t>
            </a:r>
            <a:r>
              <a:rPr lang="en-US" altLang="en-US" b="1" dirty="0" smtClean="0">
                <a:solidFill>
                  <a:srgbClr val="FF0000"/>
                </a:solidFill>
                <a:latin typeface="Arial" charset="0"/>
              </a:rPr>
              <a:t> = packet inside (file drawer)</a:t>
            </a:r>
            <a:endParaRPr lang="en-US" altLang="en-US" b="1" dirty="0">
              <a:solidFill>
                <a:srgbClr val="FF0000"/>
              </a:solidFill>
              <a:latin typeface="Arial" charset="0"/>
            </a:endParaRPr>
          </a:p>
        </p:txBody>
      </p:sp>
      <p:sp>
        <p:nvSpPr>
          <p:cNvPr id="5" name="Rectangle 4"/>
          <p:cNvSpPr/>
          <p:nvPr/>
        </p:nvSpPr>
        <p:spPr>
          <a:xfrm>
            <a:off x="76200" y="4800600"/>
            <a:ext cx="3692510" cy="369332"/>
          </a:xfrm>
          <a:prstGeom prst="rect">
            <a:avLst/>
          </a:prstGeom>
        </p:spPr>
        <p:txBody>
          <a:bodyPr wrap="square">
            <a:spAutoFit/>
          </a:bodyPr>
          <a:lstStyle/>
          <a:p>
            <a:r>
              <a:rPr lang="en-US" altLang="en-US" b="1" u="sng" dirty="0" smtClean="0">
                <a:solidFill>
                  <a:srgbClr val="FF0000"/>
                </a:solidFill>
                <a:latin typeface="Arial" charset="0"/>
              </a:rPr>
              <a:t>Projects\Folders</a:t>
            </a:r>
            <a:r>
              <a:rPr lang="en-US" altLang="en-US" b="1" dirty="0" smtClean="0">
                <a:solidFill>
                  <a:srgbClr val="FF0000"/>
                </a:solidFill>
                <a:latin typeface="Arial" charset="0"/>
              </a:rPr>
              <a:t> = File Drawers</a:t>
            </a:r>
            <a:endParaRPr lang="en-US" b="1" dirty="0">
              <a:solidFill>
                <a:srgbClr val="FF0000"/>
              </a:solidFill>
            </a:endParaRPr>
          </a:p>
        </p:txBody>
      </p:sp>
      <p:sp>
        <p:nvSpPr>
          <p:cNvPr id="6" name="Rectangle 5"/>
          <p:cNvSpPr/>
          <p:nvPr/>
        </p:nvSpPr>
        <p:spPr>
          <a:xfrm>
            <a:off x="5334000" y="1752600"/>
            <a:ext cx="3657600" cy="369332"/>
          </a:xfrm>
          <a:prstGeom prst="rect">
            <a:avLst/>
          </a:prstGeom>
        </p:spPr>
        <p:txBody>
          <a:bodyPr wrap="square">
            <a:spAutoFit/>
          </a:bodyPr>
          <a:lstStyle/>
          <a:p>
            <a:pPr>
              <a:spcBef>
                <a:spcPct val="0"/>
              </a:spcBef>
              <a:buFontTx/>
              <a:buNone/>
            </a:pPr>
            <a:r>
              <a:rPr lang="en-US" altLang="en-US" b="1" u="sng" dirty="0" smtClean="0">
                <a:solidFill>
                  <a:srgbClr val="FF0000"/>
                </a:solidFill>
                <a:latin typeface="Arial" charset="0"/>
              </a:rPr>
              <a:t>Datasource</a:t>
            </a:r>
            <a:r>
              <a:rPr lang="en-US" altLang="en-US" b="1" dirty="0" smtClean="0">
                <a:solidFill>
                  <a:srgbClr val="FF0000"/>
                </a:solidFill>
                <a:latin typeface="Arial" charset="0"/>
              </a:rPr>
              <a:t> = File Cabinet</a:t>
            </a:r>
            <a:endParaRPr lang="en-US" altLang="en-US" b="1" dirty="0">
              <a:solidFill>
                <a:srgbClr val="FF0000"/>
              </a:solidFill>
              <a:latin typeface="Arial" charset="0"/>
            </a:endParaRPr>
          </a:p>
        </p:txBody>
      </p:sp>
      <p:cxnSp>
        <p:nvCxnSpPr>
          <p:cNvPr id="8" name="Straight Arrow Connector 7"/>
          <p:cNvCxnSpPr>
            <a:stCxn id="6" idx="2"/>
          </p:cNvCxnSpPr>
          <p:nvPr/>
        </p:nvCxnSpPr>
        <p:spPr>
          <a:xfrm flipH="1">
            <a:off x="6096000" y="2121932"/>
            <a:ext cx="1066800" cy="8966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0"/>
          </p:cNvCxnSpPr>
          <p:nvPr/>
        </p:nvCxnSpPr>
        <p:spPr>
          <a:xfrm flipV="1">
            <a:off x="1922455" y="4114800"/>
            <a:ext cx="896945"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724400" y="3581400"/>
            <a:ext cx="9906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57200" y="152400"/>
            <a:ext cx="7812638" cy="707886"/>
          </a:xfrm>
          <a:prstGeom prst="rect">
            <a:avLst/>
          </a:prstGeom>
        </p:spPr>
        <p:txBody>
          <a:bodyPr wrap="square">
            <a:spAutoFit/>
          </a:bodyPr>
          <a:lstStyle/>
          <a:p>
            <a:r>
              <a:rPr lang="en-US" sz="40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ProjectWise Expressions</a:t>
            </a:r>
            <a:endParaRPr lang="en-US" sz="4000" dirty="0"/>
          </a:p>
        </p:txBody>
      </p:sp>
      <p:sp>
        <p:nvSpPr>
          <p:cNvPr id="2" name="TextBox 1"/>
          <p:cNvSpPr txBox="1"/>
          <p:nvPr/>
        </p:nvSpPr>
        <p:spPr>
          <a:xfrm>
            <a:off x="152400" y="1209764"/>
            <a:ext cx="2815707" cy="1200329"/>
          </a:xfrm>
          <a:prstGeom prst="rect">
            <a:avLst/>
          </a:prstGeom>
          <a:noFill/>
        </p:spPr>
        <p:txBody>
          <a:bodyPr wrap="none" rtlCol="0">
            <a:spAutoFit/>
          </a:bodyPr>
          <a:lstStyle/>
          <a:p>
            <a:r>
              <a:rPr lang="en-US" b="1" u="sng" dirty="0" smtClean="0">
                <a:solidFill>
                  <a:srgbClr val="FF0000"/>
                </a:solidFill>
              </a:rPr>
              <a:t>ProjectWise Nomenclature:</a:t>
            </a:r>
          </a:p>
          <a:p>
            <a:r>
              <a:rPr lang="en-US" b="1" dirty="0" smtClean="0">
                <a:solidFill>
                  <a:srgbClr val="FF0000"/>
                </a:solidFill>
              </a:rPr>
              <a:t>Datasource</a:t>
            </a:r>
          </a:p>
          <a:p>
            <a:r>
              <a:rPr lang="en-US" b="1" dirty="0" smtClean="0">
                <a:solidFill>
                  <a:srgbClr val="FF0000"/>
                </a:solidFill>
              </a:rPr>
              <a:t>Project/Folders</a:t>
            </a:r>
          </a:p>
          <a:p>
            <a:r>
              <a:rPr lang="en-US" b="1" dirty="0" smtClean="0">
                <a:solidFill>
                  <a:srgbClr val="FF0000"/>
                </a:solidFill>
              </a:rPr>
              <a:t>Document</a:t>
            </a:r>
            <a:endParaRPr lang="en-US" b="1" dirty="0">
              <a:solidFill>
                <a:srgbClr val="FF0000"/>
              </a:solidFill>
            </a:endParaRPr>
          </a:p>
        </p:txBody>
      </p:sp>
    </p:spTree>
    <p:extLst>
      <p:ext uri="{BB962C8B-B14F-4D97-AF65-F5344CB8AC3E}">
        <p14:creationId xmlns:p14="http://schemas.microsoft.com/office/powerpoint/2010/main" val="298944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1143000"/>
          </a:xfrm>
        </p:spPr>
        <p:txBody>
          <a:bodyPr>
            <a:normAutofit/>
          </a:bodyPr>
          <a:lstStyle/>
          <a:p>
            <a:r>
              <a:rPr lang="en-US" sz="32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Saved Searches</a:t>
            </a:r>
            <a:endParaRPr lang="en-US" sz="32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endParaRPr>
          </a:p>
        </p:txBody>
      </p:sp>
      <p:sp>
        <p:nvSpPr>
          <p:cNvPr id="3" name="Content Placeholder 2"/>
          <p:cNvSpPr>
            <a:spLocks noGrp="1"/>
          </p:cNvSpPr>
          <p:nvPr>
            <p:ph idx="4294967295"/>
          </p:nvPr>
        </p:nvSpPr>
        <p:spPr>
          <a:xfrm>
            <a:off x="0" y="1300163"/>
            <a:ext cx="4800600" cy="1366837"/>
          </a:xfrm>
        </p:spPr>
        <p:txBody>
          <a:bodyPr/>
          <a:lstStyle/>
          <a:p>
            <a:pPr marL="457200" lvl="1" indent="0">
              <a:buNone/>
            </a:pPr>
            <a:endParaRPr lang="en-US" b="1" dirty="0" smtClean="0">
              <a:solidFill>
                <a:srgbClr val="1D2781"/>
              </a:solidFill>
            </a:endParaRPr>
          </a:p>
          <a:p>
            <a:pPr lvl="1"/>
            <a:endParaRPr lang="en-US" b="1" dirty="0" smtClean="0">
              <a:solidFill>
                <a:srgbClr val="1D2781"/>
              </a:solidFill>
            </a:endParaRPr>
          </a:p>
          <a:p>
            <a:pPr lvl="3"/>
            <a:endParaRPr lang="en-US" b="1" dirty="0" smtClean="0">
              <a:solidFill>
                <a:srgbClr val="1D2781"/>
              </a:solidFill>
            </a:endParaRPr>
          </a:p>
          <a:p>
            <a:pPr lvl="3"/>
            <a:endParaRPr lang="en-US" b="1" dirty="0" smtClean="0">
              <a:solidFill>
                <a:srgbClr val="1D2781"/>
              </a:solidFill>
            </a:endParaRPr>
          </a:p>
          <a:p>
            <a:pPr lvl="3"/>
            <a:endParaRPr lang="en-US" b="1" dirty="0" smtClean="0">
              <a:solidFill>
                <a:srgbClr val="1D2781"/>
              </a:solidFill>
            </a:endParaRPr>
          </a:p>
          <a:p>
            <a:pPr lvl="2"/>
            <a:endParaRPr lang="en-US" dirty="0"/>
          </a:p>
          <a:p>
            <a:pPr lvl="2"/>
            <a:endParaRPr lang="en-US" dirty="0"/>
          </a:p>
        </p:txBody>
      </p:sp>
      <p:sp>
        <p:nvSpPr>
          <p:cNvPr id="7" name="Content Placeholder 2"/>
          <p:cNvSpPr txBox="1">
            <a:spLocks/>
          </p:cNvSpPr>
          <p:nvPr/>
        </p:nvSpPr>
        <p:spPr>
          <a:xfrm>
            <a:off x="76200" y="1443597"/>
            <a:ext cx="3886200" cy="145024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3"/>
            <a:endParaRPr lang="en-US" b="1" dirty="0" smtClean="0">
              <a:solidFill>
                <a:srgbClr val="1D2781"/>
              </a:solidFill>
            </a:endParaRPr>
          </a:p>
          <a:p>
            <a:pPr lvl="3"/>
            <a:endParaRPr lang="en-US" b="1" dirty="0" smtClean="0">
              <a:solidFill>
                <a:srgbClr val="1D2781"/>
              </a:solidFill>
            </a:endParaRPr>
          </a:p>
          <a:p>
            <a:r>
              <a:rPr lang="en-US" sz="2400" b="1" dirty="0">
                <a:solidFill>
                  <a:srgbClr val="FF0000"/>
                </a:solidFill>
              </a:rPr>
              <a:t>Type in a </a:t>
            </a:r>
            <a:r>
              <a:rPr lang="en-US" sz="2400" b="1" dirty="0" smtClean="0">
                <a:solidFill>
                  <a:srgbClr val="FF0000"/>
                </a:solidFill>
              </a:rPr>
              <a:t>name for the saved search</a:t>
            </a:r>
            <a:endParaRPr lang="en-US" sz="2400" b="1" dirty="0">
              <a:solidFill>
                <a:srgbClr val="FF0000"/>
              </a:solidFill>
            </a:endParaRPr>
          </a:p>
          <a:p>
            <a:pPr lvl="2"/>
            <a:endParaRPr lang="en-US" dirty="0" smtClean="0"/>
          </a:p>
          <a:p>
            <a:pPr lvl="2"/>
            <a:endParaRPr lang="en-US" dirty="0"/>
          </a:p>
        </p:txBody>
      </p:sp>
      <p:sp>
        <p:nvSpPr>
          <p:cNvPr id="5" name="TextBox 4"/>
          <p:cNvSpPr txBox="1"/>
          <p:nvPr/>
        </p:nvSpPr>
        <p:spPr>
          <a:xfrm>
            <a:off x="76200" y="1257592"/>
            <a:ext cx="3657600" cy="1292662"/>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FF0000"/>
                </a:solidFill>
              </a:rPr>
              <a:t>Select Personal</a:t>
            </a:r>
          </a:p>
          <a:p>
            <a:pPr marL="285750" indent="-285750">
              <a:buFont typeface="Arial" panose="020B0604020202020204" pitchFamily="34" charset="0"/>
              <a:buChar char="•"/>
            </a:pPr>
            <a:endParaRPr lang="en-US" b="1" dirty="0">
              <a:solidFill>
                <a:srgbClr val="FF0000"/>
              </a:solidFill>
            </a:endParaRPr>
          </a:p>
          <a:p>
            <a:endParaRPr lang="en-US" dirty="0" smtClean="0"/>
          </a:p>
          <a:p>
            <a:endParaRPr lang="en-US" dirty="0"/>
          </a:p>
        </p:txBody>
      </p:sp>
      <p:pic>
        <p:nvPicPr>
          <p:cNvPr id="7172" name="Picture 4" descr="D:\Users\anninojm\AppData\Local\Temp\SNAGHTML187c07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779" y="1600200"/>
            <a:ext cx="3552825" cy="459105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43400" y="3733800"/>
            <a:ext cx="838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562600" y="5181600"/>
            <a:ext cx="1752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p:cNvSpPr txBox="1"/>
          <p:nvPr/>
        </p:nvSpPr>
        <p:spPr>
          <a:xfrm>
            <a:off x="107611" y="3200400"/>
            <a:ext cx="1782026" cy="461665"/>
          </a:xfrm>
          <a:prstGeom prst="rect">
            <a:avLst/>
          </a:prstGeom>
          <a:noFill/>
        </p:spPr>
        <p:txBody>
          <a:bodyPr wrap="none" rtlCol="0">
            <a:spAutoFit/>
          </a:bodyPr>
          <a:lstStyle/>
          <a:p>
            <a:pPr marL="342900" indent="-342900">
              <a:buFont typeface="Arial" panose="020B0604020202020204" pitchFamily="34" charset="0"/>
              <a:buChar char="•"/>
            </a:pPr>
            <a:r>
              <a:rPr lang="en-US" sz="2400" b="1" dirty="0" smtClean="0">
                <a:solidFill>
                  <a:srgbClr val="FF0000"/>
                </a:solidFill>
              </a:rPr>
              <a:t>Click </a:t>
            </a:r>
            <a:r>
              <a:rPr lang="en-US" sz="2400" b="1" u="sng" dirty="0" smtClean="0">
                <a:solidFill>
                  <a:srgbClr val="FF0000"/>
                </a:solidFill>
              </a:rPr>
              <a:t>Save</a:t>
            </a:r>
            <a:endParaRPr lang="en-US" sz="2400" b="1" u="sng" dirty="0">
              <a:solidFill>
                <a:srgbClr val="FF0000"/>
              </a:solidFill>
            </a:endParaRPr>
          </a:p>
        </p:txBody>
      </p:sp>
      <p:sp>
        <p:nvSpPr>
          <p:cNvPr id="12" name="Rounded Rectangle 11"/>
          <p:cNvSpPr/>
          <p:nvPr/>
        </p:nvSpPr>
        <p:spPr>
          <a:xfrm>
            <a:off x="5943600" y="5791200"/>
            <a:ext cx="7620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60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4" grpId="0" animBg="1"/>
      <p:bldP spid="6" grpId="0" animBg="1"/>
      <p:bldP spid="11" grpId="0"/>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1143000"/>
          </a:xfrm>
        </p:spPr>
        <p:txBody>
          <a:bodyPr>
            <a:normAutofit/>
          </a:bodyPr>
          <a:lstStyle/>
          <a:p>
            <a:r>
              <a:rPr lang="en-US" sz="32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Saved Searches</a:t>
            </a:r>
            <a:endParaRPr lang="en-US" sz="32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endParaRPr>
          </a:p>
        </p:txBody>
      </p:sp>
      <p:sp>
        <p:nvSpPr>
          <p:cNvPr id="3" name="Content Placeholder 2"/>
          <p:cNvSpPr>
            <a:spLocks noGrp="1"/>
          </p:cNvSpPr>
          <p:nvPr>
            <p:ph idx="4294967295"/>
          </p:nvPr>
        </p:nvSpPr>
        <p:spPr>
          <a:xfrm>
            <a:off x="0" y="1300163"/>
            <a:ext cx="4800600" cy="1366837"/>
          </a:xfrm>
        </p:spPr>
        <p:txBody>
          <a:bodyPr>
            <a:normAutofit/>
          </a:bodyPr>
          <a:lstStyle/>
          <a:p>
            <a:pPr marL="457200" lvl="1" indent="0">
              <a:buNone/>
            </a:pPr>
            <a:endParaRPr lang="en-US" b="1" dirty="0" smtClean="0">
              <a:solidFill>
                <a:srgbClr val="1D2781"/>
              </a:solidFill>
            </a:endParaRPr>
          </a:p>
          <a:p>
            <a:pPr lvl="1"/>
            <a:endParaRPr lang="en-US" b="1" dirty="0" smtClean="0">
              <a:solidFill>
                <a:srgbClr val="1D2781"/>
              </a:solidFill>
            </a:endParaRPr>
          </a:p>
          <a:p>
            <a:pPr lvl="3"/>
            <a:endParaRPr lang="en-US" b="1" dirty="0" smtClean="0">
              <a:solidFill>
                <a:srgbClr val="1D2781"/>
              </a:solidFill>
            </a:endParaRPr>
          </a:p>
          <a:p>
            <a:pPr lvl="3"/>
            <a:endParaRPr lang="en-US" b="1" dirty="0" smtClean="0">
              <a:solidFill>
                <a:srgbClr val="1D2781"/>
              </a:solidFill>
            </a:endParaRPr>
          </a:p>
          <a:p>
            <a:pPr lvl="3"/>
            <a:endParaRPr lang="en-US" b="1" dirty="0" smtClean="0">
              <a:solidFill>
                <a:srgbClr val="1D2781"/>
              </a:solidFill>
            </a:endParaRPr>
          </a:p>
          <a:p>
            <a:pPr marL="914400" lvl="2" indent="0">
              <a:buNone/>
            </a:pPr>
            <a:endParaRPr lang="en-US" dirty="0"/>
          </a:p>
          <a:p>
            <a:pPr lvl="2"/>
            <a:endParaRPr lang="en-US" dirty="0"/>
          </a:p>
        </p:txBody>
      </p:sp>
      <p:sp>
        <p:nvSpPr>
          <p:cNvPr id="7" name="Content Placeholder 2"/>
          <p:cNvSpPr txBox="1">
            <a:spLocks/>
          </p:cNvSpPr>
          <p:nvPr/>
        </p:nvSpPr>
        <p:spPr>
          <a:xfrm>
            <a:off x="76200" y="1443597"/>
            <a:ext cx="3886200" cy="1450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3"/>
            <a:endParaRPr lang="en-US" b="1" dirty="0" smtClean="0">
              <a:solidFill>
                <a:srgbClr val="1D2781"/>
              </a:solidFill>
            </a:endParaRPr>
          </a:p>
          <a:p>
            <a:pPr lvl="3"/>
            <a:endParaRPr lang="en-US" b="1" dirty="0" smtClean="0">
              <a:solidFill>
                <a:srgbClr val="1D2781"/>
              </a:solidFill>
            </a:endParaRPr>
          </a:p>
          <a:p>
            <a:pPr lvl="2"/>
            <a:endParaRPr lang="en-US" dirty="0" smtClean="0"/>
          </a:p>
          <a:p>
            <a:pPr lvl="2"/>
            <a:endParaRPr lang="en-US" dirty="0"/>
          </a:p>
        </p:txBody>
      </p:sp>
      <p:sp>
        <p:nvSpPr>
          <p:cNvPr id="5" name="TextBox 4"/>
          <p:cNvSpPr txBox="1"/>
          <p:nvPr/>
        </p:nvSpPr>
        <p:spPr>
          <a:xfrm>
            <a:off x="76200" y="1257592"/>
            <a:ext cx="3657600" cy="923330"/>
          </a:xfrm>
          <a:prstGeom prst="rect">
            <a:avLst/>
          </a:prstGeom>
          <a:noFill/>
        </p:spPr>
        <p:txBody>
          <a:bodyPr wrap="square" rtlCol="0">
            <a:spAutoFit/>
          </a:bodyPr>
          <a:lstStyle/>
          <a:p>
            <a:pPr marL="285750" indent="-285750">
              <a:buFont typeface="Arial" panose="020B0604020202020204" pitchFamily="34" charset="0"/>
              <a:buChar char="•"/>
            </a:pPr>
            <a:endParaRPr lang="en-US" b="1" dirty="0">
              <a:solidFill>
                <a:srgbClr val="FF0000"/>
              </a:solidFill>
            </a:endParaRPr>
          </a:p>
          <a:p>
            <a:endParaRPr lang="en-US" dirty="0" smtClean="0"/>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97" y="1571031"/>
            <a:ext cx="3324166" cy="3381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28600" y="2061683"/>
            <a:ext cx="4883709" cy="830997"/>
          </a:xfrm>
          <a:prstGeom prst="rect">
            <a:avLst/>
          </a:prstGeom>
          <a:noFill/>
        </p:spPr>
        <p:txBody>
          <a:bodyPr wrap="none" rtlCol="0">
            <a:spAutoFit/>
          </a:bodyPr>
          <a:lstStyle/>
          <a:p>
            <a:r>
              <a:rPr lang="en-US" sz="2400" b="1" dirty="0" smtClean="0">
                <a:solidFill>
                  <a:srgbClr val="FF0000"/>
                </a:solidFill>
              </a:rPr>
              <a:t>The saved search should now appear</a:t>
            </a:r>
          </a:p>
          <a:p>
            <a:r>
              <a:rPr lang="en-US" sz="2400" b="1" dirty="0" smtClean="0">
                <a:solidFill>
                  <a:srgbClr val="FF0000"/>
                </a:solidFill>
              </a:rPr>
              <a:t>in your personal searches</a:t>
            </a:r>
            <a:endParaRPr lang="en-US" sz="2400" b="1" dirty="0">
              <a:solidFill>
                <a:srgbClr val="FF0000"/>
              </a:solidFill>
            </a:endParaRPr>
          </a:p>
        </p:txBody>
      </p:sp>
      <p:sp>
        <p:nvSpPr>
          <p:cNvPr id="9" name="Rounded Rectangle 8"/>
          <p:cNvSpPr/>
          <p:nvPr/>
        </p:nvSpPr>
        <p:spPr>
          <a:xfrm>
            <a:off x="5562600" y="4267200"/>
            <a:ext cx="1676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4343400" y="2642587"/>
            <a:ext cx="1143000" cy="173891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3733800"/>
            <a:ext cx="4686300" cy="1323439"/>
          </a:xfrm>
          <a:prstGeom prst="rect">
            <a:avLst/>
          </a:prstGeom>
          <a:noFill/>
        </p:spPr>
        <p:txBody>
          <a:bodyPr wrap="square" rtlCol="0">
            <a:spAutoFit/>
          </a:bodyPr>
          <a:lstStyle/>
          <a:p>
            <a:r>
              <a:rPr lang="en-US" sz="2000" b="1" dirty="0" smtClean="0">
                <a:solidFill>
                  <a:srgbClr val="FF0000"/>
                </a:solidFill>
              </a:rPr>
              <a:t>Note:  Documents folders and/or projects that match your search criteria, but to which you do not have access, will not appear in the search results list.</a:t>
            </a:r>
          </a:p>
        </p:txBody>
      </p:sp>
    </p:spTree>
    <p:extLst>
      <p:ext uri="{BB962C8B-B14F-4D97-AF65-F5344CB8AC3E}">
        <p14:creationId xmlns:p14="http://schemas.microsoft.com/office/powerpoint/2010/main" val="89926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45"/>
            <a:ext cx="8610600" cy="1143000"/>
          </a:xfrm>
        </p:spPr>
        <p:txBody>
          <a:bodyPr>
            <a:noAutofit/>
          </a:bodyPr>
          <a:lstStyle/>
          <a:p>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Basic ProjectWise Functions</a:t>
            </a:r>
            <a:endParaRPr lang="en-US" sz="3600" b="1" dirty="0">
              <a:solidFill>
                <a:srgbClr val="1D2781"/>
              </a:solidFill>
            </a:endParaRPr>
          </a:p>
        </p:txBody>
      </p:sp>
      <p:sp>
        <p:nvSpPr>
          <p:cNvPr id="3" name="Content Placeholder 2"/>
          <p:cNvSpPr>
            <a:spLocks noGrp="1"/>
          </p:cNvSpPr>
          <p:nvPr>
            <p:ph idx="1"/>
          </p:nvPr>
        </p:nvSpPr>
        <p:spPr>
          <a:xfrm>
            <a:off x="381000" y="1371600"/>
            <a:ext cx="8229600" cy="4525963"/>
          </a:xfrm>
        </p:spPr>
        <p:txBody>
          <a:bodyPr>
            <a:normAutofit/>
          </a:bodyPr>
          <a:lstStyle/>
          <a:p>
            <a:r>
              <a:rPr lang="en-US" b="1" dirty="0" smtClean="0">
                <a:solidFill>
                  <a:srgbClr val="1D2781"/>
                </a:solidFill>
              </a:rPr>
              <a:t>Logging in/Logging out</a:t>
            </a:r>
          </a:p>
          <a:p>
            <a:r>
              <a:rPr lang="en-US" b="1" dirty="0" smtClean="0">
                <a:solidFill>
                  <a:srgbClr val="1D2781"/>
                </a:solidFill>
              </a:rPr>
              <a:t>Navigating around the PW Interface</a:t>
            </a:r>
          </a:p>
          <a:p>
            <a:r>
              <a:rPr lang="en-US" b="1" dirty="0" smtClean="0">
                <a:solidFill>
                  <a:srgbClr val="1D2781"/>
                </a:solidFill>
              </a:rPr>
              <a:t>Opening/checking out documents</a:t>
            </a:r>
          </a:p>
          <a:p>
            <a:r>
              <a:rPr lang="en-US" b="1" dirty="0" smtClean="0">
                <a:solidFill>
                  <a:srgbClr val="1D2781"/>
                </a:solidFill>
              </a:rPr>
              <a:t>Closing/checking in documents</a:t>
            </a:r>
          </a:p>
          <a:p>
            <a:r>
              <a:rPr lang="en-US" sz="3000" b="1" dirty="0">
                <a:solidFill>
                  <a:srgbClr val="1D2781"/>
                </a:solidFill>
                <a:latin typeface="Calibri" panose="020F0502020204030204" pitchFamily="34" charset="0"/>
              </a:rPr>
              <a:t>Exporting documents</a:t>
            </a:r>
          </a:p>
          <a:p>
            <a:r>
              <a:rPr lang="en-US" sz="3000" b="1" dirty="0" smtClean="0">
                <a:solidFill>
                  <a:srgbClr val="1D2781"/>
                </a:solidFill>
                <a:latin typeface="Calibri" panose="020F0502020204030204" pitchFamily="34" charset="0"/>
              </a:rPr>
              <a:t>Searching and </a:t>
            </a:r>
            <a:r>
              <a:rPr lang="en-US" sz="3000" b="1" u="sng" dirty="0" smtClean="0">
                <a:solidFill>
                  <a:srgbClr val="1D2781"/>
                </a:solidFill>
                <a:latin typeface="Calibri" panose="020F0502020204030204" pitchFamily="34" charset="0"/>
              </a:rPr>
              <a:t>Sorting</a:t>
            </a:r>
            <a:endParaRPr lang="en-US" sz="3000" b="1" u="sng" dirty="0">
              <a:solidFill>
                <a:srgbClr val="1D2781"/>
              </a:solidFill>
              <a:latin typeface="Calibri" panose="020F0502020204030204" pitchFamily="34" charset="0"/>
            </a:endParaRPr>
          </a:p>
          <a:p>
            <a:endParaRPr lang="en-US" b="1" dirty="0" smtClean="0">
              <a:solidFill>
                <a:srgbClr val="1D2781"/>
              </a:solidFill>
            </a:endParaRPr>
          </a:p>
        </p:txBody>
      </p:sp>
    </p:spTree>
    <p:extLst>
      <p:ext uri="{BB962C8B-B14F-4D97-AF65-F5344CB8AC3E}">
        <p14:creationId xmlns:p14="http://schemas.microsoft.com/office/powerpoint/2010/main" val="368735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5" end="5"/>
                                            </p:txEl>
                                          </p:spTgt>
                                        </p:tgtEl>
                                      </p:cBhvr>
                                    </p:animEffect>
                                    <p:animScale>
                                      <p:cBhvr>
                                        <p:cTn id="7"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1143000"/>
          </a:xfrm>
        </p:spPr>
        <p:txBody>
          <a:bodyPr>
            <a:normAutofit/>
          </a:bodyPr>
          <a:lstStyle/>
          <a:p>
            <a:r>
              <a:rPr lang="en-US" sz="32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Sorting</a:t>
            </a:r>
            <a:endParaRPr lang="en-US" sz="32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endParaRPr>
          </a:p>
        </p:txBody>
      </p:sp>
      <p:sp>
        <p:nvSpPr>
          <p:cNvPr id="3" name="Content Placeholder 2"/>
          <p:cNvSpPr>
            <a:spLocks noGrp="1"/>
          </p:cNvSpPr>
          <p:nvPr>
            <p:ph idx="4294967295"/>
          </p:nvPr>
        </p:nvSpPr>
        <p:spPr>
          <a:xfrm>
            <a:off x="0" y="1300163"/>
            <a:ext cx="4800600" cy="1366837"/>
          </a:xfrm>
        </p:spPr>
        <p:txBody>
          <a:bodyPr>
            <a:normAutofit/>
          </a:bodyPr>
          <a:lstStyle/>
          <a:p>
            <a:pPr marL="457200" lvl="1" indent="0">
              <a:buNone/>
            </a:pPr>
            <a:endParaRPr lang="en-US" b="1" dirty="0" smtClean="0">
              <a:solidFill>
                <a:srgbClr val="1D2781"/>
              </a:solidFill>
            </a:endParaRPr>
          </a:p>
          <a:p>
            <a:pPr lvl="1"/>
            <a:endParaRPr lang="en-US" b="1" dirty="0" smtClean="0">
              <a:solidFill>
                <a:srgbClr val="1D2781"/>
              </a:solidFill>
            </a:endParaRPr>
          </a:p>
          <a:p>
            <a:pPr lvl="3"/>
            <a:endParaRPr lang="en-US" b="1" dirty="0" smtClean="0">
              <a:solidFill>
                <a:srgbClr val="1D2781"/>
              </a:solidFill>
            </a:endParaRPr>
          </a:p>
          <a:p>
            <a:pPr lvl="3"/>
            <a:endParaRPr lang="en-US" b="1" dirty="0" smtClean="0">
              <a:solidFill>
                <a:srgbClr val="1D2781"/>
              </a:solidFill>
            </a:endParaRPr>
          </a:p>
          <a:p>
            <a:pPr lvl="3"/>
            <a:endParaRPr lang="en-US" b="1" dirty="0" smtClean="0">
              <a:solidFill>
                <a:srgbClr val="1D2781"/>
              </a:solidFill>
            </a:endParaRPr>
          </a:p>
          <a:p>
            <a:pPr marL="914400" lvl="2" indent="0">
              <a:buNone/>
            </a:pPr>
            <a:endParaRPr lang="en-US" dirty="0"/>
          </a:p>
          <a:p>
            <a:pPr lvl="2"/>
            <a:endParaRPr lang="en-US" dirty="0"/>
          </a:p>
        </p:txBody>
      </p:sp>
      <p:sp>
        <p:nvSpPr>
          <p:cNvPr id="7" name="Content Placeholder 2"/>
          <p:cNvSpPr txBox="1">
            <a:spLocks/>
          </p:cNvSpPr>
          <p:nvPr/>
        </p:nvSpPr>
        <p:spPr>
          <a:xfrm>
            <a:off x="76200" y="1443597"/>
            <a:ext cx="3886200" cy="1450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3"/>
            <a:endParaRPr lang="en-US" b="1" dirty="0" smtClean="0">
              <a:solidFill>
                <a:srgbClr val="1D2781"/>
              </a:solidFill>
            </a:endParaRPr>
          </a:p>
          <a:p>
            <a:pPr lvl="3"/>
            <a:endParaRPr lang="en-US" b="1" dirty="0" smtClean="0">
              <a:solidFill>
                <a:srgbClr val="1D2781"/>
              </a:solidFill>
            </a:endParaRPr>
          </a:p>
          <a:p>
            <a:pPr lvl="2"/>
            <a:endParaRPr lang="en-US" dirty="0" smtClean="0"/>
          </a:p>
          <a:p>
            <a:pPr lvl="2"/>
            <a:endParaRPr lang="en-US" dirty="0"/>
          </a:p>
        </p:txBody>
      </p:sp>
      <p:sp>
        <p:nvSpPr>
          <p:cNvPr id="5" name="TextBox 4"/>
          <p:cNvSpPr txBox="1"/>
          <p:nvPr/>
        </p:nvSpPr>
        <p:spPr>
          <a:xfrm>
            <a:off x="76200" y="1257592"/>
            <a:ext cx="3657600" cy="923330"/>
          </a:xfrm>
          <a:prstGeom prst="rect">
            <a:avLst/>
          </a:prstGeom>
          <a:noFill/>
        </p:spPr>
        <p:txBody>
          <a:bodyPr wrap="square" rtlCol="0">
            <a:spAutoFit/>
          </a:bodyPr>
          <a:lstStyle/>
          <a:p>
            <a:pPr marL="285750" indent="-285750">
              <a:buFont typeface="Arial" panose="020B0604020202020204" pitchFamily="34" charset="0"/>
              <a:buChar char="•"/>
            </a:pPr>
            <a:endParaRPr lang="en-US" b="1" dirty="0">
              <a:solidFill>
                <a:srgbClr val="FF0000"/>
              </a:solidFill>
            </a:endParaRPr>
          </a:p>
          <a:p>
            <a:endParaRPr lang="en-US" dirty="0" smtClean="0"/>
          </a:p>
          <a:p>
            <a:endParaRPr lang="en-US" dirty="0"/>
          </a:p>
        </p:txBody>
      </p:sp>
      <p:sp>
        <p:nvSpPr>
          <p:cNvPr id="4" name="TextBox 3"/>
          <p:cNvSpPr txBox="1"/>
          <p:nvPr/>
        </p:nvSpPr>
        <p:spPr>
          <a:xfrm>
            <a:off x="304800" y="1295400"/>
            <a:ext cx="7010400" cy="1846659"/>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1D2781"/>
                </a:solidFill>
              </a:rPr>
              <a:t>Sorting helps to organize similar documents together in the document list.</a:t>
            </a: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r>
              <a:rPr lang="en-US" sz="2400" b="1" dirty="0" smtClean="0">
                <a:solidFill>
                  <a:srgbClr val="1D2781"/>
                </a:solidFill>
              </a:rPr>
              <a:t>Documents can be sorted by clicking on the column header in the document list</a:t>
            </a:r>
            <a:endParaRPr lang="en-US" sz="2400" b="1" dirty="0">
              <a:solidFill>
                <a:srgbClr val="1D2781"/>
              </a:solidFill>
            </a:endParaRPr>
          </a:p>
        </p:txBody>
      </p:sp>
    </p:spTree>
    <p:extLst>
      <p:ext uri="{BB962C8B-B14F-4D97-AF65-F5344CB8AC3E}">
        <p14:creationId xmlns:p14="http://schemas.microsoft.com/office/powerpoint/2010/main" val="35887723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1143000"/>
          </a:xfrm>
        </p:spPr>
        <p:txBody>
          <a:bodyPr>
            <a:normAutofit/>
          </a:bodyPr>
          <a:lstStyle/>
          <a:p>
            <a:r>
              <a:rPr lang="en-US" sz="32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Sorting</a:t>
            </a:r>
            <a:endParaRPr lang="en-US" sz="32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endParaRPr>
          </a:p>
        </p:txBody>
      </p:sp>
      <p:sp>
        <p:nvSpPr>
          <p:cNvPr id="3" name="Content Placeholder 2"/>
          <p:cNvSpPr>
            <a:spLocks noGrp="1"/>
          </p:cNvSpPr>
          <p:nvPr>
            <p:ph idx="4294967295"/>
          </p:nvPr>
        </p:nvSpPr>
        <p:spPr>
          <a:xfrm>
            <a:off x="0" y="1300163"/>
            <a:ext cx="4800600" cy="1366837"/>
          </a:xfrm>
        </p:spPr>
        <p:txBody>
          <a:bodyPr>
            <a:normAutofit/>
          </a:bodyPr>
          <a:lstStyle/>
          <a:p>
            <a:pPr marL="457200" lvl="1" indent="0">
              <a:buNone/>
            </a:pPr>
            <a:endParaRPr lang="en-US" b="1" dirty="0" smtClean="0">
              <a:solidFill>
                <a:srgbClr val="1D2781"/>
              </a:solidFill>
            </a:endParaRPr>
          </a:p>
          <a:p>
            <a:pPr lvl="1"/>
            <a:endParaRPr lang="en-US" b="1" dirty="0" smtClean="0">
              <a:solidFill>
                <a:srgbClr val="1D2781"/>
              </a:solidFill>
            </a:endParaRPr>
          </a:p>
          <a:p>
            <a:pPr lvl="3"/>
            <a:endParaRPr lang="en-US" b="1" dirty="0" smtClean="0">
              <a:solidFill>
                <a:srgbClr val="1D2781"/>
              </a:solidFill>
            </a:endParaRPr>
          </a:p>
          <a:p>
            <a:pPr lvl="3"/>
            <a:endParaRPr lang="en-US" b="1" dirty="0" smtClean="0">
              <a:solidFill>
                <a:srgbClr val="1D2781"/>
              </a:solidFill>
            </a:endParaRPr>
          </a:p>
          <a:p>
            <a:pPr lvl="3"/>
            <a:endParaRPr lang="en-US" b="1" dirty="0" smtClean="0">
              <a:solidFill>
                <a:srgbClr val="1D2781"/>
              </a:solidFill>
            </a:endParaRPr>
          </a:p>
          <a:p>
            <a:pPr marL="914400" lvl="2" indent="0">
              <a:buNone/>
            </a:pPr>
            <a:endParaRPr lang="en-US" dirty="0"/>
          </a:p>
          <a:p>
            <a:pPr lvl="2"/>
            <a:endParaRPr lang="en-US" dirty="0"/>
          </a:p>
        </p:txBody>
      </p:sp>
      <p:sp>
        <p:nvSpPr>
          <p:cNvPr id="7" name="Content Placeholder 2"/>
          <p:cNvSpPr txBox="1">
            <a:spLocks/>
          </p:cNvSpPr>
          <p:nvPr/>
        </p:nvSpPr>
        <p:spPr>
          <a:xfrm>
            <a:off x="76200" y="1443597"/>
            <a:ext cx="3886200" cy="1450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3"/>
            <a:endParaRPr lang="en-US" b="1" dirty="0" smtClean="0">
              <a:solidFill>
                <a:srgbClr val="1D2781"/>
              </a:solidFill>
            </a:endParaRPr>
          </a:p>
          <a:p>
            <a:pPr lvl="3"/>
            <a:endParaRPr lang="en-US" b="1" dirty="0" smtClean="0">
              <a:solidFill>
                <a:srgbClr val="1D2781"/>
              </a:solidFill>
            </a:endParaRPr>
          </a:p>
          <a:p>
            <a:pPr lvl="2"/>
            <a:endParaRPr lang="en-US" dirty="0" smtClean="0"/>
          </a:p>
          <a:p>
            <a:pPr lvl="2"/>
            <a:endParaRPr lang="en-US" dirty="0"/>
          </a:p>
        </p:txBody>
      </p:sp>
      <p:sp>
        <p:nvSpPr>
          <p:cNvPr id="5" name="TextBox 4"/>
          <p:cNvSpPr txBox="1"/>
          <p:nvPr/>
        </p:nvSpPr>
        <p:spPr>
          <a:xfrm>
            <a:off x="76200" y="1257592"/>
            <a:ext cx="3657600" cy="923330"/>
          </a:xfrm>
          <a:prstGeom prst="rect">
            <a:avLst/>
          </a:prstGeom>
          <a:noFill/>
        </p:spPr>
        <p:txBody>
          <a:bodyPr wrap="square" rtlCol="0">
            <a:spAutoFit/>
          </a:bodyPr>
          <a:lstStyle/>
          <a:p>
            <a:pPr marL="285750" indent="-285750">
              <a:buFont typeface="Arial" panose="020B0604020202020204" pitchFamily="34" charset="0"/>
              <a:buChar char="•"/>
            </a:pPr>
            <a:endParaRPr lang="en-US" b="1" dirty="0">
              <a:solidFill>
                <a:srgbClr val="FF0000"/>
              </a:solidFill>
            </a:endParaRPr>
          </a:p>
          <a:p>
            <a:endParaRPr lang="en-US" dirty="0" smtClean="0"/>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8" r="6210"/>
          <a:stretch/>
        </p:blipFill>
        <p:spPr bwMode="auto">
          <a:xfrm>
            <a:off x="286186" y="2514600"/>
            <a:ext cx="8411376" cy="3815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1339334"/>
            <a:ext cx="3910942" cy="461665"/>
          </a:xfrm>
          <a:prstGeom prst="rect">
            <a:avLst/>
          </a:prstGeom>
          <a:noFill/>
        </p:spPr>
        <p:txBody>
          <a:bodyPr wrap="none" rtlCol="0">
            <a:spAutoFit/>
          </a:bodyPr>
          <a:lstStyle/>
          <a:p>
            <a:r>
              <a:rPr lang="en-US" sz="2400" b="1" dirty="0" smtClean="0">
                <a:solidFill>
                  <a:srgbClr val="1D2781"/>
                </a:solidFill>
              </a:rPr>
              <a:t>Document list before sorting:</a:t>
            </a:r>
            <a:endParaRPr lang="en-US" sz="2400" b="1" dirty="0">
              <a:solidFill>
                <a:srgbClr val="1D2781"/>
              </a:solidFill>
            </a:endParaRPr>
          </a:p>
        </p:txBody>
      </p:sp>
      <p:sp>
        <p:nvSpPr>
          <p:cNvPr id="8" name="Rounded Rectangle 7"/>
          <p:cNvSpPr/>
          <p:nvPr/>
        </p:nvSpPr>
        <p:spPr>
          <a:xfrm>
            <a:off x="1524000" y="2590799"/>
            <a:ext cx="762000" cy="1925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33311" y="1848680"/>
            <a:ext cx="2671372" cy="369332"/>
          </a:xfrm>
          <a:prstGeom prst="rect">
            <a:avLst/>
          </a:prstGeom>
          <a:noFill/>
        </p:spPr>
        <p:txBody>
          <a:bodyPr wrap="none" rtlCol="0">
            <a:spAutoFit/>
          </a:bodyPr>
          <a:lstStyle/>
          <a:p>
            <a:r>
              <a:rPr lang="en-US" b="1" dirty="0" smtClean="0">
                <a:solidFill>
                  <a:srgbClr val="FF0000"/>
                </a:solidFill>
              </a:rPr>
              <a:t>Click on a column heading</a:t>
            </a:r>
            <a:endParaRPr lang="en-US" b="1" dirty="0">
              <a:solidFill>
                <a:srgbClr val="FF0000"/>
              </a:solidFill>
            </a:endParaRPr>
          </a:p>
        </p:txBody>
      </p:sp>
      <p:cxnSp>
        <p:nvCxnSpPr>
          <p:cNvPr id="11" name="Straight Arrow Connector 10"/>
          <p:cNvCxnSpPr/>
          <p:nvPr/>
        </p:nvCxnSpPr>
        <p:spPr>
          <a:xfrm flipH="1">
            <a:off x="2286000" y="2209800"/>
            <a:ext cx="914400" cy="304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29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1143000"/>
          </a:xfrm>
        </p:spPr>
        <p:txBody>
          <a:bodyPr>
            <a:normAutofit/>
          </a:bodyPr>
          <a:lstStyle/>
          <a:p>
            <a:r>
              <a:rPr lang="en-US" sz="32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Sorting</a:t>
            </a:r>
            <a:endParaRPr lang="en-US" sz="32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endParaRPr>
          </a:p>
        </p:txBody>
      </p:sp>
      <p:sp>
        <p:nvSpPr>
          <p:cNvPr id="3" name="Content Placeholder 2"/>
          <p:cNvSpPr>
            <a:spLocks noGrp="1"/>
          </p:cNvSpPr>
          <p:nvPr>
            <p:ph idx="4294967295"/>
          </p:nvPr>
        </p:nvSpPr>
        <p:spPr>
          <a:xfrm>
            <a:off x="0" y="1300163"/>
            <a:ext cx="4800600" cy="1366837"/>
          </a:xfrm>
        </p:spPr>
        <p:txBody>
          <a:bodyPr>
            <a:normAutofit/>
          </a:bodyPr>
          <a:lstStyle/>
          <a:p>
            <a:pPr marL="457200" lvl="1" indent="0">
              <a:buNone/>
            </a:pPr>
            <a:endParaRPr lang="en-US" b="1" dirty="0" smtClean="0">
              <a:solidFill>
                <a:srgbClr val="1D2781"/>
              </a:solidFill>
            </a:endParaRPr>
          </a:p>
          <a:p>
            <a:pPr lvl="1"/>
            <a:endParaRPr lang="en-US" b="1" dirty="0" smtClean="0">
              <a:solidFill>
                <a:srgbClr val="1D2781"/>
              </a:solidFill>
            </a:endParaRPr>
          </a:p>
          <a:p>
            <a:pPr lvl="3"/>
            <a:endParaRPr lang="en-US" b="1" dirty="0" smtClean="0">
              <a:solidFill>
                <a:srgbClr val="1D2781"/>
              </a:solidFill>
            </a:endParaRPr>
          </a:p>
          <a:p>
            <a:pPr lvl="3"/>
            <a:endParaRPr lang="en-US" b="1" dirty="0" smtClean="0">
              <a:solidFill>
                <a:srgbClr val="1D2781"/>
              </a:solidFill>
            </a:endParaRPr>
          </a:p>
          <a:p>
            <a:pPr lvl="3"/>
            <a:endParaRPr lang="en-US" b="1" dirty="0" smtClean="0">
              <a:solidFill>
                <a:srgbClr val="1D2781"/>
              </a:solidFill>
            </a:endParaRPr>
          </a:p>
          <a:p>
            <a:pPr marL="914400" lvl="2" indent="0">
              <a:buNone/>
            </a:pPr>
            <a:endParaRPr lang="en-US" dirty="0"/>
          </a:p>
          <a:p>
            <a:pPr lvl="2"/>
            <a:endParaRPr lang="en-US" dirty="0"/>
          </a:p>
        </p:txBody>
      </p:sp>
      <p:sp>
        <p:nvSpPr>
          <p:cNvPr id="7" name="Content Placeholder 2"/>
          <p:cNvSpPr txBox="1">
            <a:spLocks/>
          </p:cNvSpPr>
          <p:nvPr/>
        </p:nvSpPr>
        <p:spPr>
          <a:xfrm>
            <a:off x="76200" y="1443597"/>
            <a:ext cx="3886200" cy="1450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3"/>
            <a:endParaRPr lang="en-US" b="1" dirty="0" smtClean="0">
              <a:solidFill>
                <a:srgbClr val="1D2781"/>
              </a:solidFill>
            </a:endParaRPr>
          </a:p>
          <a:p>
            <a:pPr lvl="3"/>
            <a:endParaRPr lang="en-US" b="1" dirty="0" smtClean="0">
              <a:solidFill>
                <a:srgbClr val="1D2781"/>
              </a:solidFill>
            </a:endParaRPr>
          </a:p>
          <a:p>
            <a:pPr lvl="2"/>
            <a:endParaRPr lang="en-US" dirty="0" smtClean="0"/>
          </a:p>
          <a:p>
            <a:pPr lvl="2"/>
            <a:endParaRPr lang="en-US" dirty="0"/>
          </a:p>
        </p:txBody>
      </p:sp>
      <p:sp>
        <p:nvSpPr>
          <p:cNvPr id="5" name="TextBox 4"/>
          <p:cNvSpPr txBox="1"/>
          <p:nvPr/>
        </p:nvSpPr>
        <p:spPr>
          <a:xfrm>
            <a:off x="76200" y="1257592"/>
            <a:ext cx="3657600" cy="923330"/>
          </a:xfrm>
          <a:prstGeom prst="rect">
            <a:avLst/>
          </a:prstGeom>
          <a:noFill/>
        </p:spPr>
        <p:txBody>
          <a:bodyPr wrap="square" rtlCol="0">
            <a:spAutoFit/>
          </a:bodyPr>
          <a:lstStyle/>
          <a:p>
            <a:pPr marL="285750" indent="-285750">
              <a:buFont typeface="Arial" panose="020B0604020202020204" pitchFamily="34" charset="0"/>
              <a:buChar char="•"/>
            </a:pPr>
            <a:endParaRPr lang="en-US" b="1" dirty="0">
              <a:solidFill>
                <a:srgbClr val="FF0000"/>
              </a:solidFill>
            </a:endParaRPr>
          </a:p>
          <a:p>
            <a:endParaRPr lang="en-US" dirty="0" smtClean="0"/>
          </a:p>
          <a:p>
            <a:endParaRPr lang="en-US" dirty="0"/>
          </a:p>
        </p:txBody>
      </p:sp>
      <p:sp>
        <p:nvSpPr>
          <p:cNvPr id="6" name="TextBox 5"/>
          <p:cNvSpPr txBox="1"/>
          <p:nvPr/>
        </p:nvSpPr>
        <p:spPr>
          <a:xfrm>
            <a:off x="457200" y="1256737"/>
            <a:ext cx="3689856" cy="461665"/>
          </a:xfrm>
          <a:prstGeom prst="rect">
            <a:avLst/>
          </a:prstGeom>
          <a:noFill/>
        </p:spPr>
        <p:txBody>
          <a:bodyPr wrap="none" rtlCol="0">
            <a:spAutoFit/>
          </a:bodyPr>
          <a:lstStyle/>
          <a:p>
            <a:r>
              <a:rPr lang="en-US" sz="2400" b="1" dirty="0" smtClean="0">
                <a:solidFill>
                  <a:srgbClr val="1D2781"/>
                </a:solidFill>
              </a:rPr>
              <a:t>Document list after sorting:</a:t>
            </a:r>
            <a:endParaRPr lang="en-US" sz="2400" b="1" dirty="0">
              <a:solidFill>
                <a:srgbClr val="1D278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67580"/>
            <a:ext cx="8591550" cy="3375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2819400" y="1600199"/>
            <a:ext cx="685800" cy="43071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295400" y="2061865"/>
            <a:ext cx="1676400" cy="30084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0475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5715000" cy="944562"/>
          </a:xfrm>
          <a:effectLst/>
          <a:scene3d>
            <a:camera prst="orthographicFront"/>
            <a:lightRig rig="threePt" dir="t"/>
          </a:scene3d>
          <a:sp3d prstMaterial="metal">
            <a:bevelT/>
          </a:sp3d>
        </p:spPr>
        <p:txBody>
          <a:bodyPr>
            <a:normAutofit fontScale="90000"/>
            <a:sp3d extrusionH="57150" prstMaterial="metal">
              <a:bevelT w="38100" h="38100"/>
            </a:sp3d>
          </a:bodyPr>
          <a:lstStyle/>
          <a:p>
            <a:r>
              <a:rPr lang="en-US"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ProjectWise Topics</a:t>
            </a:r>
            <a:endParaRPr lang="en-US" b="1" dirty="0">
              <a:ln w="19050" cmpd="sng">
                <a:solidFill>
                  <a:schemeClr val="bg1"/>
                </a:solidFill>
                <a:prstDash val="solid"/>
                <a:miter lim="800000"/>
              </a:ln>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524000"/>
            <a:ext cx="8229600" cy="4525963"/>
          </a:xfrm>
          <a:scene3d>
            <a:camera prst="orthographicFront"/>
            <a:lightRig rig="threePt" dir="t"/>
          </a:scene3d>
          <a:sp3d>
            <a:bevelT/>
          </a:sp3d>
        </p:spPr>
        <p:txBody>
          <a:bodyPr>
            <a:normAutofit lnSpcReduction="10000"/>
            <a:sp3d extrusionH="57150">
              <a:bevelT w="38100" h="38100"/>
            </a:sp3d>
          </a:bodyPr>
          <a:lstStyle/>
          <a:p>
            <a:r>
              <a:rPr lang="en-US" sz="2800" b="1" dirty="0" smtClean="0">
                <a:solidFill>
                  <a:srgbClr val="1D2781"/>
                </a:solidFill>
                <a:latin typeface="Verdana" panose="020B0604030504040204" pitchFamily="34" charset="0"/>
              </a:rPr>
              <a:t>Logging in PW</a:t>
            </a:r>
          </a:p>
          <a:p>
            <a:r>
              <a:rPr lang="en-US" sz="2800" b="1" dirty="0" smtClean="0">
                <a:solidFill>
                  <a:srgbClr val="1D2781"/>
                </a:solidFill>
                <a:latin typeface="Verdana" panose="020B0604030504040204" pitchFamily="34" charset="0"/>
              </a:rPr>
              <a:t>Navigating around the PW interface</a:t>
            </a:r>
          </a:p>
          <a:p>
            <a:r>
              <a:rPr lang="en-US" sz="2800" b="1" dirty="0" smtClean="0">
                <a:solidFill>
                  <a:srgbClr val="1D2781"/>
                </a:solidFill>
                <a:latin typeface="Verdana" panose="020B0604030504040204" pitchFamily="34" charset="0"/>
              </a:rPr>
              <a:t>Opening/Checking Out documents</a:t>
            </a:r>
          </a:p>
          <a:p>
            <a:r>
              <a:rPr lang="en-US" sz="2800" b="1" dirty="0" smtClean="0">
                <a:solidFill>
                  <a:srgbClr val="1D2781"/>
                </a:solidFill>
                <a:latin typeface="Verdana" panose="020B0604030504040204" pitchFamily="34" charset="0"/>
              </a:rPr>
              <a:t>Closing/Checking In documents</a:t>
            </a:r>
          </a:p>
          <a:p>
            <a:r>
              <a:rPr lang="en-US" sz="2800" b="1" dirty="0" smtClean="0">
                <a:solidFill>
                  <a:srgbClr val="1D2781"/>
                </a:solidFill>
                <a:latin typeface="Verdana" panose="020B0604030504040204" pitchFamily="34" charset="0"/>
              </a:rPr>
              <a:t>Exporting documents</a:t>
            </a:r>
          </a:p>
          <a:p>
            <a:r>
              <a:rPr lang="en-US" sz="2800" b="1" dirty="0" smtClean="0">
                <a:solidFill>
                  <a:srgbClr val="1D2781"/>
                </a:solidFill>
                <a:latin typeface="Verdana" panose="020B0604030504040204" pitchFamily="34" charset="0"/>
              </a:rPr>
              <a:t>Project Properties vs. Document Attributes</a:t>
            </a:r>
          </a:p>
          <a:p>
            <a:r>
              <a:rPr lang="en-US" sz="2800" b="1" dirty="0" smtClean="0">
                <a:solidFill>
                  <a:srgbClr val="1D2781"/>
                </a:solidFill>
                <a:latin typeface="Verdana" panose="020B0604030504040204" pitchFamily="34" charset="0"/>
              </a:rPr>
              <a:t>Searching and Sorting</a:t>
            </a:r>
          </a:p>
          <a:p>
            <a:r>
              <a:rPr lang="en-US" sz="2800" b="1" dirty="0" smtClean="0">
                <a:solidFill>
                  <a:srgbClr val="1D2781"/>
                </a:solidFill>
                <a:latin typeface="Verdana" panose="020B0604030504040204" pitchFamily="34" charset="0"/>
              </a:rPr>
              <a:t>Creating email links to PW Documents</a:t>
            </a:r>
          </a:p>
          <a:p>
            <a:endParaRPr lang="en-US" dirty="0"/>
          </a:p>
        </p:txBody>
      </p:sp>
    </p:spTree>
    <p:extLst>
      <p:ext uri="{BB962C8B-B14F-4D97-AF65-F5344CB8AC3E}">
        <p14:creationId xmlns:p14="http://schemas.microsoft.com/office/powerpoint/2010/main" val="403687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7" end="7"/>
                                            </p:txEl>
                                          </p:spTgt>
                                        </p:tgtEl>
                                      </p:cBhvr>
                                    </p:animEffect>
                                    <p:animScale>
                                      <p:cBhvr>
                                        <p:cTn id="7"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8229600" cy="1143000"/>
          </a:xfrm>
        </p:spPr>
        <p:txBody>
          <a:bodyPr>
            <a:normAutofit/>
          </a:bodyPr>
          <a:lstStyle/>
          <a:p>
            <a:r>
              <a:rPr lang="en-US" sz="32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ProjectWise Email Links</a:t>
            </a:r>
            <a:endParaRPr lang="en-US" sz="32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endParaRPr>
          </a:p>
        </p:txBody>
      </p:sp>
      <p:sp>
        <p:nvSpPr>
          <p:cNvPr id="3" name="Content Placeholder 2"/>
          <p:cNvSpPr>
            <a:spLocks noGrp="1"/>
          </p:cNvSpPr>
          <p:nvPr>
            <p:ph idx="4294967295"/>
          </p:nvPr>
        </p:nvSpPr>
        <p:spPr>
          <a:xfrm>
            <a:off x="0" y="1300163"/>
            <a:ext cx="4800600" cy="1366837"/>
          </a:xfrm>
        </p:spPr>
        <p:txBody>
          <a:bodyPr>
            <a:normAutofit/>
          </a:bodyPr>
          <a:lstStyle/>
          <a:p>
            <a:pPr marL="457200" lvl="1" indent="0">
              <a:buNone/>
            </a:pPr>
            <a:endParaRPr lang="en-US" b="1" dirty="0" smtClean="0">
              <a:solidFill>
                <a:srgbClr val="1D2781"/>
              </a:solidFill>
            </a:endParaRPr>
          </a:p>
          <a:p>
            <a:pPr lvl="1"/>
            <a:endParaRPr lang="en-US" b="1" dirty="0" smtClean="0">
              <a:solidFill>
                <a:srgbClr val="1D2781"/>
              </a:solidFill>
            </a:endParaRPr>
          </a:p>
          <a:p>
            <a:pPr lvl="3"/>
            <a:endParaRPr lang="en-US" b="1" dirty="0" smtClean="0">
              <a:solidFill>
                <a:srgbClr val="1D2781"/>
              </a:solidFill>
            </a:endParaRPr>
          </a:p>
          <a:p>
            <a:pPr lvl="3"/>
            <a:endParaRPr lang="en-US" b="1" dirty="0" smtClean="0">
              <a:solidFill>
                <a:srgbClr val="1D2781"/>
              </a:solidFill>
            </a:endParaRPr>
          </a:p>
          <a:p>
            <a:pPr lvl="3"/>
            <a:endParaRPr lang="en-US" b="1" dirty="0" smtClean="0">
              <a:solidFill>
                <a:srgbClr val="1D2781"/>
              </a:solidFill>
            </a:endParaRPr>
          </a:p>
          <a:p>
            <a:pPr marL="914400" lvl="2" indent="0">
              <a:buNone/>
            </a:pPr>
            <a:endParaRPr lang="en-US" dirty="0"/>
          </a:p>
          <a:p>
            <a:pPr lvl="2"/>
            <a:endParaRPr lang="en-US" dirty="0"/>
          </a:p>
        </p:txBody>
      </p:sp>
      <p:sp>
        <p:nvSpPr>
          <p:cNvPr id="7" name="Content Placeholder 2"/>
          <p:cNvSpPr txBox="1">
            <a:spLocks/>
          </p:cNvSpPr>
          <p:nvPr/>
        </p:nvSpPr>
        <p:spPr>
          <a:xfrm>
            <a:off x="76200" y="1443597"/>
            <a:ext cx="3886200" cy="1450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3"/>
            <a:endParaRPr lang="en-US" b="1" dirty="0" smtClean="0">
              <a:solidFill>
                <a:srgbClr val="1D2781"/>
              </a:solidFill>
            </a:endParaRPr>
          </a:p>
          <a:p>
            <a:pPr lvl="3"/>
            <a:endParaRPr lang="en-US" b="1" dirty="0" smtClean="0">
              <a:solidFill>
                <a:srgbClr val="1D2781"/>
              </a:solidFill>
            </a:endParaRPr>
          </a:p>
          <a:p>
            <a:pPr lvl="2"/>
            <a:endParaRPr lang="en-US" dirty="0" smtClean="0"/>
          </a:p>
          <a:p>
            <a:pPr lvl="2"/>
            <a:endParaRPr lang="en-US" dirty="0"/>
          </a:p>
        </p:txBody>
      </p:sp>
      <p:sp>
        <p:nvSpPr>
          <p:cNvPr id="5" name="TextBox 4"/>
          <p:cNvSpPr txBox="1"/>
          <p:nvPr/>
        </p:nvSpPr>
        <p:spPr>
          <a:xfrm>
            <a:off x="76200" y="1257592"/>
            <a:ext cx="3657600" cy="923330"/>
          </a:xfrm>
          <a:prstGeom prst="rect">
            <a:avLst/>
          </a:prstGeom>
          <a:noFill/>
        </p:spPr>
        <p:txBody>
          <a:bodyPr wrap="square" rtlCol="0">
            <a:spAutoFit/>
          </a:bodyPr>
          <a:lstStyle/>
          <a:p>
            <a:pPr marL="285750" indent="-285750">
              <a:buFont typeface="Arial" panose="020B0604020202020204" pitchFamily="34" charset="0"/>
              <a:buChar char="•"/>
            </a:pPr>
            <a:endParaRPr lang="en-US" b="1" dirty="0">
              <a:solidFill>
                <a:srgbClr val="FF0000"/>
              </a:solidFill>
            </a:endParaRPr>
          </a:p>
          <a:p>
            <a:endParaRPr lang="en-US" dirty="0" smtClean="0"/>
          </a:p>
          <a:p>
            <a:endParaRPr lang="en-US" dirty="0"/>
          </a:p>
        </p:txBody>
      </p:sp>
      <p:sp>
        <p:nvSpPr>
          <p:cNvPr id="4" name="TextBox 3"/>
          <p:cNvSpPr txBox="1"/>
          <p:nvPr/>
        </p:nvSpPr>
        <p:spPr>
          <a:xfrm>
            <a:off x="304800" y="1295400"/>
            <a:ext cx="7010400" cy="1107996"/>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1D2781"/>
                </a:solidFill>
              </a:rPr>
              <a:t>Every document has a link associated with it</a:t>
            </a:r>
          </a:p>
          <a:p>
            <a:pPr marL="742950" lvl="1" indent="-285750">
              <a:buFont typeface="Arial" panose="020B0604020202020204" pitchFamily="34" charset="0"/>
              <a:buChar char="•"/>
            </a:pPr>
            <a:r>
              <a:rPr lang="en-US" sz="2400" b="1" dirty="0" smtClean="0">
                <a:solidFill>
                  <a:srgbClr val="1D2781"/>
                </a:solidFill>
              </a:rPr>
              <a:t>Can be forwarded to other ProjectWise users</a:t>
            </a:r>
          </a:p>
          <a:p>
            <a:pPr marL="285750" indent="-285750">
              <a:buFont typeface="Arial" panose="020B0604020202020204" pitchFamily="34" charset="0"/>
              <a:buChar char="•"/>
            </a:pPr>
            <a:endParaRPr lang="en-US" b="1" dirty="0">
              <a:solidFill>
                <a:srgbClr val="FF0000"/>
              </a:solidFill>
            </a:endParaRPr>
          </a:p>
        </p:txBody>
      </p:sp>
      <p:sp>
        <p:nvSpPr>
          <p:cNvPr id="9" name="TextBox 8"/>
          <p:cNvSpPr txBox="1"/>
          <p:nvPr/>
        </p:nvSpPr>
        <p:spPr>
          <a:xfrm>
            <a:off x="918471" y="2104824"/>
            <a:ext cx="2201657" cy="369332"/>
          </a:xfrm>
          <a:prstGeom prst="rect">
            <a:avLst/>
          </a:prstGeom>
          <a:noFill/>
        </p:spPr>
        <p:txBody>
          <a:bodyPr wrap="square" rtlCol="0">
            <a:spAutoFit/>
          </a:bodyPr>
          <a:lstStyle/>
          <a:p>
            <a:r>
              <a:rPr lang="en-US" b="1" dirty="0" smtClean="0">
                <a:solidFill>
                  <a:srgbClr val="FF0000"/>
                </a:solidFill>
              </a:rPr>
              <a:t>Select the document.  </a:t>
            </a:r>
            <a:endParaRPr lang="en-US" b="1" dirty="0">
              <a:solidFill>
                <a:srgbClr val="FF0000"/>
              </a:solidFill>
            </a:endParaRPr>
          </a:p>
        </p:txBody>
      </p:sp>
      <p:sp>
        <p:nvSpPr>
          <p:cNvPr id="17" name="Rectangle 16"/>
          <p:cNvSpPr/>
          <p:nvPr/>
        </p:nvSpPr>
        <p:spPr>
          <a:xfrm>
            <a:off x="708228" y="4629004"/>
            <a:ext cx="3025572" cy="369332"/>
          </a:xfrm>
          <a:prstGeom prst="rect">
            <a:avLst/>
          </a:prstGeom>
        </p:spPr>
        <p:txBody>
          <a:bodyPr wrap="none">
            <a:spAutoFit/>
          </a:bodyPr>
          <a:lstStyle/>
          <a:p>
            <a:r>
              <a:rPr lang="en-US" b="1" dirty="0">
                <a:solidFill>
                  <a:srgbClr val="FF0000"/>
                </a:solidFill>
              </a:rPr>
              <a:t>Right click and select </a:t>
            </a:r>
            <a:r>
              <a:rPr lang="en-US" b="1" u="sng" dirty="0">
                <a:solidFill>
                  <a:srgbClr val="FF0000"/>
                </a:solidFill>
              </a:rPr>
              <a:t>Send To</a:t>
            </a:r>
            <a:r>
              <a:rPr lang="en-US" b="1" dirty="0">
                <a:solidFill>
                  <a:srgbClr val="FF0000"/>
                </a:solidFill>
              </a:rPr>
              <a:t>.</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88" r="16847" b="19260"/>
          <a:stretch/>
        </p:blipFill>
        <p:spPr bwMode="auto">
          <a:xfrm>
            <a:off x="3657600" y="1429436"/>
            <a:ext cx="4236953" cy="365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2261"/>
          <a:stretch/>
        </p:blipFill>
        <p:spPr bwMode="auto">
          <a:xfrm>
            <a:off x="3657600" y="1600200"/>
            <a:ext cx="3836880" cy="6057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4419600" y="6256544"/>
            <a:ext cx="1828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a:off x="7287862" y="5084128"/>
            <a:ext cx="713138" cy="154527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373461" y="6629400"/>
            <a:ext cx="9144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83256" y="4241200"/>
            <a:ext cx="1752600" cy="923330"/>
          </a:xfrm>
          <a:prstGeom prst="rect">
            <a:avLst/>
          </a:prstGeom>
        </p:spPr>
        <p:txBody>
          <a:bodyPr wrap="square">
            <a:spAutoFit/>
          </a:bodyPr>
          <a:lstStyle/>
          <a:p>
            <a:r>
              <a:rPr lang="en-US" b="1" dirty="0" smtClean="0">
                <a:solidFill>
                  <a:srgbClr val="FF0000"/>
                </a:solidFill>
              </a:rPr>
              <a:t>Then </a:t>
            </a:r>
            <a:r>
              <a:rPr lang="en-US" b="1" dirty="0">
                <a:solidFill>
                  <a:srgbClr val="FF0000"/>
                </a:solidFill>
              </a:rPr>
              <a:t>select </a:t>
            </a:r>
            <a:r>
              <a:rPr lang="en-US" b="1" u="sng" dirty="0">
                <a:solidFill>
                  <a:srgbClr val="FF0000"/>
                </a:solidFill>
              </a:rPr>
              <a:t>Mail Recipient As Link</a:t>
            </a:r>
          </a:p>
        </p:txBody>
      </p:sp>
      <p:cxnSp>
        <p:nvCxnSpPr>
          <p:cNvPr id="19" name="Straight Arrow Connector 18"/>
          <p:cNvCxnSpPr/>
          <p:nvPr/>
        </p:nvCxnSpPr>
        <p:spPr>
          <a:xfrm>
            <a:off x="2019300" y="2429326"/>
            <a:ext cx="1485900" cy="107587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53431" y="5053238"/>
            <a:ext cx="990600" cy="120330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08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6" grpId="0" animBg="1"/>
      <p:bldP spid="8" grpId="0" animBg="1"/>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0"/>
            <a:ext cx="566737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71600" y="228600"/>
            <a:ext cx="5726248" cy="584775"/>
          </a:xfrm>
          <a:prstGeom prst="rect">
            <a:avLst/>
          </a:prstGeom>
        </p:spPr>
        <p:txBody>
          <a:bodyPr wrap="none">
            <a:spAutoFit/>
          </a:bodyPr>
          <a:lstStyle/>
          <a:p>
            <a:r>
              <a:rPr lang="en-US" sz="3200"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ProjectWise Email Links</a:t>
            </a:r>
            <a:endParaRPr lang="en-US" sz="3200" dirty="0"/>
          </a:p>
        </p:txBody>
      </p:sp>
      <p:sp>
        <p:nvSpPr>
          <p:cNvPr id="4" name="TextBox 3"/>
          <p:cNvSpPr txBox="1"/>
          <p:nvPr/>
        </p:nvSpPr>
        <p:spPr>
          <a:xfrm>
            <a:off x="304800" y="1338590"/>
            <a:ext cx="7243458" cy="523220"/>
          </a:xfrm>
          <a:prstGeom prst="rect">
            <a:avLst/>
          </a:prstGeom>
          <a:noFill/>
        </p:spPr>
        <p:txBody>
          <a:bodyPr wrap="none" rtlCol="0">
            <a:spAutoFit/>
          </a:bodyPr>
          <a:lstStyle/>
          <a:p>
            <a:r>
              <a:rPr lang="en-US" sz="2800" b="1" dirty="0" smtClean="0">
                <a:solidFill>
                  <a:srgbClr val="FF0000"/>
                </a:solidFill>
              </a:rPr>
              <a:t>Link then appears in an email, ready to be sent.</a:t>
            </a:r>
            <a:endParaRPr lang="en-US" sz="2800" b="1" dirty="0">
              <a:solidFill>
                <a:srgbClr val="FF0000"/>
              </a:solidFill>
            </a:endParaRPr>
          </a:p>
        </p:txBody>
      </p:sp>
    </p:spTree>
    <p:extLst>
      <p:ext uri="{BB962C8B-B14F-4D97-AF65-F5344CB8AC3E}">
        <p14:creationId xmlns:p14="http://schemas.microsoft.com/office/powerpoint/2010/main" val="27021489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normAutofit/>
          </a:bodyPr>
          <a:lstStyle/>
          <a:p>
            <a:r>
              <a:rPr lang="en-US" sz="40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Other Basic Functions</a:t>
            </a:r>
            <a:endParaRPr lang="en-US" sz="4000" dirty="0"/>
          </a:p>
        </p:txBody>
      </p:sp>
      <p:sp>
        <p:nvSpPr>
          <p:cNvPr id="3" name="Content Placeholder 2"/>
          <p:cNvSpPr>
            <a:spLocks noGrp="1"/>
          </p:cNvSpPr>
          <p:nvPr>
            <p:ph idx="1"/>
          </p:nvPr>
        </p:nvSpPr>
        <p:spPr/>
        <p:txBody>
          <a:bodyPr/>
          <a:lstStyle/>
          <a:p>
            <a:r>
              <a:rPr lang="en-US" b="1" dirty="0" smtClean="0">
                <a:solidFill>
                  <a:srgbClr val="1D2781"/>
                </a:solidFill>
              </a:rPr>
              <a:t>Audit Trail</a:t>
            </a:r>
          </a:p>
          <a:p>
            <a:endParaRPr lang="en-US" b="1" dirty="0">
              <a:solidFill>
                <a:srgbClr val="1D2781"/>
              </a:solidFill>
            </a:endParaRPr>
          </a:p>
          <a:p>
            <a:r>
              <a:rPr lang="en-US" b="1" dirty="0" smtClean="0">
                <a:solidFill>
                  <a:srgbClr val="1D2781"/>
                </a:solidFill>
              </a:rPr>
              <a:t>Project/Folder/Document Security</a:t>
            </a:r>
          </a:p>
          <a:p>
            <a:endParaRPr lang="en-US" b="1" dirty="0">
              <a:solidFill>
                <a:srgbClr val="1D2781"/>
              </a:solidFill>
            </a:endParaRPr>
          </a:p>
        </p:txBody>
      </p:sp>
    </p:spTree>
    <p:extLst>
      <p:ext uri="{BB962C8B-B14F-4D97-AF65-F5344CB8AC3E}">
        <p14:creationId xmlns:p14="http://schemas.microsoft.com/office/powerpoint/2010/main" val="348904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45"/>
            <a:ext cx="8610600" cy="1143000"/>
          </a:xfrm>
        </p:spPr>
        <p:txBody>
          <a:bodyPr>
            <a:noAutofit/>
          </a:bodyPr>
          <a:lstStyle/>
          <a:p>
            <a:r>
              <a:rPr lang="en-US" sz="36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Basic ProjectWise Functions</a:t>
            </a:r>
            <a:endParaRPr lang="en-US" sz="3600" b="1" dirty="0">
              <a:solidFill>
                <a:srgbClr val="1D2781"/>
              </a:solidFill>
            </a:endParaRPr>
          </a:p>
        </p:txBody>
      </p:sp>
      <p:sp>
        <p:nvSpPr>
          <p:cNvPr id="3" name="Content Placeholder 2"/>
          <p:cNvSpPr>
            <a:spLocks noGrp="1"/>
          </p:cNvSpPr>
          <p:nvPr>
            <p:ph idx="1"/>
          </p:nvPr>
        </p:nvSpPr>
        <p:spPr>
          <a:xfrm>
            <a:off x="381000" y="1371600"/>
            <a:ext cx="8229600" cy="4525963"/>
          </a:xfrm>
        </p:spPr>
        <p:txBody>
          <a:bodyPr>
            <a:normAutofit/>
          </a:bodyPr>
          <a:lstStyle/>
          <a:p>
            <a:r>
              <a:rPr lang="en-US" b="1" dirty="0" smtClean="0">
                <a:solidFill>
                  <a:srgbClr val="1D2781"/>
                </a:solidFill>
              </a:rPr>
              <a:t>Logging in/Logging out</a:t>
            </a:r>
          </a:p>
        </p:txBody>
      </p:sp>
    </p:spTree>
    <p:extLst>
      <p:ext uri="{BB962C8B-B14F-4D97-AF65-F5344CB8AC3E}">
        <p14:creationId xmlns:p14="http://schemas.microsoft.com/office/powerpoint/2010/main" val="97767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Audit Trail</a:t>
            </a:r>
            <a:endParaRPr lang="en-US" dirty="0"/>
          </a:p>
        </p:txBody>
      </p:sp>
      <p:sp>
        <p:nvSpPr>
          <p:cNvPr id="3" name="Content Placeholder 2"/>
          <p:cNvSpPr>
            <a:spLocks noGrp="1"/>
          </p:cNvSpPr>
          <p:nvPr>
            <p:ph idx="1"/>
          </p:nvPr>
        </p:nvSpPr>
        <p:spPr>
          <a:xfrm>
            <a:off x="419100" y="1295400"/>
            <a:ext cx="8229600" cy="4525963"/>
          </a:xfrm>
        </p:spPr>
        <p:txBody>
          <a:bodyPr/>
          <a:lstStyle/>
          <a:p>
            <a:r>
              <a:rPr lang="en-US" sz="2800" b="1" dirty="0" smtClean="0">
                <a:solidFill>
                  <a:srgbClr val="1D2781"/>
                </a:solidFill>
              </a:rPr>
              <a:t>Records document and folder activity</a:t>
            </a:r>
          </a:p>
          <a:p>
            <a:r>
              <a:rPr lang="en-US" sz="2800" b="1" dirty="0" smtClean="0">
                <a:solidFill>
                  <a:srgbClr val="1D2781"/>
                </a:solidFill>
              </a:rPr>
              <a:t>Tracks all actions when a document was created, edited or deleted</a:t>
            </a:r>
          </a:p>
          <a:p>
            <a:r>
              <a:rPr lang="en-US" sz="2800" b="1" dirty="0" smtClean="0">
                <a:solidFill>
                  <a:srgbClr val="1D2781"/>
                </a:solidFill>
              </a:rPr>
              <a:t>Audit information is reset after a certain time period</a:t>
            </a:r>
          </a:p>
          <a:p>
            <a:pPr marL="0" indent="0">
              <a:buNone/>
            </a:pP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357453"/>
            <a:ext cx="4343400" cy="3170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44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ProjectWise </a:t>
            </a:r>
            <a:r>
              <a:rPr lang="en-US"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Security</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1D2781"/>
                </a:solidFill>
              </a:rPr>
              <a:t>Access to projects, folders and documents to given to group	</a:t>
            </a:r>
          </a:p>
          <a:p>
            <a:pPr lvl="1"/>
            <a:r>
              <a:rPr lang="en-US" b="1" dirty="0" smtClean="0">
                <a:solidFill>
                  <a:srgbClr val="1D2781"/>
                </a:solidFill>
              </a:rPr>
              <a:t>Each Engineering discipline is a group</a:t>
            </a:r>
          </a:p>
          <a:p>
            <a:pPr lvl="1"/>
            <a:r>
              <a:rPr lang="en-US" b="1" dirty="0" smtClean="0">
                <a:solidFill>
                  <a:srgbClr val="1D2781"/>
                </a:solidFill>
              </a:rPr>
              <a:t>Each Consulting firm is a group</a:t>
            </a:r>
          </a:p>
          <a:p>
            <a:pPr lvl="1"/>
            <a:r>
              <a:rPr lang="en-US" b="1" dirty="0" smtClean="0">
                <a:solidFill>
                  <a:srgbClr val="1D2781"/>
                </a:solidFill>
              </a:rPr>
              <a:t>Each Support unit/agency is a group </a:t>
            </a:r>
          </a:p>
          <a:p>
            <a:pPr lvl="2"/>
            <a:r>
              <a:rPr lang="en-US" b="1" dirty="0" smtClean="0">
                <a:solidFill>
                  <a:srgbClr val="1D2781"/>
                </a:solidFill>
              </a:rPr>
              <a:t>FHA, FTA, FHWA, FRA, Metro North, etc.</a:t>
            </a:r>
          </a:p>
          <a:p>
            <a:pPr lvl="2"/>
            <a:r>
              <a:rPr lang="en-US" b="1" dirty="0" err="1" smtClean="0">
                <a:solidFill>
                  <a:srgbClr val="1D2781"/>
                </a:solidFill>
              </a:rPr>
              <a:t>Muncipalities</a:t>
            </a:r>
            <a:r>
              <a:rPr lang="en-US" b="1" dirty="0" smtClean="0">
                <a:solidFill>
                  <a:srgbClr val="1D2781"/>
                </a:solidFill>
              </a:rPr>
              <a:t> </a:t>
            </a:r>
          </a:p>
          <a:p>
            <a:pPr lvl="2"/>
            <a:r>
              <a:rPr lang="en-US" b="1" dirty="0" smtClean="0">
                <a:solidFill>
                  <a:srgbClr val="1D2781"/>
                </a:solidFill>
              </a:rPr>
              <a:t>Utility Companies (UI, </a:t>
            </a:r>
            <a:r>
              <a:rPr lang="en-US" b="1" dirty="0" err="1" smtClean="0">
                <a:solidFill>
                  <a:srgbClr val="1D2781"/>
                </a:solidFill>
              </a:rPr>
              <a:t>Eversource</a:t>
            </a:r>
            <a:r>
              <a:rPr lang="en-US" b="1" dirty="0" smtClean="0">
                <a:solidFill>
                  <a:srgbClr val="1D2781"/>
                </a:solidFill>
              </a:rPr>
              <a:t>, etc.)</a:t>
            </a:r>
          </a:p>
          <a:p>
            <a:pPr lvl="2"/>
            <a:endParaRPr lang="en-US" b="1" dirty="0">
              <a:solidFill>
                <a:srgbClr val="1D2781"/>
              </a:solidFill>
            </a:endParaRPr>
          </a:p>
          <a:p>
            <a:r>
              <a:rPr lang="en-US" b="1" dirty="0" smtClean="0">
                <a:solidFill>
                  <a:srgbClr val="1D2781"/>
                </a:solidFill>
              </a:rPr>
              <a:t>If a group does not have access to a project, they will not see the project listed in ProjectWise</a:t>
            </a:r>
          </a:p>
          <a:p>
            <a:endParaRPr lang="en-US" dirty="0"/>
          </a:p>
        </p:txBody>
      </p:sp>
    </p:spTree>
    <p:extLst>
      <p:ext uri="{BB962C8B-B14F-4D97-AF65-F5344CB8AC3E}">
        <p14:creationId xmlns:p14="http://schemas.microsoft.com/office/powerpoint/2010/main" val="48381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53" y="0"/>
            <a:ext cx="8229600" cy="1143000"/>
          </a:xfrm>
        </p:spPr>
        <p:txBody>
          <a:bodyPr>
            <a:normAutofit/>
          </a:bodyPr>
          <a:lstStyle/>
          <a:p>
            <a:r>
              <a:rPr lang="en-US"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Contact Information</a:t>
            </a:r>
            <a:r>
              <a:rPr lang="en-US" b="1" dirty="0" smtClean="0">
                <a:solidFill>
                  <a:srgbClr val="1D2781"/>
                </a:solidFill>
              </a:rPr>
              <a:t>	</a:t>
            </a:r>
            <a:endParaRPr lang="en-US" b="1" dirty="0">
              <a:solidFill>
                <a:srgbClr val="1D2781"/>
              </a:solidFill>
            </a:endParaRPr>
          </a:p>
        </p:txBody>
      </p:sp>
      <p:sp>
        <p:nvSpPr>
          <p:cNvPr id="3" name="Content Placeholder 2"/>
          <p:cNvSpPr>
            <a:spLocks noGrp="1"/>
          </p:cNvSpPr>
          <p:nvPr>
            <p:ph idx="1"/>
          </p:nvPr>
        </p:nvSpPr>
        <p:spPr>
          <a:xfrm>
            <a:off x="457200" y="1371600"/>
            <a:ext cx="8229600" cy="4525963"/>
          </a:xfrm>
        </p:spPr>
        <p:txBody>
          <a:bodyPr/>
          <a:lstStyle/>
          <a:p>
            <a:r>
              <a:rPr lang="en-US" b="1" dirty="0" smtClean="0">
                <a:solidFill>
                  <a:srgbClr val="1D2781"/>
                </a:solidFill>
              </a:rPr>
              <a:t>Julie Annino (x2730)</a:t>
            </a:r>
          </a:p>
          <a:p>
            <a:r>
              <a:rPr lang="en-US" b="1" dirty="0" smtClean="0">
                <a:solidFill>
                  <a:srgbClr val="1D2781"/>
                </a:solidFill>
              </a:rPr>
              <a:t>Matt Calkins ( x2988)</a:t>
            </a:r>
          </a:p>
          <a:p>
            <a:r>
              <a:rPr lang="en-US" b="1" dirty="0" smtClean="0">
                <a:solidFill>
                  <a:srgbClr val="1D2781"/>
                </a:solidFill>
              </a:rPr>
              <a:t>Henok Abdissa (x2986)</a:t>
            </a:r>
          </a:p>
          <a:p>
            <a:r>
              <a:rPr lang="en-US" b="1" dirty="0" smtClean="0">
                <a:solidFill>
                  <a:srgbClr val="1D2781"/>
                </a:solidFill>
              </a:rPr>
              <a:t>Bruce Bourgoin (x2760)</a:t>
            </a:r>
          </a:p>
          <a:p>
            <a:pPr marL="0" indent="0">
              <a:buNone/>
            </a:pPr>
            <a:endParaRPr lang="en-US" dirty="0"/>
          </a:p>
        </p:txBody>
      </p:sp>
    </p:spTree>
    <p:extLst>
      <p:ext uri="{BB962C8B-B14F-4D97-AF65-F5344CB8AC3E}">
        <p14:creationId xmlns:p14="http://schemas.microsoft.com/office/powerpoint/2010/main" val="30143645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398"/>
            <a:ext cx="6858000" cy="944562"/>
          </a:xfrm>
          <a:effectLst/>
          <a:scene3d>
            <a:camera prst="orthographicFront"/>
            <a:lightRig rig="threePt" dir="t"/>
          </a:scene3d>
          <a:sp3d prstMaterial="metal">
            <a:bevelT/>
          </a:sp3d>
        </p:spPr>
        <p:txBody>
          <a:bodyPr>
            <a:noAutofit/>
            <a:sp3d extrusionH="57150" prstMaterial="metal">
              <a:bevelT w="38100" h="38100"/>
            </a:sp3d>
          </a:bodyPr>
          <a:lstStyle/>
          <a:p>
            <a:r>
              <a:rPr lang="en-US"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rPr>
              <a:t>Questions?</a:t>
            </a:r>
            <a:endParaRPr lang="en-US" b="1" dirty="0">
              <a:ln w="19050" cmpd="sng">
                <a:solidFill>
                  <a:schemeClr val="bg1"/>
                </a:solidFill>
                <a:prstDash val="solid"/>
                <a:miter lim="800000"/>
              </a:ln>
              <a:solidFill>
                <a:srgbClr val="1D278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76400"/>
            <a:ext cx="8229600" cy="4525963"/>
          </a:xfrm>
          <a:scene3d>
            <a:camera prst="orthographicFront"/>
            <a:lightRig rig="threePt" dir="t"/>
          </a:scene3d>
          <a:sp3d>
            <a:bevelT/>
          </a:sp3d>
        </p:spPr>
        <p:txBody>
          <a:bodyPr>
            <a:normAutofit/>
            <a:sp3d extrusionH="57150">
              <a:bevelT w="38100" h="38100"/>
            </a:sp3d>
          </a:bodyPr>
          <a:lstStyle/>
          <a:p>
            <a:pPr marL="457200" lvl="1" indent="0" algn="ctr">
              <a:buNone/>
            </a:pPr>
            <a:endParaRPr lang="en-US" sz="1600" b="1" dirty="0" smtClean="0">
              <a:solidFill>
                <a:srgbClr val="1D2781"/>
              </a:solidFill>
              <a:latin typeface="Verdana" panose="020B0604030504040204" pitchFamily="34" charset="0"/>
            </a:endParaRPr>
          </a:p>
          <a:p>
            <a:pPr algn="ctr"/>
            <a:endParaRPr lang="en-US" sz="2800" b="1" dirty="0" smtClean="0">
              <a:solidFill>
                <a:srgbClr val="1D2781"/>
              </a:solidFill>
              <a:latin typeface="Verdana" panose="020B0604030504040204" pitchFamily="34" charset="0"/>
            </a:endParaRPr>
          </a:p>
          <a:p>
            <a:pPr algn="ctr"/>
            <a:endParaRPr lang="en-US" dirty="0"/>
          </a:p>
        </p:txBody>
      </p:sp>
      <p:pic>
        <p:nvPicPr>
          <p:cNvPr id="1030" name="Picture 6" descr="D:\Users\calkinsmj\AppData\Local\Microsoft\Windows\Temporary Internet Files\Content.IE5\Y8WVMVZI\MP900398831[1].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18360" y="2209800"/>
            <a:ext cx="490728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908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47800"/>
            <a:ext cx="8229600" cy="4525963"/>
          </a:xfrm>
        </p:spPr>
        <p:txBody>
          <a:bodyPr>
            <a:normAutofit fontScale="92500" lnSpcReduction="20000"/>
          </a:bodyPr>
          <a:lstStyle/>
          <a:p>
            <a:r>
              <a:rPr lang="en-US" b="1" dirty="0" smtClean="0">
                <a:solidFill>
                  <a:srgbClr val="1D2781"/>
                </a:solidFill>
              </a:rPr>
              <a:t> To Request ProjectWise usernames and passwords</a:t>
            </a:r>
          </a:p>
          <a:p>
            <a:pPr lvl="1"/>
            <a:r>
              <a:rPr lang="en-US" b="1" dirty="0" smtClean="0">
                <a:solidFill>
                  <a:srgbClr val="1D2781"/>
                </a:solidFill>
              </a:rPr>
              <a:t>Email name and workstation number to Julie Annino </a:t>
            </a:r>
          </a:p>
          <a:p>
            <a:pPr lvl="1"/>
            <a:r>
              <a:rPr lang="en-US" b="1" dirty="0" smtClean="0">
                <a:solidFill>
                  <a:srgbClr val="1D2781"/>
                </a:solidFill>
              </a:rPr>
              <a:t>Note:  First check to see if PW is already installed</a:t>
            </a:r>
          </a:p>
          <a:p>
            <a:pPr lvl="2"/>
            <a:r>
              <a:rPr lang="en-US" b="1" dirty="0" smtClean="0">
                <a:solidFill>
                  <a:srgbClr val="1D2781"/>
                </a:solidFill>
              </a:rPr>
              <a:t>Start-&gt;All Programs-&gt;Bentley-&gt;ProjectWise V8i-&gt;ProjectWise Explorer</a:t>
            </a:r>
          </a:p>
          <a:p>
            <a:pPr lvl="1"/>
            <a:endParaRPr lang="en-US" b="1" dirty="0">
              <a:solidFill>
                <a:srgbClr val="1D2781"/>
              </a:solidFill>
            </a:endParaRPr>
          </a:p>
          <a:p>
            <a:r>
              <a:rPr lang="en-US" b="1" dirty="0" smtClean="0">
                <a:solidFill>
                  <a:srgbClr val="1D2781"/>
                </a:solidFill>
              </a:rPr>
              <a:t>Digital Project Development Manual (DPDM) for ProjectWise </a:t>
            </a:r>
          </a:p>
          <a:p>
            <a:pPr lvl="1"/>
            <a:r>
              <a:rPr lang="en-US" altLang="en-US" b="1" dirty="0">
                <a:solidFill>
                  <a:srgbClr val="1D2781"/>
                </a:solidFill>
              </a:rPr>
              <a:t>http://</a:t>
            </a:r>
            <a:r>
              <a:rPr lang="en-US" altLang="en-US" b="1" dirty="0" smtClean="0">
                <a:solidFill>
                  <a:srgbClr val="1D2781"/>
                </a:solidFill>
              </a:rPr>
              <a:t>www.ct.gov/dot/lib/dot/documents/aec/digital_project_development.pdf</a:t>
            </a:r>
            <a:endParaRPr lang="en-US" b="1" dirty="0">
              <a:solidFill>
                <a:srgbClr val="1D2781"/>
              </a:solidFill>
            </a:endParaRPr>
          </a:p>
        </p:txBody>
      </p:sp>
      <p:sp>
        <p:nvSpPr>
          <p:cNvPr id="4" name="Rectangle 3"/>
          <p:cNvSpPr/>
          <p:nvPr/>
        </p:nvSpPr>
        <p:spPr>
          <a:xfrm>
            <a:off x="1219200" y="228600"/>
            <a:ext cx="6019800" cy="707886"/>
          </a:xfrm>
          <a:prstGeom prst="rect">
            <a:avLst/>
          </a:prstGeom>
        </p:spPr>
        <p:txBody>
          <a:bodyPr wrap="square">
            <a:spAutoFit/>
          </a:bodyPr>
          <a:lstStyle/>
          <a:p>
            <a:r>
              <a:rPr lang="en-US" sz="40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ProjectWise Log In</a:t>
            </a:r>
            <a:endParaRPr lang="en-US" sz="4000" dirty="0"/>
          </a:p>
        </p:txBody>
      </p:sp>
    </p:spTree>
    <p:extLst>
      <p:ext uri="{BB962C8B-B14F-4D97-AF65-F5344CB8AC3E}">
        <p14:creationId xmlns:p14="http://schemas.microsoft.com/office/powerpoint/2010/main" val="168801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47800"/>
            <a:ext cx="8229600" cy="4525963"/>
          </a:xfrm>
        </p:spPr>
        <p:txBody>
          <a:bodyPr>
            <a:normAutofit/>
          </a:bodyPr>
          <a:lstStyle/>
          <a:p>
            <a:r>
              <a:rPr lang="en-US" b="1" dirty="0" smtClean="0">
                <a:solidFill>
                  <a:srgbClr val="1D2781"/>
                </a:solidFill>
              </a:rPr>
              <a:t> Easiest way to log in to ProjectWise is to cut and paste your username/password from either the email or a text file on your desktop</a:t>
            </a:r>
            <a:endParaRPr lang="en-US" b="1" dirty="0">
              <a:solidFill>
                <a:srgbClr val="1D2781"/>
              </a:solidFill>
            </a:endParaRPr>
          </a:p>
        </p:txBody>
      </p:sp>
      <p:sp>
        <p:nvSpPr>
          <p:cNvPr id="4" name="Rectangle 3"/>
          <p:cNvSpPr/>
          <p:nvPr/>
        </p:nvSpPr>
        <p:spPr>
          <a:xfrm>
            <a:off x="1219200" y="228600"/>
            <a:ext cx="6019800" cy="707886"/>
          </a:xfrm>
          <a:prstGeom prst="rect">
            <a:avLst/>
          </a:prstGeom>
        </p:spPr>
        <p:txBody>
          <a:bodyPr wrap="square">
            <a:spAutoFit/>
          </a:bodyPr>
          <a:lstStyle/>
          <a:p>
            <a:r>
              <a:rPr lang="en-US" sz="4000" b="1" dirty="0" smtClean="0">
                <a:ln w="19050" cmpd="sng">
                  <a:solidFill>
                    <a:schemeClr val="bg1"/>
                  </a:solidFill>
                  <a:prstDash val="solid"/>
                  <a:miter lim="800000"/>
                </a:ln>
                <a:solidFill>
                  <a:srgbClr val="1D2781"/>
                </a:solidFill>
                <a:effectLst>
                  <a:outerShdw blurRad="38100" dist="38100" dir="2700000" algn="tl">
                    <a:srgbClr val="000000">
                      <a:alpha val="43137"/>
                    </a:srgbClr>
                  </a:outerShdw>
                </a:effectLst>
                <a:latin typeface="Verdana" panose="020B0604030504040204" pitchFamily="34" charset="0"/>
              </a:rPr>
              <a:t>ProjectWise Log In</a:t>
            </a:r>
            <a:endParaRPr lang="en-US"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66" y="3200398"/>
            <a:ext cx="38481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0" y="3810000"/>
            <a:ext cx="1981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H="1">
            <a:off x="3505200" y="3924300"/>
            <a:ext cx="1447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53000" y="3663046"/>
            <a:ext cx="2590800" cy="646331"/>
          </a:xfrm>
          <a:prstGeom prst="rect">
            <a:avLst/>
          </a:prstGeom>
          <a:noFill/>
        </p:spPr>
        <p:txBody>
          <a:bodyPr wrap="square" rtlCol="0">
            <a:spAutoFit/>
          </a:bodyPr>
          <a:lstStyle/>
          <a:p>
            <a:r>
              <a:rPr lang="en-US" b="1" dirty="0" smtClean="0">
                <a:solidFill>
                  <a:srgbClr val="FF0000"/>
                </a:solidFill>
              </a:rPr>
              <a:t>Usernames always begin </a:t>
            </a:r>
          </a:p>
          <a:p>
            <a:r>
              <a:rPr lang="en-US" b="1" dirty="0" smtClean="0">
                <a:solidFill>
                  <a:srgbClr val="FF0000"/>
                </a:solidFill>
              </a:rPr>
              <a:t>with “PWONLINE\”</a:t>
            </a:r>
          </a:p>
        </p:txBody>
      </p:sp>
    </p:spTree>
    <p:extLst>
      <p:ext uri="{BB962C8B-B14F-4D97-AF65-F5344CB8AC3E}">
        <p14:creationId xmlns:p14="http://schemas.microsoft.com/office/powerpoint/2010/main" val="348855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17166</TotalTime>
  <Words>2294</Words>
  <Application>Microsoft Office PowerPoint</Application>
  <PresentationFormat>On-screen Show (4:3)</PresentationFormat>
  <Paragraphs>606</Paragraphs>
  <Slides>73</Slides>
  <Notes>9</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ProjectWise Basics</vt:lpstr>
      <vt:lpstr>Objectives </vt:lpstr>
      <vt:lpstr>ProjectWise Topics</vt:lpstr>
      <vt:lpstr>ProjectWise Definition &amp; Applications</vt:lpstr>
      <vt:lpstr> </vt:lpstr>
      <vt:lpstr>PowerPoint Presentation</vt:lpstr>
      <vt:lpstr>Basic ProjectWise Functions</vt:lpstr>
      <vt:lpstr>PowerPoint Presentation</vt:lpstr>
      <vt:lpstr>PowerPoint Presentation</vt:lpstr>
      <vt:lpstr>PowerPoint Presentation</vt:lpstr>
      <vt:lpstr>Basic ProjectWise Functions</vt:lpstr>
      <vt:lpstr>PowerPoint Presentation</vt:lpstr>
      <vt:lpstr>PowerPoint Presentation</vt:lpstr>
      <vt:lpstr>PowerPoint Presentation</vt:lpstr>
      <vt:lpstr>Project Container</vt:lpstr>
      <vt:lpstr>PowerPoint Presentation</vt:lpstr>
      <vt:lpstr>PowerPoint Presentation</vt:lpstr>
      <vt:lpstr>PowerPoint Presentation</vt:lpstr>
      <vt:lpstr>PowerPoint Presentation</vt:lpstr>
      <vt:lpstr>PowerPoint Presentation</vt:lpstr>
      <vt:lpstr>Basic ProjectWise Functions</vt:lpstr>
      <vt:lpstr>Checking out Documents </vt:lpstr>
      <vt:lpstr>Checking In Documents </vt:lpstr>
      <vt:lpstr>Checking In Documents </vt:lpstr>
      <vt:lpstr>Checking In Documents</vt:lpstr>
      <vt:lpstr>PowerPoint Presentation</vt:lpstr>
      <vt:lpstr>PowerPoint Presentation</vt:lpstr>
      <vt:lpstr>Basic ProjectWise Functions</vt:lpstr>
      <vt:lpstr>Exporting Documents</vt:lpstr>
      <vt:lpstr>PowerPoint Presentation</vt:lpstr>
      <vt:lpstr>ProjectWise Topics</vt:lpstr>
      <vt:lpstr>PowerPoint Presentation</vt:lpstr>
      <vt:lpstr> Project Properties </vt:lpstr>
      <vt:lpstr>Document Attributes</vt:lpstr>
      <vt:lpstr>PowerPoint Presentation</vt:lpstr>
      <vt:lpstr>Basic ProjectWise Functions</vt:lpstr>
      <vt:lpstr>PowerPoint Presentation</vt:lpstr>
      <vt:lpstr>PowerPoint Presentation</vt:lpstr>
      <vt:lpstr>PowerPoint Presentation</vt:lpstr>
      <vt:lpstr>PowerPoint Presentation</vt:lpstr>
      <vt:lpstr>Advanced Search</vt:lpstr>
      <vt:lpstr>PowerPoint Presentation</vt:lpstr>
      <vt:lpstr>PowerPoint Presentation</vt:lpstr>
      <vt:lpstr>PowerPoint Presentation</vt:lpstr>
      <vt:lpstr>PowerPoint Presentation</vt:lpstr>
      <vt:lpstr>PowerPoint Presentation</vt:lpstr>
      <vt:lpstr>PowerPoint Presentation</vt:lpstr>
      <vt:lpstr>Advanced Search</vt:lpstr>
      <vt:lpstr>PowerPoint Presentation</vt:lpstr>
      <vt:lpstr>Search Builder</vt:lpstr>
      <vt:lpstr>Search Builder</vt:lpstr>
      <vt:lpstr>Search Builder</vt:lpstr>
      <vt:lpstr>PowerPoint Presentation</vt:lpstr>
      <vt:lpstr>PowerPoint Presentation</vt:lpstr>
      <vt:lpstr>PowerPoint Presentation</vt:lpstr>
      <vt:lpstr>Saved Searches</vt:lpstr>
      <vt:lpstr>Saved Searches</vt:lpstr>
      <vt:lpstr>Saved Searches</vt:lpstr>
      <vt:lpstr>Saved Searches</vt:lpstr>
      <vt:lpstr>Saved Searches</vt:lpstr>
      <vt:lpstr>Saved Searches</vt:lpstr>
      <vt:lpstr>Basic ProjectWise Functions</vt:lpstr>
      <vt:lpstr>Sorting</vt:lpstr>
      <vt:lpstr>Sorting</vt:lpstr>
      <vt:lpstr>Sorting</vt:lpstr>
      <vt:lpstr>ProjectWise Topics</vt:lpstr>
      <vt:lpstr>ProjectWise Email Links</vt:lpstr>
      <vt:lpstr>PowerPoint Presentation</vt:lpstr>
      <vt:lpstr>Other Basic Functions</vt:lpstr>
      <vt:lpstr>Audit Trail</vt:lpstr>
      <vt:lpstr>ProjectWise Security</vt:lpstr>
      <vt:lpstr>Contact Information </vt:lpstr>
      <vt:lpstr>Questions?</vt:lpstr>
    </vt:vector>
  </TitlesOfParts>
  <Company>Department of Transportation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Bourgoin, P.E.</dc:creator>
  <cp:lastModifiedBy>Calkins, Mathew J.</cp:lastModifiedBy>
  <cp:revision>313</cp:revision>
  <cp:lastPrinted>2015-03-25T14:21:04Z</cp:lastPrinted>
  <dcterms:created xsi:type="dcterms:W3CDTF">2013-11-07T18:18:37Z</dcterms:created>
  <dcterms:modified xsi:type="dcterms:W3CDTF">2015-04-02T12:27:55Z</dcterms:modified>
</cp:coreProperties>
</file>