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5" r:id="rId2"/>
    <p:sldMasterId id="2147483697" r:id="rId3"/>
    <p:sldMasterId id="2147483709" r:id="rId4"/>
    <p:sldMasterId id="2147483721" r:id="rId5"/>
    <p:sldMasterId id="2147483738" r:id="rId6"/>
    <p:sldMasterId id="2147483750" r:id="rId7"/>
    <p:sldMasterId id="2147483767" r:id="rId8"/>
    <p:sldMasterId id="2147483780" r:id="rId9"/>
  </p:sldMasterIdLst>
  <p:notesMasterIdLst>
    <p:notesMasterId r:id="rId59"/>
  </p:notesMasterIdLst>
  <p:sldIdLst>
    <p:sldId id="288" r:id="rId10"/>
    <p:sldId id="334" r:id="rId11"/>
    <p:sldId id="335" r:id="rId12"/>
    <p:sldId id="336" r:id="rId13"/>
    <p:sldId id="256" r:id="rId14"/>
    <p:sldId id="363" r:id="rId15"/>
    <p:sldId id="286" r:id="rId16"/>
    <p:sldId id="340" r:id="rId17"/>
    <p:sldId id="308" r:id="rId18"/>
    <p:sldId id="304" r:id="rId19"/>
    <p:sldId id="305" r:id="rId20"/>
    <p:sldId id="307" r:id="rId21"/>
    <p:sldId id="310" r:id="rId22"/>
    <p:sldId id="313" r:id="rId23"/>
    <p:sldId id="315" r:id="rId24"/>
    <p:sldId id="324" r:id="rId25"/>
    <p:sldId id="368" r:id="rId26"/>
    <p:sldId id="369" r:id="rId27"/>
    <p:sldId id="370" r:id="rId28"/>
    <p:sldId id="319" r:id="rId29"/>
    <p:sldId id="325" r:id="rId30"/>
    <p:sldId id="331" r:id="rId31"/>
    <p:sldId id="343" r:id="rId32"/>
    <p:sldId id="344" r:id="rId33"/>
    <p:sldId id="323" r:id="rId34"/>
    <p:sldId id="322" r:id="rId35"/>
    <p:sldId id="330" r:id="rId36"/>
    <p:sldId id="312" r:id="rId37"/>
    <p:sldId id="326" r:id="rId38"/>
    <p:sldId id="351" r:id="rId39"/>
    <p:sldId id="332" r:id="rId40"/>
    <p:sldId id="345" r:id="rId41"/>
    <p:sldId id="348" r:id="rId42"/>
    <p:sldId id="346" r:id="rId43"/>
    <p:sldId id="349" r:id="rId44"/>
    <p:sldId id="347" r:id="rId45"/>
    <p:sldId id="333" r:id="rId46"/>
    <p:sldId id="328" r:id="rId47"/>
    <p:sldId id="354" r:id="rId48"/>
    <p:sldId id="355" r:id="rId49"/>
    <p:sldId id="298" r:id="rId50"/>
    <p:sldId id="356" r:id="rId51"/>
    <p:sldId id="364" r:id="rId52"/>
    <p:sldId id="270" r:id="rId53"/>
    <p:sldId id="361" r:id="rId54"/>
    <p:sldId id="274" r:id="rId55"/>
    <p:sldId id="362" r:id="rId56"/>
    <p:sldId id="365" r:id="rId57"/>
    <p:sldId id="367" r:id="rId58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82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1" autoAdjust="0"/>
    <p:restoredTop sz="91030" autoAdjust="0"/>
  </p:normalViewPr>
  <p:slideViewPr>
    <p:cSldViewPr>
      <p:cViewPr varScale="1">
        <p:scale>
          <a:sx n="87" d="100"/>
          <a:sy n="87" d="100"/>
        </p:scale>
        <p:origin x="4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475412A1-A67F-404D-8C85-C6820DCB75B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DCDF7B76-320F-4F49-B70A-AF3AE8A36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5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F7B76-320F-4F49-B70A-AF3AE8A367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7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F7B76-320F-4F49-B70A-AF3AE8A367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Schools are</a:t>
            </a:r>
          </a:p>
          <a:p>
            <a:r>
              <a:rPr lang="en-US" dirty="0"/>
              <a:t>responsible for providing students with a safe environment</a:t>
            </a:r>
          </a:p>
          <a:p>
            <a:r>
              <a:rPr lang="en-US" dirty="0"/>
              <a:t>in which to develop academically, emotionally and</a:t>
            </a:r>
          </a:p>
          <a:p>
            <a:r>
              <a:rPr lang="en-US" dirty="0"/>
              <a:t>behaviorally.</a:t>
            </a:r>
            <a:r>
              <a:rPr lang="pt-BR" dirty="0"/>
              <a:t> </a:t>
            </a:r>
          </a:p>
          <a:p>
            <a:r>
              <a:rPr lang="en-US" i="1" dirty="0"/>
              <a:t>make</a:t>
            </a:r>
          </a:p>
          <a:p>
            <a:r>
              <a:rPr lang="en-US" i="1" dirty="0"/>
              <a:t>responsible decisions, establish</a:t>
            </a:r>
          </a:p>
          <a:p>
            <a:r>
              <a:rPr lang="en-US" i="1" dirty="0"/>
              <a:t>positive relationships and</a:t>
            </a:r>
          </a:p>
          <a:p>
            <a:r>
              <a:rPr lang="en-US" i="1" dirty="0"/>
              <a:t>effectively handle challenging</a:t>
            </a:r>
          </a:p>
          <a:p>
            <a:r>
              <a:rPr lang="en-US" i="1" dirty="0"/>
              <a:t>situations.</a:t>
            </a:r>
          </a:p>
          <a:p>
            <a:r>
              <a:rPr lang="en-US" dirty="0"/>
              <a:t>head off potential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F7B76-320F-4F49-B70A-AF3AE8A367D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F7B76-320F-4F49-B70A-AF3AE8A367D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2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E514-1017-499F-90A6-7223E284E107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04" y="295384"/>
            <a:ext cx="8260796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278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8C5-FC21-4FD5-8338-D70667B656E2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24221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456A-4951-4D06-A155-5A7286AA657C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210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8E6D-6EC3-4829-82D0-51D1CC81533E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48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BAE-BADF-4261-A278-20F321E8EE59}" type="datetime1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896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1408-0015-4EA4-AD75-9FF2B99F85E6}" type="datetime1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873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D644-650A-47A0-8B46-8CA0C0110890}" type="datetime1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685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B2AC-1783-4579-917E-E4119CD81A9E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725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6BD3-F9F2-40C8-9237-2CEFA7A58B0B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157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58BF-2FBF-476E-BB0D-D53D02F07D0B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22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1DEF-E101-470E-A600-22EA8AB1A44E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F52B-5FA5-4FFE-9DED-6BC95E717422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1210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2DD9-B05E-4AC9-B5FE-74A6D0EADFCC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709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019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0903"/>
            <a:ext cx="3810000" cy="19853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09145"/>
            <a:ext cx="3810000" cy="1986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0903"/>
            <a:ext cx="3810000" cy="41150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98233-2FA9-4732-B723-3997266BC8E6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6DF42-22E3-47D3-8F14-0AF3BFD50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276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3446"/>
            <a:ext cx="9144000" cy="4025153"/>
          </a:xfrm>
          <a:solidFill>
            <a:srgbClr val="C4CADE"/>
          </a:solidFill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044" y="6229270"/>
            <a:ext cx="411516" cy="45724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36244" y="645789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r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DFDEDED6-BE71-4233-85DE-37721EF82C27}" type="slidenum">
              <a:rPr lang="en-US" altLang="en-US" sz="825" b="1">
                <a:ea typeface="ＭＳ Ｐゴシック" panose="020B0600070205080204" pitchFamily="34" charset="-128"/>
                <a:cs typeface="Arial" panose="020B0604020202020204" pitchFamily="34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altLang="en-US" sz="825" b="1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6634163"/>
            <a:ext cx="8641556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653213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" smtClean="0"/>
              <a:t>| </a:t>
            </a:r>
            <a:r>
              <a:rPr lang="en-US" altLang="en-US" sz="600"/>
              <a:t>Connecticut State Department of Education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" y="4038599"/>
            <a:ext cx="914400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2421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254726" y="6650768"/>
            <a:ext cx="7634745" cy="723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40457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CSDElogo_informal_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3" y="5861712"/>
            <a:ext cx="1040773" cy="7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473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254726" y="6650768"/>
            <a:ext cx="7634745" cy="723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40457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CSDElogo_informal_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3" y="5861712"/>
            <a:ext cx="1040773" cy="7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515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254726" y="6650768"/>
            <a:ext cx="7634745" cy="723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40457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CSDElogo_informal_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3" y="5861712"/>
            <a:ext cx="1040773" cy="7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900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254726" y="6650768"/>
            <a:ext cx="7634745" cy="723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40457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CSDElogo_informal_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3" y="5861712"/>
            <a:ext cx="1040773" cy="7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934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254726" y="6650768"/>
            <a:ext cx="7634745" cy="723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40457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CSDElogo_informal_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3" y="5861712"/>
            <a:ext cx="1040773" cy="7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443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7795" y="6126162"/>
            <a:ext cx="489005" cy="365125"/>
          </a:xfr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SDElogo_casual_blu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31" y1="85953" x2="36220" y2="91238"/>
                        <a14:foregroundMark x1="54699" y1="85396" x2="57550" y2="89430"/>
                        <a14:foregroundMark x1="80359" y1="86648" x2="80570" y2="89986"/>
                        <a14:foregroundMark x1="87645" y1="86370" x2="87328" y2="92490"/>
                        <a14:foregroundMark x1="9609" y1="54103" x2="9609" y2="54103"/>
                        <a14:foregroundMark x1="4435" y1="51043" x2="4435" y2="51043"/>
                        <a14:foregroundMark x1="7497" y1="52295" x2="7497" y2="52295"/>
                        <a14:backgroundMark x1="46990" y1="18220" x2="46990" y2="18220"/>
                        <a14:backgroundMark x1="49314" y1="15438" x2="49314" y2="15438"/>
                        <a14:backgroundMark x1="50053" y1="19750" x2="50053" y2="19750"/>
                        <a14:backgroundMark x1="37381" y1="46036" x2="37381" y2="46036"/>
                        <a14:backgroundMark x1="34741" y1="52295" x2="34741" y2="52295"/>
                        <a14:backgroundMark x1="28722" y1="58693" x2="28722" y2="58693"/>
                        <a14:backgroundMark x1="57761" y1="20445" x2="57761" y2="20445"/>
                        <a14:backgroundMark x1="59873" y1="22253" x2="59873" y2="22253"/>
                        <a14:backgroundMark x1="52904" y1="25730" x2="52904" y2="25730"/>
                        <a14:backgroundMark x1="55227" y1="23505" x2="55227" y2="23505"/>
                        <a14:backgroundMark x1="54699" y1="19471" x2="54699" y2="19471"/>
                        <a14:backgroundMark x1="67159" y1="20028" x2="67159" y2="20028"/>
                        <a14:backgroundMark x1="53326" y1="6537" x2="53326" y2="6537"/>
                        <a14:backgroundMark x1="51214" y1="7093" x2="51214" y2="7093"/>
                        <a14:backgroundMark x1="51637" y1="4033" x2="51637" y2="4033"/>
                        <a14:backgroundMark x1="11088" y1="41446" x2="11088" y2="41446"/>
                        <a14:backgroundMark x1="25871" y1="95271" x2="25871" y2="95271"/>
                        <a14:backgroundMark x1="23970" y1="95828" x2="23970" y2="95828"/>
                        <a14:backgroundMark x1="45618" y1="66759" x2="45618" y2="66759"/>
                        <a14:backgroundMark x1="47730" y1="69958" x2="47730" y2="69958"/>
                        <a14:backgroundMark x1="53537" y1="70793" x2="53537" y2="70793"/>
                        <a14:backgroundMark x1="69483" y1="27538" x2="69483" y2="27538"/>
                        <a14:backgroundMark x1="10560" y1="48261" x2="10560" y2="48261"/>
                        <a14:backgroundMark x1="23020" y1="17246" x2="23020" y2="17246"/>
                        <a14:backgroundMark x1="22598" y1="13908" x2="22598" y2="13908"/>
                        <a14:backgroundMark x1="25343" y1="12935" x2="25343" y2="12935"/>
                        <a14:backgroundMark x1="31045" y1="18915" x2="31045" y2="18915"/>
                        <a14:backgroundMark x1="29884" y1="15160" x2="29884" y2="15160"/>
                        <a14:backgroundMark x1="29145" y1="17663" x2="29145" y2="17663"/>
                        <a14:backgroundMark x1="12249" y1="23783" x2="12249" y2="23783"/>
                        <a14:backgroundMark x1="12249" y1="29068" x2="12249" y2="29068"/>
                        <a14:backgroundMark x1="8237" y1="28512" x2="8237" y2="28512"/>
                        <a14:backgroundMark x1="10771" y1="21280" x2="10771" y2="21280"/>
                        <a14:backgroundMark x1="19958" y1="22531" x2="19958" y2="22531"/>
                        <a14:backgroundMark x1="18585" y1="19471" x2="18585" y2="19471"/>
                        <a14:backgroundMark x1="27772" y1="61892" x2="27772" y2="61892"/>
                        <a14:backgroundMark x1="31257" y1="57858" x2="31257" y2="57858"/>
                        <a14:backgroundMark x1="81943" y1="50348" x2="81943" y2="50348"/>
                        <a14:backgroundMark x1="81943" y1="47566" x2="81943" y2="47566"/>
                        <a14:backgroundMark x1="84055" y1="47288" x2="84055" y2="47288"/>
                        <a14:backgroundMark x1="89757" y1="54381" x2="89757" y2="54381"/>
                        <a14:backgroundMark x1="98205" y1="59388" x2="98205" y2="59388"/>
                        <a14:backgroundMark x1="86695" y1="68707" x2="86695" y2="68707"/>
                        <a14:backgroundMark x1="87117" y1="65925" x2="87117" y2="65925"/>
                        <a14:backgroundMark x1="71911" y1="33380" x2="71911" y2="33380"/>
                        <a14:backgroundMark x1="43717" y1="17246" x2="43717" y2="17246"/>
                        <a14:backgroundMark x1="45301" y1="15716" x2="45301" y2="15716"/>
                        <a14:backgroundMark x1="41394" y1="24757" x2="41394" y2="24757"/>
                        <a14:backgroundMark x1="42767" y1="22253" x2="42767" y2="22253"/>
                        <a14:backgroundMark x1="45301" y1="25730" x2="45301" y2="25730"/>
                        <a14:backgroundMark x1="48363" y1="8623" x2="48363" y2="8623"/>
                        <a14:backgroundMark x1="49314" y1="3755" x2="49314" y2="3755"/>
                        <a14:backgroundMark x1="58501" y1="4590" x2="58501" y2="4590"/>
                        <a14:backgroundMark x1="58923" y1="8345" x2="58923" y2="8345"/>
                        <a14:backgroundMark x1="69799" y1="17246" x2="69799" y2="17246"/>
                        <a14:backgroundMark x1="63886" y1="22531" x2="63886" y2="22531"/>
                        <a14:backgroundMark x1="25871" y1="40195" x2="25871" y2="40195"/>
                        <a14:backgroundMark x1="24393" y1="45480" x2="24393" y2="45480"/>
                        <a14:backgroundMark x1="17635" y1="40195" x2="17635" y2="40195"/>
                        <a14:backgroundMark x1="22598" y1="44506" x2="22598" y2="44506"/>
                        <a14:backgroundMark x1="19324" y1="49513" x2="19324" y2="49513"/>
                        <a14:backgroundMark x1="18585" y1="44506" x2="18585" y2="44506"/>
                        <a14:backgroundMark x1="22281" y1="31572" x2="22281" y2="31572"/>
                        <a14:backgroundMark x1="19324" y1="32128" x2="19324" y2="32128"/>
                        <a14:backgroundMark x1="23970" y1="26287" x2="23970" y2="26287"/>
                        <a14:backgroundMark x1="41394" y1="38943" x2="41394" y2="38943"/>
                        <a14:backgroundMark x1="27772" y1="67177" x2="27772" y2="67177"/>
                        <a14:backgroundMark x1="80148" y1="61892" x2="80148" y2="61892"/>
                        <a14:backgroundMark x1="75185" y1="70793" x2="75185" y2="70793"/>
                        <a14:backgroundMark x1="77719" y1="73853" x2="77719" y2="73853"/>
                        <a14:backgroundMark x1="64625" y1="64951" x2="64625" y2="64951"/>
                        <a14:backgroundMark x1="66737" y1="64951" x2="66737" y2="64951"/>
                        <a14:backgroundMark x1="62936" y1="61892" x2="62936" y2="61892"/>
                        <a14:backgroundMark x1="73284" y1="51599" x2="73284" y2="51599"/>
                        <a14:backgroundMark x1="67159" y1="50348" x2="67159" y2="50348"/>
                        <a14:backgroundMark x1="69060" y1="59110" x2="69060" y2="59110"/>
                        <a14:backgroundMark x1="70433" y1="54381" x2="70433" y2="54381"/>
                        <a14:backgroundMark x1="68638" y1="54798" x2="68638" y2="54798"/>
                        <a14:backgroundMark x1="62302" y1="45202" x2="62302" y2="45202"/>
                        <a14:backgroundMark x1="60824" y1="41446" x2="60824" y2="41446"/>
                        <a14:backgroundMark x1="48680" y1="65229" x2="48680" y2="65229"/>
                        <a14:backgroundMark x1="44879" y1="55355" x2="44879" y2="55355"/>
                        <a14:backgroundMark x1="49525" y1="48540" x2="49525" y2="48540"/>
                        <a14:backgroundMark x1="52587" y1="46453" x2="52587" y2="46453"/>
                        <a14:backgroundMark x1="62936" y1="33380" x2="62936" y2="33380"/>
                        <a14:backgroundMark x1="64625" y1="32128" x2="64625" y2="32128"/>
                        <a14:backgroundMark x1="77508" y1="60362" x2="77508" y2="60362"/>
                        <a14:backgroundMark x1="80781" y1="59666" x2="80781" y2="59666"/>
                        <a14:backgroundMark x1="43506" y1="60362" x2="43506" y2="60362"/>
                        <a14:backgroundMark x1="35269" y1="20445" x2="35269" y2="20445"/>
                        <a14:backgroundMark x1="87645" y1="49791" x2="87645" y2="49791"/>
                        <a14:backgroundMark x1="89440" y1="50348" x2="89440" y2="50348"/>
                        <a14:backgroundMark x1="78036" y1="63143" x2="78036" y2="63143"/>
                        <a14:backgroundMark x1="58289" y1="63700" x2="58289" y2="63700"/>
                        <a14:backgroundMark x1="22809" y1="86648" x2="22809" y2="86648"/>
                        <a14:backgroundMark x1="24710" y1="32128" x2="24710" y2="32128"/>
                        <a14:backgroundMark x1="62302" y1="28095" x2="62302" y2="28095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3" y="6174133"/>
            <a:ext cx="720908" cy="547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29039" y="6494310"/>
            <a:ext cx="39577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CONNECTICUT STATE DEPARTMENT OF EDUCATION </a:t>
            </a:r>
            <a:endParaRPr lang="en-US" sz="11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1" y="6721475"/>
            <a:ext cx="7345016" cy="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12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C5B0-E044-4EA4-BBE0-219F5F58D4D3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93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E6A9-1751-4FB0-A329-2C60AF79B801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9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6014-4131-4706-8DF1-9A0CAA0D6D6D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4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28D-367E-4419-843F-030C9D7896B7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77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4518-893A-4930-A935-9A5913C4D3E0}" type="datetime1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22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6C87-65C5-40FC-B93D-7FF1390CD09B}" type="datetime1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29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DAAA-34F6-488D-8C36-7DE07F94C1E8}" type="datetime1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59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C848-F599-440A-A77F-2EDC2F99546D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32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5F2F-93B2-4972-9A8F-8228A91B3BEB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1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E26F-547B-463D-8349-4A9ECB05C249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8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7795" y="6126162"/>
            <a:ext cx="489005" cy="365125"/>
          </a:xfr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SDElogo_casual_blu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31" y1="85953" x2="36220" y2="91238"/>
                        <a14:foregroundMark x1="54699" y1="85396" x2="57550" y2="89430"/>
                        <a14:foregroundMark x1="80359" y1="86648" x2="80570" y2="89986"/>
                        <a14:foregroundMark x1="87645" y1="86370" x2="87328" y2="92490"/>
                        <a14:foregroundMark x1="9609" y1="54103" x2="9609" y2="54103"/>
                        <a14:foregroundMark x1="4435" y1="51043" x2="4435" y2="51043"/>
                        <a14:foregroundMark x1="7497" y1="52295" x2="7497" y2="52295"/>
                        <a14:backgroundMark x1="46990" y1="18220" x2="46990" y2="18220"/>
                        <a14:backgroundMark x1="49314" y1="15438" x2="49314" y2="15438"/>
                        <a14:backgroundMark x1="50053" y1="19750" x2="50053" y2="19750"/>
                        <a14:backgroundMark x1="37381" y1="46036" x2="37381" y2="46036"/>
                        <a14:backgroundMark x1="34741" y1="52295" x2="34741" y2="52295"/>
                        <a14:backgroundMark x1="28722" y1="58693" x2="28722" y2="58693"/>
                        <a14:backgroundMark x1="57761" y1="20445" x2="57761" y2="20445"/>
                        <a14:backgroundMark x1="59873" y1="22253" x2="59873" y2="22253"/>
                        <a14:backgroundMark x1="52904" y1="25730" x2="52904" y2="25730"/>
                        <a14:backgroundMark x1="55227" y1="23505" x2="55227" y2="23505"/>
                        <a14:backgroundMark x1="54699" y1="19471" x2="54699" y2="19471"/>
                        <a14:backgroundMark x1="67159" y1="20028" x2="67159" y2="20028"/>
                        <a14:backgroundMark x1="53326" y1="6537" x2="53326" y2="6537"/>
                        <a14:backgroundMark x1="51214" y1="7093" x2="51214" y2="7093"/>
                        <a14:backgroundMark x1="51637" y1="4033" x2="51637" y2="4033"/>
                        <a14:backgroundMark x1="11088" y1="41446" x2="11088" y2="41446"/>
                        <a14:backgroundMark x1="25871" y1="95271" x2="25871" y2="95271"/>
                        <a14:backgroundMark x1="23970" y1="95828" x2="23970" y2="95828"/>
                        <a14:backgroundMark x1="45618" y1="66759" x2="45618" y2="66759"/>
                        <a14:backgroundMark x1="47730" y1="69958" x2="47730" y2="69958"/>
                        <a14:backgroundMark x1="53537" y1="70793" x2="53537" y2="70793"/>
                        <a14:backgroundMark x1="69483" y1="27538" x2="69483" y2="27538"/>
                        <a14:backgroundMark x1="10560" y1="48261" x2="10560" y2="48261"/>
                        <a14:backgroundMark x1="23020" y1="17246" x2="23020" y2="17246"/>
                        <a14:backgroundMark x1="22598" y1="13908" x2="22598" y2="13908"/>
                        <a14:backgroundMark x1="25343" y1="12935" x2="25343" y2="12935"/>
                        <a14:backgroundMark x1="31045" y1="18915" x2="31045" y2="18915"/>
                        <a14:backgroundMark x1="29884" y1="15160" x2="29884" y2="15160"/>
                        <a14:backgroundMark x1="29145" y1="17663" x2="29145" y2="17663"/>
                        <a14:backgroundMark x1="12249" y1="23783" x2="12249" y2="23783"/>
                        <a14:backgroundMark x1="12249" y1="29068" x2="12249" y2="29068"/>
                        <a14:backgroundMark x1="8237" y1="28512" x2="8237" y2="28512"/>
                        <a14:backgroundMark x1="10771" y1="21280" x2="10771" y2="21280"/>
                        <a14:backgroundMark x1="19958" y1="22531" x2="19958" y2="22531"/>
                        <a14:backgroundMark x1="18585" y1="19471" x2="18585" y2="19471"/>
                        <a14:backgroundMark x1="27772" y1="61892" x2="27772" y2="61892"/>
                        <a14:backgroundMark x1="31257" y1="57858" x2="31257" y2="57858"/>
                        <a14:backgroundMark x1="81943" y1="50348" x2="81943" y2="50348"/>
                        <a14:backgroundMark x1="81943" y1="47566" x2="81943" y2="47566"/>
                        <a14:backgroundMark x1="84055" y1="47288" x2="84055" y2="47288"/>
                        <a14:backgroundMark x1="89757" y1="54381" x2="89757" y2="54381"/>
                        <a14:backgroundMark x1="98205" y1="59388" x2="98205" y2="59388"/>
                        <a14:backgroundMark x1="86695" y1="68707" x2="86695" y2="68707"/>
                        <a14:backgroundMark x1="87117" y1="65925" x2="87117" y2="65925"/>
                        <a14:backgroundMark x1="71911" y1="33380" x2="71911" y2="33380"/>
                        <a14:backgroundMark x1="43717" y1="17246" x2="43717" y2="17246"/>
                        <a14:backgroundMark x1="45301" y1="15716" x2="45301" y2="15716"/>
                        <a14:backgroundMark x1="41394" y1="24757" x2="41394" y2="24757"/>
                        <a14:backgroundMark x1="42767" y1="22253" x2="42767" y2="22253"/>
                        <a14:backgroundMark x1="45301" y1="25730" x2="45301" y2="25730"/>
                        <a14:backgroundMark x1="48363" y1="8623" x2="48363" y2="8623"/>
                        <a14:backgroundMark x1="49314" y1="3755" x2="49314" y2="3755"/>
                        <a14:backgroundMark x1="58501" y1="4590" x2="58501" y2="4590"/>
                        <a14:backgroundMark x1="58923" y1="8345" x2="58923" y2="8345"/>
                        <a14:backgroundMark x1="69799" y1="17246" x2="69799" y2="17246"/>
                        <a14:backgroundMark x1="63886" y1="22531" x2="63886" y2="22531"/>
                        <a14:backgroundMark x1="25871" y1="40195" x2="25871" y2="40195"/>
                        <a14:backgroundMark x1="24393" y1="45480" x2="24393" y2="45480"/>
                        <a14:backgroundMark x1="17635" y1="40195" x2="17635" y2="40195"/>
                        <a14:backgroundMark x1="22598" y1="44506" x2="22598" y2="44506"/>
                        <a14:backgroundMark x1="19324" y1="49513" x2="19324" y2="49513"/>
                        <a14:backgroundMark x1="18585" y1="44506" x2="18585" y2="44506"/>
                        <a14:backgroundMark x1="22281" y1="31572" x2="22281" y2="31572"/>
                        <a14:backgroundMark x1="19324" y1="32128" x2="19324" y2="32128"/>
                        <a14:backgroundMark x1="23970" y1="26287" x2="23970" y2="26287"/>
                        <a14:backgroundMark x1="41394" y1="38943" x2="41394" y2="38943"/>
                        <a14:backgroundMark x1="27772" y1="67177" x2="27772" y2="67177"/>
                        <a14:backgroundMark x1="80148" y1="61892" x2="80148" y2="61892"/>
                        <a14:backgroundMark x1="75185" y1="70793" x2="75185" y2="70793"/>
                        <a14:backgroundMark x1="77719" y1="73853" x2="77719" y2="73853"/>
                        <a14:backgroundMark x1="64625" y1="64951" x2="64625" y2="64951"/>
                        <a14:backgroundMark x1="66737" y1="64951" x2="66737" y2="64951"/>
                        <a14:backgroundMark x1="62936" y1="61892" x2="62936" y2="61892"/>
                        <a14:backgroundMark x1="73284" y1="51599" x2="73284" y2="51599"/>
                        <a14:backgroundMark x1="67159" y1="50348" x2="67159" y2="50348"/>
                        <a14:backgroundMark x1="69060" y1="59110" x2="69060" y2="59110"/>
                        <a14:backgroundMark x1="70433" y1="54381" x2="70433" y2="54381"/>
                        <a14:backgroundMark x1="68638" y1="54798" x2="68638" y2="54798"/>
                        <a14:backgroundMark x1="62302" y1="45202" x2="62302" y2="45202"/>
                        <a14:backgroundMark x1="60824" y1="41446" x2="60824" y2="41446"/>
                        <a14:backgroundMark x1="48680" y1="65229" x2="48680" y2="65229"/>
                        <a14:backgroundMark x1="44879" y1="55355" x2="44879" y2="55355"/>
                        <a14:backgroundMark x1="49525" y1="48540" x2="49525" y2="48540"/>
                        <a14:backgroundMark x1="52587" y1="46453" x2="52587" y2="46453"/>
                        <a14:backgroundMark x1="62936" y1="33380" x2="62936" y2="33380"/>
                        <a14:backgroundMark x1="64625" y1="32128" x2="64625" y2="32128"/>
                        <a14:backgroundMark x1="77508" y1="60362" x2="77508" y2="60362"/>
                        <a14:backgroundMark x1="80781" y1="59666" x2="80781" y2="59666"/>
                        <a14:backgroundMark x1="43506" y1="60362" x2="43506" y2="60362"/>
                        <a14:backgroundMark x1="35269" y1="20445" x2="35269" y2="20445"/>
                        <a14:backgroundMark x1="87645" y1="49791" x2="87645" y2="49791"/>
                        <a14:backgroundMark x1="89440" y1="50348" x2="89440" y2="50348"/>
                        <a14:backgroundMark x1="78036" y1="63143" x2="78036" y2="63143"/>
                        <a14:backgroundMark x1="58289" y1="63700" x2="58289" y2="63700"/>
                        <a14:backgroundMark x1="22809" y1="86648" x2="22809" y2="86648"/>
                        <a14:backgroundMark x1="24710" y1="32128" x2="24710" y2="32128"/>
                        <a14:backgroundMark x1="62302" y1="28095" x2="62302" y2="28095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3" y="6174133"/>
            <a:ext cx="720908" cy="547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29039" y="6494310"/>
            <a:ext cx="39577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CONNECTICUT STATE DEPARTMENT OF EDUCATION </a:t>
            </a:r>
            <a:endParaRPr lang="en-US" sz="11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1" y="6721475"/>
            <a:ext cx="7345016" cy="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5532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D402-A9CD-4B80-B00B-98629F7836EB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0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E514-1017-499F-90A6-7223E284E107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04" y="295384"/>
            <a:ext cx="8260796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170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7795" y="6126162"/>
            <a:ext cx="489005" cy="365125"/>
          </a:xfr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SDElogo_casual_blu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31" y1="85953" x2="36220" y2="91238"/>
                        <a14:foregroundMark x1="54699" y1="85396" x2="57550" y2="89430"/>
                        <a14:foregroundMark x1="80359" y1="86648" x2="80570" y2="89986"/>
                        <a14:foregroundMark x1="87645" y1="86370" x2="87328" y2="92490"/>
                        <a14:foregroundMark x1="9609" y1="54103" x2="9609" y2="54103"/>
                        <a14:foregroundMark x1="4435" y1="51043" x2="4435" y2="51043"/>
                        <a14:foregroundMark x1="7497" y1="52295" x2="7497" y2="52295"/>
                        <a14:backgroundMark x1="46990" y1="18220" x2="46990" y2="18220"/>
                        <a14:backgroundMark x1="49314" y1="15438" x2="49314" y2="15438"/>
                        <a14:backgroundMark x1="50053" y1="19750" x2="50053" y2="19750"/>
                        <a14:backgroundMark x1="37381" y1="46036" x2="37381" y2="46036"/>
                        <a14:backgroundMark x1="34741" y1="52295" x2="34741" y2="52295"/>
                        <a14:backgroundMark x1="28722" y1="58693" x2="28722" y2="58693"/>
                        <a14:backgroundMark x1="57761" y1="20445" x2="57761" y2="20445"/>
                        <a14:backgroundMark x1="59873" y1="22253" x2="59873" y2="22253"/>
                        <a14:backgroundMark x1="52904" y1="25730" x2="52904" y2="25730"/>
                        <a14:backgroundMark x1="55227" y1="23505" x2="55227" y2="23505"/>
                        <a14:backgroundMark x1="54699" y1="19471" x2="54699" y2="19471"/>
                        <a14:backgroundMark x1="67159" y1="20028" x2="67159" y2="20028"/>
                        <a14:backgroundMark x1="53326" y1="6537" x2="53326" y2="6537"/>
                        <a14:backgroundMark x1="51214" y1="7093" x2="51214" y2="7093"/>
                        <a14:backgroundMark x1="51637" y1="4033" x2="51637" y2="4033"/>
                        <a14:backgroundMark x1="11088" y1="41446" x2="11088" y2="41446"/>
                        <a14:backgroundMark x1="25871" y1="95271" x2="25871" y2="95271"/>
                        <a14:backgroundMark x1="23970" y1="95828" x2="23970" y2="95828"/>
                        <a14:backgroundMark x1="45618" y1="66759" x2="45618" y2="66759"/>
                        <a14:backgroundMark x1="47730" y1="69958" x2="47730" y2="69958"/>
                        <a14:backgroundMark x1="53537" y1="70793" x2="53537" y2="70793"/>
                        <a14:backgroundMark x1="69483" y1="27538" x2="69483" y2="27538"/>
                        <a14:backgroundMark x1="10560" y1="48261" x2="10560" y2="48261"/>
                        <a14:backgroundMark x1="23020" y1="17246" x2="23020" y2="17246"/>
                        <a14:backgroundMark x1="22598" y1="13908" x2="22598" y2="13908"/>
                        <a14:backgroundMark x1="25343" y1="12935" x2="25343" y2="12935"/>
                        <a14:backgroundMark x1="31045" y1="18915" x2="31045" y2="18915"/>
                        <a14:backgroundMark x1="29884" y1="15160" x2="29884" y2="15160"/>
                        <a14:backgroundMark x1="29145" y1="17663" x2="29145" y2="17663"/>
                        <a14:backgroundMark x1="12249" y1="23783" x2="12249" y2="23783"/>
                        <a14:backgroundMark x1="12249" y1="29068" x2="12249" y2="29068"/>
                        <a14:backgroundMark x1="8237" y1="28512" x2="8237" y2="28512"/>
                        <a14:backgroundMark x1="10771" y1="21280" x2="10771" y2="21280"/>
                        <a14:backgroundMark x1="19958" y1="22531" x2="19958" y2="22531"/>
                        <a14:backgroundMark x1="18585" y1="19471" x2="18585" y2="19471"/>
                        <a14:backgroundMark x1="27772" y1="61892" x2="27772" y2="61892"/>
                        <a14:backgroundMark x1="31257" y1="57858" x2="31257" y2="57858"/>
                        <a14:backgroundMark x1="81943" y1="50348" x2="81943" y2="50348"/>
                        <a14:backgroundMark x1="81943" y1="47566" x2="81943" y2="47566"/>
                        <a14:backgroundMark x1="84055" y1="47288" x2="84055" y2="47288"/>
                        <a14:backgroundMark x1="89757" y1="54381" x2="89757" y2="54381"/>
                        <a14:backgroundMark x1="98205" y1="59388" x2="98205" y2="59388"/>
                        <a14:backgroundMark x1="86695" y1="68707" x2="86695" y2="68707"/>
                        <a14:backgroundMark x1="87117" y1="65925" x2="87117" y2="65925"/>
                        <a14:backgroundMark x1="71911" y1="33380" x2="71911" y2="33380"/>
                        <a14:backgroundMark x1="43717" y1="17246" x2="43717" y2="17246"/>
                        <a14:backgroundMark x1="45301" y1="15716" x2="45301" y2="15716"/>
                        <a14:backgroundMark x1="41394" y1="24757" x2="41394" y2="24757"/>
                        <a14:backgroundMark x1="42767" y1="22253" x2="42767" y2="22253"/>
                        <a14:backgroundMark x1="45301" y1="25730" x2="45301" y2="25730"/>
                        <a14:backgroundMark x1="48363" y1="8623" x2="48363" y2="8623"/>
                        <a14:backgroundMark x1="49314" y1="3755" x2="49314" y2="3755"/>
                        <a14:backgroundMark x1="58501" y1="4590" x2="58501" y2="4590"/>
                        <a14:backgroundMark x1="58923" y1="8345" x2="58923" y2="8345"/>
                        <a14:backgroundMark x1="69799" y1="17246" x2="69799" y2="17246"/>
                        <a14:backgroundMark x1="63886" y1="22531" x2="63886" y2="22531"/>
                        <a14:backgroundMark x1="25871" y1="40195" x2="25871" y2="40195"/>
                        <a14:backgroundMark x1="24393" y1="45480" x2="24393" y2="45480"/>
                        <a14:backgroundMark x1="17635" y1="40195" x2="17635" y2="40195"/>
                        <a14:backgroundMark x1="22598" y1="44506" x2="22598" y2="44506"/>
                        <a14:backgroundMark x1="19324" y1="49513" x2="19324" y2="49513"/>
                        <a14:backgroundMark x1="18585" y1="44506" x2="18585" y2="44506"/>
                        <a14:backgroundMark x1="22281" y1="31572" x2="22281" y2="31572"/>
                        <a14:backgroundMark x1="19324" y1="32128" x2="19324" y2="32128"/>
                        <a14:backgroundMark x1="23970" y1="26287" x2="23970" y2="26287"/>
                        <a14:backgroundMark x1="41394" y1="38943" x2="41394" y2="38943"/>
                        <a14:backgroundMark x1="27772" y1="67177" x2="27772" y2="67177"/>
                        <a14:backgroundMark x1="80148" y1="61892" x2="80148" y2="61892"/>
                        <a14:backgroundMark x1="75185" y1="70793" x2="75185" y2="70793"/>
                        <a14:backgroundMark x1="77719" y1="73853" x2="77719" y2="73853"/>
                        <a14:backgroundMark x1="64625" y1="64951" x2="64625" y2="64951"/>
                        <a14:backgroundMark x1="66737" y1="64951" x2="66737" y2="64951"/>
                        <a14:backgroundMark x1="62936" y1="61892" x2="62936" y2="61892"/>
                        <a14:backgroundMark x1="73284" y1="51599" x2="73284" y2="51599"/>
                        <a14:backgroundMark x1="67159" y1="50348" x2="67159" y2="50348"/>
                        <a14:backgroundMark x1="69060" y1="59110" x2="69060" y2="59110"/>
                        <a14:backgroundMark x1="70433" y1="54381" x2="70433" y2="54381"/>
                        <a14:backgroundMark x1="68638" y1="54798" x2="68638" y2="54798"/>
                        <a14:backgroundMark x1="62302" y1="45202" x2="62302" y2="45202"/>
                        <a14:backgroundMark x1="60824" y1="41446" x2="60824" y2="41446"/>
                        <a14:backgroundMark x1="48680" y1="65229" x2="48680" y2="65229"/>
                        <a14:backgroundMark x1="44879" y1="55355" x2="44879" y2="55355"/>
                        <a14:backgroundMark x1="49525" y1="48540" x2="49525" y2="48540"/>
                        <a14:backgroundMark x1="52587" y1="46453" x2="52587" y2="46453"/>
                        <a14:backgroundMark x1="62936" y1="33380" x2="62936" y2="33380"/>
                        <a14:backgroundMark x1="64625" y1="32128" x2="64625" y2="32128"/>
                        <a14:backgroundMark x1="77508" y1="60362" x2="77508" y2="60362"/>
                        <a14:backgroundMark x1="80781" y1="59666" x2="80781" y2="59666"/>
                        <a14:backgroundMark x1="43506" y1="60362" x2="43506" y2="60362"/>
                        <a14:backgroundMark x1="35269" y1="20445" x2="35269" y2="20445"/>
                        <a14:backgroundMark x1="87645" y1="49791" x2="87645" y2="49791"/>
                        <a14:backgroundMark x1="89440" y1="50348" x2="89440" y2="50348"/>
                        <a14:backgroundMark x1="78036" y1="63143" x2="78036" y2="63143"/>
                        <a14:backgroundMark x1="58289" y1="63700" x2="58289" y2="63700"/>
                        <a14:backgroundMark x1="22809" y1="86648" x2="22809" y2="86648"/>
                        <a14:backgroundMark x1="24710" y1="32128" x2="24710" y2="32128"/>
                        <a14:backgroundMark x1="62302" y1="28095" x2="62302" y2="28095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3" y="6174133"/>
            <a:ext cx="720908" cy="547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29039" y="6494310"/>
            <a:ext cx="39577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CONNECTICUT STATE DEPARTMENT OF EDUCATION </a:t>
            </a:r>
            <a:endParaRPr lang="en-US" sz="11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1" y="6721475"/>
            <a:ext cx="7345016" cy="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4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0A29-2E8A-41AE-8C29-BCEA258F7FCA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316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7308" y="6126162"/>
            <a:ext cx="409492" cy="365125"/>
          </a:xfr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SDElogo_casual_blu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31" y1="85953" x2="36220" y2="91238"/>
                        <a14:foregroundMark x1="54699" y1="85396" x2="57550" y2="89430"/>
                        <a14:foregroundMark x1="80359" y1="86648" x2="80570" y2="89986"/>
                        <a14:foregroundMark x1="87645" y1="86370" x2="87328" y2="92490"/>
                        <a14:foregroundMark x1="9609" y1="54103" x2="9609" y2="54103"/>
                        <a14:foregroundMark x1="4435" y1="51043" x2="4435" y2="51043"/>
                        <a14:foregroundMark x1="7497" y1="52295" x2="7497" y2="52295"/>
                        <a14:backgroundMark x1="46990" y1="18220" x2="46990" y2="18220"/>
                        <a14:backgroundMark x1="49314" y1="15438" x2="49314" y2="15438"/>
                        <a14:backgroundMark x1="50053" y1="19750" x2="50053" y2="19750"/>
                        <a14:backgroundMark x1="37381" y1="46036" x2="37381" y2="46036"/>
                        <a14:backgroundMark x1="34741" y1="52295" x2="34741" y2="52295"/>
                        <a14:backgroundMark x1="28722" y1="58693" x2="28722" y2="58693"/>
                        <a14:backgroundMark x1="57761" y1="20445" x2="57761" y2="20445"/>
                        <a14:backgroundMark x1="59873" y1="22253" x2="59873" y2="22253"/>
                        <a14:backgroundMark x1="52904" y1="25730" x2="52904" y2="25730"/>
                        <a14:backgroundMark x1="55227" y1="23505" x2="55227" y2="23505"/>
                        <a14:backgroundMark x1="54699" y1="19471" x2="54699" y2="19471"/>
                        <a14:backgroundMark x1="67159" y1="20028" x2="67159" y2="20028"/>
                        <a14:backgroundMark x1="53326" y1="6537" x2="53326" y2="6537"/>
                        <a14:backgroundMark x1="51214" y1="7093" x2="51214" y2="7093"/>
                        <a14:backgroundMark x1="51637" y1="4033" x2="51637" y2="4033"/>
                        <a14:backgroundMark x1="11088" y1="41446" x2="11088" y2="41446"/>
                        <a14:backgroundMark x1="25871" y1="95271" x2="25871" y2="95271"/>
                        <a14:backgroundMark x1="23970" y1="95828" x2="23970" y2="95828"/>
                        <a14:backgroundMark x1="45618" y1="66759" x2="45618" y2="66759"/>
                        <a14:backgroundMark x1="47730" y1="69958" x2="47730" y2="69958"/>
                        <a14:backgroundMark x1="53537" y1="70793" x2="53537" y2="70793"/>
                        <a14:backgroundMark x1="69483" y1="27538" x2="69483" y2="27538"/>
                        <a14:backgroundMark x1="10560" y1="48261" x2="10560" y2="48261"/>
                        <a14:backgroundMark x1="23020" y1="17246" x2="23020" y2="17246"/>
                        <a14:backgroundMark x1="22598" y1="13908" x2="22598" y2="13908"/>
                        <a14:backgroundMark x1="25343" y1="12935" x2="25343" y2="12935"/>
                        <a14:backgroundMark x1="31045" y1="18915" x2="31045" y2="18915"/>
                        <a14:backgroundMark x1="29884" y1="15160" x2="29884" y2="15160"/>
                        <a14:backgroundMark x1="29145" y1="17663" x2="29145" y2="17663"/>
                        <a14:backgroundMark x1="12249" y1="23783" x2="12249" y2="23783"/>
                        <a14:backgroundMark x1="12249" y1="29068" x2="12249" y2="29068"/>
                        <a14:backgroundMark x1="8237" y1="28512" x2="8237" y2="28512"/>
                        <a14:backgroundMark x1="10771" y1="21280" x2="10771" y2="21280"/>
                        <a14:backgroundMark x1="19958" y1="22531" x2="19958" y2="22531"/>
                        <a14:backgroundMark x1="18585" y1="19471" x2="18585" y2="19471"/>
                        <a14:backgroundMark x1="27772" y1="61892" x2="27772" y2="61892"/>
                        <a14:backgroundMark x1="31257" y1="57858" x2="31257" y2="57858"/>
                        <a14:backgroundMark x1="81943" y1="50348" x2="81943" y2="50348"/>
                        <a14:backgroundMark x1="81943" y1="47566" x2="81943" y2="47566"/>
                        <a14:backgroundMark x1="84055" y1="47288" x2="84055" y2="47288"/>
                        <a14:backgroundMark x1="89757" y1="54381" x2="89757" y2="54381"/>
                        <a14:backgroundMark x1="98205" y1="59388" x2="98205" y2="59388"/>
                        <a14:backgroundMark x1="86695" y1="68707" x2="86695" y2="68707"/>
                        <a14:backgroundMark x1="87117" y1="65925" x2="87117" y2="65925"/>
                        <a14:backgroundMark x1="71911" y1="33380" x2="71911" y2="33380"/>
                        <a14:backgroundMark x1="43717" y1="17246" x2="43717" y2="17246"/>
                        <a14:backgroundMark x1="45301" y1="15716" x2="45301" y2="15716"/>
                        <a14:backgroundMark x1="41394" y1="24757" x2="41394" y2="24757"/>
                        <a14:backgroundMark x1="42767" y1="22253" x2="42767" y2="22253"/>
                        <a14:backgroundMark x1="45301" y1="25730" x2="45301" y2="25730"/>
                        <a14:backgroundMark x1="48363" y1="8623" x2="48363" y2="8623"/>
                        <a14:backgroundMark x1="49314" y1="3755" x2="49314" y2="3755"/>
                        <a14:backgroundMark x1="58501" y1="4590" x2="58501" y2="4590"/>
                        <a14:backgroundMark x1="58923" y1="8345" x2="58923" y2="8345"/>
                        <a14:backgroundMark x1="69799" y1="17246" x2="69799" y2="17246"/>
                        <a14:backgroundMark x1="63886" y1="22531" x2="63886" y2="22531"/>
                        <a14:backgroundMark x1="25871" y1="40195" x2="25871" y2="40195"/>
                        <a14:backgroundMark x1="24393" y1="45480" x2="24393" y2="45480"/>
                        <a14:backgroundMark x1="17635" y1="40195" x2="17635" y2="40195"/>
                        <a14:backgroundMark x1="22598" y1="44506" x2="22598" y2="44506"/>
                        <a14:backgroundMark x1="19324" y1="49513" x2="19324" y2="49513"/>
                        <a14:backgroundMark x1="18585" y1="44506" x2="18585" y2="44506"/>
                        <a14:backgroundMark x1="22281" y1="31572" x2="22281" y2="31572"/>
                        <a14:backgroundMark x1="19324" y1="32128" x2="19324" y2="32128"/>
                        <a14:backgroundMark x1="23970" y1="26287" x2="23970" y2="26287"/>
                        <a14:backgroundMark x1="41394" y1="38943" x2="41394" y2="38943"/>
                        <a14:backgroundMark x1="27772" y1="67177" x2="27772" y2="67177"/>
                        <a14:backgroundMark x1="80148" y1="61892" x2="80148" y2="61892"/>
                        <a14:backgroundMark x1="75185" y1="70793" x2="75185" y2="70793"/>
                        <a14:backgroundMark x1="77719" y1="73853" x2="77719" y2="73853"/>
                        <a14:backgroundMark x1="64625" y1="64951" x2="64625" y2="64951"/>
                        <a14:backgroundMark x1="66737" y1="64951" x2="66737" y2="64951"/>
                        <a14:backgroundMark x1="62936" y1="61892" x2="62936" y2="61892"/>
                        <a14:backgroundMark x1="73284" y1="51599" x2="73284" y2="51599"/>
                        <a14:backgroundMark x1="67159" y1="50348" x2="67159" y2="50348"/>
                        <a14:backgroundMark x1="69060" y1="59110" x2="69060" y2="59110"/>
                        <a14:backgroundMark x1="70433" y1="54381" x2="70433" y2="54381"/>
                        <a14:backgroundMark x1="68638" y1="54798" x2="68638" y2="54798"/>
                        <a14:backgroundMark x1="62302" y1="45202" x2="62302" y2="45202"/>
                        <a14:backgroundMark x1="60824" y1="41446" x2="60824" y2="41446"/>
                        <a14:backgroundMark x1="48680" y1="65229" x2="48680" y2="65229"/>
                        <a14:backgroundMark x1="44879" y1="55355" x2="44879" y2="55355"/>
                        <a14:backgroundMark x1="49525" y1="48540" x2="49525" y2="48540"/>
                        <a14:backgroundMark x1="52587" y1="46453" x2="52587" y2="46453"/>
                        <a14:backgroundMark x1="62936" y1="33380" x2="62936" y2="33380"/>
                        <a14:backgroundMark x1="64625" y1="32128" x2="64625" y2="32128"/>
                        <a14:backgroundMark x1="77508" y1="60362" x2="77508" y2="60362"/>
                        <a14:backgroundMark x1="80781" y1="59666" x2="80781" y2="59666"/>
                        <a14:backgroundMark x1="43506" y1="60362" x2="43506" y2="60362"/>
                        <a14:backgroundMark x1="35269" y1="20445" x2="35269" y2="20445"/>
                        <a14:backgroundMark x1="87645" y1="49791" x2="87645" y2="49791"/>
                        <a14:backgroundMark x1="89440" y1="50348" x2="89440" y2="50348"/>
                        <a14:backgroundMark x1="78036" y1="63143" x2="78036" y2="63143"/>
                        <a14:backgroundMark x1="58289" y1="63700" x2="58289" y2="63700"/>
                        <a14:backgroundMark x1="22809" y1="86648" x2="22809" y2="86648"/>
                        <a14:backgroundMark x1="24710" y1="32128" x2="24710" y2="32128"/>
                        <a14:backgroundMark x1="62302" y1="28095" x2="62302" y2="28095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3" y="6174133"/>
            <a:ext cx="720908" cy="5473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29039" y="6494310"/>
            <a:ext cx="39577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CONNECTICUT STATE DEPARTMENT OF EDUCATION </a:t>
            </a:r>
            <a:endParaRPr lang="en-US" sz="11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1" y="6721475"/>
            <a:ext cx="7345016" cy="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7626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C6E1-5535-4822-A104-8AD069ED0D2F}" type="datetime1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256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4996-43C3-48F8-9B72-A205140463CE}" type="datetime1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3962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0A2C-C9D0-47A6-9FA4-8B6F7BD9CEA1}" type="datetime1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A163-4275-4BC9-B505-D6289A4AC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1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0587-7C60-4EAD-971D-9F0C22682E25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06168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8C5-FC21-4FD5-8338-D70667B656E2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0705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0A29-2E8A-41AE-8C29-BCEA258F7FCA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325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F52B-5FA5-4FFE-9DED-6BC95E717422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99886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2DD9-B05E-4AC9-B5FE-74A6D0EADFCC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58835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37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E27A37-1037-4911-8A14-5C962653C198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44CAB7-4390-4F14-957C-AD643E67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1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E27A37-1037-4911-8A14-5C962653C198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44CAB7-4390-4F14-957C-AD643E67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3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E27A37-1037-4911-8A14-5C962653C198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44CAB7-4390-4F14-957C-AD643E67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682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E27A37-1037-4911-8A14-5C962653C198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44CAB7-4390-4F14-957C-AD643E67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7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E27A37-1037-4911-8A14-5C962653C198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44CAB7-4390-4F14-957C-AD643E67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25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E27A37-1037-4911-8A14-5C962653C198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44CAB7-4390-4F14-957C-AD643E67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72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E27A37-1037-4911-8A14-5C962653C198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44CAB7-4390-4F14-957C-AD643E67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7308" y="6126162"/>
            <a:ext cx="409492" cy="365125"/>
          </a:xfr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SDElogo_casual_blu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31" y1="85953" x2="36220" y2="91238"/>
                        <a14:foregroundMark x1="54699" y1="85396" x2="57550" y2="89430"/>
                        <a14:foregroundMark x1="80359" y1="86648" x2="80570" y2="89986"/>
                        <a14:foregroundMark x1="87645" y1="86370" x2="87328" y2="92490"/>
                        <a14:foregroundMark x1="9609" y1="54103" x2="9609" y2="54103"/>
                        <a14:foregroundMark x1="4435" y1="51043" x2="4435" y2="51043"/>
                        <a14:foregroundMark x1="7497" y1="52295" x2="7497" y2="52295"/>
                        <a14:backgroundMark x1="46990" y1="18220" x2="46990" y2="18220"/>
                        <a14:backgroundMark x1="49314" y1="15438" x2="49314" y2="15438"/>
                        <a14:backgroundMark x1="50053" y1="19750" x2="50053" y2="19750"/>
                        <a14:backgroundMark x1="37381" y1="46036" x2="37381" y2="46036"/>
                        <a14:backgroundMark x1="34741" y1="52295" x2="34741" y2="52295"/>
                        <a14:backgroundMark x1="28722" y1="58693" x2="28722" y2="58693"/>
                        <a14:backgroundMark x1="57761" y1="20445" x2="57761" y2="20445"/>
                        <a14:backgroundMark x1="59873" y1="22253" x2="59873" y2="22253"/>
                        <a14:backgroundMark x1="52904" y1="25730" x2="52904" y2="25730"/>
                        <a14:backgroundMark x1="55227" y1="23505" x2="55227" y2="23505"/>
                        <a14:backgroundMark x1="54699" y1="19471" x2="54699" y2="19471"/>
                        <a14:backgroundMark x1="67159" y1="20028" x2="67159" y2="20028"/>
                        <a14:backgroundMark x1="53326" y1="6537" x2="53326" y2="6537"/>
                        <a14:backgroundMark x1="51214" y1="7093" x2="51214" y2="7093"/>
                        <a14:backgroundMark x1="51637" y1="4033" x2="51637" y2="4033"/>
                        <a14:backgroundMark x1="11088" y1="41446" x2="11088" y2="41446"/>
                        <a14:backgroundMark x1="25871" y1="95271" x2="25871" y2="95271"/>
                        <a14:backgroundMark x1="23970" y1="95828" x2="23970" y2="95828"/>
                        <a14:backgroundMark x1="45618" y1="66759" x2="45618" y2="66759"/>
                        <a14:backgroundMark x1="47730" y1="69958" x2="47730" y2="69958"/>
                        <a14:backgroundMark x1="53537" y1="70793" x2="53537" y2="70793"/>
                        <a14:backgroundMark x1="69483" y1="27538" x2="69483" y2="27538"/>
                        <a14:backgroundMark x1="10560" y1="48261" x2="10560" y2="48261"/>
                        <a14:backgroundMark x1="23020" y1="17246" x2="23020" y2="17246"/>
                        <a14:backgroundMark x1="22598" y1="13908" x2="22598" y2="13908"/>
                        <a14:backgroundMark x1="25343" y1="12935" x2="25343" y2="12935"/>
                        <a14:backgroundMark x1="31045" y1="18915" x2="31045" y2="18915"/>
                        <a14:backgroundMark x1="29884" y1="15160" x2="29884" y2="15160"/>
                        <a14:backgroundMark x1="29145" y1="17663" x2="29145" y2="17663"/>
                        <a14:backgroundMark x1="12249" y1="23783" x2="12249" y2="23783"/>
                        <a14:backgroundMark x1="12249" y1="29068" x2="12249" y2="29068"/>
                        <a14:backgroundMark x1="8237" y1="28512" x2="8237" y2="28512"/>
                        <a14:backgroundMark x1="10771" y1="21280" x2="10771" y2="21280"/>
                        <a14:backgroundMark x1="19958" y1="22531" x2="19958" y2="22531"/>
                        <a14:backgroundMark x1="18585" y1="19471" x2="18585" y2="19471"/>
                        <a14:backgroundMark x1="27772" y1="61892" x2="27772" y2="61892"/>
                        <a14:backgroundMark x1="31257" y1="57858" x2="31257" y2="57858"/>
                        <a14:backgroundMark x1="81943" y1="50348" x2="81943" y2="50348"/>
                        <a14:backgroundMark x1="81943" y1="47566" x2="81943" y2="47566"/>
                        <a14:backgroundMark x1="84055" y1="47288" x2="84055" y2="47288"/>
                        <a14:backgroundMark x1="89757" y1="54381" x2="89757" y2="54381"/>
                        <a14:backgroundMark x1="98205" y1="59388" x2="98205" y2="59388"/>
                        <a14:backgroundMark x1="86695" y1="68707" x2="86695" y2="68707"/>
                        <a14:backgroundMark x1="87117" y1="65925" x2="87117" y2="65925"/>
                        <a14:backgroundMark x1="71911" y1="33380" x2="71911" y2="33380"/>
                        <a14:backgroundMark x1="43717" y1="17246" x2="43717" y2="17246"/>
                        <a14:backgroundMark x1="45301" y1="15716" x2="45301" y2="15716"/>
                        <a14:backgroundMark x1="41394" y1="24757" x2="41394" y2="24757"/>
                        <a14:backgroundMark x1="42767" y1="22253" x2="42767" y2="22253"/>
                        <a14:backgroundMark x1="45301" y1="25730" x2="45301" y2="25730"/>
                        <a14:backgroundMark x1="48363" y1="8623" x2="48363" y2="8623"/>
                        <a14:backgroundMark x1="49314" y1="3755" x2="49314" y2="3755"/>
                        <a14:backgroundMark x1="58501" y1="4590" x2="58501" y2="4590"/>
                        <a14:backgroundMark x1="58923" y1="8345" x2="58923" y2="8345"/>
                        <a14:backgroundMark x1="69799" y1="17246" x2="69799" y2="17246"/>
                        <a14:backgroundMark x1="63886" y1="22531" x2="63886" y2="22531"/>
                        <a14:backgroundMark x1="25871" y1="40195" x2="25871" y2="40195"/>
                        <a14:backgroundMark x1="24393" y1="45480" x2="24393" y2="45480"/>
                        <a14:backgroundMark x1="17635" y1="40195" x2="17635" y2="40195"/>
                        <a14:backgroundMark x1="22598" y1="44506" x2="22598" y2="44506"/>
                        <a14:backgroundMark x1="19324" y1="49513" x2="19324" y2="49513"/>
                        <a14:backgroundMark x1="18585" y1="44506" x2="18585" y2="44506"/>
                        <a14:backgroundMark x1="22281" y1="31572" x2="22281" y2="31572"/>
                        <a14:backgroundMark x1="19324" y1="32128" x2="19324" y2="32128"/>
                        <a14:backgroundMark x1="23970" y1="26287" x2="23970" y2="26287"/>
                        <a14:backgroundMark x1="41394" y1="38943" x2="41394" y2="38943"/>
                        <a14:backgroundMark x1="27772" y1="67177" x2="27772" y2="67177"/>
                        <a14:backgroundMark x1="80148" y1="61892" x2="80148" y2="61892"/>
                        <a14:backgroundMark x1="75185" y1="70793" x2="75185" y2="70793"/>
                        <a14:backgroundMark x1="77719" y1="73853" x2="77719" y2="73853"/>
                        <a14:backgroundMark x1="64625" y1="64951" x2="64625" y2="64951"/>
                        <a14:backgroundMark x1="66737" y1="64951" x2="66737" y2="64951"/>
                        <a14:backgroundMark x1="62936" y1="61892" x2="62936" y2="61892"/>
                        <a14:backgroundMark x1="73284" y1="51599" x2="73284" y2="51599"/>
                        <a14:backgroundMark x1="67159" y1="50348" x2="67159" y2="50348"/>
                        <a14:backgroundMark x1="69060" y1="59110" x2="69060" y2="59110"/>
                        <a14:backgroundMark x1="70433" y1="54381" x2="70433" y2="54381"/>
                        <a14:backgroundMark x1="68638" y1="54798" x2="68638" y2="54798"/>
                        <a14:backgroundMark x1="62302" y1="45202" x2="62302" y2="45202"/>
                        <a14:backgroundMark x1="60824" y1="41446" x2="60824" y2="41446"/>
                        <a14:backgroundMark x1="48680" y1="65229" x2="48680" y2="65229"/>
                        <a14:backgroundMark x1="44879" y1="55355" x2="44879" y2="55355"/>
                        <a14:backgroundMark x1="49525" y1="48540" x2="49525" y2="48540"/>
                        <a14:backgroundMark x1="52587" y1="46453" x2="52587" y2="46453"/>
                        <a14:backgroundMark x1="62936" y1="33380" x2="62936" y2="33380"/>
                        <a14:backgroundMark x1="64625" y1="32128" x2="64625" y2="32128"/>
                        <a14:backgroundMark x1="77508" y1="60362" x2="77508" y2="60362"/>
                        <a14:backgroundMark x1="80781" y1="59666" x2="80781" y2="59666"/>
                        <a14:backgroundMark x1="43506" y1="60362" x2="43506" y2="60362"/>
                        <a14:backgroundMark x1="35269" y1="20445" x2="35269" y2="20445"/>
                        <a14:backgroundMark x1="87645" y1="49791" x2="87645" y2="49791"/>
                        <a14:backgroundMark x1="89440" y1="50348" x2="89440" y2="50348"/>
                        <a14:backgroundMark x1="78036" y1="63143" x2="78036" y2="63143"/>
                        <a14:backgroundMark x1="58289" y1="63700" x2="58289" y2="63700"/>
                        <a14:backgroundMark x1="22809" y1="86648" x2="22809" y2="86648"/>
                        <a14:backgroundMark x1="24710" y1="32128" x2="24710" y2="32128"/>
                        <a14:backgroundMark x1="62302" y1="28095" x2="62302" y2="28095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3" y="6174133"/>
            <a:ext cx="720908" cy="5473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29039" y="6494310"/>
            <a:ext cx="39577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CONNECTICUT STATE DEPARTMENT OF EDUCATION </a:t>
            </a:r>
            <a:endParaRPr lang="en-US" sz="11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1" y="6721475"/>
            <a:ext cx="7345016" cy="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656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E27A37-1037-4911-8A14-5C962653C198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44CAB7-4390-4F14-957C-AD643E67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847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E27A37-1037-4911-8A14-5C962653C198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44CAB7-4390-4F14-957C-AD643E67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09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AE27A37-1037-4911-8A14-5C962653C198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44CAB7-4390-4F14-957C-AD643E67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043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C5B0-E044-4EA4-BBE0-219F5F58D4D3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94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E6A9-1751-4FB0-A329-2C60AF79B801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6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6014-4131-4706-8DF1-9A0CAA0D6D6D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29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28D-367E-4419-843F-030C9D7896B7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215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4518-893A-4930-A935-9A5913C4D3E0}" type="datetime1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08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6C87-65C5-40FC-B93D-7FF1390CD09B}" type="datetime1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947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DAAA-34F6-488D-8C36-7DE07F94C1E8}" type="datetime1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1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C6E1-5535-4822-A104-8AD069ED0D2F}" type="datetime1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49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C848-F599-440A-A77F-2EDC2F99546D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722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5F2F-93B2-4972-9A8F-8228A91B3BEB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74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E26F-547B-463D-8349-4A9ECB05C249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810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D402-A9CD-4B80-B00B-98629F7836EB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58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95275"/>
            <a:ext cx="826135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8A6D-5574-407D-8C1D-00425676D750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3A72E-C43D-40B8-BA1C-0F20188C6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73966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2A1A0-C4E7-4AAC-8939-C184670D6E7D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9F01-39C1-4528-A091-DBE7F2102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946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7041-F540-4B5F-86E8-7689965052F2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31481-3882-4707-84E1-E7626A553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546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C0A3-5E08-4142-9DBF-9E41FF6BCEAA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A0D44-F3FD-4FA1-9CF4-2AA70EB5E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09196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FF1E-F59F-43FB-91AA-D3EC2EE0495C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5455-8667-4001-82C3-DE909809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75155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A255C-F787-4D2C-B8B1-1C9A4CE3A9FF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B61E-26C0-4165-B12E-3C34F1DA8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526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4996-43C3-48F8-9B72-A205140463CE}" type="datetime1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15718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790A2C-C9D0-47A6-9FA4-8B6F7BD9CEA1}" type="datetime1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2A163-4275-4BC9-B505-D6289A4AC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483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41C51-9C52-4875-B2FA-EECEAD5ED4CA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C038-C1D8-4A04-83EF-428DDC5A7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35214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3A80-5506-49B8-8550-9B6B6A0B6AAB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1C5C-1A70-4406-9C83-6D67ECE8D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09935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6EF6-C67E-4340-8000-5DFCD70DC5F2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72BE-A20C-45DD-9FFF-F5E71BA6C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69577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38624-2006-4873-ADF8-4EB172AF1907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4081-FADA-4B90-A69A-DE072BA5A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49482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7562A-743D-4105-AAD0-5243ED123913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3E22-EF07-49F7-93C2-A77595CCD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86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FF48-A355-42B7-AD72-7DE3EFD6EB1C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5B10-5970-4F75-84CE-7862BF001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573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19B3B-CC0E-4367-91BB-0FC65DED75EB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3337-541D-4996-B444-27ED01AB4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58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9E56-A0CD-41D1-A9E0-3AB503BFBAE2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E129F-4604-4AA9-BF31-38935B5CB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644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6FC72-87ED-4804-8C7D-B07911C7D294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5D37B-72AF-441A-9FBE-A76F5A017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1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0A2C-C9D0-47A6-9FA4-8B6F7BD9CEA1}" type="datetime1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A163-4275-4BC9-B505-D6289A4AC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1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A52CE-721F-41E8-B2B4-F6E553AF5544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9248-4AB5-4B0B-B2AB-9DBC5C727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105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CF5D-7E42-429B-9299-B232AA8F0D8E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2AA9-FF6D-4DE0-B892-61BBC8BD1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439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AA895-2627-4E51-8E63-01B6D23877CB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4D99-07B6-46C7-B9B8-2FE7EC4A6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047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4569-2E0A-4C5F-B0C4-7C8E1B70611A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507A-87D0-4D7D-B14A-BC22B8666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584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0F0C-C2AA-491D-BDA5-2BEB45787345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8335D-91D6-40D1-8A80-A81CF0A99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063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F542-B574-48FE-ADA6-2EE73E34EDCE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2163-1806-458E-9F00-DCD837D3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1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B6ED-2AE2-4C8D-8D06-015371BDB7E0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0182-02B9-4518-A156-2E31F119290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04" y="295386"/>
            <a:ext cx="8260796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979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9A27-13DD-4057-8357-D508D3F0DDA6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0182-02B9-4518-A156-2E31F119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528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E947-754F-4E70-B713-AB5FB18260C3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0182-02B9-4518-A156-2E31F119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30777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A87B-74A4-456E-AE4D-E3F4F7E3B576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0182-02B9-4518-A156-2E31F119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9162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0587-7C60-4EAD-971D-9F0C22682E25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44439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AA23-6327-468B-91E2-F26D27958B47}" type="datetime1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0182-02B9-4518-A156-2E31F119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405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1488-6378-4F1B-AED1-286062261F07}" type="datetime1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0182-02B9-4518-A156-2E31F119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52221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0A2C-C9D0-47A6-9FA4-8B6F7BD9CEA1}" type="datetime1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A163-4275-4BC9-B505-D6289A4AC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765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2C33-B0A2-40B4-B47C-2CB08A477125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0182-02B9-4518-A156-2E31F119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647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9EE1-ECE8-4929-BC5C-602698846C85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0182-02B9-4518-A156-2E31F119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18772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F963-2D98-4D2F-9F67-6B37B2A51DC4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0182-02B9-4518-A156-2E31F119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99464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4D23-EF4F-49A0-BCDF-435B31A30A9F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0182-02B9-4518-A156-2E31F119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13370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276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4B4-1906-4A17-A1B8-9C391C2CFEEC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930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09B8-33D9-44EB-91F1-F905B48BBECF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2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1FFA0-0627-49DD-813E-D1BE789EEE06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1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D331-CA56-4332-B0AC-03390BA5D557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7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1FFA0-0627-49DD-813E-D1BE789EEE06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SDElogo_casual_blue.jpg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6431" y1="85953" x2="36220" y2="91238"/>
                        <a14:foregroundMark x1="54699" y1="85396" x2="57550" y2="89430"/>
                        <a14:foregroundMark x1="80359" y1="86648" x2="80570" y2="89986"/>
                        <a14:foregroundMark x1="87645" y1="86370" x2="87328" y2="92490"/>
                        <a14:foregroundMark x1="9609" y1="54103" x2="9609" y2="54103"/>
                        <a14:foregroundMark x1="4435" y1="51043" x2="4435" y2="51043"/>
                        <a14:foregroundMark x1="7497" y1="52295" x2="7497" y2="52295"/>
                        <a14:backgroundMark x1="46990" y1="18220" x2="46990" y2="18220"/>
                        <a14:backgroundMark x1="49314" y1="15438" x2="49314" y2="15438"/>
                        <a14:backgroundMark x1="50053" y1="19750" x2="50053" y2="19750"/>
                        <a14:backgroundMark x1="37381" y1="46036" x2="37381" y2="46036"/>
                        <a14:backgroundMark x1="34741" y1="52295" x2="34741" y2="52295"/>
                        <a14:backgroundMark x1="28722" y1="58693" x2="28722" y2="58693"/>
                        <a14:backgroundMark x1="57761" y1="20445" x2="57761" y2="20445"/>
                        <a14:backgroundMark x1="59873" y1="22253" x2="59873" y2="22253"/>
                        <a14:backgroundMark x1="52904" y1="25730" x2="52904" y2="25730"/>
                        <a14:backgroundMark x1="55227" y1="23505" x2="55227" y2="23505"/>
                        <a14:backgroundMark x1="54699" y1="19471" x2="54699" y2="19471"/>
                        <a14:backgroundMark x1="67159" y1="20028" x2="67159" y2="20028"/>
                        <a14:backgroundMark x1="53326" y1="6537" x2="53326" y2="6537"/>
                        <a14:backgroundMark x1="51214" y1="7093" x2="51214" y2="7093"/>
                        <a14:backgroundMark x1="51637" y1="4033" x2="51637" y2="4033"/>
                        <a14:backgroundMark x1="11088" y1="41446" x2="11088" y2="41446"/>
                        <a14:backgroundMark x1="25871" y1="95271" x2="25871" y2="95271"/>
                        <a14:backgroundMark x1="23970" y1="95828" x2="23970" y2="95828"/>
                        <a14:backgroundMark x1="45618" y1="66759" x2="45618" y2="66759"/>
                        <a14:backgroundMark x1="47730" y1="69958" x2="47730" y2="69958"/>
                        <a14:backgroundMark x1="53537" y1="70793" x2="53537" y2="70793"/>
                        <a14:backgroundMark x1="69483" y1="27538" x2="69483" y2="27538"/>
                        <a14:backgroundMark x1="10560" y1="48261" x2="10560" y2="48261"/>
                        <a14:backgroundMark x1="23020" y1="17246" x2="23020" y2="17246"/>
                        <a14:backgroundMark x1="22598" y1="13908" x2="22598" y2="13908"/>
                        <a14:backgroundMark x1="25343" y1="12935" x2="25343" y2="12935"/>
                        <a14:backgroundMark x1="31045" y1="18915" x2="31045" y2="18915"/>
                        <a14:backgroundMark x1="29884" y1="15160" x2="29884" y2="15160"/>
                        <a14:backgroundMark x1="29145" y1="17663" x2="29145" y2="17663"/>
                        <a14:backgroundMark x1="12249" y1="23783" x2="12249" y2="23783"/>
                        <a14:backgroundMark x1="12249" y1="29068" x2="12249" y2="29068"/>
                        <a14:backgroundMark x1="8237" y1="28512" x2="8237" y2="28512"/>
                        <a14:backgroundMark x1="10771" y1="21280" x2="10771" y2="21280"/>
                        <a14:backgroundMark x1="19958" y1="22531" x2="19958" y2="22531"/>
                        <a14:backgroundMark x1="18585" y1="19471" x2="18585" y2="19471"/>
                        <a14:backgroundMark x1="27772" y1="61892" x2="27772" y2="61892"/>
                        <a14:backgroundMark x1="31257" y1="57858" x2="31257" y2="57858"/>
                        <a14:backgroundMark x1="81943" y1="50348" x2="81943" y2="50348"/>
                        <a14:backgroundMark x1="81943" y1="47566" x2="81943" y2="47566"/>
                        <a14:backgroundMark x1="84055" y1="47288" x2="84055" y2="47288"/>
                        <a14:backgroundMark x1="89757" y1="54381" x2="89757" y2="54381"/>
                        <a14:backgroundMark x1="98205" y1="59388" x2="98205" y2="59388"/>
                        <a14:backgroundMark x1="86695" y1="68707" x2="86695" y2="68707"/>
                        <a14:backgroundMark x1="87117" y1="65925" x2="87117" y2="65925"/>
                        <a14:backgroundMark x1="71911" y1="33380" x2="71911" y2="33380"/>
                        <a14:backgroundMark x1="43717" y1="17246" x2="43717" y2="17246"/>
                        <a14:backgroundMark x1="45301" y1="15716" x2="45301" y2="15716"/>
                        <a14:backgroundMark x1="41394" y1="24757" x2="41394" y2="24757"/>
                        <a14:backgroundMark x1="42767" y1="22253" x2="42767" y2="22253"/>
                        <a14:backgroundMark x1="45301" y1="25730" x2="45301" y2="25730"/>
                        <a14:backgroundMark x1="48363" y1="8623" x2="48363" y2="8623"/>
                        <a14:backgroundMark x1="49314" y1="3755" x2="49314" y2="3755"/>
                        <a14:backgroundMark x1="58501" y1="4590" x2="58501" y2="4590"/>
                        <a14:backgroundMark x1="58923" y1="8345" x2="58923" y2="8345"/>
                        <a14:backgroundMark x1="69799" y1="17246" x2="69799" y2="17246"/>
                        <a14:backgroundMark x1="63886" y1="22531" x2="63886" y2="22531"/>
                        <a14:backgroundMark x1="25871" y1="40195" x2="25871" y2="40195"/>
                        <a14:backgroundMark x1="24393" y1="45480" x2="24393" y2="45480"/>
                        <a14:backgroundMark x1="17635" y1="40195" x2="17635" y2="40195"/>
                        <a14:backgroundMark x1="22598" y1="44506" x2="22598" y2="44506"/>
                        <a14:backgroundMark x1="19324" y1="49513" x2="19324" y2="49513"/>
                        <a14:backgroundMark x1="18585" y1="44506" x2="18585" y2="44506"/>
                        <a14:backgroundMark x1="22281" y1="31572" x2="22281" y2="31572"/>
                        <a14:backgroundMark x1="19324" y1="32128" x2="19324" y2="32128"/>
                        <a14:backgroundMark x1="23970" y1="26287" x2="23970" y2="26287"/>
                        <a14:backgroundMark x1="41394" y1="38943" x2="41394" y2="38943"/>
                        <a14:backgroundMark x1="27772" y1="67177" x2="27772" y2="67177"/>
                        <a14:backgroundMark x1="80148" y1="61892" x2="80148" y2="61892"/>
                        <a14:backgroundMark x1="75185" y1="70793" x2="75185" y2="70793"/>
                        <a14:backgroundMark x1="77719" y1="73853" x2="77719" y2="73853"/>
                        <a14:backgroundMark x1="64625" y1="64951" x2="64625" y2="64951"/>
                        <a14:backgroundMark x1="66737" y1="64951" x2="66737" y2="64951"/>
                        <a14:backgroundMark x1="62936" y1="61892" x2="62936" y2="61892"/>
                        <a14:backgroundMark x1="73284" y1="51599" x2="73284" y2="51599"/>
                        <a14:backgroundMark x1="67159" y1="50348" x2="67159" y2="50348"/>
                        <a14:backgroundMark x1="69060" y1="59110" x2="69060" y2="59110"/>
                        <a14:backgroundMark x1="70433" y1="54381" x2="70433" y2="54381"/>
                        <a14:backgroundMark x1="68638" y1="54798" x2="68638" y2="54798"/>
                        <a14:backgroundMark x1="62302" y1="45202" x2="62302" y2="45202"/>
                        <a14:backgroundMark x1="60824" y1="41446" x2="60824" y2="41446"/>
                        <a14:backgroundMark x1="48680" y1="65229" x2="48680" y2="65229"/>
                        <a14:backgroundMark x1="44879" y1="55355" x2="44879" y2="55355"/>
                        <a14:backgroundMark x1="49525" y1="48540" x2="49525" y2="48540"/>
                        <a14:backgroundMark x1="52587" y1="46453" x2="52587" y2="46453"/>
                        <a14:backgroundMark x1="62936" y1="33380" x2="62936" y2="33380"/>
                        <a14:backgroundMark x1="64625" y1="32128" x2="64625" y2="32128"/>
                        <a14:backgroundMark x1="77508" y1="60362" x2="77508" y2="60362"/>
                        <a14:backgroundMark x1="80781" y1="59666" x2="80781" y2="59666"/>
                        <a14:backgroundMark x1="43506" y1="60362" x2="43506" y2="60362"/>
                        <a14:backgroundMark x1="35269" y1="20445" x2="35269" y2="20445"/>
                        <a14:backgroundMark x1="87645" y1="49791" x2="87645" y2="49791"/>
                        <a14:backgroundMark x1="89440" y1="50348" x2="89440" y2="50348"/>
                        <a14:backgroundMark x1="78036" y1="63143" x2="78036" y2="63143"/>
                        <a14:backgroundMark x1="58289" y1="63700" x2="58289" y2="63700"/>
                        <a14:backgroundMark x1="22809" y1="86648" x2="22809" y2="86648"/>
                        <a14:backgroundMark x1="24710" y1="32128" x2="24710" y2="32128"/>
                        <a14:backgroundMark x1="62302" y1="28095" x2="62302" y2="28095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3" y="6174133"/>
            <a:ext cx="720908" cy="5473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29039" y="6494310"/>
            <a:ext cx="39577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CONNECTICUT STATE DEPARTMENT OF EDUCATION </a:t>
            </a:r>
            <a:endParaRPr lang="en-US" sz="11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97281" y="6721475"/>
            <a:ext cx="7345016" cy="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6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D331-CA56-4332-B0AC-03390BA5D557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2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3C1FFA0-0627-49DD-813E-D1BE789EEE06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6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F6EAE9-A4FF-4B5E-8D01-987803374FBB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F5D341-9FBA-4ECD-B02E-E778459E1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6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1FFA0-0627-49DD-813E-D1BE789EEE06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6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D6668-33D5-4F25-9BC2-EA5DD5B8535F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CONNECTICUT STATE DEPARTMENT OF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17585"/>
            <a:ext cx="9144000" cy="182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061" y="5359976"/>
            <a:ext cx="909759" cy="9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0" y="238600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</a:rPr>
              <a:t>INTRODUCTION </a:t>
            </a:r>
            <a:r>
              <a:rPr lang="en-US" sz="4000" i="1" dirty="0" smtClean="0">
                <a:solidFill>
                  <a:prstClr val="black"/>
                </a:solidFill>
              </a:rPr>
              <a:t>to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smtClean="0">
                <a:solidFill>
                  <a:prstClr val="black"/>
                </a:solidFill>
              </a:rPr>
              <a:t>TEAM  </a:t>
            </a:r>
            <a:r>
              <a:rPr lang="en-US" sz="4000" dirty="0" smtClean="0">
                <a:solidFill>
                  <a:prstClr val="black"/>
                </a:solidFill>
              </a:rPr>
              <a:t>MODULE 5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40180" y="3223101"/>
            <a:ext cx="6400800" cy="1752600"/>
          </a:xfrm>
        </p:spPr>
        <p:txBody>
          <a:bodyPr/>
          <a:lstStyle/>
          <a:p>
            <a:r>
              <a:rPr lang="en-US" dirty="0"/>
              <a:t>The Connecticut Code of Professional Responsibility for Educators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44880" y="4560202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Regulations of Connecticut State Agencies</a:t>
            </a:r>
          </a:p>
          <a:p>
            <a:pPr algn="ctr"/>
            <a:r>
              <a:rPr lang="en-US" sz="2400" i="1" dirty="0" smtClean="0"/>
              <a:t>Section 10-145d-400a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68" y="83350"/>
            <a:ext cx="1550665" cy="116299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09600" y="1630676"/>
            <a:ext cx="7772400" cy="235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1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CONNECTICUT STATE DEPARTMENT OF EDUCATION </a:t>
            </a:r>
            <a:r>
              <a:rPr lang="en-US" sz="1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/>
            </a:r>
            <a:br>
              <a:rPr lang="en-US" sz="1600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endParaRPr lang="en-US" sz="28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813812"/>
            <a:ext cx="9144000" cy="0"/>
          </a:xfrm>
          <a:prstGeom prst="line">
            <a:avLst/>
          </a:pr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4000">
    <p:fade/>
    <p:sndAc>
      <p:stSnd>
        <p:snd r:embed="rId3" name="Imagine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93" y="838200"/>
            <a:ext cx="83304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According to </a:t>
            </a:r>
            <a:r>
              <a:rPr lang="en-US" sz="4400" dirty="0"/>
              <a:t>Charlotte </a:t>
            </a:r>
            <a:r>
              <a:rPr lang="en-US" sz="4400" dirty="0" smtClean="0"/>
              <a:t>Danielson, teachers make over  3,000 decisions per day.</a:t>
            </a:r>
          </a:p>
        </p:txBody>
      </p:sp>
      <p:pic>
        <p:nvPicPr>
          <p:cNvPr id="3" name="Picture 2" descr="boy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8959" y="2968629"/>
            <a:ext cx="4285273" cy="391649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1000"/>
            <a:ext cx="7467600" cy="30469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perspective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latin typeface="Book Antiqua" pitchFamily="18" charset="0"/>
              </a:rPr>
              <a:t>Are teachers prepared to always make the right decision?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Learning Curve" pitchFamily="2" charset="0"/>
            </a:endParaRPr>
          </a:p>
        </p:txBody>
      </p:sp>
      <p:pic>
        <p:nvPicPr>
          <p:cNvPr id="3" name="Picture 2" descr="decision-making%20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6998" y="3239770"/>
            <a:ext cx="3876675" cy="36182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509" y="3048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Unfortunately, educator misconduct occurs and is a serious concern for communities, schools, </a:t>
            </a:r>
            <a:r>
              <a:rPr lang="en-US" sz="4000" dirty="0" smtClean="0"/>
              <a:t>districts </a:t>
            </a:r>
            <a:r>
              <a:rPr lang="en-US" sz="4000" dirty="0"/>
              <a:t>and states across the country.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87" y="3174220"/>
            <a:ext cx="3572474" cy="20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153169">
            <a:off x="927348" y="3048000"/>
            <a:ext cx="3187547" cy="1465604"/>
          </a:xfrm>
          <a:prstGeom prst="flowChartDocumen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Charges of teacher misconduct are on rise</a:t>
            </a:r>
          </a:p>
          <a:p>
            <a:r>
              <a:rPr lang="en-US" dirty="0"/>
              <a:t>Published: Saturday, April 22, 2006 12:00 a.m. MDT </a:t>
            </a:r>
          </a:p>
          <a:p>
            <a:r>
              <a:rPr lang="en-US" sz="1200" b="1" dirty="0"/>
              <a:t>Copyright 2006 Deseret Morning News</a:t>
            </a:r>
            <a:endParaRPr lang="en-US" sz="1200" dirty="0"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614">
            <a:off x="5762357" y="3451462"/>
            <a:ext cx="2512913" cy="249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Document 3"/>
          <p:cNvSpPr/>
          <p:nvPr/>
        </p:nvSpPr>
        <p:spPr>
          <a:xfrm rot="21117773">
            <a:off x="1949801" y="4417263"/>
            <a:ext cx="4364581" cy="2149721"/>
          </a:xfrm>
          <a:prstGeom prst="flowChartDocumen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Teacher Web sites triggering questions</a:t>
            </a:r>
          </a:p>
          <a:p>
            <a:r>
              <a:rPr lang="en-US" i="1" dirty="0"/>
              <a:t>Some are posting personal data that students can access</a:t>
            </a:r>
          </a:p>
          <a:p>
            <a:r>
              <a:rPr lang="en-US" sz="1200" dirty="0"/>
              <a:t>Published: Saturday, June 10, 2006 12:00 a.m. MDT By Laura Hancock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15" y="7620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Not only does it </a:t>
            </a:r>
            <a:r>
              <a:rPr lang="en-US" sz="4000" dirty="0"/>
              <a:t>harm </a:t>
            </a:r>
            <a:r>
              <a:rPr lang="en-US" sz="4000" dirty="0" smtClean="0"/>
              <a:t>our </a:t>
            </a:r>
            <a:r>
              <a:rPr lang="en-US" sz="4000" dirty="0"/>
              <a:t>students,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0" y="1469886"/>
            <a:ext cx="5312229" cy="31021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572000"/>
            <a:ext cx="906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educator misconduct disgraces the community and denigrates the profession.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60305"/>
            <a:ext cx="853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/>
              <a:t>It </a:t>
            </a:r>
            <a:r>
              <a:rPr lang="en-US" sz="3800" b="1" dirty="0"/>
              <a:t>provides support for </a:t>
            </a:r>
            <a:r>
              <a:rPr lang="en-US" sz="3800" b="1" dirty="0" smtClean="0"/>
              <a:t>behaving ethically</a:t>
            </a:r>
            <a:endParaRPr lang="en-US" sz="38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430321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prstClr val="black"/>
                </a:solidFill>
              </a:rPr>
              <a:t>A code supports us in doing </a:t>
            </a:r>
            <a:r>
              <a:rPr lang="en-US" sz="3600" dirty="0" smtClean="0">
                <a:solidFill>
                  <a:prstClr val="black"/>
                </a:solidFill>
              </a:rPr>
              <a:t>what is </a:t>
            </a:r>
            <a:r>
              <a:rPr lang="en-US" sz="3600" dirty="0">
                <a:solidFill>
                  <a:prstClr val="black"/>
                </a:solidFill>
              </a:rPr>
              <a:t>right</a:t>
            </a:r>
            <a:r>
              <a:rPr lang="en-US" sz="3600" b="1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438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i="1" dirty="0" smtClean="0">
                <a:solidFill>
                  <a:prstClr val="black"/>
                </a:solidFill>
              </a:rPr>
              <a:t>especially</a:t>
            </a:r>
            <a:endParaRPr lang="en-US" sz="4000" i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0480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when there </a:t>
            </a:r>
            <a:r>
              <a:rPr lang="en-US" sz="4400" b="1" dirty="0" smtClean="0">
                <a:solidFill>
                  <a:prstClr val="black"/>
                </a:solidFill>
              </a:rPr>
              <a:t>is pressure </a:t>
            </a:r>
            <a:r>
              <a:rPr lang="en-US" sz="4400" b="1" dirty="0">
                <a:solidFill>
                  <a:prstClr val="black"/>
                </a:solidFill>
              </a:rPr>
              <a:t>or </a:t>
            </a:r>
            <a:r>
              <a:rPr lang="en-US" sz="4400" b="1" dirty="0" smtClean="0">
                <a:solidFill>
                  <a:prstClr val="black"/>
                </a:solidFill>
              </a:rPr>
              <a:t>temptation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1723" y="4649797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prstClr val="black"/>
                </a:solidFill>
              </a:rPr>
              <a:t>or</a:t>
            </a:r>
          </a:p>
          <a:p>
            <a:pPr lvl="0" algn="ctr"/>
            <a:r>
              <a:rPr lang="en-US" sz="4800" b="1" dirty="0">
                <a:solidFill>
                  <a:prstClr val="black"/>
                </a:solidFill>
              </a:rPr>
              <a:t>what will make people like us.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3969722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to do what is </a:t>
            </a:r>
            <a:r>
              <a:rPr lang="en-US" sz="4800" i="1" dirty="0">
                <a:solidFill>
                  <a:prstClr val="black"/>
                </a:solidFill>
              </a:rPr>
              <a:t>easiest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endParaRPr lang="en-US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prstClr val="black"/>
                </a:solidFill>
              </a:rPr>
              <a:t>Teaching is complex.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85800" y="42672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Teachers continually shape and reshape their actions to respond to the individual needs of their </a:t>
            </a:r>
            <a:r>
              <a:rPr lang="en-US" sz="3600" dirty="0" smtClean="0">
                <a:solidFill>
                  <a:prstClr val="black"/>
                </a:solidFill>
              </a:rPr>
              <a:t>students.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5318"/>
            <a:ext cx="4114800" cy="273978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080656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Developing a positive relationship with students is essential to effective teaching.  </a:t>
            </a:r>
            <a:endParaRPr lang="en-US" sz="4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3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05000"/>
            <a:ext cx="7696200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When you develop positive </a:t>
            </a:r>
            <a:r>
              <a:rPr lang="en-US" sz="2800" dirty="0"/>
              <a:t>relationships with your students, they are more likely to engage academically and achieve more. </a:t>
            </a:r>
          </a:p>
        </p:txBody>
      </p:sp>
    </p:spTree>
    <p:extLst>
      <p:ext uri="{BB962C8B-B14F-4D97-AF65-F5344CB8AC3E}">
        <p14:creationId xmlns:p14="http://schemas.microsoft.com/office/powerpoint/2010/main" val="203003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057400"/>
            <a:ext cx="8305800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Adobe Caslon Pro Bold" pitchFamily="18" charset="0"/>
              </a:rPr>
              <a:t>Teachers who foster positive relationships with their students create classroom environments more conducive to learning and meet students’ developmental, </a:t>
            </a:r>
            <a:r>
              <a:rPr lang="en-US" sz="2800" dirty="0" smtClean="0">
                <a:solidFill>
                  <a:prstClr val="black"/>
                </a:solidFill>
                <a:latin typeface="Adobe Caslon Pro Bold" pitchFamily="18" charset="0"/>
              </a:rPr>
              <a:t>emotional, </a:t>
            </a:r>
            <a:r>
              <a:rPr lang="en-US" sz="2800" dirty="0">
                <a:solidFill>
                  <a:prstClr val="black"/>
                </a:solidFill>
                <a:latin typeface="Adobe Caslon Pro Bold" pitchFamily="18" charset="0"/>
              </a:rPr>
              <a:t>and academic needs.</a:t>
            </a:r>
          </a:p>
        </p:txBody>
      </p:sp>
    </p:spTree>
    <p:extLst>
      <p:ext uri="{BB962C8B-B14F-4D97-AF65-F5344CB8AC3E}">
        <p14:creationId xmlns:p14="http://schemas.microsoft.com/office/powerpoint/2010/main" val="146214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057400"/>
            <a:ext cx="73914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Marzano (2003) states that students will resist rules and procedures along with the consequent disciplinary actions if the foundation of a good relationship is lacking.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400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295400" y="609600"/>
            <a:ext cx="7848600" cy="1371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As public service employees, educators hold a special position of trust. </a:t>
            </a:r>
          </a:p>
          <a:p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 descr="academics,African descent,classrooms,computers,learning,men,people,students,teachers,technology,universities,women"/>
          <p:cNvPicPr>
            <a:picLocks noChangeAspect="1" noChangeArrowheads="1"/>
          </p:cNvPicPr>
          <p:nvPr/>
        </p:nvPicPr>
        <p:blipFill>
          <a:blip r:embed="rId2" cstate="print"/>
          <a:srcRect t="17231" b="18769"/>
          <a:stretch>
            <a:fillRect/>
          </a:stretch>
        </p:blipFill>
        <p:spPr bwMode="auto">
          <a:xfrm>
            <a:off x="1314450" y="2209800"/>
            <a:ext cx="6610350" cy="4230624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55663813"/>
      </p:ext>
    </p:extLst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prstClr val="black"/>
                </a:solidFill>
              </a:rPr>
              <a:t>Students are more likely to be emotionally and intellectually </a:t>
            </a:r>
            <a:r>
              <a:rPr lang="en-US" sz="4000" dirty="0" smtClean="0">
                <a:solidFill>
                  <a:prstClr val="black"/>
                </a:solidFill>
              </a:rPr>
              <a:t>invested in classes where they have </a:t>
            </a:r>
            <a:r>
              <a:rPr lang="en-US" sz="4000" dirty="0">
                <a:solidFill>
                  <a:prstClr val="black"/>
                </a:solidFill>
              </a:rPr>
              <a:t>positive relationships with their </a:t>
            </a:r>
            <a:r>
              <a:rPr lang="en-US" sz="4000" dirty="0" smtClean="0">
                <a:solidFill>
                  <a:prstClr val="black"/>
                </a:solidFill>
              </a:rPr>
              <a:t>teachers. 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276600"/>
            <a:ext cx="4191000" cy="279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10896" y="120556"/>
            <a:ext cx="8610600" cy="3430542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381000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  <a:ea typeface="StretchingUpHigh" pitchFamily="2" charset="0"/>
              </a:rPr>
              <a:t>How does a teacher develop positive relationships with students and uphold the </a:t>
            </a:r>
          </a:p>
          <a:p>
            <a:pPr algn="ctr"/>
            <a:r>
              <a:rPr lang="en-US" sz="4000" i="1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  <a:ea typeface="StretchingUpHigh" pitchFamily="2" charset="0"/>
              </a:rPr>
              <a:t>Code of Professional Responsibility for Educators?  </a:t>
            </a:r>
            <a:endParaRPr lang="en-US" sz="4000" i="1" dirty="0">
              <a:solidFill>
                <a:schemeClr val="bg1">
                  <a:lumMod val="95000"/>
                </a:schemeClr>
              </a:solidFill>
              <a:latin typeface="Book Antiqua" pitchFamily="18" charset="0"/>
              <a:ea typeface="StretchingUpHig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51099"/>
            <a:ext cx="4660339" cy="287267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8539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Students </a:t>
            </a:r>
            <a:r>
              <a:rPr lang="en-US" sz="4000" dirty="0"/>
              <a:t>need </a:t>
            </a:r>
            <a:r>
              <a:rPr lang="en-US" sz="4000" dirty="0" smtClean="0"/>
              <a:t>to feel a sense </a:t>
            </a:r>
            <a:r>
              <a:rPr lang="en-US" sz="4000" dirty="0"/>
              <a:t>of comfort and safety from </a:t>
            </a:r>
            <a:r>
              <a:rPr lang="en-US" sz="4000" dirty="0" smtClean="0"/>
              <a:t>physical </a:t>
            </a:r>
            <a:r>
              <a:rPr lang="en-US" sz="4000" dirty="0"/>
              <a:t>and emotional abuse and </a:t>
            </a:r>
            <a:r>
              <a:rPr lang="en-US" sz="4000" dirty="0" smtClean="0"/>
              <a:t>from criticism </a:t>
            </a:r>
            <a:r>
              <a:rPr lang="en-US" sz="4000" dirty="0"/>
              <a:t>in their </a:t>
            </a:r>
            <a:r>
              <a:rPr lang="en-US" sz="4000" dirty="0" smtClean="0"/>
              <a:t>classrooms.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92" y="3582537"/>
            <a:ext cx="4038600" cy="269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91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Schools </a:t>
            </a:r>
            <a:r>
              <a:rPr lang="en-US" sz="4000" dirty="0" smtClean="0"/>
              <a:t>are responsible </a:t>
            </a:r>
            <a:r>
              <a:rPr lang="en-US" sz="4000" dirty="0"/>
              <a:t>for providing students with a </a:t>
            </a:r>
            <a:r>
              <a:rPr lang="en-US" sz="4000" b="1" dirty="0"/>
              <a:t>safe environment</a:t>
            </a:r>
          </a:p>
          <a:p>
            <a:pPr algn="ctr"/>
            <a:r>
              <a:rPr lang="en-US" sz="4000" dirty="0"/>
              <a:t>in which to develop </a:t>
            </a:r>
            <a:r>
              <a:rPr lang="en-US" sz="4000" b="1" dirty="0"/>
              <a:t>academicall</a:t>
            </a:r>
            <a:r>
              <a:rPr lang="en-US" sz="4000" dirty="0"/>
              <a:t>y, </a:t>
            </a:r>
            <a:r>
              <a:rPr lang="en-US" sz="4000" b="1" dirty="0"/>
              <a:t>emotionally</a:t>
            </a:r>
            <a:r>
              <a:rPr lang="en-US" sz="4000" dirty="0"/>
              <a:t> </a:t>
            </a:r>
            <a:r>
              <a:rPr lang="en-US" sz="4000" dirty="0" smtClean="0"/>
              <a:t>and </a:t>
            </a:r>
            <a:r>
              <a:rPr lang="en-US" sz="4000" b="1" dirty="0" smtClean="0"/>
              <a:t>behaviorally</a:t>
            </a:r>
            <a:r>
              <a:rPr lang="en-US" sz="4000" dirty="0"/>
              <a:t>.</a:t>
            </a:r>
            <a:r>
              <a:rPr lang="pt-BR" sz="4000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935545"/>
            <a:ext cx="2634319" cy="324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7639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43781"/>
            <a:ext cx="4340219" cy="289528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Rectangle 1"/>
          <p:cNvSpPr/>
          <p:nvPr/>
        </p:nvSpPr>
        <p:spPr>
          <a:xfrm>
            <a:off x="228600" y="304801"/>
            <a:ext cx="8229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smtClean="0"/>
              <a:t>Educators develop positive relationships by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making </a:t>
            </a:r>
            <a:r>
              <a:rPr lang="en-US" sz="36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responsible </a:t>
            </a:r>
            <a:r>
              <a:rPr lang="en-US" sz="36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decisions,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effectively handling </a:t>
            </a:r>
            <a:r>
              <a:rPr lang="en-US" sz="36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challenging </a:t>
            </a:r>
            <a:r>
              <a:rPr lang="en-US" sz="36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situations and 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heading </a:t>
            </a:r>
            <a:r>
              <a:rPr lang="en-US" sz="36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off potential </a:t>
            </a:r>
            <a:r>
              <a:rPr lang="en-US" sz="36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conflicts.</a:t>
            </a:r>
            <a:endParaRPr lang="en-US" sz="3600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4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858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prstClr val="black"/>
                </a:solidFill>
              </a:rPr>
              <a:t>Students are very sensitive to </a:t>
            </a:r>
            <a:r>
              <a:rPr lang="en-US" sz="4000" dirty="0" smtClean="0">
                <a:solidFill>
                  <a:prstClr val="black"/>
                </a:solidFill>
              </a:rPr>
              <a:t>a teacher’s attitude towards the </a:t>
            </a:r>
            <a:r>
              <a:rPr lang="en-US" sz="4000" dirty="0">
                <a:solidFill>
                  <a:prstClr val="black"/>
                </a:solidFill>
              </a:rPr>
              <a:t>school </a:t>
            </a:r>
            <a:endParaRPr lang="en-US" sz="4000" dirty="0" smtClean="0">
              <a:solidFill>
                <a:prstClr val="black"/>
              </a:solidFill>
            </a:endParaRPr>
          </a:p>
          <a:p>
            <a:pPr lvl="0" algn="ctr"/>
            <a:r>
              <a:rPr lang="en-US" sz="4000" dirty="0" smtClean="0">
                <a:solidFill>
                  <a:prstClr val="black"/>
                </a:solidFill>
              </a:rPr>
              <a:t>and </a:t>
            </a:r>
            <a:r>
              <a:rPr lang="en-US" sz="4000" dirty="0">
                <a:solidFill>
                  <a:prstClr val="black"/>
                </a:solidFill>
              </a:rPr>
              <a:t>the class in general;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45720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teachers must be </a:t>
            </a:r>
            <a:r>
              <a:rPr lang="en-US" sz="4000" dirty="0" smtClean="0">
                <a:solidFill>
                  <a:prstClr val="black"/>
                </a:solidFill>
              </a:rPr>
              <a:t>certain </a:t>
            </a:r>
            <a:r>
              <a:rPr lang="en-US" sz="4000" dirty="0">
                <a:solidFill>
                  <a:prstClr val="black"/>
                </a:solidFill>
              </a:rPr>
              <a:t>that they are modeling positive behaviors for the class.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03010"/>
            <a:ext cx="2719141" cy="21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9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1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</a:rPr>
              <a:t>Learning about </a:t>
            </a:r>
            <a:r>
              <a:rPr lang="en-US" sz="4000" dirty="0">
                <a:solidFill>
                  <a:prstClr val="black"/>
                </a:solidFill>
              </a:rPr>
              <a:t>students’ </a:t>
            </a:r>
            <a:r>
              <a:rPr lang="en-US" sz="4000" dirty="0" smtClean="0">
                <a:solidFill>
                  <a:prstClr val="black"/>
                </a:solidFill>
              </a:rPr>
              <a:t>cultural backgrounds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038" y="1661321"/>
            <a:ext cx="2280606" cy="313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4800601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prstClr val="black"/>
                </a:solidFill>
              </a:rPr>
              <a:t>help teachers relate </a:t>
            </a:r>
            <a:r>
              <a:rPr lang="en-US" sz="4000" dirty="0" smtClean="0">
                <a:solidFill>
                  <a:prstClr val="black"/>
                </a:solidFill>
              </a:rPr>
              <a:t>more </a:t>
            </a:r>
            <a:r>
              <a:rPr lang="en-US" sz="4000" dirty="0">
                <a:solidFill>
                  <a:prstClr val="black"/>
                </a:solidFill>
              </a:rPr>
              <a:t>effectively with their students.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Teachers are expected to use good judgment at all times. </a:t>
            </a:r>
            <a:endParaRPr lang="en-US" sz="4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2502089" cy="375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554" y="533400"/>
            <a:ext cx="8763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The </a:t>
            </a:r>
            <a:r>
              <a:rPr lang="en-US" sz="5400" dirty="0" smtClean="0"/>
              <a:t>Code applies </a:t>
            </a:r>
            <a:r>
              <a:rPr lang="en-US" sz="5400" dirty="0"/>
              <a:t>at all times. </a:t>
            </a:r>
            <a:endParaRPr lang="en-US" sz="5400" dirty="0" smtClean="0"/>
          </a:p>
          <a:p>
            <a:pPr algn="ctr"/>
            <a:endParaRPr lang="en-US" sz="4000" dirty="0" smtClean="0"/>
          </a:p>
        </p:txBody>
      </p:sp>
      <p:pic>
        <p:nvPicPr>
          <p:cNvPr id="1026" name="Picture 2" descr="C:\Documents and Settings\primackcl\My Documents\My Pictures\Microsoft Clip Organizer\003057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89582"/>
            <a:ext cx="2929455" cy="309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7554" y="4278430"/>
            <a:ext cx="85578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</a:rPr>
              <a:t>This includes times when a teacher is not at school </a:t>
            </a:r>
            <a:r>
              <a:rPr lang="en-US" sz="4400" dirty="0" smtClean="0">
                <a:solidFill>
                  <a:prstClr val="black"/>
                </a:solidFill>
              </a:rPr>
              <a:t>and </a:t>
            </a:r>
            <a:r>
              <a:rPr lang="en-US" sz="4400" dirty="0">
                <a:solidFill>
                  <a:prstClr val="black"/>
                </a:solidFill>
              </a:rPr>
              <a:t>not performing work duties.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09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Even though an individual’s intent may be </a:t>
            </a:r>
            <a:r>
              <a:rPr lang="en-US" sz="4000" b="1" i="1" dirty="0" smtClean="0"/>
              <a:t>purely innocent</a:t>
            </a:r>
            <a:r>
              <a:rPr lang="en-US" sz="4000" dirty="0" smtClean="0"/>
              <a:t>,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41148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prstClr val="black"/>
                </a:solidFill>
              </a:rPr>
              <a:t>can </a:t>
            </a:r>
            <a:r>
              <a:rPr lang="en-US" sz="4000" dirty="0">
                <a:solidFill>
                  <a:prstClr val="black"/>
                </a:solidFill>
              </a:rPr>
              <a:t>subject a teacher to possible </a:t>
            </a:r>
            <a:r>
              <a:rPr lang="en-US" sz="4000" b="1" i="1" dirty="0">
                <a:solidFill>
                  <a:prstClr val="black"/>
                </a:solidFill>
              </a:rPr>
              <a:t>perceptions of impropriety</a:t>
            </a:r>
            <a:r>
              <a:rPr lang="en-US" sz="40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3622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engaging in certain activities with students or in the presence of students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0100" y="1524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Educators exercise powers that have a significant impact on the lives of children and young people. </a:t>
            </a:r>
          </a:p>
          <a:p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7" name="Picture 2" descr="academics,African descent,classrooms,computers,learning,men,people,students,teachers,technology,universities,women"/>
          <p:cNvPicPr>
            <a:picLocks noChangeAspect="1" noChangeArrowheads="1"/>
          </p:cNvPicPr>
          <p:nvPr/>
        </p:nvPicPr>
        <p:blipFill>
          <a:blip r:embed="rId2" cstate="print"/>
          <a:srcRect t="17231" b="18769"/>
          <a:stretch>
            <a:fillRect/>
          </a:stretch>
        </p:blipFill>
        <p:spPr bwMode="auto">
          <a:xfrm>
            <a:off x="1314450" y="2209800"/>
            <a:ext cx="6610350" cy="42306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dirty="0" smtClean="0"/>
              <a:t>The </a:t>
            </a:r>
            <a:r>
              <a:rPr lang="en-US" sz="4000" b="1" i="1" dirty="0" smtClean="0"/>
              <a:t>appearance</a:t>
            </a:r>
            <a:r>
              <a:rPr lang="en-US" sz="4000" dirty="0" smtClean="0"/>
              <a:t> of unethical behavior can be just as damaging to public confidence in the profession as unethical conduct itself.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474" y="1738124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Generally, meeting with a student alone, behind closed doors, regardless of gender.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Giving students gifts, rewards or incentives that are not school related.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Touching or having physical contact with students that is unwanted and/or inappropriate.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4" y="253493"/>
            <a:ext cx="8669337" cy="148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4528" y="4572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Book Antiqua" pitchFamily="18" charset="0"/>
              </a:rPr>
              <a:t>What are some examples </a:t>
            </a:r>
            <a:r>
              <a:rPr lang="en-US" sz="3200" i="1" dirty="0">
                <a:solidFill>
                  <a:schemeClr val="bg1"/>
                </a:solidFill>
                <a:latin typeface="Book Antiqua" pitchFamily="18" charset="0"/>
              </a:rPr>
              <a:t>of </a:t>
            </a:r>
            <a:r>
              <a:rPr lang="en-US" sz="3200" i="1" dirty="0" smtClean="0">
                <a:solidFill>
                  <a:schemeClr val="bg1"/>
                </a:solidFill>
                <a:latin typeface="Book Antiqua" pitchFamily="18" charset="0"/>
              </a:rPr>
              <a:t>behavior </a:t>
            </a:r>
            <a:r>
              <a:rPr lang="en-US" sz="3200" i="1" dirty="0">
                <a:solidFill>
                  <a:schemeClr val="bg1"/>
                </a:solidFill>
                <a:latin typeface="Book Antiqua" pitchFamily="18" charset="0"/>
              </a:rPr>
              <a:t>that </a:t>
            </a:r>
            <a:r>
              <a:rPr lang="en-US" sz="3200" i="1" dirty="0" smtClean="0">
                <a:solidFill>
                  <a:schemeClr val="bg1"/>
                </a:solidFill>
                <a:latin typeface="Book Antiqua" pitchFamily="18" charset="0"/>
              </a:rPr>
              <a:t>may raise </a:t>
            </a:r>
            <a:r>
              <a:rPr lang="en-US" sz="3200" i="1" dirty="0">
                <a:solidFill>
                  <a:schemeClr val="bg1"/>
                </a:solidFill>
                <a:latin typeface="Book Antiqua" pitchFamily="18" charset="0"/>
              </a:rPr>
              <a:t>a reasonable </a:t>
            </a:r>
            <a:r>
              <a:rPr lang="en-US" sz="3200" i="1" dirty="0" smtClean="0">
                <a:solidFill>
                  <a:schemeClr val="bg1"/>
                </a:solidFill>
                <a:latin typeface="Book Antiqua" pitchFamily="18" charset="0"/>
              </a:rPr>
              <a:t>suspicion?</a:t>
            </a:r>
            <a:endParaRPr lang="en-US" sz="32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2" y="380999"/>
            <a:ext cx="86693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2438400"/>
            <a:ext cx="83724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Communicating with </a:t>
            </a:r>
            <a:r>
              <a:rPr lang="en-US" sz="3200" dirty="0" smtClean="0"/>
              <a:t>students, </a:t>
            </a:r>
            <a:r>
              <a:rPr lang="en-US" sz="3200" dirty="0"/>
              <a:t>by phone/cell phone, email, Internet, texting or in person at any time for purposes that are </a:t>
            </a:r>
            <a:r>
              <a:rPr lang="en-US" sz="3200" b="1" i="1" dirty="0"/>
              <a:t>not specifically related to school.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" y="533399"/>
            <a:ext cx="86693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2133600"/>
            <a:ext cx="837247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Providing students with </a:t>
            </a:r>
            <a:r>
              <a:rPr lang="en-US" sz="3200" dirty="0" smtClean="0"/>
              <a:t>your </a:t>
            </a:r>
            <a:r>
              <a:rPr lang="en-US" sz="3200" dirty="0"/>
              <a:t>personal home/cell phone number, personal Email address, home address or other personal contact information, </a:t>
            </a:r>
            <a:r>
              <a:rPr lang="en-US" sz="3200" b="1" i="1" dirty="0"/>
              <a:t>except for specific school-related purposes.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" y="533400"/>
            <a:ext cx="86693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598" y="2362200"/>
            <a:ext cx="829627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Making </a:t>
            </a:r>
            <a:r>
              <a:rPr lang="en-US" sz="3200" dirty="0" smtClean="0"/>
              <a:t>statements </a:t>
            </a:r>
            <a:r>
              <a:rPr lang="en-US" sz="3200" dirty="0"/>
              <a:t>or comments, </a:t>
            </a:r>
            <a:r>
              <a:rPr lang="en-US" sz="3200" i="1" dirty="0"/>
              <a:t>either directly or in the presence of students</a:t>
            </a:r>
            <a:r>
              <a:rPr lang="en-US" sz="3200" dirty="0"/>
              <a:t>, which are not age-appropriate, professional or which may be considered sexual in nature, harassing or demeaning.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" y="533400"/>
            <a:ext cx="86693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598" y="2362200"/>
            <a:ext cx="8296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Engaging in behaviors that are </a:t>
            </a:r>
            <a:r>
              <a:rPr lang="en-US" sz="3200" b="1" i="1" dirty="0">
                <a:solidFill>
                  <a:prstClr val="black"/>
                </a:solidFill>
              </a:rPr>
              <a:t>immoral, illegal, unethical, unprofessional</a:t>
            </a:r>
            <a:r>
              <a:rPr lang="en-US" sz="3200" dirty="0">
                <a:solidFill>
                  <a:prstClr val="black"/>
                </a:solidFill>
              </a:rPr>
              <a:t> or </a:t>
            </a:r>
            <a:r>
              <a:rPr lang="en-US" sz="3200" b="1" i="1" dirty="0" smtClean="0">
                <a:solidFill>
                  <a:prstClr val="black"/>
                </a:solidFill>
              </a:rPr>
              <a:t>exploitive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598" y="3810000"/>
            <a:ext cx="79248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Transporting students in </a:t>
            </a:r>
            <a:r>
              <a:rPr lang="en-US" sz="3200" dirty="0" smtClean="0"/>
              <a:t>your personal </a:t>
            </a:r>
            <a:r>
              <a:rPr lang="en-US" sz="3200" dirty="0"/>
              <a:t>vehicle without proper permission from administrators and parents/family.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050" dirty="0"/>
          </a:p>
          <a:p>
            <a:pPr marL="285750" indent="-285750">
              <a:buFont typeface="Arial" pitchFamily="34" charset="0"/>
              <a:buChar char="•"/>
            </a:pPr>
            <a:endParaRPr lang="en-US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" y="533400"/>
            <a:ext cx="86693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00" y="4724400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050" dirty="0"/>
          </a:p>
          <a:p>
            <a:pPr marL="285750" indent="-285750">
              <a:buFont typeface="Arial" pitchFamily="34" charset="0"/>
              <a:buChar char="•"/>
            </a:pPr>
            <a:endParaRPr lang="en-US" sz="1050" dirty="0"/>
          </a:p>
        </p:txBody>
      </p:sp>
      <p:sp>
        <p:nvSpPr>
          <p:cNvPr id="4" name="Rectangle 3"/>
          <p:cNvSpPr/>
          <p:nvPr/>
        </p:nvSpPr>
        <p:spPr>
          <a:xfrm>
            <a:off x="457200" y="2564101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Taking or accompanying students to any event that is </a:t>
            </a:r>
            <a:r>
              <a:rPr lang="en-US" sz="3200" b="1" dirty="0"/>
              <a:t>not</a:t>
            </a:r>
            <a:r>
              <a:rPr lang="en-US" sz="3200" dirty="0"/>
              <a:t> school related</a:t>
            </a:r>
            <a:r>
              <a:rPr lang="en-US" sz="32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Meeting with or being in the company of students at </a:t>
            </a:r>
            <a:r>
              <a:rPr lang="en-US" sz="3200" b="1" dirty="0" smtClean="0"/>
              <a:t>non-school</a:t>
            </a:r>
            <a:r>
              <a:rPr lang="en-US" sz="3200" dirty="0" smtClean="0"/>
              <a:t> related events.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02" y="2520791"/>
            <a:ext cx="5170932" cy="387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04800"/>
            <a:ext cx="769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There are boundaries that </a:t>
            </a:r>
            <a:r>
              <a:rPr lang="en-US" sz="6000" u="sng" dirty="0" smtClean="0"/>
              <a:t>cannot</a:t>
            </a:r>
            <a:r>
              <a:rPr lang="en-US" sz="6000" dirty="0" smtClean="0"/>
              <a:t> be crossed.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2A163-4275-4BC9-B505-D6289A4ACAC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6288" y="457200"/>
            <a:ext cx="8367712" cy="213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When </a:t>
            </a:r>
            <a:r>
              <a:rPr lang="en-US" sz="3600" dirty="0"/>
              <a:t>allegations of inappropriate conduct or </a:t>
            </a:r>
            <a:r>
              <a:rPr lang="en-US" sz="3600" dirty="0" smtClean="0"/>
              <a:t>behavior are </a:t>
            </a:r>
            <a:r>
              <a:rPr lang="en-US" sz="3600" dirty="0"/>
              <a:t>made, the District is obligated to investigate the </a:t>
            </a:r>
            <a:r>
              <a:rPr lang="en-US" sz="3600" dirty="0" smtClean="0"/>
              <a:t>allegations,</a:t>
            </a:r>
            <a:r>
              <a:rPr lang="en-US" sz="3600" dirty="0" smtClean="0">
                <a:solidFill>
                  <a:prstClr val="black"/>
                </a:solidFill>
              </a:rPr>
              <a:t>  and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53291"/>
            <a:ext cx="2771774" cy="22202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2533" y="4529994"/>
            <a:ext cx="87714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600" dirty="0" smtClean="0">
                <a:solidFill>
                  <a:prstClr val="black"/>
                </a:solidFill>
              </a:rPr>
              <a:t>if </a:t>
            </a:r>
            <a:r>
              <a:rPr lang="en-US" sz="3600" dirty="0">
                <a:solidFill>
                  <a:prstClr val="black"/>
                </a:solidFill>
              </a:rPr>
              <a:t>warranted</a:t>
            </a:r>
            <a:r>
              <a:rPr lang="en-US" sz="3600" dirty="0" smtClean="0">
                <a:solidFill>
                  <a:prstClr val="black"/>
                </a:solidFill>
              </a:rPr>
              <a:t>, take </a:t>
            </a:r>
            <a:r>
              <a:rPr lang="en-US" sz="3600" dirty="0">
                <a:solidFill>
                  <a:prstClr val="black"/>
                </a:solidFill>
              </a:rPr>
              <a:t>appropriate </a:t>
            </a:r>
            <a:r>
              <a:rPr lang="en-US" sz="3600" dirty="0" smtClean="0">
                <a:solidFill>
                  <a:prstClr val="black"/>
                </a:solidFill>
              </a:rPr>
              <a:t>administrative, legal and/or </a:t>
            </a:r>
            <a:r>
              <a:rPr lang="en-US" sz="3600" dirty="0">
                <a:solidFill>
                  <a:prstClr val="black"/>
                </a:solidFill>
              </a:rPr>
              <a:t>disciplinary action.</a:t>
            </a:r>
          </a:p>
        </p:txBody>
      </p:sp>
    </p:spTree>
    <p:extLst>
      <p:ext uri="{BB962C8B-B14F-4D97-AF65-F5344CB8AC3E}">
        <p14:creationId xmlns:p14="http://schemas.microsoft.com/office/powerpoint/2010/main" val="39257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054161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Sometimes a violation of </a:t>
            </a:r>
            <a:r>
              <a:rPr lang="en-US" sz="4000" dirty="0" smtClean="0"/>
              <a:t>the Code </a:t>
            </a:r>
            <a:r>
              <a:rPr lang="en-US" sz="4000" dirty="0"/>
              <a:t>is solely an employment matter and most appropriately handled by the employer; </a:t>
            </a:r>
            <a:endParaRPr lang="en-US" sz="40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" y="533400"/>
            <a:ext cx="86693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735359"/>
            <a:ext cx="8487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Book Antiqua" pitchFamily="18" charset="0"/>
              </a:rPr>
              <a:t>What are the consequences of teacher misconduct?</a:t>
            </a:r>
            <a:endParaRPr lang="en-US" sz="32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648330"/>
            <a:ext cx="8487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</a:rPr>
              <a:t>other times conduct may warrant more severe and significant action.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500" y="177173"/>
            <a:ext cx="784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Consequently,  there is a community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expectation that these powers will be properly and prudently used.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 descr="academics,African descent,classrooms,computers,learning,men,people,students,teachers,technology,universities,women"/>
          <p:cNvPicPr>
            <a:picLocks noChangeAspect="1" noChangeArrowheads="1"/>
          </p:cNvPicPr>
          <p:nvPr/>
        </p:nvPicPr>
        <p:blipFill>
          <a:blip r:embed="rId2" cstate="print"/>
          <a:srcRect t="17231" b="18769"/>
          <a:stretch>
            <a:fillRect/>
          </a:stretch>
        </p:blipFill>
        <p:spPr bwMode="auto">
          <a:xfrm>
            <a:off x="1314450" y="2209800"/>
            <a:ext cx="6610350" cy="42306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1" y="1981200"/>
            <a:ext cx="82296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Administration imposed </a:t>
            </a:r>
            <a:r>
              <a:rPr lang="en-US" sz="3200" dirty="0"/>
              <a:t>discipline </a:t>
            </a:r>
            <a:endParaRPr lang="en-US" sz="3200" dirty="0" smtClean="0"/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Suspension of employment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Dismissal from employment</a:t>
            </a:r>
            <a:endParaRPr lang="en-US" sz="3200" dirty="0"/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Criminal proceedings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Certification denial or revocation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Civil litigation- </a:t>
            </a:r>
            <a:r>
              <a:rPr lang="en-US" sz="3200" i="1" dirty="0" smtClean="0"/>
              <a:t>teachers can be sued as individuals 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4815" y="361511"/>
            <a:ext cx="8023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Consequences of Teacher Misconduct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" y="284184"/>
            <a:ext cx="86693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735359"/>
            <a:ext cx="8487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Book Antiqua" pitchFamily="18" charset="0"/>
              </a:rPr>
              <a:t>What are the consequences of teacher misconduct?</a:t>
            </a:r>
            <a:endParaRPr lang="en-US" sz="32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0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254" y="438911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Benefits of Facilitated Conversations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81000" y="1170177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Following this introduction </a:t>
            </a:r>
            <a:r>
              <a:rPr lang="en-US" sz="2400" i="1" smtClean="0"/>
              <a:t>to Module </a:t>
            </a:r>
            <a:r>
              <a:rPr lang="en-US" sz="2400" i="1" dirty="0" smtClean="0"/>
              <a:t>5,  you and your colleagues will participate in a facilitated conversation to examine several case scenarios in which you will have the opportunity to</a:t>
            </a:r>
            <a:endParaRPr lang="en-US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380999" y="2971800"/>
            <a:ext cx="8381999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share </a:t>
            </a:r>
            <a:r>
              <a:rPr lang="en-US" sz="2800" dirty="0">
                <a:solidFill>
                  <a:prstClr val="black"/>
                </a:solidFill>
              </a:rPr>
              <a:t>multiple </a:t>
            </a:r>
            <a:r>
              <a:rPr lang="en-US" sz="2800" dirty="0" smtClean="0">
                <a:solidFill>
                  <a:prstClr val="black"/>
                </a:solidFill>
              </a:rPr>
              <a:t>perspectives,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learn from one </a:t>
            </a:r>
            <a:r>
              <a:rPr lang="en-US" sz="2800" dirty="0" smtClean="0"/>
              <a:t>another,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examine consequences of </a:t>
            </a:r>
            <a:r>
              <a:rPr lang="en-US" sz="2800" dirty="0" smtClean="0"/>
              <a:t>actions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examine strategies to assure more positive </a:t>
            </a:r>
            <a:r>
              <a:rPr lang="en-US" sz="2800" dirty="0" smtClean="0">
                <a:solidFill>
                  <a:prstClr val="black"/>
                </a:solidFill>
              </a:rPr>
              <a:t>outcomes </a:t>
            </a:r>
            <a:r>
              <a:rPr lang="en-US" sz="2800" dirty="0" smtClean="0"/>
              <a:t>and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foster </a:t>
            </a:r>
            <a:r>
              <a:rPr lang="en-US" sz="2800" dirty="0"/>
              <a:t>professional growth.</a:t>
            </a:r>
          </a:p>
          <a:p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000">
        <p:fade/>
      </p:transition>
    </mc:Choice>
    <mc:Fallback xmlns="">
      <p:transition spd="med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5467" y="152400"/>
            <a:ext cx="899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3600" dirty="0" smtClean="0"/>
              <a:t>The focus of Module 5 is to raise a level of awareness  about the </a:t>
            </a:r>
            <a:r>
              <a:rPr lang="en-US" sz="3600" i="1" dirty="0" smtClean="0"/>
              <a:t>Code of Professional Responsibility for Educators</a:t>
            </a:r>
            <a:endParaRPr lang="en-US" sz="36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04" y="2261420"/>
            <a:ext cx="3431228" cy="226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6393" y="4648200"/>
            <a:ext cx="82465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prstClr val="black"/>
                </a:solidFill>
              </a:rPr>
              <a:t>a</a:t>
            </a:r>
            <a:r>
              <a:rPr lang="en-US" sz="3600" dirty="0" smtClean="0">
                <a:solidFill>
                  <a:prstClr val="black"/>
                </a:solidFill>
              </a:rPr>
              <a:t>nd to discuss your professional </a:t>
            </a:r>
            <a:r>
              <a:rPr lang="en-US" sz="3600" dirty="0">
                <a:solidFill>
                  <a:prstClr val="black"/>
                </a:solidFill>
              </a:rPr>
              <a:t>obligations and the potential consequences of misconduct.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199" y="685800"/>
            <a:ext cx="8458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Cases </a:t>
            </a:r>
            <a:r>
              <a:rPr lang="en-US" sz="3600" dirty="0"/>
              <a:t>pose questions that draw on the guiding principles or standards of the teaching profession.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199" y="2743200"/>
            <a:ext cx="87206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Entering  </a:t>
            </a:r>
            <a:r>
              <a:rPr lang="en-US" sz="3600" dirty="0"/>
              <a:t>into </a:t>
            </a:r>
            <a:r>
              <a:rPr lang="en-US" sz="3600" dirty="0" smtClean="0"/>
              <a:t>discussions regarding </a:t>
            </a:r>
            <a:r>
              <a:rPr lang="en-US" sz="3600" dirty="0"/>
              <a:t>real life ethical situations </a:t>
            </a:r>
            <a:r>
              <a:rPr lang="en-US" sz="3600" dirty="0" smtClean="0"/>
              <a:t>provides teachers with the opportunity to consider </a:t>
            </a:r>
            <a:r>
              <a:rPr lang="en-US" sz="3600" dirty="0"/>
              <a:t>and to reflect on their own professional judgments and actions.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2A163-4275-4BC9-B505-D6289A4ACAC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Be a Professional!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28600" y="19050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Deciding on the right course of action will often involve weighing </a:t>
            </a:r>
            <a:r>
              <a:rPr lang="en-US" sz="3600" dirty="0" smtClean="0"/>
              <a:t>competing </a:t>
            </a:r>
            <a:r>
              <a:rPr lang="en-US" sz="3600" dirty="0"/>
              <a:t>priorities and responsibilities.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52800"/>
            <a:ext cx="2755900" cy="3062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341" y="1371600"/>
            <a:ext cx="8305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However</a:t>
            </a:r>
            <a:r>
              <a:rPr lang="en-US" sz="3200" dirty="0"/>
              <a:t>, if a teacher is unsure of what to do </a:t>
            </a:r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discuss </a:t>
            </a:r>
            <a:r>
              <a:rPr lang="en-US" sz="3200" dirty="0"/>
              <a:t>the matter in </a:t>
            </a:r>
            <a:r>
              <a:rPr lang="en-US" sz="3200" dirty="0" smtClean="0"/>
              <a:t>confidence </a:t>
            </a:r>
            <a:r>
              <a:rPr lang="en-US" sz="3200" dirty="0"/>
              <a:t>with </a:t>
            </a:r>
            <a:r>
              <a:rPr lang="en-US" sz="3200" dirty="0" smtClean="0"/>
              <a:t>an appropriate individual such as a supervisor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seek </a:t>
            </a:r>
            <a:r>
              <a:rPr lang="en-US" sz="3200" dirty="0"/>
              <a:t>further </a:t>
            </a:r>
            <a:r>
              <a:rPr lang="en-US" sz="3200" dirty="0" smtClean="0"/>
              <a:t>advice from the </a:t>
            </a:r>
            <a:r>
              <a:rPr lang="en-US" sz="3200" dirty="0"/>
              <a:t>school nurse, social worker, guidance </a:t>
            </a:r>
            <a:r>
              <a:rPr lang="en-US" sz="3200" dirty="0" smtClean="0"/>
              <a:t>counselor, etc. depending </a:t>
            </a:r>
            <a:r>
              <a:rPr lang="en-US" sz="3200" dirty="0"/>
              <a:t>on the </a:t>
            </a:r>
            <a:r>
              <a:rPr lang="en-US" sz="3200" dirty="0" smtClean="0"/>
              <a:t>situation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Be a Professional!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169" y="2200569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Are </a:t>
            </a:r>
            <a:r>
              <a:rPr lang="en-US" sz="3200" dirty="0"/>
              <a:t>my actions within the spirit and letter of the law?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Are </a:t>
            </a:r>
            <a:r>
              <a:rPr lang="en-US" sz="3200" dirty="0"/>
              <a:t>my actions consistent with the </a:t>
            </a:r>
            <a:r>
              <a:rPr lang="en-US" sz="3200" dirty="0" smtClean="0"/>
              <a:t>district’s </a:t>
            </a:r>
            <a:r>
              <a:rPr lang="en-US" sz="3200" dirty="0"/>
              <a:t>goals, </a:t>
            </a:r>
            <a:r>
              <a:rPr lang="en-US" sz="3200" dirty="0" smtClean="0"/>
              <a:t>values and principles </a:t>
            </a:r>
            <a:r>
              <a:rPr lang="en-US" sz="3200" dirty="0"/>
              <a:t>and the </a:t>
            </a:r>
            <a:r>
              <a:rPr lang="en-US" sz="3200" i="1" dirty="0" smtClean="0"/>
              <a:t>Code of Professional Responsibility for Educators?</a:t>
            </a:r>
          </a:p>
          <a:p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7200" y="3810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Before </a:t>
            </a:r>
            <a:r>
              <a:rPr lang="en-US" sz="4000" dirty="0"/>
              <a:t>proceeding, teachers should ask themselves these questions:</a:t>
            </a:r>
          </a:p>
          <a:p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8382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Could I adequately defend my action to my supervisor, the parents/families and the community if the situation </a:t>
            </a:r>
            <a:r>
              <a:rPr lang="en-US" sz="3600" dirty="0" smtClean="0">
                <a:solidFill>
                  <a:prstClr val="black"/>
                </a:solidFill>
              </a:rPr>
              <a:t>was made public?</a:t>
            </a:r>
            <a:endParaRPr lang="en-US" sz="3600" dirty="0">
              <a:solidFill>
                <a:prstClr val="black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Is this the </a:t>
            </a:r>
            <a:r>
              <a:rPr lang="en-US" sz="3600" dirty="0" smtClean="0">
                <a:solidFill>
                  <a:prstClr val="black"/>
                </a:solidFill>
              </a:rPr>
              <a:t>right </a:t>
            </a:r>
            <a:r>
              <a:rPr lang="en-US" sz="3600" dirty="0">
                <a:solidFill>
                  <a:prstClr val="black"/>
                </a:solidFill>
              </a:rPr>
              <a:t>thing for me to do?</a:t>
            </a:r>
          </a:p>
          <a:p>
            <a:pPr lvl="0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8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What will the outcome of my actions be for</a:t>
            </a:r>
          </a:p>
          <a:p>
            <a:pPr marL="1200150" lvl="2" indent="-285750">
              <a:buFontTx/>
              <a:buChar char="-"/>
            </a:pPr>
            <a:r>
              <a:rPr lang="en-US" sz="3600" dirty="0">
                <a:solidFill>
                  <a:prstClr val="black"/>
                </a:solidFill>
              </a:rPr>
              <a:t>students?</a:t>
            </a:r>
          </a:p>
          <a:p>
            <a:pPr marL="1200150" lvl="2" indent="-285750">
              <a:buFontTx/>
              <a:buChar char="-"/>
            </a:pPr>
            <a:r>
              <a:rPr lang="en-US" sz="3600" dirty="0">
                <a:solidFill>
                  <a:prstClr val="black"/>
                </a:solidFill>
              </a:rPr>
              <a:t>the school, the district and the public interest?</a:t>
            </a:r>
          </a:p>
          <a:p>
            <a:pPr marL="1200150" lvl="2" indent="-285750">
              <a:buFontTx/>
              <a:buChar char="-"/>
            </a:pPr>
            <a:r>
              <a:rPr lang="en-US" sz="3600" dirty="0">
                <a:solidFill>
                  <a:prstClr val="black"/>
                </a:solidFill>
              </a:rPr>
              <a:t>parents? </a:t>
            </a:r>
          </a:p>
          <a:p>
            <a:pPr marL="1200150" lvl="2" indent="-285750">
              <a:buFontTx/>
              <a:buChar char="-"/>
            </a:pPr>
            <a:r>
              <a:rPr lang="en-US" sz="3600" dirty="0">
                <a:solidFill>
                  <a:prstClr val="black"/>
                </a:solidFill>
              </a:rPr>
              <a:t>my colleagues?</a:t>
            </a:r>
          </a:p>
          <a:p>
            <a:pPr marL="1200150" lvl="2" indent="-285750">
              <a:buFontTx/>
              <a:buChar char="-"/>
            </a:pPr>
            <a:r>
              <a:rPr lang="en-US" sz="3600" dirty="0">
                <a:solidFill>
                  <a:prstClr val="black"/>
                </a:solidFill>
              </a:rPr>
              <a:t>the teaching profession?</a:t>
            </a:r>
          </a:p>
          <a:p>
            <a:pPr marL="1200150" lvl="2" indent="-285750">
              <a:buFontTx/>
              <a:buChar char="-"/>
            </a:pPr>
            <a:r>
              <a:rPr lang="en-US" sz="3600" dirty="0">
                <a:solidFill>
                  <a:prstClr val="black"/>
                </a:solidFill>
              </a:rPr>
              <a:t>others?</a:t>
            </a:r>
          </a:p>
          <a:p>
            <a:pPr marL="1200150" lvl="2" indent="-285750">
              <a:buFontTx/>
              <a:buChar char="-"/>
            </a:pPr>
            <a:r>
              <a:rPr lang="en-US" sz="3600" dirty="0">
                <a:solidFill>
                  <a:prstClr val="black"/>
                </a:solidFill>
              </a:rPr>
              <a:t>me?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0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28993"/>
            <a:ext cx="4114800" cy="329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219200"/>
            <a:ext cx="8458200" cy="259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4400" i="1" dirty="0" smtClean="0"/>
              <a:t>“</a:t>
            </a:r>
            <a:r>
              <a:rPr lang="en-US" sz="4400" i="1" dirty="0" smtClean="0">
                <a:cs typeface="Times New Roman" pitchFamily="18" charset="0"/>
              </a:rPr>
              <a:t>A teacher affects eternity; he can never tell where his influence stops.”	-</a:t>
            </a:r>
            <a:r>
              <a:rPr lang="en-US" sz="3600" i="1" dirty="0" smtClean="0">
                <a:cs typeface="Times New Roman" pitchFamily="18" charset="0"/>
              </a:rPr>
              <a:t>Henry </a:t>
            </a:r>
            <a:r>
              <a:rPr lang="en-US" sz="3600" i="1" dirty="0">
                <a:cs typeface="Times New Roman" pitchFamily="18" charset="0"/>
              </a:rPr>
              <a:t>Brooks Adams</a:t>
            </a:r>
            <a:r>
              <a:rPr lang="en-US" sz="3600" i="1" dirty="0"/>
              <a:t> </a:t>
            </a:r>
            <a:endParaRPr lang="en-US" sz="3600" i="1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4000" i="1" dirty="0" smtClean="0">
                <a:cs typeface="Times New Roman" pitchFamily="18" charset="0"/>
              </a:rPr>
              <a:t>                              </a:t>
            </a:r>
            <a:endParaRPr lang="en-US" sz="40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Connecticut Code of Professional Responsibility for Educators </a:t>
            </a:r>
            <a:r>
              <a:rPr lang="en-US" sz="3600" dirty="0" smtClean="0"/>
              <a:t>is a set of principles which the education profession expects its members to honor and follow. 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5483" y="4325499"/>
            <a:ext cx="3407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accountability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1737559" y="3273862"/>
            <a:ext cx="4398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high</a:t>
            </a:r>
            <a:r>
              <a:rPr lang="en-US" sz="5400" dirty="0"/>
              <a:t> 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standards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7661" y="1474233"/>
            <a:ext cx="3602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committed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9294" y="2343065"/>
            <a:ext cx="2032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trust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4288486" y="-2820614"/>
            <a:ext cx="923330" cy="7891911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Professional  conduct</a:t>
            </a:r>
            <a:endParaRPr lang="en-US" sz="4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3010" y="1587006"/>
            <a:ext cx="29302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2604673" y="2293552"/>
            <a:ext cx="25254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values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3965" y="4129093"/>
            <a:ext cx="45224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professionalism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7433532" y="1905635"/>
            <a:ext cx="2297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79294" y="3221356"/>
            <a:ext cx="2422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fairness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84604" y="5778456"/>
            <a:ext cx="51673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responsiveness</a:t>
            </a:r>
            <a:endParaRPr 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4855126"/>
            <a:ext cx="5995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positive role models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04987" y="3223948"/>
            <a:ext cx="47266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confidentiality</a:t>
            </a:r>
            <a:endParaRPr lang="en-US" sz="4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5440" y="2350468"/>
            <a:ext cx="37849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responsibility</a:t>
            </a:r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761747" y="5800130"/>
            <a:ext cx="2867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propriety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411" y="36076"/>
            <a:ext cx="899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Key words underpinning the code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A163-4275-4BC9-B505-D6289A4ACA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h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667000"/>
            <a:ext cx="5892800" cy="392460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Rectangle 3"/>
          <p:cNvSpPr/>
          <p:nvPr/>
        </p:nvSpPr>
        <p:spPr>
          <a:xfrm>
            <a:off x="457200" y="6096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Educators are expected to practice the profession according to the highest possible degree of ethical conduct and standards.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899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000" dirty="0">
                <a:solidFill>
                  <a:prstClr val="black"/>
                </a:solidFill>
              </a:rPr>
              <a:t>A code helps us to understand our responsibilities, prioritize our obligations, and find wise resolutions to the ethical dilemmas we face.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31" y="3810000"/>
            <a:ext cx="3487737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54392" y="4797552"/>
            <a:ext cx="21336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Clergy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1" y="99677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Ethical </a:t>
            </a:r>
            <a:r>
              <a:rPr lang="en-US" sz="4000" dirty="0" smtClean="0"/>
              <a:t>training has </a:t>
            </a:r>
            <a:r>
              <a:rPr lang="en-US" sz="4000" dirty="0"/>
              <a:t>become an important part of the business and professional world. </a:t>
            </a:r>
          </a:p>
        </p:txBody>
      </p:sp>
      <p:sp>
        <p:nvSpPr>
          <p:cNvPr id="3" name="Rectangle 2"/>
          <p:cNvSpPr/>
          <p:nvPr/>
        </p:nvSpPr>
        <p:spPr>
          <a:xfrm>
            <a:off x="996635" y="2256397"/>
            <a:ext cx="2789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Attorneys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1200" y="2362266"/>
            <a:ext cx="28599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Physicians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92364" y="4943112"/>
            <a:ext cx="3262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Therapists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47869" y="3423227"/>
            <a:ext cx="36655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Accountants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56397"/>
            <a:ext cx="615635" cy="875310"/>
          </a:xfrm>
          <a:prstGeom prst="rect">
            <a:avLst/>
          </a:prstGeom>
        </p:spPr>
      </p:pic>
      <p:pic>
        <p:nvPicPr>
          <p:cNvPr id="3074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66" y="1950386"/>
            <a:ext cx="752663" cy="118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52" y="3465141"/>
            <a:ext cx="1251939" cy="83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93" y="4800600"/>
            <a:ext cx="859917" cy="12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4800600"/>
            <a:ext cx="790772" cy="91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C2A163-4275-4BC9-B505-D6289A4ACAC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S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E" id="{03A2973F-F2E1-4990-8281-5D35F640FDCE}" vid="{C0C5DBC2-4E87-4BC2-91A3-F053E6DAFB50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Eppt_template_A.potx" id="{CBE35A33-55DA-49C0-BF64-24A7B473DF36}" vid="{BFB7C7A7-3A56-4E58-8CC6-CAC0A53AA2B9}"/>
    </a:ext>
  </a:extLst>
</a:theme>
</file>

<file path=ppt/theme/theme3.xml><?xml version="1.0" encoding="utf-8"?>
<a:theme xmlns:a="http://schemas.openxmlformats.org/drawingml/2006/main" name="CONNECTICUT STATE DEPARTMENT OF EDUC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NNECTICUT STATE DEPARTMENT OF EDUCATION.potm" id="{A9812809-127E-4612-8329-8E22A3924316}" vid="{CB34F605-107D-472D-B0DA-09C58A3FE078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ICUT STATE DEPARTMENT OF EDUCATION.potm" id="{A9812809-127E-4612-8329-8E22A3924316}" vid="{CE6F89A5-1131-4472-939E-D8F1C6541970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NNECTICUT STATE DEPARTMENT OF EDUCATION.potm" id="{A9812809-127E-4612-8329-8E22A3924316}" vid="{BD814578-C47B-483C-9EDA-3F41D64438F9}"/>
    </a:ext>
  </a:extLst>
</a:theme>
</file>

<file path=ppt/theme/theme6.xml><?xml version="1.0" encoding="utf-8"?>
<a:theme xmlns:a="http://schemas.openxmlformats.org/drawingml/2006/main" name="SDEppt_template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Eppt_template_A.potm" id="{BE3E7C98-3B8E-46B3-A50B-780C4A0F8685}" vid="{6DC66A20-5505-4D5C-8699-952F15553576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Eppt_template_A.potm" id="{BE3E7C98-3B8E-46B3-A50B-780C4A0F8685}" vid="{7CB64A00-8C98-496F-BF7C-C7B0064BE92C}"/>
    </a:ext>
  </a:extLst>
</a:theme>
</file>

<file path=ppt/theme/theme8.xml><?xml version="1.0" encoding="utf-8"?>
<a:theme xmlns:a="http://schemas.openxmlformats.org/drawingml/2006/main" name="SD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e PRESENTATION.potx" id="{E12D1DCB-61E4-4E18-8C26-DA1DADE32162}" vid="{E238DC6E-655A-43A4-B880-BBB4638AF459}"/>
    </a:ext>
  </a:extLst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e PRESENTATION.potx" id="{E12D1DCB-61E4-4E18-8C26-DA1DADE32162}" vid="{AD62DB16-39C2-4D82-ACDE-55A4FE6A2B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SDE</Template>
  <TotalTime>7420</TotalTime>
  <Words>1403</Words>
  <Application>Microsoft Office PowerPoint</Application>
  <PresentationFormat>On-screen Show (4:3)</PresentationFormat>
  <Paragraphs>210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49</vt:i4>
      </vt:variant>
    </vt:vector>
  </HeadingPairs>
  <TitlesOfParts>
    <vt:vector size="68" baseType="lpstr">
      <vt:lpstr>MS PGothic</vt:lpstr>
      <vt:lpstr>Adobe Caslon Pro Bold</vt:lpstr>
      <vt:lpstr>Arial</vt:lpstr>
      <vt:lpstr>Arial Rounded MT Bold</vt:lpstr>
      <vt:lpstr>Book Antiqua</vt:lpstr>
      <vt:lpstr>Calibri</vt:lpstr>
      <vt:lpstr>Calibri Light</vt:lpstr>
      <vt:lpstr>Learning Curve</vt:lpstr>
      <vt:lpstr>StretchingUpHigh</vt:lpstr>
      <vt:lpstr>Times New Roman</vt:lpstr>
      <vt:lpstr>SDE</vt:lpstr>
      <vt:lpstr>Custom Design</vt:lpstr>
      <vt:lpstr>CONNECTICUT STATE DEPARTMENT OF EDUCATION</vt:lpstr>
      <vt:lpstr>1_Custom Design</vt:lpstr>
      <vt:lpstr>2_Custom Design</vt:lpstr>
      <vt:lpstr>SDEppt_template_A</vt:lpstr>
      <vt:lpstr>3_Custom Design</vt:lpstr>
      <vt:lpstr>SDE_Template</vt:lpstr>
      <vt:lpstr>4_Custom Design</vt:lpstr>
      <vt:lpstr>INTRODUCTION to TEAM  MODULE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a Professional!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csde</dc:creator>
  <cp:lastModifiedBy>Primack, Claudine</cp:lastModifiedBy>
  <cp:revision>179</cp:revision>
  <cp:lastPrinted>2011-12-19T14:00:43Z</cp:lastPrinted>
  <dcterms:created xsi:type="dcterms:W3CDTF">2011-12-02T18:36:51Z</dcterms:created>
  <dcterms:modified xsi:type="dcterms:W3CDTF">2016-08-23T16:09:36Z</dcterms:modified>
</cp:coreProperties>
</file>