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51" showSpecialPlsOnTitleSld="0" saveSubsetFonts="1">
  <p:sldMasterIdLst>
    <p:sldMasterId id="2147483687" r:id="rId1"/>
    <p:sldMasterId id="2147483711" r:id="rId2"/>
  </p:sldMasterIdLst>
  <p:notesMasterIdLst>
    <p:notesMasterId r:id="rId12"/>
  </p:notesMasterIdLst>
  <p:handoutMasterIdLst>
    <p:handoutMasterId r:id="rId13"/>
  </p:handoutMasterIdLst>
  <p:sldIdLst>
    <p:sldId id="627" r:id="rId3"/>
    <p:sldId id="675" r:id="rId4"/>
    <p:sldId id="676" r:id="rId5"/>
    <p:sldId id="663" r:id="rId6"/>
    <p:sldId id="678" r:id="rId7"/>
    <p:sldId id="679" r:id="rId8"/>
    <p:sldId id="680" r:id="rId9"/>
    <p:sldId id="681" r:id="rId10"/>
    <p:sldId id="682" r:id="rId1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 id="6" name="W2K" initials="W" lastIdx="1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00FF"/>
    <a:srgbClr val="DF8045"/>
    <a:srgbClr val="32C658"/>
    <a:srgbClr val="E1E1E1"/>
    <a:srgbClr val="FFFF85"/>
    <a:srgbClr val="E2E2E2"/>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53092" autoAdjust="0"/>
  </p:normalViewPr>
  <p:slideViewPr>
    <p:cSldViewPr snapToGrid="0">
      <p:cViewPr varScale="1">
        <p:scale>
          <a:sx n="35" d="100"/>
          <a:sy n="35" d="100"/>
        </p:scale>
        <p:origin x="1195" y="34"/>
      </p:cViewPr>
      <p:guideLst>
        <p:guide orient="horz" pos="2160"/>
        <p:guide pos="2880"/>
      </p:guideLst>
    </p:cSldViewPr>
  </p:slideViewPr>
  <p:outlineViewPr>
    <p:cViewPr>
      <p:scale>
        <a:sx n="33" d="100"/>
        <a:sy n="33" d="100"/>
      </p:scale>
      <p:origin x="0" y="-2772"/>
    </p:cViewPr>
  </p:outlineViewPr>
  <p:notesTextViewPr>
    <p:cViewPr>
      <p:scale>
        <a:sx n="3" d="2"/>
        <a:sy n="3" d="2"/>
      </p:scale>
      <p:origin x="0" y="0"/>
    </p:cViewPr>
  </p:notesTextViewPr>
  <p:sorterViewPr>
    <p:cViewPr varScale="1">
      <p:scale>
        <a:sx n="1" d="1"/>
        <a:sy n="1" d="1"/>
      </p:scale>
      <p:origin x="0" y="-1152"/>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pPr>
              <a:spcBef>
                <a:spcPct val="0"/>
              </a:spcBef>
            </a:pPr>
            <a:r>
              <a:rPr lang="en-US" b="1" dirty="0" smtClean="0"/>
              <a:t>Section</a:t>
            </a:r>
            <a:r>
              <a:rPr lang="en-US" b="1" baseline="0" dirty="0" smtClean="0"/>
              <a:t> 5: Sustaining Change</a:t>
            </a:r>
            <a:endParaRPr lang="en-US" b="1" dirty="0" smtClean="0"/>
          </a:p>
          <a:p>
            <a:pPr>
              <a:spcBef>
                <a:spcPct val="0"/>
              </a:spcBef>
            </a:pPr>
            <a:r>
              <a:rPr lang="en-US" b="0" dirty="0" smtClean="0"/>
              <a:t>Section 5</a:t>
            </a:r>
            <a:r>
              <a:rPr lang="en-US" b="0" baseline="0" dirty="0" smtClean="0"/>
              <a:t> Time: 30 minutes</a:t>
            </a:r>
            <a:endParaRPr lang="en-US" b="0" dirty="0" smtClean="0"/>
          </a:p>
          <a:p>
            <a:endParaRPr lang="en-US" b="1" dirty="0"/>
          </a:p>
          <a:p>
            <a:r>
              <a:rPr lang="en-US" b="1" dirty="0"/>
              <a:t>Section </a:t>
            </a:r>
            <a:r>
              <a:rPr lang="en-US" b="1" dirty="0" smtClean="0"/>
              <a:t>5 </a:t>
            </a:r>
            <a:r>
              <a:rPr lang="en-US" b="1" dirty="0"/>
              <a:t>Training Objectives: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To receive feedback on coaching plans.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To wrap up Modules 1‒5.</a:t>
            </a:r>
          </a:p>
          <a:p>
            <a:pPr>
              <a:spcBef>
                <a:spcPct val="0"/>
              </a:spcBef>
            </a:pPr>
            <a:endParaRPr lang="en-US" dirty="0"/>
          </a:p>
          <a:p>
            <a:pPr>
              <a:spcBef>
                <a:spcPct val="0"/>
              </a:spcBef>
            </a:pPr>
            <a:r>
              <a:rPr lang="en-US" b="1" baseline="0" dirty="0" smtClean="0"/>
              <a:t>Section 5 Outline:</a:t>
            </a:r>
          </a:p>
          <a:p>
            <a:pPr marL="226108" marR="0" indent="-226108" algn="l" defTabSz="914400" rtl="0" eaLnBrk="1" fontAlgn="auto" latinLnBrk="0" hangingPunct="1">
              <a:lnSpc>
                <a:spcPct val="100000"/>
              </a:lnSpc>
              <a:spcBef>
                <a:spcPts val="0"/>
              </a:spcBef>
              <a:spcAft>
                <a:spcPts val="0"/>
              </a:spcAft>
              <a:buClrTx/>
              <a:buSzTx/>
              <a:buFontTx/>
              <a:buAutoNum type="arabicPeriod"/>
              <a:tabLst/>
              <a:defRPr/>
            </a:pPr>
            <a:r>
              <a:rPr lang="en-US" dirty="0" smtClean="0"/>
              <a:t>(25 </a:t>
            </a:r>
            <a:r>
              <a:rPr lang="en-US" dirty="0"/>
              <a:t>minutes) </a:t>
            </a:r>
            <a:r>
              <a:rPr lang="en-US" sz="1200" kern="1200" dirty="0" smtClean="0">
                <a:solidFill>
                  <a:schemeClr val="tx1"/>
                </a:solidFill>
                <a:effectLst/>
                <a:latin typeface="+mn-lt"/>
                <a:ea typeface="+mn-ea"/>
                <a:cs typeface="+mn-cs"/>
              </a:rPr>
              <a:t>Participants will complete a gallery walk in which they will visit four different spots around the room. At each spot, they will discuss with others each of the four areas covered by Modules 1‒4:</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Understanding the Standards</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Content Knowledge</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Instructional Practices</a:t>
            </a:r>
          </a:p>
          <a:p>
            <a:pPr marL="457200" lvl="0" indent="-171450" algn="l">
              <a:buFont typeface="Arial" panose="020B0604020202020204" pitchFamily="34" charset="0"/>
              <a:buChar char="•"/>
            </a:pPr>
            <a:r>
              <a:rPr lang="en-US" sz="1200" kern="1200" dirty="0" smtClean="0">
                <a:solidFill>
                  <a:schemeClr val="tx1"/>
                </a:solidFill>
                <a:effectLst/>
                <a:latin typeface="+mn-lt"/>
                <a:ea typeface="+mn-ea"/>
                <a:cs typeface="+mn-cs"/>
              </a:rPr>
              <a:t>Designing CCS-Math Learning</a:t>
            </a:r>
          </a:p>
          <a:p>
            <a:pPr marL="285750" lvl="0" indent="0" algn="l">
              <a:buFont typeface="Arial" panose="020B0604020202020204" pitchFamily="34" charset="0"/>
              <a:buNone/>
            </a:pPr>
            <a:r>
              <a:rPr lang="en-US" sz="1200" kern="1200" dirty="0" smtClean="0">
                <a:solidFill>
                  <a:schemeClr val="tx1"/>
                </a:solidFill>
                <a:effectLst/>
                <a:latin typeface="+mn-lt"/>
                <a:ea typeface="+mn-ea"/>
                <a:cs typeface="+mn-cs"/>
              </a:rPr>
              <a:t>For each topic, participants will discuss any remaining questions/needs, and provide suggestions or strategies for meeting the needs, etc. Then, they will add either a question, need, or strategy to the chart paper for the corresponding topic.</a:t>
            </a:r>
          </a:p>
          <a:p>
            <a:endParaRPr lang="en-US" sz="1200" kern="1200" dirty="0" smtClean="0">
              <a:solidFill>
                <a:schemeClr val="tx1"/>
              </a:solidFill>
              <a:effectLst/>
              <a:latin typeface="+mn-lt"/>
              <a:ea typeface="+mn-ea"/>
              <a:cs typeface="+mn-cs"/>
            </a:endParaRPr>
          </a:p>
          <a:p>
            <a:pPr marL="228600" indent="-228600">
              <a:buFont typeface="+mj-lt"/>
              <a:buAutoNum type="arabicPeriod" startAt="3"/>
            </a:pPr>
            <a:r>
              <a:rPr lang="en-US" dirty="0" smtClean="0"/>
              <a:t>(5 </a:t>
            </a:r>
            <a:r>
              <a:rPr lang="en-US" dirty="0"/>
              <a:t>minutes) </a:t>
            </a:r>
            <a:r>
              <a:rPr lang="en-US" sz="1200" kern="1200" dirty="0" smtClean="0">
                <a:solidFill>
                  <a:schemeClr val="tx1"/>
                </a:solidFill>
                <a:effectLst/>
                <a:latin typeface="+mn-lt"/>
                <a:ea typeface="+mn-ea"/>
                <a:cs typeface="+mn-cs"/>
              </a:rPr>
              <a:t>After everyone has addressed all four topics, participants will come together as a large group to discuss their needs and strategies for each. The facilitator will wrap up this section by providing additional resources for building coaching skills and answer any remaining questions. </a:t>
            </a:r>
          </a:p>
          <a:p>
            <a:pPr marL="0" indent="0" defTabSz="904433">
              <a:buFont typeface="+mj-lt"/>
              <a:buNone/>
              <a:defRPr/>
            </a:pPr>
            <a:endParaRPr lang="en-US" dirty="0"/>
          </a:p>
          <a:p>
            <a:pPr>
              <a:spcBef>
                <a:spcPct val="0"/>
              </a:spcBef>
            </a:pPr>
            <a:r>
              <a:rPr lang="en-US" b="1" baseline="0" dirty="0" smtClean="0"/>
              <a:t>Section 5 Supporting Documents</a:t>
            </a:r>
          </a:p>
          <a:p>
            <a:pPr lvl="0"/>
            <a:r>
              <a:rPr lang="en-US" i="1" dirty="0" smtClean="0"/>
              <a:t>Additional Ideas for Support</a:t>
            </a:r>
            <a:endParaRPr lang="en-US" i="1" dirty="0"/>
          </a:p>
          <a:p>
            <a:pPr>
              <a:spcBef>
                <a:spcPct val="0"/>
              </a:spcBef>
            </a:pPr>
            <a:endParaRPr lang="en-US" b="1" baseline="0" dirty="0" smtClean="0"/>
          </a:p>
          <a:p>
            <a:pPr>
              <a:spcBef>
                <a:spcPct val="0"/>
              </a:spcBef>
            </a:pPr>
            <a:r>
              <a:rPr lang="en-US" b="1" baseline="0" dirty="0" smtClean="0"/>
              <a:t>Section 5 Materials</a:t>
            </a:r>
          </a:p>
          <a:p>
            <a:pPr lvl="0"/>
            <a:r>
              <a:rPr lang="en-US" dirty="0"/>
              <a:t>Chart paper</a:t>
            </a:r>
          </a:p>
          <a:p>
            <a:pPr lvl="0"/>
            <a:r>
              <a:rPr lang="en-US" dirty="0"/>
              <a:t>Markers</a:t>
            </a:r>
          </a:p>
          <a:p>
            <a:pPr lvl="0"/>
            <a:r>
              <a:rPr lang="en-US" dirty="0"/>
              <a:t>Sticky Notes</a:t>
            </a:r>
          </a:p>
          <a:p>
            <a:endParaRPr lang="en-US" dirty="0"/>
          </a:p>
          <a:p>
            <a:pPr>
              <a:spcBef>
                <a:spcPct val="0"/>
              </a:spcBef>
            </a:pP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52</a:t>
            </a:fld>
            <a:endParaRPr lang="en-US" dirty="0">
              <a:solidFill>
                <a:prstClr val="black"/>
              </a:solidFill>
              <a:latin typeface="Arial" pitchFamily="34" charset="0"/>
            </a:endParaRPr>
          </a:p>
        </p:txBody>
      </p:sp>
    </p:spTree>
    <p:extLst>
      <p:ext uri="{BB962C8B-B14F-4D97-AF65-F5344CB8AC3E}">
        <p14:creationId xmlns:p14="http://schemas.microsoft.com/office/powerpoint/2010/main" val="4266362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Sharing Ideas</a:t>
            </a:r>
          </a:p>
          <a:p>
            <a:r>
              <a:rPr lang="en-US" b="0" dirty="0" smtClean="0"/>
              <a:t>Place participants in grade</a:t>
            </a:r>
            <a:r>
              <a:rPr lang="en-US" b="0" baseline="0" dirty="0" smtClean="0"/>
              <a:t> level alike or course alike groups and explain that with their group they will visit and rotate through each of the following areas:</a:t>
            </a:r>
          </a:p>
          <a:p>
            <a:pPr marL="171450" indent="-171450">
              <a:buFont typeface="Arial" panose="020B0604020202020204" pitchFamily="34" charset="0"/>
              <a:buChar char="•"/>
            </a:pPr>
            <a:r>
              <a:rPr lang="en-US" b="0" baseline="0" dirty="0" smtClean="0"/>
              <a:t>Understanding the Standards</a:t>
            </a:r>
          </a:p>
          <a:p>
            <a:pPr marL="171450" indent="-171450">
              <a:buFont typeface="Arial" panose="020B0604020202020204" pitchFamily="34" charset="0"/>
              <a:buChar char="•"/>
            </a:pPr>
            <a:r>
              <a:rPr lang="en-US" b="0" baseline="0" dirty="0" smtClean="0"/>
              <a:t>Content Knowledge</a:t>
            </a:r>
          </a:p>
          <a:p>
            <a:pPr marL="171450" indent="-171450">
              <a:buFont typeface="Arial" panose="020B0604020202020204" pitchFamily="34" charset="0"/>
              <a:buChar char="•"/>
            </a:pPr>
            <a:r>
              <a:rPr lang="en-US" b="0" baseline="0" dirty="0" smtClean="0"/>
              <a:t>Instructional Practices</a:t>
            </a:r>
          </a:p>
          <a:p>
            <a:pPr marL="171450" indent="-171450">
              <a:buFont typeface="Arial" panose="020B0604020202020204" pitchFamily="34" charset="0"/>
              <a:buChar char="•"/>
            </a:pPr>
            <a:r>
              <a:rPr lang="en-US" b="0" baseline="0" dirty="0" smtClean="0"/>
              <a:t>Designing CCS-Math Learning</a:t>
            </a:r>
          </a:p>
          <a:p>
            <a:pPr marL="0" indent="0">
              <a:buFont typeface="Arial" panose="020B0604020202020204" pitchFamily="34" charset="0"/>
              <a:buNone/>
            </a:pPr>
            <a:endParaRPr lang="en-US" b="0" baseline="0" dirty="0" smtClean="0"/>
          </a:p>
          <a:p>
            <a:pPr marL="0" indent="0">
              <a:buFont typeface="Arial" panose="020B0604020202020204" pitchFamily="34" charset="0"/>
              <a:buNone/>
            </a:pPr>
            <a:r>
              <a:rPr lang="en-US" b="0" baseline="0" dirty="0" smtClean="0"/>
              <a:t>At each piece of chart paper, groups should discuss any remaining needs that they have found in that area and should add a question and a need to the chart paper. Then, if they have an answer/idea/strategy to address a question posted by another group, they should add that answer/idea/strategy to the chart paper as well. Allow approximately 15-20 minutes for participants to visit each piece of chart paper. </a:t>
            </a:r>
          </a:p>
          <a:p>
            <a:pPr marL="0" indent="0">
              <a:buFont typeface="Arial" panose="020B0604020202020204" pitchFamily="34" charset="0"/>
              <a:buNone/>
            </a:pPr>
            <a:r>
              <a:rPr lang="en-US" b="0" baseline="0" dirty="0" smtClean="0"/>
              <a:t>Then, bring everyone back together and review what is on each piece of chart paper as a result of their work and provide strategies and/or ideas for any remaining needs that have not been addressed.</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3854896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Final Wrap-Up</a:t>
            </a:r>
          </a:p>
          <a:p>
            <a:r>
              <a:rPr lang="en-US" b="0" dirty="0" smtClean="0"/>
              <a:t>Wrap-up</a:t>
            </a:r>
            <a:r>
              <a:rPr lang="en-US" b="0" baseline="0" dirty="0" smtClean="0"/>
              <a:t> Modules 1-5 by providing the important points to remember on the slide. Ask if there are any remaining questions and then close out the session by transitioning to the closing activities.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54</a:t>
            </a:fld>
            <a:endParaRPr lang="en-US" dirty="0"/>
          </a:p>
        </p:txBody>
      </p:sp>
    </p:spTree>
    <p:extLst>
      <p:ext uri="{BB962C8B-B14F-4D97-AF65-F5344CB8AC3E}">
        <p14:creationId xmlns:p14="http://schemas.microsoft.com/office/powerpoint/2010/main" val="3509599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spcBef>
                <a:spcPct val="0"/>
              </a:spcBef>
            </a:pP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55</a:t>
            </a:fld>
            <a:endParaRPr lang="en-US" dirty="0">
              <a:solidFill>
                <a:prstClr val="black"/>
              </a:solidFill>
              <a:latin typeface="Arial" pitchFamily="34" charset="0"/>
            </a:endParaRPr>
          </a:p>
        </p:txBody>
      </p:sp>
    </p:spTree>
    <p:extLst>
      <p:ext uri="{BB962C8B-B14F-4D97-AF65-F5344CB8AC3E}">
        <p14:creationId xmlns:p14="http://schemas.microsoft.com/office/powerpoint/2010/main" val="417196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CSDE is hosting a series of webinars for principals this year. </a:t>
            </a:r>
            <a:r>
              <a:rPr lang="en-US" sz="1200" dirty="0" smtClean="0"/>
              <a:t>These are interactive sessions where principals can gain information about the Systems of Professional Learning project, ask questions, and share experiences. To register and for more information about the series, please visit ctcorestandards.org. Use the screenshot</a:t>
            </a:r>
            <a:r>
              <a:rPr lang="en-US" sz="1200" baseline="0" dirty="0" smtClean="0"/>
              <a:t> on the next slide to show participants where to look for more information.</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56</a:t>
            </a:fld>
            <a:endParaRPr lang="en-US" dirty="0"/>
          </a:p>
        </p:txBody>
      </p:sp>
    </p:spTree>
    <p:extLst>
      <p:ext uri="{BB962C8B-B14F-4D97-AF65-F5344CB8AC3E}">
        <p14:creationId xmlns:p14="http://schemas.microsoft.com/office/powerpoint/2010/main" val="974473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information about the sessions</a:t>
            </a:r>
            <a:r>
              <a:rPr lang="en-US" baseline="0" dirty="0" smtClean="0"/>
              <a:t> and registration information can be found under “Professional Development Opportunities” on the CT Core Standards website.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57</a:t>
            </a:fld>
            <a:endParaRPr lang="en-US" dirty="0"/>
          </a:p>
        </p:txBody>
      </p:sp>
    </p:spTree>
    <p:extLst>
      <p:ext uri="{BB962C8B-B14F-4D97-AF65-F5344CB8AC3E}">
        <p14:creationId xmlns:p14="http://schemas.microsoft.com/office/powerpoint/2010/main" val="3550630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partnership with the Connecticut State Department of Education, Public Consulting Group (PCG) will present a professional development series for educators working with students with unique learning characteristics. The goal of this professional development series is to enable local educators to implement CCS-aligned curriculum, instructional practices, and assessments to meet the needs of a wide variety of learners.</a:t>
            </a:r>
          </a:p>
          <a:p>
            <a:endParaRPr lang="en-US" dirty="0" smtClean="0"/>
          </a:p>
          <a:p>
            <a:r>
              <a:rPr lang="en-US" dirty="0" smtClean="0"/>
              <a:t>Participants will attend as teams to empower educators to align efforts resulting in an inclusive environment, and increase their capability to foster change in their school systems. </a:t>
            </a:r>
          </a:p>
          <a:p>
            <a:endParaRPr lang="en-US" dirty="0" smtClean="0"/>
          </a:p>
          <a:p>
            <a:r>
              <a:rPr lang="en-US" dirty="0" smtClean="0"/>
              <a:t>Registration is open through the PCG “RegisterMe” website</a:t>
            </a:r>
            <a:r>
              <a:rPr lang="en-US" baseline="0" dirty="0" smtClean="0"/>
              <a:t> and accessible on the ctcorestandards.org website under the Professional Development link. </a:t>
            </a:r>
            <a:endParaRPr lang="en-US" dirty="0" smtClean="0"/>
          </a:p>
          <a:p>
            <a:endParaRPr lang="en-US" dirty="0" smtClean="0"/>
          </a:p>
          <a:p>
            <a:r>
              <a:rPr lang="en-US" sz="1200" kern="1200" dirty="0" smtClean="0">
                <a:solidFill>
                  <a:schemeClr val="tx1"/>
                </a:solidFill>
                <a:effectLst/>
                <a:latin typeface="+mn-lt"/>
                <a:ea typeface="+mn-ea"/>
                <a:cs typeface="+mn-cs"/>
              </a:rPr>
              <a:t>In the first module to be offered October through December, the full team from each school, including educators who work with English language learners (ELL) and students with disabilities (SwD), will explore the importance of a culture of </a:t>
            </a:r>
            <a:r>
              <a:rPr lang="en-US" sz="1200" b="1" kern="1200" dirty="0" smtClean="0">
                <a:solidFill>
                  <a:schemeClr val="tx1"/>
                </a:solidFill>
                <a:effectLst/>
                <a:latin typeface="+mn-lt"/>
                <a:ea typeface="+mn-ea"/>
                <a:cs typeface="+mn-cs"/>
              </a:rPr>
              <a:t>academic optimism</a:t>
            </a:r>
            <a:r>
              <a:rPr lang="en-US" sz="1200" kern="1200" dirty="0" smtClean="0">
                <a:solidFill>
                  <a:schemeClr val="tx1"/>
                </a:solidFill>
                <a:effectLst/>
                <a:latin typeface="+mn-lt"/>
                <a:ea typeface="+mn-ea"/>
                <a:cs typeface="+mn-cs"/>
              </a:rPr>
              <a:t> underpinned by the belief that through high expectations, trust in students and parents, and teacher efficacy that all students can learn. The morning will provide participants an overview of the power of a growth mindset in both students and teachers and discuss implications of adopting a culture of academic optimism in their schools and the collaboration required to achieve that goal. In the afternoon, teams will form a common understanding of </a:t>
            </a:r>
            <a:r>
              <a:rPr lang="en-US" sz="1200" b="1" kern="1200" dirty="0" smtClean="0">
                <a:solidFill>
                  <a:schemeClr val="tx1"/>
                </a:solidFill>
                <a:effectLst/>
                <a:latin typeface="+mn-lt"/>
                <a:ea typeface="+mn-ea"/>
                <a:cs typeface="+mn-cs"/>
              </a:rPr>
              <a:t>Universal Design for Learning (UDL),</a:t>
            </a:r>
            <a:r>
              <a:rPr lang="en-US" sz="1200" kern="1200" dirty="0" smtClean="0">
                <a:solidFill>
                  <a:schemeClr val="tx1"/>
                </a:solidFill>
                <a:effectLst/>
                <a:latin typeface="+mn-lt"/>
                <a:ea typeface="+mn-ea"/>
                <a:cs typeface="+mn-cs"/>
              </a:rPr>
              <a:t> which provides the foundation and springboard for two subsequent modules that expand participants’ ability to support all learners through using a UDL approach to planning and teaching.</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58</a:t>
            </a:fld>
            <a:endParaRPr lang="en-US" dirty="0"/>
          </a:p>
        </p:txBody>
      </p:sp>
    </p:spTree>
    <p:extLst>
      <p:ext uri="{BB962C8B-B14F-4D97-AF65-F5344CB8AC3E}">
        <p14:creationId xmlns:p14="http://schemas.microsoft.com/office/powerpoint/2010/main" val="568404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CSDE has announced that 66 LEAs have received an allocation of in-district coaching services to support implementation of the Connecticut Core Standards for the 2014-2015 school year. For information about your district’s allocation, check with your district</a:t>
            </a:r>
            <a:r>
              <a:rPr lang="en-US" baseline="0" dirty="0" smtClean="0"/>
              <a:t> administration and your local RESC.</a:t>
            </a:r>
            <a:endParaRPr lang="en-US"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59</a:t>
            </a:fld>
            <a:endParaRPr lang="en-US" dirty="0"/>
          </a:p>
        </p:txBody>
      </p:sp>
    </p:spTree>
    <p:extLst>
      <p:ext uri="{BB962C8B-B14F-4D97-AF65-F5344CB8AC3E}">
        <p14:creationId xmlns:p14="http://schemas.microsoft.com/office/powerpoint/2010/main" val="356412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
        <p:nvSpPr>
          <p:cNvPr id="4" name="TextBox 3"/>
          <p:cNvSpPr txBox="1"/>
          <p:nvPr userDrawn="1"/>
        </p:nvSpPr>
        <p:spPr>
          <a:xfrm>
            <a:off x="3871136" y="6103620"/>
            <a:ext cx="1400138" cy="461665"/>
          </a:xfrm>
          <a:prstGeom prst="rect">
            <a:avLst/>
          </a:prstGeom>
          <a:noFill/>
        </p:spPr>
        <p:txBody>
          <a:bodyPr wrap="square" rtlCol="0">
            <a:spAutoFit/>
          </a:bodyPr>
          <a:lstStyle/>
          <a:p>
            <a:r>
              <a:rPr lang="en-US" sz="2400" b="1" dirty="0" smtClean="0">
                <a:solidFill>
                  <a:schemeClr val="bg1"/>
                </a:solidFill>
              </a:rPr>
              <a:t>Section 5</a:t>
            </a:r>
            <a:endParaRPr lang="en-US" sz="2400" b="1"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17394794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36"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8" Type="http://schemas.openxmlformats.org/officeDocument/2006/relationships/hyperlink" Target="mailto:lthompson@learn.k12.ct.us" TargetMode="External"/><Relationship Id="rId3" Type="http://schemas.openxmlformats.org/officeDocument/2006/relationships/hyperlink" Target="mailto:labbatiello@aces.org" TargetMode="External"/><Relationship Id="rId7" Type="http://schemas.openxmlformats.org/officeDocument/2006/relationships/hyperlink" Target="mailto:SNierendorf@eastconn.org" TargetMode="External"/><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hyperlink" Target="mailto:bobowice@ces.k12.ct.us" TargetMode="External"/><Relationship Id="rId5" Type="http://schemas.openxmlformats.org/officeDocument/2006/relationships/hyperlink" Target="mailto:costa@educationconnection.org" TargetMode="External"/><Relationship Id="rId4" Type="http://schemas.openxmlformats.org/officeDocument/2006/relationships/hyperlink" Target="mailto:eretelle@crec.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Sustaining Change</a:t>
            </a:r>
          </a:p>
        </p:txBody>
      </p:sp>
      <p:sp>
        <p:nvSpPr>
          <p:cNvPr id="7" name="Text Placeholder 6"/>
          <p:cNvSpPr>
            <a:spLocks noGrp="1"/>
          </p:cNvSpPr>
          <p:nvPr>
            <p:ph type="body" idx="1"/>
          </p:nvPr>
        </p:nvSpPr>
        <p:spPr/>
        <p:txBody>
          <a:bodyPr/>
          <a:lstStyle/>
          <a:p>
            <a:r>
              <a:rPr lang="en-US" dirty="0" smtClean="0"/>
              <a:t>Section </a:t>
            </a:r>
            <a:r>
              <a:rPr lang="en-US" dirty="0"/>
              <a:t>5</a:t>
            </a:r>
          </a:p>
        </p:txBody>
      </p:sp>
      <p:grpSp>
        <p:nvGrpSpPr>
          <p:cNvPr id="2" name="Group 1"/>
          <p:cNvGrpSpPr/>
          <p:nvPr/>
        </p:nvGrpSpPr>
        <p:grpSpPr>
          <a:xfrm>
            <a:off x="955427" y="4847492"/>
            <a:ext cx="944414" cy="1010412"/>
            <a:chOff x="955427" y="4847492"/>
            <a:chExt cx="944414" cy="1010412"/>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860386"/>
              <a:ext cx="914400" cy="369332"/>
            </a:xfrm>
            <a:prstGeom prst="rect">
              <a:avLst/>
            </a:prstGeom>
            <a:noFill/>
            <a:ln w="9525">
              <a:noFill/>
              <a:miter lim="800000"/>
              <a:headEnd/>
              <a:tailEnd/>
            </a:ln>
          </p:spPr>
          <p:txBody>
            <a:bodyPr wrap="square">
              <a:spAutoFit/>
            </a:bodyPr>
            <a:lstStyle/>
            <a:p>
              <a:pPr algn="ctr"/>
              <a:r>
                <a:rPr lang="en-US" dirty="0" smtClean="0"/>
                <a:t>Page 38</a:t>
              </a:r>
            </a:p>
          </p:txBody>
        </p:sp>
      </p:grpSp>
    </p:spTree>
    <p:extLst>
      <p:ext uri="{BB962C8B-B14F-4D97-AF65-F5344CB8AC3E}">
        <p14:creationId xmlns:p14="http://schemas.microsoft.com/office/powerpoint/2010/main" val="295003617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33226"/>
            <a:ext cx="8153400" cy="5395323"/>
          </a:xfrm>
        </p:spPr>
        <p:txBody>
          <a:bodyPr/>
          <a:lstStyle/>
          <a:p>
            <a:pPr lvl="0"/>
            <a:r>
              <a:rPr lang="en-US" sz="3000" dirty="0" smtClean="0"/>
              <a:t>With your group, visit each of the following areas to address the topic presented there:</a:t>
            </a:r>
          </a:p>
          <a:p>
            <a:pPr lvl="1"/>
            <a:r>
              <a:rPr lang="en-US" sz="2600" dirty="0" smtClean="0"/>
              <a:t>Understanding </a:t>
            </a:r>
            <a:r>
              <a:rPr lang="en-US" sz="2600" dirty="0"/>
              <a:t>the </a:t>
            </a:r>
            <a:r>
              <a:rPr lang="en-US" sz="2600" dirty="0" smtClean="0"/>
              <a:t>Standards</a:t>
            </a:r>
          </a:p>
          <a:p>
            <a:pPr lvl="1"/>
            <a:r>
              <a:rPr lang="en-US" sz="2600" dirty="0" smtClean="0"/>
              <a:t>Content Knowledge</a:t>
            </a:r>
          </a:p>
          <a:p>
            <a:pPr lvl="1"/>
            <a:r>
              <a:rPr lang="en-US" sz="2600" dirty="0" smtClean="0"/>
              <a:t>Instructional Practices</a:t>
            </a:r>
          </a:p>
          <a:p>
            <a:pPr lvl="1"/>
            <a:r>
              <a:rPr lang="en-US" sz="2600" dirty="0" smtClean="0"/>
              <a:t>Designing </a:t>
            </a:r>
            <a:r>
              <a:rPr lang="en-US" sz="2600" dirty="0"/>
              <a:t>CCS-Math Learning</a:t>
            </a:r>
          </a:p>
          <a:p>
            <a:r>
              <a:rPr lang="en-US" sz="3000" dirty="0" smtClean="0"/>
              <a:t>For </a:t>
            </a:r>
            <a:r>
              <a:rPr lang="en-US" sz="3000" dirty="0"/>
              <a:t>each </a:t>
            </a:r>
            <a:r>
              <a:rPr lang="en-US" sz="3000" dirty="0" smtClean="0"/>
              <a:t>topic, discuss </a:t>
            </a:r>
            <a:r>
              <a:rPr lang="en-US" sz="3000" dirty="0"/>
              <a:t>any remaining questions/needs, provide suggestions of strategies for meeting the needs, etc. </a:t>
            </a:r>
            <a:endParaRPr lang="en-US" sz="3000" dirty="0" smtClean="0"/>
          </a:p>
          <a:p>
            <a:r>
              <a:rPr lang="en-US" sz="3000" dirty="0" smtClean="0"/>
              <a:t>Then</a:t>
            </a:r>
            <a:r>
              <a:rPr lang="en-US" sz="3000" dirty="0"/>
              <a:t>, </a:t>
            </a:r>
            <a:r>
              <a:rPr lang="en-US" sz="3000" dirty="0" smtClean="0"/>
              <a:t>add </a:t>
            </a:r>
            <a:r>
              <a:rPr lang="en-US" sz="3000" dirty="0"/>
              <a:t>either a question, need, or strategy to the chart paper for the corresponding topic.</a:t>
            </a:r>
          </a:p>
          <a:p>
            <a:endParaRPr lang="en-US" dirty="0"/>
          </a:p>
        </p:txBody>
      </p:sp>
      <p:sp>
        <p:nvSpPr>
          <p:cNvPr id="3" name="Title 2"/>
          <p:cNvSpPr>
            <a:spLocks noGrp="1"/>
          </p:cNvSpPr>
          <p:nvPr>
            <p:ph type="title"/>
          </p:nvPr>
        </p:nvSpPr>
        <p:spPr/>
        <p:txBody>
          <a:bodyPr/>
          <a:lstStyle/>
          <a:p>
            <a:r>
              <a:rPr lang="en-US" dirty="0" smtClean="0"/>
              <a:t>Sharing Ideas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53</a:t>
            </a:fld>
            <a:endParaRPr lang="en-US" dirty="0"/>
          </a:p>
        </p:txBody>
      </p:sp>
      <p:grpSp>
        <p:nvGrpSpPr>
          <p:cNvPr id="6" name="Group 5"/>
          <p:cNvGrpSpPr/>
          <p:nvPr/>
        </p:nvGrpSpPr>
        <p:grpSpPr>
          <a:xfrm>
            <a:off x="6938300" y="5808726"/>
            <a:ext cx="937161" cy="1010412"/>
            <a:chOff x="583055" y="4906106"/>
            <a:chExt cx="937161" cy="1010412"/>
          </a:xfrm>
        </p:grpSpPr>
        <p:pic>
          <p:nvPicPr>
            <p:cNvPr id="7" name="Picture 6" descr="participant guide call out.png"/>
            <p:cNvPicPr>
              <a:picLocks noChangeAspect="1" noChangeArrowheads="1"/>
            </p:cNvPicPr>
            <p:nvPr/>
          </p:nvPicPr>
          <p:blipFill>
            <a:blip r:embed="rId3" cstate="print"/>
            <a:srcRect/>
            <a:stretch>
              <a:fillRect/>
            </a:stretch>
          </p:blipFill>
          <p:spPr bwMode="auto">
            <a:xfrm>
              <a:off x="587528" y="4906106"/>
              <a:ext cx="932688" cy="1010412"/>
            </a:xfrm>
            <a:prstGeom prst="rect">
              <a:avLst/>
            </a:prstGeom>
            <a:noFill/>
            <a:ln w="9525">
              <a:noFill/>
              <a:miter lim="800000"/>
              <a:headEnd/>
              <a:tailEnd/>
            </a:ln>
          </p:spPr>
        </p:pic>
        <p:sp>
          <p:nvSpPr>
            <p:cNvPr id="8" name="TextBox 7"/>
            <p:cNvSpPr txBox="1">
              <a:spLocks noChangeArrowheads="1"/>
            </p:cNvSpPr>
            <p:nvPr/>
          </p:nvSpPr>
          <p:spPr bwMode="auto">
            <a:xfrm>
              <a:off x="583055" y="4906106"/>
              <a:ext cx="914400" cy="369332"/>
            </a:xfrm>
            <a:prstGeom prst="rect">
              <a:avLst/>
            </a:prstGeom>
            <a:noFill/>
            <a:ln w="9525">
              <a:noFill/>
              <a:miter lim="800000"/>
              <a:headEnd/>
              <a:tailEnd/>
            </a:ln>
          </p:spPr>
          <p:txBody>
            <a:bodyPr wrap="square">
              <a:spAutoFit/>
            </a:bodyPr>
            <a:lstStyle/>
            <a:p>
              <a:pPr algn="ctr"/>
              <a:r>
                <a:rPr lang="en-US" dirty="0" smtClean="0"/>
                <a:t>Page 38</a:t>
              </a:r>
            </a:p>
          </p:txBody>
        </p:sp>
      </p:grpSp>
    </p:spTree>
    <p:extLst>
      <p:ext uri="{BB962C8B-B14F-4D97-AF65-F5344CB8AC3E}">
        <p14:creationId xmlns:p14="http://schemas.microsoft.com/office/powerpoint/2010/main" val="341982678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069633"/>
            <a:ext cx="8153400" cy="4579715"/>
          </a:xfrm>
        </p:spPr>
        <p:txBody>
          <a:bodyPr/>
          <a:lstStyle/>
          <a:p>
            <a:r>
              <a:rPr lang="en-US" dirty="0" smtClean="0"/>
              <a:t>Important Points to Remember:</a:t>
            </a:r>
          </a:p>
          <a:p>
            <a:pPr lvl="1"/>
            <a:r>
              <a:rPr lang="en-US" dirty="0" smtClean="0"/>
              <a:t>Successful implementations of the CCS-Math require a shift in the way that teaching and learning is carried out at all grade levels.</a:t>
            </a:r>
          </a:p>
          <a:p>
            <a:pPr lvl="1"/>
            <a:r>
              <a:rPr lang="en-US" dirty="0" smtClean="0"/>
              <a:t>Teachers should come together in a learning environment in order to collaborate and share ideas so that the implementation becomes a true school-wide effort.</a:t>
            </a:r>
          </a:p>
          <a:p>
            <a:pPr lvl="1"/>
            <a:r>
              <a:rPr lang="en-US" dirty="0" smtClean="0"/>
              <a:t>Support for implementing the CCS-Math can come in many forms. Try to find the method(s) of support that meets the needs of all teachers. </a:t>
            </a:r>
            <a:endParaRPr lang="en-US" dirty="0"/>
          </a:p>
        </p:txBody>
      </p:sp>
      <p:sp>
        <p:nvSpPr>
          <p:cNvPr id="3" name="Title 2"/>
          <p:cNvSpPr>
            <a:spLocks noGrp="1"/>
          </p:cNvSpPr>
          <p:nvPr>
            <p:ph type="title"/>
          </p:nvPr>
        </p:nvSpPr>
        <p:spPr/>
        <p:txBody>
          <a:bodyPr/>
          <a:lstStyle/>
          <a:p>
            <a:r>
              <a:rPr lang="en-US" dirty="0" smtClean="0"/>
              <a:t>Final Wrap -Up</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54</a:t>
            </a:fld>
            <a:endParaRPr lang="en-US" dirty="0"/>
          </a:p>
        </p:txBody>
      </p:sp>
    </p:spTree>
    <p:extLst>
      <p:ext uri="{BB962C8B-B14F-4D97-AF65-F5344CB8AC3E}">
        <p14:creationId xmlns:p14="http://schemas.microsoft.com/office/powerpoint/2010/main" val="148410441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Systems of Professional Learning Project Updates and Reminders</a:t>
            </a:r>
          </a:p>
        </p:txBody>
      </p:sp>
      <p:sp>
        <p:nvSpPr>
          <p:cNvPr id="7" name="Text Placeholder 6"/>
          <p:cNvSpPr>
            <a:spLocks noGrp="1"/>
          </p:cNvSpPr>
          <p:nvPr>
            <p:ph type="body" idx="1"/>
          </p:nvPr>
        </p:nvSpPr>
        <p:spPr>
          <a:xfrm>
            <a:off x="623888" y="4257858"/>
            <a:ext cx="7886700" cy="1858970"/>
          </a:xfrm>
        </p:spPr>
        <p:txBody>
          <a:bodyPr/>
          <a:lstStyle/>
          <a:p>
            <a:r>
              <a:rPr lang="en-US" sz="2800" dirty="0" smtClean="0"/>
              <a:t>Principal Webinars</a:t>
            </a:r>
          </a:p>
          <a:p>
            <a:r>
              <a:rPr lang="en-US" sz="2800" dirty="0"/>
              <a:t>Professional Development for Educators of Students with Unique Learning </a:t>
            </a:r>
            <a:r>
              <a:rPr lang="en-US" sz="2800" dirty="0" smtClean="0"/>
              <a:t>Characteristics</a:t>
            </a:r>
          </a:p>
          <a:p>
            <a:r>
              <a:rPr lang="en-US" sz="2800" dirty="0" smtClean="0"/>
              <a:t>In-District Coaching</a:t>
            </a:r>
            <a:endParaRPr lang="en-US" sz="3600" dirty="0"/>
          </a:p>
        </p:txBody>
      </p:sp>
    </p:spTree>
    <p:extLst>
      <p:ext uri="{BB962C8B-B14F-4D97-AF65-F5344CB8AC3E}">
        <p14:creationId xmlns:p14="http://schemas.microsoft.com/office/powerpoint/2010/main" val="219464759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Principal Webinars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9" name="Slide Number Placeholder 8"/>
          <p:cNvSpPr>
            <a:spLocks noGrp="1"/>
          </p:cNvSpPr>
          <p:nvPr>
            <p:ph type="sldNum" sz="quarter" idx="11"/>
          </p:nvPr>
        </p:nvSpPr>
        <p:spPr>
          <a:prstGeom prst="rect">
            <a:avLst/>
          </a:prstGeom>
        </p:spPr>
        <p:txBody>
          <a:bodyPr/>
          <a:lstStyle/>
          <a:p>
            <a:fld id="{EE3D4692-A625-460F-A072-DE10EEAA5719}" type="slidenum">
              <a:rPr lang="en-US" smtClean="0"/>
              <a:pPr/>
              <a:t>56</a:t>
            </a:fld>
            <a:endParaRPr lang="en-US" dirty="0"/>
          </a:p>
        </p:txBody>
      </p:sp>
      <p:sp>
        <p:nvSpPr>
          <p:cNvPr id="8" name="Oval 7"/>
          <p:cNvSpPr>
            <a:spLocks noChangeArrowheads="1"/>
          </p:cNvSpPr>
          <p:nvPr/>
        </p:nvSpPr>
        <p:spPr bwMode="auto">
          <a:xfrm>
            <a:off x="5695686" y="2766014"/>
            <a:ext cx="2755273" cy="2701023"/>
          </a:xfrm>
          <a:prstGeom prst="ellipse">
            <a:avLst/>
          </a:prstGeom>
          <a:solidFill>
            <a:srgbClr val="F79646">
              <a:lumMod val="100000"/>
              <a:lumOff val="0"/>
            </a:srgbClr>
          </a:solidFill>
          <a:ln w="38100" cmpd="sng">
            <a:solidFill>
              <a:srgbClr val="B17800"/>
            </a:solidFill>
            <a:prstDash val="solid"/>
            <a:round/>
            <a:headEnd/>
            <a:tailEnd/>
          </a:ln>
          <a:effectLst>
            <a:outerShdw dist="28398" dir="3806097" algn="ctr" rotWithShape="0">
              <a:srgbClr val="F79646">
                <a:lumMod val="50000"/>
                <a:lumOff val="0"/>
                <a:alpha val="50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Mark Your Calendar! </a:t>
            </a:r>
            <a:endParaRPr kumimoji="0" lang="en-US" sz="16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 </a:t>
            </a:r>
            <a:r>
              <a:rPr kumimoji="0" lang="en-US" sz="1600" b="1" i="0" u="none" strike="noStrike" kern="0" cap="none" spc="0" normalizeH="0" baseline="0" noProof="0" dirty="0" smtClean="0">
                <a:ln>
                  <a:noFill/>
                </a:ln>
                <a:solidFill>
                  <a:srgbClr val="4A442A"/>
                </a:solidFill>
                <a:effectLst/>
                <a:uLnTx/>
                <a:uFillTx/>
                <a:ea typeface="Calibri" panose="020F0502020204030204" pitchFamily="34" charset="0"/>
                <a:cs typeface="Times New Roman" panose="02020603050405020304" pitchFamily="18" charset="0"/>
              </a:rPr>
              <a:t>Webinars </a:t>
            </a:r>
            <a:r>
              <a:rPr kumimoji="0" lang="en-US" sz="1600" b="1" i="0" u="none"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will be held the </a:t>
            </a:r>
            <a:r>
              <a:rPr kumimoji="0" lang="en-US" sz="1600" b="1" i="0" u="sng"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last Wednesday of every month</a:t>
            </a:r>
            <a:r>
              <a:rPr kumimoji="0" lang="en-US" sz="1600" b="1" i="0" u="none"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 from 1-2 PM.</a:t>
            </a:r>
            <a:endParaRPr kumimoji="0" lang="en-US" sz="16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(except December</a:t>
            </a:r>
            <a:r>
              <a:rPr kumimoji="0" lang="en-US" sz="1600" b="1" i="0" u="none" strike="noStrike" kern="0" cap="none" spc="0" normalizeH="0" baseline="0" noProof="0" dirty="0" smtClean="0">
                <a:ln>
                  <a:noFill/>
                </a:ln>
                <a:solidFill>
                  <a:srgbClr val="4A442A"/>
                </a:solidFill>
                <a:effectLst/>
                <a:uLnTx/>
                <a:uFillTx/>
                <a:ea typeface="Calibri" panose="020F0502020204030204" pitchFamily="34" charset="0"/>
                <a:cs typeface="Times New Roman" panose="02020603050405020304" pitchFamily="18" charset="0"/>
              </a:rPr>
              <a:t>)</a:t>
            </a:r>
            <a:endParaRPr kumimoji="0" lang="en-US" sz="16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endParaRPr>
          </a:p>
        </p:txBody>
      </p:sp>
      <p:sp>
        <p:nvSpPr>
          <p:cNvPr id="3" name="Rectangle 2"/>
          <p:cNvSpPr/>
          <p:nvPr/>
        </p:nvSpPr>
        <p:spPr>
          <a:xfrm>
            <a:off x="350451" y="1281606"/>
            <a:ext cx="8100508" cy="1754326"/>
          </a:xfrm>
          <a:prstGeom prst="rect">
            <a:avLst/>
          </a:prstGeom>
        </p:spPr>
        <p:txBody>
          <a:bodyPr wrap="square">
            <a:spAutoFit/>
          </a:bodyPr>
          <a:lstStyle/>
          <a:p>
            <a:pPr algn="ctr"/>
            <a:r>
              <a:rPr lang="en-US" sz="3600" dirty="0"/>
              <a:t>CSDE Principal Webinar Series</a:t>
            </a:r>
            <a:endParaRPr lang="en-US" sz="3200" dirty="0"/>
          </a:p>
          <a:p>
            <a:pPr algn="ctr"/>
            <a:r>
              <a:rPr lang="en-US" sz="2400" dirty="0"/>
              <a:t>with hosts Dianna Roberge Wentzell, Chief Academic Officer </a:t>
            </a:r>
          </a:p>
          <a:p>
            <a:pPr algn="ctr"/>
            <a:r>
              <a:rPr lang="en-US" sz="2400" dirty="0"/>
              <a:t>&amp; Ellen E. Cohn, Division Director, Academic Office</a:t>
            </a:r>
          </a:p>
          <a:p>
            <a:endParaRPr lang="en-US" sz="2400" dirty="0"/>
          </a:p>
        </p:txBody>
      </p:sp>
    </p:spTree>
    <p:extLst>
      <p:ext uri="{BB962C8B-B14F-4D97-AF65-F5344CB8AC3E}">
        <p14:creationId xmlns:p14="http://schemas.microsoft.com/office/powerpoint/2010/main" val="215622744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Webinars</a:t>
            </a:r>
            <a:endParaRPr lang="en-US" dirty="0"/>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9" name="Slide Number Placeholder 8"/>
          <p:cNvSpPr>
            <a:spLocks noGrp="1"/>
          </p:cNvSpPr>
          <p:nvPr>
            <p:ph type="sldNum" sz="quarter" idx="11"/>
          </p:nvPr>
        </p:nvSpPr>
        <p:spPr>
          <a:prstGeom prst="rect">
            <a:avLst/>
          </a:prstGeom>
        </p:spPr>
        <p:txBody>
          <a:bodyPr/>
          <a:lstStyle/>
          <a:p>
            <a:fld id="{EE3D4692-A625-460F-A072-DE10EEAA5719}" type="slidenum">
              <a:rPr lang="en-US" smtClean="0"/>
              <a:pPr/>
              <a:t>57</a:t>
            </a:fld>
            <a:endParaRPr lang="en-US" dirty="0"/>
          </a:p>
        </p:txBody>
      </p:sp>
      <p:pic>
        <p:nvPicPr>
          <p:cNvPr id="6" name="Picture 5"/>
          <p:cNvPicPr>
            <a:picLocks noChangeAspect="1"/>
          </p:cNvPicPr>
          <p:nvPr/>
        </p:nvPicPr>
        <p:blipFill>
          <a:blip r:embed="rId3"/>
          <a:stretch>
            <a:fillRect/>
          </a:stretch>
        </p:blipFill>
        <p:spPr>
          <a:xfrm>
            <a:off x="1095375" y="889286"/>
            <a:ext cx="6953250" cy="5010150"/>
          </a:xfrm>
          <a:prstGeom prst="rect">
            <a:avLst/>
          </a:prstGeom>
        </p:spPr>
      </p:pic>
      <p:cxnSp>
        <p:nvCxnSpPr>
          <p:cNvPr id="8" name="Straight Arrow Connector 7"/>
          <p:cNvCxnSpPr/>
          <p:nvPr/>
        </p:nvCxnSpPr>
        <p:spPr>
          <a:xfrm flipH="1">
            <a:off x="4512623" y="5274228"/>
            <a:ext cx="2101933" cy="23750"/>
          </a:xfrm>
          <a:prstGeom prst="straightConnector1">
            <a:avLst/>
          </a:prstGeom>
          <a:ln w="63500">
            <a:solidFill>
              <a:srgbClr val="FF0000"/>
            </a:solidFill>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5221094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prstGeom prst="rect">
            <a:avLst/>
          </a:prstGeom>
        </p:spPr>
        <p:txBody>
          <a:bodyPr/>
          <a:lstStyle/>
          <a:p>
            <a:r>
              <a:rPr lang="en-US" dirty="0" smtClean="0"/>
              <a:t> </a:t>
            </a:r>
            <a:endParaRPr lang="en-US" dirty="0"/>
          </a:p>
        </p:txBody>
      </p:sp>
      <p:sp>
        <p:nvSpPr>
          <p:cNvPr id="5" name="Slide Number Placeholder 4"/>
          <p:cNvSpPr>
            <a:spLocks noGrp="1"/>
          </p:cNvSpPr>
          <p:nvPr>
            <p:ph type="sldNum" sz="quarter" idx="4"/>
          </p:nvPr>
        </p:nvSpPr>
        <p:spPr>
          <a:prstGeom prst="rect">
            <a:avLst/>
          </a:prstGeom>
        </p:spPr>
        <p:txBody>
          <a:bodyPr/>
          <a:lstStyle/>
          <a:p>
            <a:pPr algn="r"/>
            <a:fld id="{8D79BE21-F712-4A53-802B-F850200F0AA7}" type="slidenum">
              <a:rPr lang="en-US" smtClean="0"/>
              <a:pPr algn="r"/>
              <a:t>58</a:t>
            </a:fld>
            <a:endParaRPr lang="en-US" dirty="0"/>
          </a:p>
        </p:txBody>
      </p:sp>
      <p:sp>
        <p:nvSpPr>
          <p:cNvPr id="2" name="Title 1"/>
          <p:cNvSpPr>
            <a:spLocks noGrp="1"/>
          </p:cNvSpPr>
          <p:nvPr>
            <p:ph type="title" idx="4294967295"/>
          </p:nvPr>
        </p:nvSpPr>
        <p:spPr>
          <a:xfrm>
            <a:off x="381000" y="254572"/>
            <a:ext cx="8382000" cy="2326791"/>
          </a:xfrm>
        </p:spPr>
        <p:txBody>
          <a:bodyPr/>
          <a:lstStyle/>
          <a:p>
            <a:r>
              <a:rPr lang="en-US" sz="4000" dirty="0">
                <a:effectLst/>
              </a:rPr>
              <a:t>Professional Development for Educators of Students with Unique Learning Characteristics</a:t>
            </a:r>
            <a:r>
              <a:rPr lang="en-US" b="1" dirty="0">
                <a:effectLst/>
              </a:rPr>
              <a:t/>
            </a:r>
            <a:br>
              <a:rPr lang="en-US" b="1" dirty="0">
                <a:effectLst/>
              </a:rPr>
            </a:br>
            <a:endParaRPr lang="en-US" dirty="0"/>
          </a:p>
        </p:txBody>
      </p:sp>
      <p:sp>
        <p:nvSpPr>
          <p:cNvPr id="3" name="Text Placeholder 2"/>
          <p:cNvSpPr>
            <a:spLocks noGrp="1"/>
          </p:cNvSpPr>
          <p:nvPr>
            <p:ph type="body" sz="quarter" idx="4294967295"/>
          </p:nvPr>
        </p:nvSpPr>
        <p:spPr>
          <a:xfrm>
            <a:off x="381000" y="2375364"/>
            <a:ext cx="8382000" cy="3234732"/>
          </a:xfrm>
        </p:spPr>
        <p:txBody>
          <a:bodyPr/>
          <a:lstStyle/>
          <a:p>
            <a:r>
              <a:rPr lang="en-US" sz="3000" dirty="0"/>
              <a:t>T</a:t>
            </a:r>
            <a:r>
              <a:rPr lang="en-US" sz="3000" dirty="0" smtClean="0"/>
              <a:t>hree </a:t>
            </a:r>
            <a:r>
              <a:rPr lang="en-US" sz="3000" dirty="0"/>
              <a:t>professional learning modules for school teams. </a:t>
            </a:r>
            <a:endParaRPr lang="en-US" sz="3000" dirty="0" smtClean="0"/>
          </a:p>
          <a:p>
            <a:r>
              <a:rPr lang="en-US" sz="3000" dirty="0" smtClean="0"/>
              <a:t>Each </a:t>
            </a:r>
            <a:r>
              <a:rPr lang="en-US" sz="3000" dirty="0"/>
              <a:t>team will include five members: </a:t>
            </a:r>
            <a:endParaRPr lang="en-US" sz="3000" dirty="0" smtClean="0"/>
          </a:p>
          <a:p>
            <a:pPr lvl="1"/>
            <a:r>
              <a:rPr lang="en-US" dirty="0" smtClean="0"/>
              <a:t>Principal or designated </a:t>
            </a:r>
            <a:r>
              <a:rPr lang="en-US" dirty="0"/>
              <a:t>building leader, </a:t>
            </a:r>
            <a:endParaRPr lang="en-US" dirty="0" smtClean="0"/>
          </a:p>
          <a:p>
            <a:pPr lvl="1"/>
            <a:r>
              <a:rPr lang="en-US" dirty="0" smtClean="0"/>
              <a:t>Special </a:t>
            </a:r>
            <a:r>
              <a:rPr lang="en-US" dirty="0"/>
              <a:t>Education teacher, </a:t>
            </a:r>
            <a:endParaRPr lang="en-US" dirty="0" smtClean="0"/>
          </a:p>
          <a:p>
            <a:pPr lvl="1"/>
            <a:r>
              <a:rPr lang="en-US" dirty="0" smtClean="0"/>
              <a:t>ELL </a:t>
            </a:r>
            <a:r>
              <a:rPr lang="en-US" dirty="0"/>
              <a:t>teacher, and </a:t>
            </a:r>
            <a:endParaRPr lang="en-US" dirty="0" smtClean="0"/>
          </a:p>
          <a:p>
            <a:pPr lvl="1"/>
            <a:r>
              <a:rPr lang="en-US" dirty="0" smtClean="0"/>
              <a:t>Two </a:t>
            </a:r>
            <a:r>
              <a:rPr lang="en-US" dirty="0"/>
              <a:t>general education teachers.</a:t>
            </a:r>
          </a:p>
        </p:txBody>
      </p:sp>
      <p:sp>
        <p:nvSpPr>
          <p:cNvPr id="6" name="Oval 5"/>
          <p:cNvSpPr>
            <a:spLocks noChangeAspect="1" noChangeArrowheads="1"/>
          </p:cNvSpPr>
          <p:nvPr/>
        </p:nvSpPr>
        <p:spPr bwMode="auto">
          <a:xfrm>
            <a:off x="6358128" y="4291584"/>
            <a:ext cx="2249424" cy="2249802"/>
          </a:xfrm>
          <a:prstGeom prst="ellipse">
            <a:avLst/>
          </a:prstGeom>
          <a:solidFill>
            <a:srgbClr val="F79646">
              <a:lumMod val="100000"/>
              <a:lumOff val="0"/>
            </a:srgbClr>
          </a:solidFill>
          <a:ln w="38100" cmpd="sng">
            <a:solidFill>
              <a:srgbClr val="B17800"/>
            </a:solidFill>
            <a:prstDash val="solid"/>
            <a:round/>
            <a:headEnd/>
            <a:tailEnd/>
          </a:ln>
          <a:effectLst>
            <a:outerShdw dist="28398" dir="3806097" algn="ctr" rotWithShape="0">
              <a:srgbClr val="F79646">
                <a:lumMod val="50000"/>
                <a:lumOff val="0"/>
                <a:alpha val="50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en-US" b="1" i="0" u="none"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Mark Your Calendar</a:t>
            </a:r>
            <a:r>
              <a:rPr kumimoji="0" lang="en-US" b="1" i="0" u="none" strike="noStrike" kern="0" cap="none" spc="0" normalizeH="0" baseline="0" noProof="0" dirty="0" smtClean="0">
                <a:ln>
                  <a:noFill/>
                </a:ln>
                <a:solidFill>
                  <a:srgbClr val="4A442A"/>
                </a:solidFill>
                <a:effectLst/>
                <a:uLnTx/>
                <a:uFillTx/>
                <a:ea typeface="Calibri" panose="020F0502020204030204" pitchFamily="34" charset="0"/>
                <a:cs typeface="Times New Roman" panose="02020603050405020304" pitchFamily="18" charset="0"/>
              </a:rPr>
              <a:t>!</a:t>
            </a:r>
            <a:endParaRPr kumimoji="0" lang="en-US"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endParaRPr>
          </a:p>
          <a:p>
            <a:pPr marL="0" marR="0" lvl="0" indent="0" algn="ctr" defTabSz="914400" eaLnBrk="1" fontAlgn="auto" latinLnBrk="0" hangingPunct="1">
              <a:spcBef>
                <a:spcPts val="0"/>
              </a:spcBef>
              <a:spcAft>
                <a:spcPts val="0"/>
              </a:spcAft>
              <a:buClrTx/>
              <a:buSzTx/>
              <a:buFontTx/>
              <a:buNone/>
              <a:tabLst/>
              <a:defRPr/>
            </a:pPr>
            <a:r>
              <a:rPr kumimoji="0" lang="en-US" b="1" i="0" u="none" strike="noStrike" kern="0" cap="none" spc="0" normalizeH="0" baseline="0" noProof="0" dirty="0">
                <a:ln>
                  <a:noFill/>
                </a:ln>
                <a:solidFill>
                  <a:srgbClr val="4A442A"/>
                </a:solidFill>
                <a:effectLst/>
                <a:uLnTx/>
                <a:uFillTx/>
                <a:ea typeface="Calibri" panose="020F0502020204030204" pitchFamily="34" charset="0"/>
                <a:cs typeface="Times New Roman" panose="02020603050405020304" pitchFamily="18" charset="0"/>
              </a:rPr>
              <a:t> </a:t>
            </a:r>
            <a:endParaRPr kumimoji="0" lang="en-US" b="1" i="0" u="none" strike="noStrike" kern="0" cap="none" spc="0" normalizeH="0" baseline="0" noProof="0" dirty="0" smtClean="0">
              <a:ln>
                <a:noFill/>
              </a:ln>
              <a:solidFill>
                <a:srgbClr val="4A442A"/>
              </a:solidFill>
              <a:effectLst/>
              <a:uLnTx/>
              <a:uFillTx/>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b="1" i="0" u="none" strike="noStrike" kern="0" cap="none" spc="0" normalizeH="0" baseline="0" noProof="0" dirty="0" smtClean="0">
                <a:ln>
                  <a:noFill/>
                </a:ln>
                <a:solidFill>
                  <a:srgbClr val="4A442A"/>
                </a:solidFill>
                <a:effectLst/>
                <a:uLnTx/>
                <a:uFillTx/>
                <a:ea typeface="Calibri" panose="020F0502020204030204" pitchFamily="34" charset="0"/>
                <a:cs typeface="Times New Roman" panose="02020603050405020304" pitchFamily="18" charset="0"/>
              </a:rPr>
              <a:t>Sessions begin </a:t>
            </a:r>
            <a:r>
              <a:rPr kumimoji="0" lang="en-US" sz="2000" b="1" i="0" u="none" strike="noStrike" kern="0" cap="none" spc="0" normalizeH="0" baseline="0" noProof="0" dirty="0" smtClean="0">
                <a:ln>
                  <a:noFill/>
                </a:ln>
                <a:solidFill>
                  <a:srgbClr val="4A442A"/>
                </a:solidFill>
                <a:effectLst/>
                <a:uLnTx/>
                <a:uFillTx/>
                <a:ea typeface="Calibri" panose="020F0502020204030204" pitchFamily="34" charset="0"/>
                <a:cs typeface="Times New Roman" panose="02020603050405020304" pitchFamily="18" charset="0"/>
              </a:rPr>
              <a:t>October</a:t>
            </a:r>
            <a:r>
              <a:rPr kumimoji="0" lang="en-US" sz="2000" b="1" i="0" u="none" strike="noStrike" kern="0" cap="none" spc="0" normalizeH="0" noProof="0" dirty="0" smtClean="0">
                <a:ln>
                  <a:noFill/>
                </a:ln>
                <a:solidFill>
                  <a:srgbClr val="4A442A"/>
                </a:solidFill>
                <a:effectLst/>
                <a:uLnTx/>
                <a:uFillTx/>
                <a:ea typeface="Calibri" panose="020F0502020204030204" pitchFamily="34" charset="0"/>
                <a:cs typeface="Times New Roman" panose="02020603050405020304" pitchFamily="18" charset="0"/>
              </a:rPr>
              <a:t> 30!</a:t>
            </a:r>
            <a:endParaRPr kumimoji="0" lang="en-US" sz="2000" b="1"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4A442A"/>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839603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In-District Coaching</a:t>
            </a:r>
            <a:endParaRPr lang="en-US" dirty="0"/>
          </a:p>
        </p:txBody>
      </p:sp>
      <p:sp>
        <p:nvSpPr>
          <p:cNvPr id="7" name="Footer Placeholder 6"/>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a:prstGeom prst="rect">
            <a:avLst/>
          </a:prstGeom>
        </p:spPr>
        <p:txBody>
          <a:bodyPr/>
          <a:lstStyle/>
          <a:p>
            <a:fld id="{EE3D4692-A625-460F-A072-DE10EEAA5719}" type="slidenum">
              <a:rPr lang="en-US" smtClean="0"/>
              <a:pPr/>
              <a:t>59</a:t>
            </a:fld>
            <a:endParaRPr lang="en-US" dirty="0"/>
          </a:p>
        </p:txBody>
      </p:sp>
      <p:graphicFrame>
        <p:nvGraphicFramePr>
          <p:cNvPr id="8" name="Table 7"/>
          <p:cNvGraphicFramePr>
            <a:graphicFrameLocks noGrp="1"/>
          </p:cNvGraphicFramePr>
          <p:nvPr>
            <p:extLst/>
          </p:nvPr>
        </p:nvGraphicFramePr>
        <p:xfrm>
          <a:off x="192966" y="3317967"/>
          <a:ext cx="8839200" cy="2194560"/>
        </p:xfrm>
        <a:graphic>
          <a:graphicData uri="http://schemas.openxmlformats.org/drawingml/2006/table">
            <a:tbl>
              <a:tblPr firstRow="1" firstCol="1" bandRow="1">
                <a:tableStyleId>{5C22544A-7EE6-4342-B048-85BDC9FD1C3A}</a:tableStyleId>
              </a:tblPr>
              <a:tblGrid>
                <a:gridCol w="2670176"/>
                <a:gridCol w="2946400"/>
                <a:gridCol w="3222624"/>
              </a:tblGrid>
              <a:tr h="0">
                <a:tc>
                  <a:txBody>
                    <a:bodyPr/>
                    <a:lstStyle/>
                    <a:p>
                      <a:pPr marL="0" marR="0">
                        <a:spcBef>
                          <a:spcPts val="0"/>
                        </a:spcBef>
                        <a:spcAft>
                          <a:spcPts val="0"/>
                        </a:spcAft>
                      </a:pPr>
                      <a:r>
                        <a:rPr lang="en-US" sz="1800" b="1" dirty="0">
                          <a:solidFill>
                            <a:schemeClr val="tx1"/>
                          </a:solidFill>
                          <a:effectLst/>
                        </a:rPr>
                        <a:t>ACES</a:t>
                      </a:r>
                    </a:p>
                    <a:p>
                      <a:pPr marL="0" marR="0">
                        <a:spcBef>
                          <a:spcPts val="0"/>
                        </a:spcBef>
                        <a:spcAft>
                          <a:spcPts val="0"/>
                        </a:spcAft>
                      </a:pPr>
                      <a:r>
                        <a:rPr lang="en-US" sz="1800" b="0" dirty="0">
                          <a:solidFill>
                            <a:schemeClr val="tx1"/>
                          </a:solidFill>
                          <a:effectLst/>
                        </a:rPr>
                        <a:t>Leslie Abbatiello</a:t>
                      </a:r>
                    </a:p>
                    <a:p>
                      <a:pPr marL="0" marR="0">
                        <a:spcBef>
                          <a:spcPts val="0"/>
                        </a:spcBef>
                        <a:spcAft>
                          <a:spcPts val="0"/>
                        </a:spcAft>
                      </a:pPr>
                      <a:r>
                        <a:rPr lang="en-US" sz="1800" b="0" u="sng" dirty="0">
                          <a:solidFill>
                            <a:schemeClr val="tx1"/>
                          </a:solidFill>
                          <a:effectLst/>
                          <a:hlinkClick r:id="rId3"/>
                        </a:rPr>
                        <a:t>labbatiello@aces.org</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CREC</a:t>
                      </a:r>
                    </a:p>
                    <a:p>
                      <a:pPr marL="0" marR="0">
                        <a:spcBef>
                          <a:spcPts val="0"/>
                        </a:spcBef>
                        <a:spcAft>
                          <a:spcPts val="0"/>
                        </a:spcAft>
                      </a:pPr>
                      <a:r>
                        <a:rPr lang="en-US" sz="1800" b="0" dirty="0">
                          <a:solidFill>
                            <a:schemeClr val="tx1"/>
                          </a:solidFill>
                          <a:effectLst/>
                        </a:rPr>
                        <a:t>Ellen Retelle</a:t>
                      </a:r>
                    </a:p>
                    <a:p>
                      <a:pPr marL="0" marR="0">
                        <a:spcBef>
                          <a:spcPts val="0"/>
                        </a:spcBef>
                        <a:spcAft>
                          <a:spcPts val="0"/>
                        </a:spcAft>
                      </a:pPr>
                      <a:r>
                        <a:rPr lang="en-US" sz="1800" b="0" u="sng" dirty="0">
                          <a:solidFill>
                            <a:schemeClr val="tx1"/>
                          </a:solidFill>
                          <a:effectLst/>
                          <a:hlinkClick r:id="rId4"/>
                        </a:rPr>
                        <a:t>eretelle@crec.org</a:t>
                      </a:r>
                      <a:endParaRPr lang="en-US" sz="1800" b="0" dirty="0">
                        <a:solidFill>
                          <a:schemeClr val="tx1"/>
                        </a:solidFill>
                        <a:effectLst/>
                      </a:endParaRPr>
                    </a:p>
                    <a:p>
                      <a:pPr marL="0" marR="0">
                        <a:spcBef>
                          <a:spcPts val="0"/>
                        </a:spcBef>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Education Connection</a:t>
                      </a:r>
                    </a:p>
                    <a:p>
                      <a:pPr marL="0" marR="0">
                        <a:spcBef>
                          <a:spcPts val="0"/>
                        </a:spcBef>
                        <a:spcAft>
                          <a:spcPts val="0"/>
                        </a:spcAft>
                      </a:pPr>
                      <a:r>
                        <a:rPr lang="en-US" sz="1800" b="0" dirty="0">
                          <a:solidFill>
                            <a:schemeClr val="tx1"/>
                          </a:solidFill>
                          <a:effectLst/>
                        </a:rPr>
                        <a:t>Jonathan Costa</a:t>
                      </a:r>
                    </a:p>
                    <a:p>
                      <a:pPr marL="0" marR="0">
                        <a:spcBef>
                          <a:spcPts val="0"/>
                        </a:spcBef>
                        <a:spcAft>
                          <a:spcPts val="0"/>
                        </a:spcAft>
                      </a:pPr>
                      <a:r>
                        <a:rPr lang="en-US" sz="1800" b="0" u="sng" dirty="0">
                          <a:solidFill>
                            <a:schemeClr val="tx1"/>
                          </a:solidFill>
                          <a:effectLst/>
                          <a:hlinkClick r:id="rId5"/>
                        </a:rPr>
                        <a:t>costa@educationconnection.org</a:t>
                      </a:r>
                      <a:endParaRPr lang="en-US" sz="1800" b="0" dirty="0">
                        <a:solidFill>
                          <a:schemeClr val="tx1"/>
                        </a:solidFill>
                        <a:effectLst/>
                      </a:endParaRPr>
                    </a:p>
                    <a:p>
                      <a:pPr marL="0" marR="0">
                        <a:spcBef>
                          <a:spcPts val="0"/>
                        </a:spcBef>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0">
                <a:tc>
                  <a:txBody>
                    <a:bodyPr/>
                    <a:lstStyle/>
                    <a:p>
                      <a:pPr marL="0" marR="0">
                        <a:spcBef>
                          <a:spcPts val="0"/>
                        </a:spcBef>
                        <a:spcAft>
                          <a:spcPts val="0"/>
                        </a:spcAft>
                      </a:pPr>
                      <a:r>
                        <a:rPr lang="en-US" sz="1800" b="1" dirty="0">
                          <a:solidFill>
                            <a:schemeClr val="tx1"/>
                          </a:solidFill>
                          <a:effectLst/>
                        </a:rPr>
                        <a:t>CES</a:t>
                      </a:r>
                    </a:p>
                    <a:p>
                      <a:pPr marL="0" marR="0">
                        <a:spcBef>
                          <a:spcPts val="0"/>
                        </a:spcBef>
                        <a:spcAft>
                          <a:spcPts val="0"/>
                        </a:spcAft>
                      </a:pPr>
                      <a:r>
                        <a:rPr lang="en-US" sz="1800" b="0" dirty="0">
                          <a:solidFill>
                            <a:schemeClr val="tx1"/>
                          </a:solidFill>
                          <a:effectLst/>
                        </a:rPr>
                        <a:t>Esther Bobowick</a:t>
                      </a:r>
                    </a:p>
                    <a:p>
                      <a:pPr marL="0" marR="0">
                        <a:spcBef>
                          <a:spcPts val="0"/>
                        </a:spcBef>
                        <a:spcAft>
                          <a:spcPts val="0"/>
                        </a:spcAft>
                      </a:pPr>
                      <a:r>
                        <a:rPr lang="en-US" sz="1800" b="0" u="sng" dirty="0">
                          <a:solidFill>
                            <a:schemeClr val="tx1"/>
                          </a:solidFill>
                          <a:effectLst/>
                          <a:hlinkClick r:id="rId6"/>
                        </a:rPr>
                        <a:t>bobowice@ces.k12.ct.us</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EASTCONN</a:t>
                      </a:r>
                    </a:p>
                    <a:p>
                      <a:pPr marL="0" marR="0">
                        <a:spcBef>
                          <a:spcPts val="0"/>
                        </a:spcBef>
                        <a:spcAft>
                          <a:spcPts val="0"/>
                        </a:spcAft>
                      </a:pPr>
                      <a:r>
                        <a:rPr lang="en-US" sz="1800" b="0" dirty="0">
                          <a:solidFill>
                            <a:schemeClr val="tx1"/>
                          </a:solidFill>
                          <a:effectLst/>
                        </a:rPr>
                        <a:t>Scott Nierendorf</a:t>
                      </a:r>
                    </a:p>
                    <a:p>
                      <a:pPr marL="0" marR="0">
                        <a:spcBef>
                          <a:spcPts val="0"/>
                        </a:spcBef>
                        <a:spcAft>
                          <a:spcPts val="0"/>
                        </a:spcAft>
                      </a:pPr>
                      <a:r>
                        <a:rPr lang="en-US" sz="1800" b="0" u="sng" dirty="0">
                          <a:solidFill>
                            <a:schemeClr val="tx1"/>
                          </a:solidFill>
                          <a:effectLst/>
                          <a:hlinkClick r:id="rId7"/>
                        </a:rPr>
                        <a:t>SNierendorf@eastconn.org</a:t>
                      </a:r>
                      <a:endParaRPr lang="en-US" sz="1800" b="0" dirty="0">
                        <a:solidFill>
                          <a:schemeClr val="tx1"/>
                        </a:solidFill>
                        <a:effectLst/>
                      </a:endParaRPr>
                    </a:p>
                    <a:p>
                      <a:pPr marL="0" marR="0">
                        <a:spcBef>
                          <a:spcPts val="0"/>
                        </a:spcBef>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800" b="1" dirty="0">
                          <a:solidFill>
                            <a:schemeClr val="tx1"/>
                          </a:solidFill>
                          <a:effectLst/>
                        </a:rPr>
                        <a:t>LEARN</a:t>
                      </a:r>
                    </a:p>
                    <a:p>
                      <a:pPr marL="0" marR="0">
                        <a:spcBef>
                          <a:spcPts val="0"/>
                        </a:spcBef>
                        <a:spcAft>
                          <a:spcPts val="0"/>
                        </a:spcAft>
                      </a:pPr>
                      <a:r>
                        <a:rPr lang="en-US" sz="1800" b="0" dirty="0">
                          <a:solidFill>
                            <a:schemeClr val="tx1"/>
                          </a:solidFill>
                          <a:effectLst/>
                        </a:rPr>
                        <a:t>Lynmarie Thompson</a:t>
                      </a:r>
                    </a:p>
                    <a:p>
                      <a:pPr marL="0" marR="0">
                        <a:spcBef>
                          <a:spcPts val="0"/>
                        </a:spcBef>
                        <a:spcAft>
                          <a:spcPts val="0"/>
                        </a:spcAft>
                      </a:pPr>
                      <a:r>
                        <a:rPr lang="en-US" sz="1800" b="0" u="sng" dirty="0">
                          <a:solidFill>
                            <a:schemeClr val="tx1"/>
                          </a:solidFill>
                          <a:effectLst/>
                          <a:hlinkClick r:id="rId8"/>
                        </a:rPr>
                        <a:t>lthompson@learn.k12.ct.us</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
        <p:nvSpPr>
          <p:cNvPr id="6" name="Rectangle 5"/>
          <p:cNvSpPr/>
          <p:nvPr/>
        </p:nvSpPr>
        <p:spPr>
          <a:xfrm>
            <a:off x="381000" y="915325"/>
            <a:ext cx="7988808" cy="1815882"/>
          </a:xfrm>
          <a:prstGeom prst="rect">
            <a:avLst/>
          </a:prstGeom>
        </p:spPr>
        <p:txBody>
          <a:bodyPr wrap="square">
            <a:spAutoFit/>
          </a:bodyPr>
          <a:lstStyle/>
          <a:p>
            <a:r>
              <a:rPr lang="en-US" sz="2800" dirty="0"/>
              <a:t>This work is being scheduled now by the RESCs. Please contact your local RESC with any questions regarding the Systems of Professional Learning coaching services</a:t>
            </a:r>
            <a:r>
              <a:rPr lang="en-US" sz="2800" dirty="0" smtClean="0"/>
              <a:t>.</a:t>
            </a:r>
            <a:endParaRPr lang="en-US" sz="2800" dirty="0"/>
          </a:p>
        </p:txBody>
      </p:sp>
    </p:spTree>
    <p:extLst>
      <p:ext uri="{BB962C8B-B14F-4D97-AF65-F5344CB8AC3E}">
        <p14:creationId xmlns:p14="http://schemas.microsoft.com/office/powerpoint/2010/main" val="157386118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30190</TotalTime>
  <Words>1158</Words>
  <Application>Microsoft Office PowerPoint</Application>
  <PresentationFormat>On-screen Show (4:3)</PresentationFormat>
  <Paragraphs>140</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Times New Roman</vt:lpstr>
      <vt:lpstr>LtBkgBlueBorder</vt:lpstr>
      <vt:lpstr>LtBkgNoBorder</vt:lpstr>
      <vt:lpstr>Connecticut Core Standards  for Mathematics</vt:lpstr>
      <vt:lpstr>Sustaining Change</vt:lpstr>
      <vt:lpstr>Sharing Ideas</vt:lpstr>
      <vt:lpstr>Final Wrap -Up</vt:lpstr>
      <vt:lpstr>Systems of Professional Learning Project Updates and Reminders</vt:lpstr>
      <vt:lpstr>Principal Webinars</vt:lpstr>
      <vt:lpstr>Principal Webinars</vt:lpstr>
      <vt:lpstr>Professional Development for Educators of Students with Unique Learning Characteristics </vt:lpstr>
      <vt:lpstr>In-District Coaching</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833</cp:revision>
  <cp:lastPrinted>2014-09-14T15:29:58Z</cp:lastPrinted>
  <dcterms:created xsi:type="dcterms:W3CDTF">2014-01-18T18:47:42Z</dcterms:created>
  <dcterms:modified xsi:type="dcterms:W3CDTF">2015-01-16T15:45:23Z</dcterms:modified>
  <cp:category/>
</cp:coreProperties>
</file>