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6"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627" r:id="rId3"/>
    <p:sldId id="653" r:id="rId4"/>
    <p:sldId id="655" r:id="rId5"/>
    <p:sldId id="656" r:id="rId6"/>
    <p:sldId id="657" r:id="rId7"/>
    <p:sldId id="674"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 id="6" name="W2K" initials="W" lastIdx="1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00FF"/>
    <a:srgbClr val="DF8045"/>
    <a:srgbClr val="32C658"/>
    <a:srgbClr val="E1E1E1"/>
    <a:srgbClr val="FFFF85"/>
    <a:srgbClr val="E2E2E2"/>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53092" autoAdjust="0"/>
  </p:normalViewPr>
  <p:slideViewPr>
    <p:cSldViewPr snapToGrid="0">
      <p:cViewPr varScale="1">
        <p:scale>
          <a:sx n="35" d="100"/>
          <a:sy n="35" d="100"/>
        </p:scale>
        <p:origin x="1195" y="34"/>
      </p:cViewPr>
      <p:guideLst>
        <p:guide orient="horz" pos="2160"/>
        <p:guide pos="2880"/>
      </p:guideLst>
    </p:cSldViewPr>
  </p:slideViewPr>
  <p:outlineViewPr>
    <p:cViewPr>
      <p:scale>
        <a:sx n="33" d="100"/>
        <a:sy n="33" d="100"/>
      </p:scale>
      <p:origin x="0" y="-2772"/>
    </p:cViewPr>
  </p:outlineViewPr>
  <p:notesTextViewPr>
    <p:cViewPr>
      <p:scale>
        <a:sx n="3" d="2"/>
        <a:sy n="3" d="2"/>
      </p:scale>
      <p:origin x="0" y="0"/>
    </p:cViewPr>
  </p:notesTextViewPr>
  <p:sorterViewPr>
    <p:cViewPr varScale="1">
      <p:scale>
        <a:sx n="1" d="1"/>
        <a:sy n="1" d="1"/>
      </p:scale>
      <p:origin x="0" y="-1152"/>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Your group</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4" custLinFactNeighborY="-932"/>
      <dgm:spPr/>
      <dgm:t>
        <a:bodyPr/>
        <a:lstStyle/>
        <a:p>
          <a:endParaRPr lang="en-US"/>
        </a:p>
      </dgm:t>
    </dgm:pt>
    <dgm:pt modelId="{4F71D617-59D2-467D-B048-9149C7857067}" type="pres">
      <dgm:prSet presAssocID="{0979F9FF-0715-477E-83F6-3CFE21F847C0}" presName="node" presStyleLbl="vennNode1" presStyleIdx="1" presStyleCnt="4">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2" presStyleCnt="4">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3" presStyleCnt="4">
        <dgm:presLayoutVars>
          <dgm:bulletEnabled val="1"/>
        </dgm:presLayoutVars>
      </dgm:prSet>
      <dgm:spPr/>
      <dgm:t>
        <a:bodyPr/>
        <a:lstStyle/>
        <a:p>
          <a:endParaRPr lang="en-US"/>
        </a:p>
      </dgm:t>
    </dgm:pt>
  </dgm:ptLst>
  <dgm:cxnLst>
    <dgm:cxn modelId="{34844713-BFDE-46A2-BC90-85EFDAF261A3}" srcId="{A11FDC98-7EA7-4FD3-BD0D-3A9AB8005C9F}" destId="{9B077EFD-B918-4BED-9C8A-0C1D9E3E9FCB}" srcOrd="0" destOrd="0" parTransId="{6FB190E0-9C4D-4A27-8D78-F11438F213F8}" sibTransId="{E70D434C-52E1-4B24-A61F-C976F92D02C4}"/>
    <dgm:cxn modelId="{3CA35D45-0C07-4D8B-8486-C24823FCA820}" type="presOf" srcId="{9B077EFD-B918-4BED-9C8A-0C1D9E3E9FCB}" destId="{8B4506E9-D0FA-4776-81B3-740F9D6361DB}" srcOrd="0" destOrd="0" presId="urn:microsoft.com/office/officeart/2005/8/layout/radial3"/>
    <dgm:cxn modelId="{0911955F-A01A-41AC-93FC-569479D3226B}" type="presOf" srcId="{3C8AD847-C195-4A29-87A5-9FBFEC3044F4}" destId="{B3174CB9-7FD7-48AF-A1A9-1651A3ADFF8A}" srcOrd="0" destOrd="0" presId="urn:microsoft.com/office/officeart/2005/8/layout/radial3"/>
    <dgm:cxn modelId="{E29E85D4-F27A-4131-B8FE-5FA50F189DA7}" type="presOf" srcId="{0979F9FF-0715-477E-83F6-3CFE21F847C0}" destId="{4F71D617-59D2-467D-B048-9149C7857067}" srcOrd="0" destOrd="0" presId="urn:microsoft.com/office/officeart/2005/8/layout/radial3"/>
    <dgm:cxn modelId="{237640FD-BF65-45CA-96CA-F1D856897B05}" srcId="{9B077EFD-B918-4BED-9C8A-0C1D9E3E9FCB}" destId="{E1638232-E534-4C7B-A582-FBAB4D96F399}" srcOrd="2" destOrd="0" parTransId="{7A3B78D8-4972-4E75-8212-958AFCC92C65}" sibTransId="{BFC37DA1-147C-4EC9-8C12-DFA6E5656090}"/>
    <dgm:cxn modelId="{7456D1E0-E58B-4A7D-A9BB-EB1AF64D54B4}" type="presOf" srcId="{E1638232-E534-4C7B-A582-FBAB4D96F399}" destId="{9C4E5E29-763B-4FD2-B067-8B3646C86FAB}" srcOrd="0" destOrd="0" presId="urn:microsoft.com/office/officeart/2005/8/layout/radial3"/>
    <dgm:cxn modelId="{42E6E2CD-FE5E-476E-ADA9-C9E1C7238CE3}" srcId="{9B077EFD-B918-4BED-9C8A-0C1D9E3E9FCB}" destId="{0979F9FF-0715-477E-83F6-3CFE21F847C0}" srcOrd="0" destOrd="0" parTransId="{32E8AC57-AAB1-45B9-89D3-9D1AE5D8B2B4}" sibTransId="{66D76ED7-BA7A-4853-80D4-24D99A3F887D}"/>
    <dgm:cxn modelId="{CBBD4AC5-C2B1-4912-8353-911B1C4E1930}" srcId="{9B077EFD-B918-4BED-9C8A-0C1D9E3E9FCB}" destId="{3C8AD847-C195-4A29-87A5-9FBFEC3044F4}" srcOrd="1" destOrd="0" parTransId="{EE22A467-2751-4DA7-A05D-8A66F40146A8}" sibTransId="{77EEEB0B-F048-47A2-BA8D-1A7AABF6CA22}"/>
    <dgm:cxn modelId="{DDC252BB-F524-4975-BFCC-F039EC12E8EE}" type="presOf" srcId="{A11FDC98-7EA7-4FD3-BD0D-3A9AB8005C9F}" destId="{BB91B552-0F40-493B-A9A1-AC0BE57525C8}" srcOrd="0" destOrd="0" presId="urn:microsoft.com/office/officeart/2005/8/layout/radial3"/>
    <dgm:cxn modelId="{8B9EF569-4EDD-4CAE-A292-575254C6961B}" type="presParOf" srcId="{BB91B552-0F40-493B-A9A1-AC0BE57525C8}" destId="{2ED2CCF4-475E-42CA-9CA2-7D8EAD81245E}" srcOrd="0" destOrd="0" presId="urn:microsoft.com/office/officeart/2005/8/layout/radial3"/>
    <dgm:cxn modelId="{24790E43-F40A-46D3-9A4A-4C830E52E7AD}" type="presParOf" srcId="{2ED2CCF4-475E-42CA-9CA2-7D8EAD81245E}" destId="{8B4506E9-D0FA-4776-81B3-740F9D6361DB}" srcOrd="0" destOrd="0" presId="urn:microsoft.com/office/officeart/2005/8/layout/radial3"/>
    <dgm:cxn modelId="{4016AD28-765F-4C71-BE26-1AACE7FAB4BA}" type="presParOf" srcId="{2ED2CCF4-475E-42CA-9CA2-7D8EAD81245E}" destId="{4F71D617-59D2-467D-B048-9149C7857067}" srcOrd="1" destOrd="0" presId="urn:microsoft.com/office/officeart/2005/8/layout/radial3"/>
    <dgm:cxn modelId="{AA78AEB6-7FE3-43AA-B6D9-26F19E63C42E}" type="presParOf" srcId="{2ED2CCF4-475E-42CA-9CA2-7D8EAD81245E}" destId="{B3174CB9-7FD7-48AF-A1A9-1651A3ADFF8A}" srcOrd="2" destOrd="0" presId="urn:microsoft.com/office/officeart/2005/8/layout/radial3"/>
    <dgm:cxn modelId="{B932DAF6-9CDA-408A-AA9B-0DE6146F9693}" type="presParOf" srcId="{2ED2CCF4-475E-42CA-9CA2-7D8EAD81245E}" destId="{9C4E5E29-763B-4FD2-B067-8B3646C86FAB}"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Ongoing Professional Support</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1</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1</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1</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4645F5BD-0F15-4CF7-A344-C63C3A2A840F}" type="presOf" srcId="{0979F9FF-0715-477E-83F6-3CFE21F847C0}" destId="{4F71D617-59D2-467D-B048-9149C7857067}" srcOrd="0" destOrd="0" presId="urn:microsoft.com/office/officeart/2005/8/layout/radial3"/>
    <dgm:cxn modelId="{34844713-BFDE-46A2-BC90-85EFDAF261A3}" srcId="{A11FDC98-7EA7-4FD3-BD0D-3A9AB8005C9F}" destId="{9B077EFD-B918-4BED-9C8A-0C1D9E3E9FCB}" srcOrd="0" destOrd="0" parTransId="{6FB190E0-9C4D-4A27-8D78-F11438F213F8}" sibTransId="{E70D434C-52E1-4B24-A61F-C976F92D02C4}"/>
    <dgm:cxn modelId="{408E5971-6705-41C2-8E82-362B888DBAF1}" type="presOf" srcId="{9B077EFD-B918-4BED-9C8A-0C1D9E3E9FCB}" destId="{8B4506E9-D0FA-4776-81B3-740F9D6361DB}" srcOrd="0" destOrd="0" presId="urn:microsoft.com/office/officeart/2005/8/layout/radial3"/>
    <dgm:cxn modelId="{4AA5D108-27E4-46CE-9B5E-8A143FA6FBB1}" type="presOf" srcId="{E1638232-E534-4C7B-A582-FBAB4D96F399}" destId="{9C4E5E29-763B-4FD2-B067-8B3646C86FAB}"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4B69CF3C-FB60-44C6-BCD9-E01C3A961ED3}" type="presOf" srcId="{3C8AD847-C195-4A29-87A5-9FBFEC3044F4}" destId="{B3174CB9-7FD7-48AF-A1A9-1651A3ADFF8A}"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6017F095-7957-45F5-910C-71CFC5906FA9}" type="presOf" srcId="{0C474CA4-8232-45EB-8808-94D649CBA8E0}" destId="{0F539197-3CC4-462A-BDFA-676CD3C85BFA}" srcOrd="0" destOrd="0" presId="urn:microsoft.com/office/officeart/2005/8/layout/radial3"/>
    <dgm:cxn modelId="{922A2404-D264-4D51-91A5-91456B057E68}" type="presOf" srcId="{A11FDC98-7EA7-4FD3-BD0D-3A9AB8005C9F}" destId="{BB91B552-0F40-493B-A9A1-AC0BE57525C8}" srcOrd="0" destOrd="0" presId="urn:microsoft.com/office/officeart/2005/8/layout/radial3"/>
    <dgm:cxn modelId="{42E6E2CD-FE5E-476E-ADA9-C9E1C7238CE3}" srcId="{9B077EFD-B918-4BED-9C8A-0C1D9E3E9FCB}" destId="{0979F9FF-0715-477E-83F6-3CFE21F847C0}" srcOrd="1" destOrd="0" parTransId="{32E8AC57-AAB1-45B9-89D3-9D1AE5D8B2B4}" sibTransId="{66D76ED7-BA7A-4853-80D4-24D99A3F887D}"/>
    <dgm:cxn modelId="{CBBD4AC5-C2B1-4912-8353-911B1C4E1930}" srcId="{9B077EFD-B918-4BED-9C8A-0C1D9E3E9FCB}" destId="{3C8AD847-C195-4A29-87A5-9FBFEC3044F4}" srcOrd="2" destOrd="0" parTransId="{EE22A467-2751-4DA7-A05D-8A66F40146A8}" sibTransId="{77EEEB0B-F048-47A2-BA8D-1A7AABF6CA22}"/>
    <dgm:cxn modelId="{760E7155-7EE3-471A-BC11-59785D4F47C7}" type="presParOf" srcId="{BB91B552-0F40-493B-A9A1-AC0BE57525C8}" destId="{2ED2CCF4-475E-42CA-9CA2-7D8EAD81245E}" srcOrd="0" destOrd="0" presId="urn:microsoft.com/office/officeart/2005/8/layout/radial3"/>
    <dgm:cxn modelId="{FB181D49-0365-410D-AC6F-1442AD9BF8A0}" type="presParOf" srcId="{2ED2CCF4-475E-42CA-9CA2-7D8EAD81245E}" destId="{8B4506E9-D0FA-4776-81B3-740F9D6361DB}" srcOrd="0" destOrd="0" presId="urn:microsoft.com/office/officeart/2005/8/layout/radial3"/>
    <dgm:cxn modelId="{4BF59062-DF05-407F-B23B-5327DCE350C8}" type="presParOf" srcId="{2ED2CCF4-475E-42CA-9CA2-7D8EAD81245E}" destId="{0F539197-3CC4-462A-BDFA-676CD3C85BFA}" srcOrd="1" destOrd="0" presId="urn:microsoft.com/office/officeart/2005/8/layout/radial3"/>
    <dgm:cxn modelId="{3D249B55-2241-4DC7-A900-693D8DD7644A}" type="presParOf" srcId="{2ED2CCF4-475E-42CA-9CA2-7D8EAD81245E}" destId="{4F71D617-59D2-467D-B048-9149C7857067}" srcOrd="2" destOrd="0" presId="urn:microsoft.com/office/officeart/2005/8/layout/radial3"/>
    <dgm:cxn modelId="{1ECD28E3-CB35-4973-87F6-52660B3CD03A}" type="presParOf" srcId="{2ED2CCF4-475E-42CA-9CA2-7D8EAD81245E}" destId="{B3174CB9-7FD7-48AF-A1A9-1651A3ADFF8A}" srcOrd="3" destOrd="0" presId="urn:microsoft.com/office/officeart/2005/8/layout/radial3"/>
    <dgm:cxn modelId="{7510F527-B85B-412A-ABA7-95780A988F08}"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Opportunities for Collaboration</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2</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2</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2</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custLinFactNeighborX="-3093"/>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4FA3D484-1B5A-425E-A4EC-C8BE34EDB553}" type="presOf" srcId="{3C8AD847-C195-4A29-87A5-9FBFEC3044F4}" destId="{B3174CB9-7FD7-48AF-A1A9-1651A3ADFF8A}" srcOrd="0" destOrd="0" presId="urn:microsoft.com/office/officeart/2005/8/layout/radial3"/>
    <dgm:cxn modelId="{34844713-BFDE-46A2-BC90-85EFDAF261A3}" srcId="{A11FDC98-7EA7-4FD3-BD0D-3A9AB8005C9F}" destId="{9B077EFD-B918-4BED-9C8A-0C1D9E3E9FCB}" srcOrd="0" destOrd="0" parTransId="{6FB190E0-9C4D-4A27-8D78-F11438F213F8}" sibTransId="{E70D434C-52E1-4B24-A61F-C976F92D02C4}"/>
    <dgm:cxn modelId="{43C1035E-862C-4C23-9641-9C922EBA4C9B}" type="presOf" srcId="{0979F9FF-0715-477E-83F6-3CFE21F847C0}" destId="{4F71D617-59D2-467D-B048-9149C7857067}" srcOrd="0" destOrd="0" presId="urn:microsoft.com/office/officeart/2005/8/layout/radial3"/>
    <dgm:cxn modelId="{742693E6-50E4-433D-A8C6-6EA55D45E65D}" type="presOf" srcId="{0C474CA4-8232-45EB-8808-94D649CBA8E0}" destId="{0F539197-3CC4-462A-BDFA-676CD3C85BFA}" srcOrd="0" destOrd="0" presId="urn:microsoft.com/office/officeart/2005/8/layout/radial3"/>
    <dgm:cxn modelId="{4D8906B6-17A8-455D-BAEC-6F94A7E2550C}" type="presOf" srcId="{9B077EFD-B918-4BED-9C8A-0C1D9E3E9FCB}" destId="{8B4506E9-D0FA-4776-81B3-740F9D6361DB}" srcOrd="0" destOrd="0" presId="urn:microsoft.com/office/officeart/2005/8/layout/radial3"/>
    <dgm:cxn modelId="{22EF0705-4CF9-47E4-A8F6-D5D0042A145D}" type="presOf" srcId="{E1638232-E534-4C7B-A582-FBAB4D96F399}" destId="{9C4E5E29-763B-4FD2-B067-8B3646C86FAB}"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4C4E8A6D-0A75-4B20-AA5B-E030282A7B70}" type="presOf" srcId="{A11FDC98-7EA7-4FD3-BD0D-3A9AB8005C9F}" destId="{BB91B552-0F40-493B-A9A1-AC0BE57525C8}"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42E6E2CD-FE5E-476E-ADA9-C9E1C7238CE3}" srcId="{9B077EFD-B918-4BED-9C8A-0C1D9E3E9FCB}" destId="{0979F9FF-0715-477E-83F6-3CFE21F847C0}" srcOrd="1" destOrd="0" parTransId="{32E8AC57-AAB1-45B9-89D3-9D1AE5D8B2B4}" sibTransId="{66D76ED7-BA7A-4853-80D4-24D99A3F887D}"/>
    <dgm:cxn modelId="{CBBD4AC5-C2B1-4912-8353-911B1C4E1930}" srcId="{9B077EFD-B918-4BED-9C8A-0C1D9E3E9FCB}" destId="{3C8AD847-C195-4A29-87A5-9FBFEC3044F4}" srcOrd="2" destOrd="0" parTransId="{EE22A467-2751-4DA7-A05D-8A66F40146A8}" sibTransId="{77EEEB0B-F048-47A2-BA8D-1A7AABF6CA22}"/>
    <dgm:cxn modelId="{D5401607-2B33-45B3-BEEE-4F83595E8550}" type="presParOf" srcId="{BB91B552-0F40-493B-A9A1-AC0BE57525C8}" destId="{2ED2CCF4-475E-42CA-9CA2-7D8EAD81245E}" srcOrd="0" destOrd="0" presId="urn:microsoft.com/office/officeart/2005/8/layout/radial3"/>
    <dgm:cxn modelId="{E7F88C9D-51B5-4000-B2EE-9332F4587D24}" type="presParOf" srcId="{2ED2CCF4-475E-42CA-9CA2-7D8EAD81245E}" destId="{8B4506E9-D0FA-4776-81B3-740F9D6361DB}" srcOrd="0" destOrd="0" presId="urn:microsoft.com/office/officeart/2005/8/layout/radial3"/>
    <dgm:cxn modelId="{B264D6B7-82BE-40F4-93B1-6DAA6D33C4A3}" type="presParOf" srcId="{2ED2CCF4-475E-42CA-9CA2-7D8EAD81245E}" destId="{0F539197-3CC4-462A-BDFA-676CD3C85BFA}" srcOrd="1" destOrd="0" presId="urn:microsoft.com/office/officeart/2005/8/layout/radial3"/>
    <dgm:cxn modelId="{8F4996D8-D7FD-4736-8D20-92F261210787}" type="presParOf" srcId="{2ED2CCF4-475E-42CA-9CA2-7D8EAD81245E}" destId="{4F71D617-59D2-467D-B048-9149C7857067}" srcOrd="2" destOrd="0" presId="urn:microsoft.com/office/officeart/2005/8/layout/radial3"/>
    <dgm:cxn modelId="{3E7C3987-0856-44E2-B642-EBC077D75605}" type="presParOf" srcId="{2ED2CCF4-475E-42CA-9CA2-7D8EAD81245E}" destId="{B3174CB9-7FD7-48AF-A1A9-1651A3ADFF8A}" srcOrd="3" destOrd="0" presId="urn:microsoft.com/office/officeart/2005/8/layout/radial3"/>
    <dgm:cxn modelId="{09CA8A84-B7E4-41C9-843E-85E1379CDFD3}"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Tools for Collaboration and Communication</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3</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3</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3</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13CEA150-AABE-447A-878F-A0396E62898B}" type="presOf" srcId="{0979F9FF-0715-477E-83F6-3CFE21F847C0}" destId="{4F71D617-59D2-467D-B048-9149C7857067}" srcOrd="0" destOrd="0" presId="urn:microsoft.com/office/officeart/2005/8/layout/radial3"/>
    <dgm:cxn modelId="{F187E4D6-23F5-465B-A525-5340DD058250}" type="presOf" srcId="{A11FDC98-7EA7-4FD3-BD0D-3A9AB8005C9F}" destId="{BB91B552-0F40-493B-A9A1-AC0BE57525C8}" srcOrd="0" destOrd="0" presId="urn:microsoft.com/office/officeart/2005/8/layout/radial3"/>
    <dgm:cxn modelId="{D0ADEE21-E919-469C-A29E-F903E1D2C670}" type="presOf" srcId="{9B077EFD-B918-4BED-9C8A-0C1D9E3E9FCB}" destId="{8B4506E9-D0FA-4776-81B3-740F9D6361DB}" srcOrd="0" destOrd="0" presId="urn:microsoft.com/office/officeart/2005/8/layout/radial3"/>
    <dgm:cxn modelId="{F79ACC93-898E-4C10-9276-E64E8316EB38}" type="presOf" srcId="{E1638232-E534-4C7B-A582-FBAB4D96F399}" destId="{9C4E5E29-763B-4FD2-B067-8B3646C86FAB}"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42E6E2CD-FE5E-476E-ADA9-C9E1C7238CE3}" srcId="{9B077EFD-B918-4BED-9C8A-0C1D9E3E9FCB}" destId="{0979F9FF-0715-477E-83F6-3CFE21F847C0}" srcOrd="1" destOrd="0" parTransId="{32E8AC57-AAB1-45B9-89D3-9D1AE5D8B2B4}" sibTransId="{66D76ED7-BA7A-4853-80D4-24D99A3F887D}"/>
    <dgm:cxn modelId="{140C3494-96A3-4D2A-AD91-20AA9B529966}" type="presOf" srcId="{0C474CA4-8232-45EB-8808-94D649CBA8E0}" destId="{0F539197-3CC4-462A-BDFA-676CD3C85BFA}"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34844713-BFDE-46A2-BC90-85EFDAF261A3}" srcId="{A11FDC98-7EA7-4FD3-BD0D-3A9AB8005C9F}" destId="{9B077EFD-B918-4BED-9C8A-0C1D9E3E9FCB}" srcOrd="0" destOrd="0" parTransId="{6FB190E0-9C4D-4A27-8D78-F11438F213F8}" sibTransId="{E70D434C-52E1-4B24-A61F-C976F92D02C4}"/>
    <dgm:cxn modelId="{0AAD80C1-D205-41FC-9785-46FD90A6C444}" type="presOf" srcId="{3C8AD847-C195-4A29-87A5-9FBFEC3044F4}" destId="{B3174CB9-7FD7-48AF-A1A9-1651A3ADFF8A}" srcOrd="0" destOrd="0" presId="urn:microsoft.com/office/officeart/2005/8/layout/radial3"/>
    <dgm:cxn modelId="{CBBD4AC5-C2B1-4912-8353-911B1C4E1930}" srcId="{9B077EFD-B918-4BED-9C8A-0C1D9E3E9FCB}" destId="{3C8AD847-C195-4A29-87A5-9FBFEC3044F4}" srcOrd="2" destOrd="0" parTransId="{EE22A467-2751-4DA7-A05D-8A66F40146A8}" sibTransId="{77EEEB0B-F048-47A2-BA8D-1A7AABF6CA22}"/>
    <dgm:cxn modelId="{2BA2FA5F-7BC8-4001-9D67-69F68554E808}" type="presParOf" srcId="{BB91B552-0F40-493B-A9A1-AC0BE57525C8}" destId="{2ED2CCF4-475E-42CA-9CA2-7D8EAD81245E}" srcOrd="0" destOrd="0" presId="urn:microsoft.com/office/officeart/2005/8/layout/radial3"/>
    <dgm:cxn modelId="{FFBBFF1F-9C59-4EBB-A818-B9FA70148ADD}" type="presParOf" srcId="{2ED2CCF4-475E-42CA-9CA2-7D8EAD81245E}" destId="{8B4506E9-D0FA-4776-81B3-740F9D6361DB}" srcOrd="0" destOrd="0" presId="urn:microsoft.com/office/officeart/2005/8/layout/radial3"/>
    <dgm:cxn modelId="{A5C5B0B4-A7D1-45F1-8395-7D834D1715BD}" type="presParOf" srcId="{2ED2CCF4-475E-42CA-9CA2-7D8EAD81245E}" destId="{0F539197-3CC4-462A-BDFA-676CD3C85BFA}" srcOrd="1" destOrd="0" presId="urn:microsoft.com/office/officeart/2005/8/layout/radial3"/>
    <dgm:cxn modelId="{7B0F842E-93E3-4481-ABDB-021D7CCF540F}" type="presParOf" srcId="{2ED2CCF4-475E-42CA-9CA2-7D8EAD81245E}" destId="{4F71D617-59D2-467D-B048-9149C7857067}" srcOrd="2" destOrd="0" presId="urn:microsoft.com/office/officeart/2005/8/layout/radial3"/>
    <dgm:cxn modelId="{735DBE64-C575-4D5B-89C0-6EB88F5C0CCD}" type="presParOf" srcId="{2ED2CCF4-475E-42CA-9CA2-7D8EAD81245E}" destId="{B3174CB9-7FD7-48AF-A1A9-1651A3ADFF8A}" srcOrd="3" destOrd="0" presId="urn:microsoft.com/office/officeart/2005/8/layout/radial3"/>
    <dgm:cxn modelId="{C8115337-4DF9-4B47-AA1C-1F7A7301BDCA}"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Your group</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1</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34844713-BFDE-46A2-BC90-85EFDAF261A3}" srcId="{A11FDC98-7EA7-4FD3-BD0D-3A9AB8005C9F}" destId="{9B077EFD-B918-4BED-9C8A-0C1D9E3E9FCB}" srcOrd="0" destOrd="0" parTransId="{6FB190E0-9C4D-4A27-8D78-F11438F213F8}" sibTransId="{E70D434C-52E1-4B24-A61F-C976F92D02C4}"/>
    <dgm:cxn modelId="{A2BEA165-2CC9-43C4-8FCD-AC1CBE74E3C1}" type="presOf" srcId="{9B077EFD-B918-4BED-9C8A-0C1D9E3E9FCB}" destId="{8B4506E9-D0FA-4776-81B3-740F9D6361DB}" srcOrd="0" destOrd="0" presId="urn:microsoft.com/office/officeart/2005/8/layout/radial3"/>
    <dgm:cxn modelId="{2FFA2F47-FD7F-45B4-ACF8-20837B176516}" type="presOf" srcId="{0C474CA4-8232-45EB-8808-94D649CBA8E0}" destId="{0F539197-3CC4-462A-BDFA-676CD3C85BFA}" srcOrd="0" destOrd="0" presId="urn:microsoft.com/office/officeart/2005/8/layout/radial3"/>
    <dgm:cxn modelId="{27B462D5-4B8E-422B-9981-CFD3CEEE599A}" type="presOf" srcId="{A11FDC98-7EA7-4FD3-BD0D-3A9AB8005C9F}" destId="{BB91B552-0F40-493B-A9A1-AC0BE57525C8}"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2A5EBC91-CACA-41EA-AB0B-8209CDB874B5}" type="presOf" srcId="{3C8AD847-C195-4A29-87A5-9FBFEC3044F4}" destId="{B3174CB9-7FD7-48AF-A1A9-1651A3ADFF8A}"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B29F3162-DAC2-4946-8874-C67B1DDB87A0}" type="presOf" srcId="{E1638232-E534-4C7B-A582-FBAB4D96F399}" destId="{9C4E5E29-763B-4FD2-B067-8B3646C86FAB}" srcOrd="0" destOrd="0" presId="urn:microsoft.com/office/officeart/2005/8/layout/radial3"/>
    <dgm:cxn modelId="{C33CE1F3-C3C0-4AA8-ABCE-CC67DC2F6761}" type="presOf" srcId="{0979F9FF-0715-477E-83F6-3CFE21F847C0}" destId="{4F71D617-59D2-467D-B048-9149C7857067}" srcOrd="0" destOrd="0" presId="urn:microsoft.com/office/officeart/2005/8/layout/radial3"/>
    <dgm:cxn modelId="{42E6E2CD-FE5E-476E-ADA9-C9E1C7238CE3}" srcId="{9B077EFD-B918-4BED-9C8A-0C1D9E3E9FCB}" destId="{0979F9FF-0715-477E-83F6-3CFE21F847C0}" srcOrd="1" destOrd="0" parTransId="{32E8AC57-AAB1-45B9-89D3-9D1AE5D8B2B4}" sibTransId="{66D76ED7-BA7A-4853-80D4-24D99A3F887D}"/>
    <dgm:cxn modelId="{CBBD4AC5-C2B1-4912-8353-911B1C4E1930}" srcId="{9B077EFD-B918-4BED-9C8A-0C1D9E3E9FCB}" destId="{3C8AD847-C195-4A29-87A5-9FBFEC3044F4}" srcOrd="2" destOrd="0" parTransId="{EE22A467-2751-4DA7-A05D-8A66F40146A8}" sibTransId="{77EEEB0B-F048-47A2-BA8D-1A7AABF6CA22}"/>
    <dgm:cxn modelId="{0C66FA77-E0E0-4627-A005-91D0004B88B2}" type="presParOf" srcId="{BB91B552-0F40-493B-A9A1-AC0BE57525C8}" destId="{2ED2CCF4-475E-42CA-9CA2-7D8EAD81245E}" srcOrd="0" destOrd="0" presId="urn:microsoft.com/office/officeart/2005/8/layout/radial3"/>
    <dgm:cxn modelId="{CE8BC5F4-B55B-4619-A341-DD45D4697E3F}" type="presParOf" srcId="{2ED2CCF4-475E-42CA-9CA2-7D8EAD81245E}" destId="{8B4506E9-D0FA-4776-81B3-740F9D6361DB}" srcOrd="0" destOrd="0" presId="urn:microsoft.com/office/officeart/2005/8/layout/radial3"/>
    <dgm:cxn modelId="{AECD21E8-8C02-4159-A10D-56042DBF30FF}" type="presParOf" srcId="{2ED2CCF4-475E-42CA-9CA2-7D8EAD81245E}" destId="{0F539197-3CC4-462A-BDFA-676CD3C85BFA}" srcOrd="1" destOrd="0" presId="urn:microsoft.com/office/officeart/2005/8/layout/radial3"/>
    <dgm:cxn modelId="{3116E5AC-2B06-4F38-AC2D-789DEF235F2E}" type="presParOf" srcId="{2ED2CCF4-475E-42CA-9CA2-7D8EAD81245E}" destId="{4F71D617-59D2-467D-B048-9149C7857067}" srcOrd="2" destOrd="0" presId="urn:microsoft.com/office/officeart/2005/8/layout/radial3"/>
    <dgm:cxn modelId="{D68238BC-84B9-43F3-8BB3-A0F0A4EA9451}" type="presParOf" srcId="{2ED2CCF4-475E-42CA-9CA2-7D8EAD81245E}" destId="{B3174CB9-7FD7-48AF-A1A9-1651A3ADFF8A}" srcOrd="3" destOrd="0" presId="urn:microsoft.com/office/officeart/2005/8/layout/radial3"/>
    <dgm:cxn modelId="{C155934F-A117-488F-B4C9-ABC8DA7AD773}"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a:spcBef>
                <a:spcPct val="0"/>
              </a:spcBef>
            </a:pPr>
            <a:r>
              <a:rPr lang="en-US" b="1" dirty="0" smtClean="0"/>
              <a:t>Section</a:t>
            </a:r>
            <a:r>
              <a:rPr lang="en-US" b="1" baseline="0" dirty="0" smtClean="0"/>
              <a:t> 4: Supporting Professional Growth</a:t>
            </a:r>
            <a:endParaRPr lang="en-US" b="1" dirty="0" smtClean="0"/>
          </a:p>
          <a:p>
            <a:pPr>
              <a:spcBef>
                <a:spcPct val="0"/>
              </a:spcBef>
            </a:pPr>
            <a:r>
              <a:rPr lang="en-US" b="0" dirty="0" smtClean="0"/>
              <a:t>Section 4</a:t>
            </a:r>
            <a:r>
              <a:rPr lang="en-US" b="0" baseline="0" dirty="0" smtClean="0"/>
              <a:t> Time: 65 minutes</a:t>
            </a:r>
            <a:endParaRPr lang="en-US" b="0" dirty="0" smtClean="0"/>
          </a:p>
          <a:p>
            <a:endParaRPr lang="en-US" b="1" dirty="0"/>
          </a:p>
          <a:p>
            <a:r>
              <a:rPr lang="en-US" b="1" dirty="0"/>
              <a:t>Section </a:t>
            </a:r>
            <a:r>
              <a:rPr lang="en-US" b="1" dirty="0" smtClean="0"/>
              <a:t>4 </a:t>
            </a:r>
            <a:r>
              <a:rPr lang="en-US" b="1" dirty="0"/>
              <a:t>Training Objectives: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identify and examine tools and strategies that can be used to provide teachers opportunities for continued professional growth.</a:t>
            </a:r>
          </a:p>
          <a:p>
            <a:pPr>
              <a:spcBef>
                <a:spcPct val="0"/>
              </a:spcBef>
            </a:pPr>
            <a:endParaRPr lang="en-US" dirty="0"/>
          </a:p>
          <a:p>
            <a:pPr>
              <a:spcBef>
                <a:spcPct val="0"/>
              </a:spcBef>
            </a:pPr>
            <a:r>
              <a:rPr lang="en-US" b="1" baseline="0" dirty="0" smtClean="0"/>
              <a:t>Section 4 Outline:</a:t>
            </a:r>
          </a:p>
          <a:p>
            <a:pPr marL="226108" marR="0" indent="-226108" algn="l" defTabSz="914400" rtl="0" eaLnBrk="1" fontAlgn="auto" latinLnBrk="0" hangingPunct="1">
              <a:lnSpc>
                <a:spcPct val="100000"/>
              </a:lnSpc>
              <a:spcBef>
                <a:spcPts val="0"/>
              </a:spcBef>
              <a:spcAft>
                <a:spcPts val="0"/>
              </a:spcAft>
              <a:buClrTx/>
              <a:buSzTx/>
              <a:buFontTx/>
              <a:buAutoNum type="arabicPeriod"/>
              <a:tabLst/>
              <a:defRPr/>
            </a:pPr>
            <a:r>
              <a:rPr lang="en-US" dirty="0"/>
              <a:t>(10 minutes) </a:t>
            </a:r>
            <a:r>
              <a:rPr lang="en-US" sz="1200" kern="1200" dirty="0" smtClean="0">
                <a:solidFill>
                  <a:schemeClr val="tx1"/>
                </a:solidFill>
                <a:effectLst/>
                <a:latin typeface="+mn-lt"/>
                <a:ea typeface="+mn-ea"/>
                <a:cs typeface="+mn-cs"/>
              </a:rPr>
              <a:t>Section 4 focuses on helping participants plan for supporting and sustaining change within their school. This section begins with the participants discussing, in small groups, strategies that they currently employ to provide teachers with ongoing professional support, the opportunities teachers have to collaborate and the topics/tasks at the center of those activities, and the resources that they use to increase communication and collaboration with and among their teachers. </a:t>
            </a:r>
          </a:p>
          <a:p>
            <a:pPr marL="226108" indent="-226108">
              <a:buAutoNum type="arabicPeriod"/>
            </a:pPr>
            <a:endParaRPr lang="en-US" dirty="0"/>
          </a:p>
          <a:p>
            <a:pPr marL="226108" indent="-226108">
              <a:buAutoNum type="arabicPeriod"/>
            </a:pPr>
            <a:r>
              <a:rPr lang="en-US" dirty="0" smtClean="0"/>
              <a:t>(25 </a:t>
            </a:r>
            <a:r>
              <a:rPr lang="en-US" dirty="0"/>
              <a:t>minutes) </a:t>
            </a:r>
            <a:r>
              <a:rPr lang="en-US" sz="1200" kern="1200" dirty="0" smtClean="0">
                <a:solidFill>
                  <a:schemeClr val="tx1"/>
                </a:solidFill>
                <a:effectLst/>
                <a:latin typeface="+mn-lt"/>
                <a:ea typeface="+mn-ea"/>
                <a:cs typeface="+mn-cs"/>
              </a:rPr>
              <a:t>Within their small group, participants will break up into three smaller, micro groups. Each micro group will focus on one of three topics: ongoing professional support, opportunities for collaboration, and tools for collaboration and communication. Micro groups will then meet with others for the topic that they have chosen to explore and discuss provided resources, topics, and so forth. </a:t>
            </a:r>
          </a:p>
          <a:p>
            <a:pPr marL="0" indent="0">
              <a:buNone/>
            </a:pPr>
            <a:endParaRPr lang="en-US" sz="1200" kern="1200" dirty="0" smtClean="0">
              <a:solidFill>
                <a:schemeClr val="tx1"/>
              </a:solidFill>
              <a:effectLst/>
              <a:latin typeface="+mn-lt"/>
              <a:ea typeface="+mn-ea"/>
              <a:cs typeface="+mn-cs"/>
            </a:endParaRPr>
          </a:p>
          <a:p>
            <a:pPr marL="228600" indent="-228600">
              <a:buFont typeface="+mj-lt"/>
              <a:buAutoNum type="arabicPeriod" startAt="3"/>
            </a:pPr>
            <a:r>
              <a:rPr lang="en-US" dirty="0" smtClean="0"/>
              <a:t>(20 </a:t>
            </a:r>
            <a:r>
              <a:rPr lang="en-US" dirty="0"/>
              <a:t>minutes) </a:t>
            </a:r>
            <a:r>
              <a:rPr lang="en-US" sz="1200" kern="1200" dirty="0" smtClean="0">
                <a:solidFill>
                  <a:schemeClr val="tx1"/>
                </a:solidFill>
                <a:effectLst/>
                <a:latin typeface="+mn-lt"/>
                <a:ea typeface="+mn-ea"/>
                <a:cs typeface="+mn-cs"/>
              </a:rPr>
              <a:t>When the exploration and discussion time is over, participants will rejoin their work group and take time to provide information and insights gained from their micro group discussions. </a:t>
            </a:r>
          </a:p>
          <a:p>
            <a:pPr marL="0" indent="0">
              <a:buFont typeface="+mj-lt"/>
              <a:buNone/>
            </a:pPr>
            <a:endParaRPr lang="en-US" dirty="0"/>
          </a:p>
          <a:p>
            <a:pPr marL="228600" indent="-228600" defTabSz="904433">
              <a:buFont typeface="+mj-lt"/>
              <a:buAutoNum type="arabicPeriod" startAt="4"/>
              <a:defRPr/>
            </a:pPr>
            <a:r>
              <a:rPr lang="en-US" dirty="0" smtClean="0"/>
              <a:t>(10 </a:t>
            </a:r>
            <a:r>
              <a:rPr lang="en-US" dirty="0"/>
              <a:t>minutes) </a:t>
            </a:r>
            <a:r>
              <a:rPr lang="en-US" sz="1200" kern="1200" dirty="0" smtClean="0">
                <a:solidFill>
                  <a:schemeClr val="tx1"/>
                </a:solidFill>
                <a:effectLst/>
                <a:latin typeface="+mn-lt"/>
                <a:ea typeface="+mn-ea"/>
                <a:cs typeface="+mn-cs"/>
              </a:rPr>
              <a:t>As a result of the small group discussion, participants will add any information, resources, etc., that they wish to use to help with addressing areas of need identified in Section 1 and to move their school’s CCS-Math implementation forward. </a:t>
            </a:r>
          </a:p>
          <a:p>
            <a:pPr marL="0" indent="0" defTabSz="904433">
              <a:buFont typeface="+mj-lt"/>
              <a:buNone/>
              <a:defRPr/>
            </a:pPr>
            <a:endParaRPr lang="en-US" dirty="0"/>
          </a:p>
          <a:p>
            <a:pPr>
              <a:spcBef>
                <a:spcPct val="0"/>
              </a:spcBef>
            </a:pPr>
            <a:r>
              <a:rPr lang="en-US" b="1" baseline="0" dirty="0" smtClean="0"/>
              <a:t>Section 4 Supporting Documents</a:t>
            </a:r>
          </a:p>
          <a:p>
            <a:pPr lvl="0"/>
            <a:r>
              <a:rPr lang="en-US" i="1" dirty="0" smtClean="0"/>
              <a:t>Resources for Collaboration and Communication</a:t>
            </a:r>
          </a:p>
          <a:p>
            <a:pPr lvl="0"/>
            <a:r>
              <a:rPr lang="en-US" i="1" dirty="0" smtClean="0"/>
              <a:t>Strategies</a:t>
            </a:r>
            <a:r>
              <a:rPr lang="en-US" i="1" baseline="0" dirty="0" smtClean="0"/>
              <a:t> for Ongoing Professional Support</a:t>
            </a:r>
          </a:p>
          <a:p>
            <a:pPr lvl="0"/>
            <a:r>
              <a:rPr lang="en-US" i="1" baseline="0" dirty="0" smtClean="0"/>
              <a:t>Ways to Work Together</a:t>
            </a:r>
          </a:p>
          <a:p>
            <a:pPr lvl="0"/>
            <a:endParaRPr lang="en-US" b="1" baseline="0" dirty="0" smtClean="0"/>
          </a:p>
          <a:p>
            <a:pPr>
              <a:spcBef>
                <a:spcPct val="0"/>
              </a:spcBef>
            </a:pPr>
            <a:r>
              <a:rPr lang="en-US" b="1" baseline="0" dirty="0" smtClean="0"/>
              <a:t>Section 4 Materials</a:t>
            </a:r>
          </a:p>
          <a:p>
            <a:pPr lvl="0"/>
            <a:r>
              <a:rPr lang="en-US" dirty="0"/>
              <a:t>Chart paper</a:t>
            </a:r>
          </a:p>
          <a:p>
            <a:pPr lvl="0"/>
            <a:r>
              <a:rPr lang="en-US" dirty="0"/>
              <a:t>Markers</a:t>
            </a:r>
          </a:p>
          <a:p>
            <a:pPr lvl="0"/>
            <a:r>
              <a:rPr lang="en-US" dirty="0"/>
              <a:t>Sticky Notes</a:t>
            </a:r>
          </a:p>
          <a:p>
            <a:endParaRPr lang="en-US" dirty="0"/>
          </a:p>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47</a:t>
            </a:fld>
            <a:endParaRPr lang="en-US" dirty="0">
              <a:solidFill>
                <a:prstClr val="black"/>
              </a:solidFill>
              <a:latin typeface="Arial" pitchFamily="34" charset="0"/>
            </a:endParaRPr>
          </a:p>
        </p:txBody>
      </p:sp>
    </p:spTree>
    <p:extLst>
      <p:ext uri="{BB962C8B-B14F-4D97-AF65-F5344CB8AC3E}">
        <p14:creationId xmlns:p14="http://schemas.microsoft.com/office/powerpoint/2010/main" val="327933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Supporting and Sustaining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Section 4 focuses on helping participants plan for supporting and sustaining change within their school by thinking</a:t>
            </a:r>
            <a:r>
              <a:rPr lang="en-US" sz="1200" kern="1200" baseline="0" dirty="0" smtClean="0">
                <a:solidFill>
                  <a:schemeClr val="tx1"/>
                </a:solidFill>
                <a:effectLst/>
                <a:latin typeface="+mn-lt"/>
                <a:ea typeface="+mn-ea"/>
                <a:cs typeface="+mn-cs"/>
              </a:rPr>
              <a:t> about ongoing teacher support, collaboration, and communication</a:t>
            </a:r>
            <a:r>
              <a:rPr lang="en-US" sz="1200" kern="1200" dirty="0" smtClean="0">
                <a:solidFill>
                  <a:schemeClr val="tx1"/>
                </a:solidFill>
                <a:effectLst/>
                <a:latin typeface="+mn-lt"/>
                <a:ea typeface="+mn-ea"/>
                <a:cs typeface="+mn-cs"/>
              </a:rPr>
              <a:t>. Begin this</a:t>
            </a:r>
            <a:r>
              <a:rPr lang="en-US" sz="1200" kern="1200" baseline="0" dirty="0" smtClean="0">
                <a:solidFill>
                  <a:schemeClr val="tx1"/>
                </a:solidFill>
                <a:effectLst/>
                <a:latin typeface="+mn-lt"/>
                <a:ea typeface="+mn-ea"/>
                <a:cs typeface="+mn-cs"/>
              </a:rPr>
              <a:t> section by explaining to participants that now that they have had the opportunity to examine various modes of support and, in particular, coaching conversations, they will now look at some ways to provide ongoing support to teachers that do not always require face-to-face interaction and through ongoing opportunities for collaboration and communication. Ask participants to start this conversation by </a:t>
            </a:r>
            <a:r>
              <a:rPr lang="en-US" sz="1200" kern="1200" dirty="0" smtClean="0">
                <a:solidFill>
                  <a:schemeClr val="tx1"/>
                </a:solidFill>
                <a:effectLst/>
                <a:latin typeface="+mn-lt"/>
                <a:ea typeface="+mn-ea"/>
                <a:cs typeface="+mn-cs"/>
              </a:rPr>
              <a:t>discussing, in small groups, strategies that they currently employ to provide teachers with ongoing professional support, the opportunities teachers have to collaborate and the topics/tasks at the center of those activities, and any resources that they use to increase communication and collaboration with and among their teachers. Allow approximately 5-7 minutes</a:t>
            </a:r>
            <a:r>
              <a:rPr lang="en-US" sz="1200" kern="1200" baseline="0" dirty="0" smtClean="0">
                <a:solidFill>
                  <a:schemeClr val="tx1"/>
                </a:solidFill>
                <a:effectLst/>
                <a:latin typeface="+mn-lt"/>
                <a:ea typeface="+mn-ea"/>
                <a:cs typeface="+mn-cs"/>
              </a:rPr>
              <a:t> for this small group discussion, and then bring the whole group back together to debrief their small group discussions. Ask for volunteers to share their ideas and, as they share, chart their responses on three separate pieces of chart paper labeled: Ongoing Professional Support, Opportunities for Collaboration, and Tools for Collaboration and Communication. Hang the chart paper strategically in the room as these will be utilized later in this section.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341234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Getting</a:t>
            </a:r>
            <a:r>
              <a:rPr lang="en-US" sz="1200" b="1" kern="1200" baseline="0" dirty="0" smtClean="0">
                <a:solidFill>
                  <a:schemeClr val="tx1"/>
                </a:solidFill>
                <a:effectLst/>
                <a:latin typeface="+mn-lt"/>
                <a:ea typeface="+mn-ea"/>
                <a:cs typeface="+mn-cs"/>
              </a:rPr>
              <a:t> the Details</a:t>
            </a: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Explain to participants</a:t>
            </a:r>
            <a:r>
              <a:rPr lang="en-US" sz="1200" kern="1200" baseline="0" dirty="0" smtClean="0">
                <a:solidFill>
                  <a:schemeClr val="tx1"/>
                </a:solidFill>
                <a:effectLst/>
                <a:latin typeface="+mn-lt"/>
                <a:ea typeface="+mn-ea"/>
                <a:cs typeface="+mn-cs"/>
              </a:rPr>
              <a:t> that in order to get ‘maximum coverage’ of ideas and discussions they will now jigsaw the strategies provided within the Participant Guide. Have each person within a table group count off from 1 to 3 and then instruct all of the 1’s to go to one table, 2’s to another, and 3’s to a third. Depending on the total number of participants there may be multiples of each table which is fine. Further explain that w</a:t>
            </a:r>
            <a:r>
              <a:rPr lang="en-US" sz="1200" kern="1200" dirty="0" smtClean="0">
                <a:solidFill>
                  <a:schemeClr val="tx1"/>
                </a:solidFill>
                <a:effectLst/>
                <a:latin typeface="+mn-lt"/>
                <a:ea typeface="+mn-ea"/>
                <a:cs typeface="+mn-cs"/>
              </a:rPr>
              <a:t>ithin their smaller, micro groups,</a:t>
            </a:r>
            <a:r>
              <a:rPr lang="en-US" sz="1200" kern="1200" baseline="0" dirty="0" smtClean="0">
                <a:solidFill>
                  <a:schemeClr val="tx1"/>
                </a:solidFill>
                <a:effectLst/>
                <a:latin typeface="+mn-lt"/>
                <a:ea typeface="+mn-ea"/>
                <a:cs typeface="+mn-cs"/>
              </a:rPr>
              <a:t> they </a:t>
            </a:r>
            <a:r>
              <a:rPr lang="en-US" sz="1200" kern="1200" dirty="0" smtClean="0">
                <a:solidFill>
                  <a:schemeClr val="tx1"/>
                </a:solidFill>
                <a:effectLst/>
                <a:latin typeface="+mn-lt"/>
                <a:ea typeface="+mn-ea"/>
                <a:cs typeface="+mn-cs"/>
              </a:rPr>
              <a:t>will focus on one of three topics: ongoing professional support, opportunities for collaboration, and tools for collaboration and communication. Assign a</a:t>
            </a:r>
            <a:r>
              <a:rPr lang="en-US" sz="1200" kern="1200" baseline="0" dirty="0" smtClean="0">
                <a:solidFill>
                  <a:schemeClr val="tx1"/>
                </a:solidFill>
                <a:effectLst/>
                <a:latin typeface="+mn-lt"/>
                <a:ea typeface="+mn-ea"/>
                <a:cs typeface="+mn-cs"/>
              </a:rPr>
              <a:t> focus area to each group and then allow 20-25 minutes for each group to complete the focus area assignment/discussion in their Participant Guide. As groups work, be sure to visit each group to offer specific assistance and answer specific questions. </a:t>
            </a:r>
            <a:r>
              <a:rPr lang="en-US" sz="1200" b="1" kern="1200" baseline="0" dirty="0" smtClean="0">
                <a:solidFill>
                  <a:schemeClr val="tx1"/>
                </a:solidFill>
                <a:effectLst/>
                <a:latin typeface="+mn-lt"/>
                <a:ea typeface="+mn-ea"/>
                <a:cs typeface="+mn-cs"/>
              </a:rPr>
              <a:t>Note: As participants begin their work, explain that each of the three areas has several strategies associated with the focus. For example, opportunities for collaboration has eight different strategies associated with this focus.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3521852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kern="1200" dirty="0" smtClean="0">
                <a:solidFill>
                  <a:schemeClr val="tx1"/>
                </a:solidFill>
                <a:effectLst/>
                <a:latin typeface="+mn-lt"/>
                <a:ea typeface="+mn-ea"/>
                <a:cs typeface="+mn-cs"/>
              </a:rPr>
              <a:t>When the exploration and discussion time is over, have participants rejoin their work group and take approximately 10-15 minutes to provide information and insights gained from their micro-group discussions. Begin to wrap-up</a:t>
            </a:r>
            <a:r>
              <a:rPr lang="en-US" sz="1200" kern="1200" baseline="0" dirty="0" smtClean="0">
                <a:solidFill>
                  <a:schemeClr val="tx1"/>
                </a:solidFill>
                <a:effectLst/>
                <a:latin typeface="+mn-lt"/>
                <a:ea typeface="+mn-ea"/>
                <a:cs typeface="+mn-cs"/>
              </a:rPr>
              <a:t> Section 4 by debriefing the small group discussions and add to the chart paper created during the opening discussion for Section 4. Be sure to highlight the types of needs that can be addressed.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4248836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Meeting Teachers’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Before transitioning</a:t>
            </a:r>
            <a:r>
              <a:rPr lang="en-US" b="0" baseline="0" dirty="0" smtClean="0"/>
              <a:t> to Section 5, have participants go back to their implementation plan and continue to fill in ideas that they have for how teachers’ needs will be met and to identify anything they might need in order to continue to provide support to teachers. </a:t>
            </a:r>
            <a:r>
              <a:rPr lang="en-US" b="1" baseline="0" dirty="0" smtClean="0"/>
              <a:t>Note: As participants are working, place four pieces of chart paper around the room in anticipation for Section 5 work. Label each piece either: Understanding the Standards, Content Knowledge, Instructional Practices, and Designing CCS-Math Learning.</a:t>
            </a:r>
            <a:endParaRPr lang="en-US" b="1"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2047971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71136" y="6103620"/>
            <a:ext cx="1400138" cy="461665"/>
          </a:xfrm>
          <a:prstGeom prst="rect">
            <a:avLst/>
          </a:prstGeom>
          <a:noFill/>
        </p:spPr>
        <p:txBody>
          <a:bodyPr wrap="square" rtlCol="0">
            <a:spAutoFit/>
          </a:bodyPr>
          <a:lstStyle/>
          <a:p>
            <a:r>
              <a:rPr lang="en-US" sz="2400" b="1" dirty="0" smtClean="0">
                <a:solidFill>
                  <a:schemeClr val="bg1"/>
                </a:solidFill>
              </a:rPr>
              <a:t>Section 4</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image" Target="../media/image10.png"/><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900627"/>
            <a:ext cx="7886700" cy="620683"/>
          </a:xfrm>
        </p:spPr>
        <p:txBody>
          <a:bodyPr/>
          <a:lstStyle/>
          <a:p>
            <a:r>
              <a:rPr lang="en-US" dirty="0" smtClean="0"/>
              <a:t>Supporting Professional Growth</a:t>
            </a:r>
          </a:p>
        </p:txBody>
      </p:sp>
      <p:sp>
        <p:nvSpPr>
          <p:cNvPr id="7" name="Text Placeholder 6"/>
          <p:cNvSpPr>
            <a:spLocks noGrp="1"/>
          </p:cNvSpPr>
          <p:nvPr>
            <p:ph type="body" idx="1"/>
          </p:nvPr>
        </p:nvSpPr>
        <p:spPr>
          <a:xfrm>
            <a:off x="623888" y="4257858"/>
            <a:ext cx="7886700" cy="553998"/>
          </a:xfrm>
        </p:spPr>
        <p:txBody>
          <a:bodyPr/>
          <a:lstStyle/>
          <a:p>
            <a:r>
              <a:rPr lang="en-US" dirty="0" smtClean="0"/>
              <a:t>Section 4</a:t>
            </a:r>
            <a:endParaRPr lang="en-US" dirty="0"/>
          </a:p>
        </p:txBody>
      </p:sp>
      <p:grpSp>
        <p:nvGrpSpPr>
          <p:cNvPr id="2" name="Group 1"/>
          <p:cNvGrpSpPr/>
          <p:nvPr/>
        </p:nvGrpSpPr>
        <p:grpSpPr>
          <a:xfrm>
            <a:off x="955427" y="4847492"/>
            <a:ext cx="944414" cy="1010412"/>
            <a:chOff x="955427" y="4847492"/>
            <a:chExt cx="944414" cy="1010412"/>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25</a:t>
              </a:r>
            </a:p>
          </p:txBody>
        </p:sp>
      </p:grpSp>
    </p:spTree>
    <p:extLst>
      <p:ext uri="{BB962C8B-B14F-4D97-AF65-F5344CB8AC3E}">
        <p14:creationId xmlns:p14="http://schemas.microsoft.com/office/powerpoint/2010/main" val="34702004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84048" y="1164336"/>
            <a:ext cx="8153400" cy="4284250"/>
          </a:xfrm>
        </p:spPr>
        <p:txBody>
          <a:bodyPr/>
          <a:lstStyle/>
          <a:p>
            <a:pPr marL="0" indent="0">
              <a:buNone/>
            </a:pPr>
            <a:r>
              <a:rPr lang="en-US" dirty="0" smtClean="0"/>
              <a:t>At your table discuss the following:</a:t>
            </a:r>
          </a:p>
          <a:p>
            <a:r>
              <a:rPr lang="en-US" dirty="0" smtClean="0"/>
              <a:t>How are teachers currently provided with ongoing support?</a:t>
            </a:r>
          </a:p>
          <a:p>
            <a:r>
              <a:rPr lang="en-US" dirty="0" smtClean="0"/>
              <a:t>What opportunities do teachers have to collaborate? What is the central focus of teachers’ current collaborative efforts?</a:t>
            </a:r>
          </a:p>
          <a:p>
            <a:r>
              <a:rPr lang="en-US" dirty="0" smtClean="0"/>
              <a:t>What resources are currently being used to increase collaboration and communication among teachers?</a:t>
            </a:r>
            <a:endParaRPr lang="en-US" dirty="0"/>
          </a:p>
        </p:txBody>
      </p:sp>
      <p:sp>
        <p:nvSpPr>
          <p:cNvPr id="6" name="Title 5"/>
          <p:cNvSpPr>
            <a:spLocks noGrp="1"/>
          </p:cNvSpPr>
          <p:nvPr>
            <p:ph type="title"/>
          </p:nvPr>
        </p:nvSpPr>
        <p:spPr/>
        <p:txBody>
          <a:bodyPr>
            <a:normAutofit/>
          </a:bodyPr>
          <a:lstStyle/>
          <a:p>
            <a:r>
              <a:rPr lang="en-US" sz="4400" dirty="0" smtClean="0"/>
              <a:t>Supporting and Sustaining Change</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a:prstGeom prst="rect">
            <a:avLst/>
          </a:prstGeom>
        </p:spPr>
        <p:txBody>
          <a:bodyPr/>
          <a:lstStyle/>
          <a:p>
            <a:fld id="{EE3D4692-A625-460F-A072-DE10EEAA5719}" type="slidenum">
              <a:rPr lang="en-US" smtClean="0"/>
              <a:pPr/>
              <a:t>48</a:t>
            </a:fld>
            <a:endParaRPr lang="en-US" dirty="0"/>
          </a:p>
        </p:txBody>
      </p:sp>
    </p:spTree>
    <p:extLst>
      <p:ext uri="{BB962C8B-B14F-4D97-AF65-F5344CB8AC3E}">
        <p14:creationId xmlns:p14="http://schemas.microsoft.com/office/powerpoint/2010/main" val="381776297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4048" y="228600"/>
            <a:ext cx="4752728" cy="1066800"/>
          </a:xfrm>
        </p:spPr>
        <p:txBody>
          <a:bodyPr>
            <a:normAutofit/>
          </a:bodyPr>
          <a:lstStyle/>
          <a:p>
            <a:r>
              <a:rPr lang="en-US" dirty="0" smtClean="0"/>
              <a:t>Getting the Details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49</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888025114"/>
              </p:ext>
            </p:extLst>
          </p:nvPr>
        </p:nvGraphicFramePr>
        <p:xfrm>
          <a:off x="339619" y="522889"/>
          <a:ext cx="3959224" cy="4594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ontent Placeholder 8"/>
          <p:cNvGraphicFramePr>
            <a:graphicFrameLocks/>
          </p:cNvGraphicFramePr>
          <p:nvPr>
            <p:extLst>
              <p:ext uri="{D42A27DB-BD31-4B8C-83A1-F6EECF244321}">
                <p14:modId xmlns:p14="http://schemas.microsoft.com/office/powerpoint/2010/main" val="3371014436"/>
              </p:ext>
            </p:extLst>
          </p:nvPr>
        </p:nvGraphicFramePr>
        <p:xfrm>
          <a:off x="4531659" y="0"/>
          <a:ext cx="2985246" cy="29045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Content Placeholder 8"/>
          <p:cNvGraphicFramePr>
            <a:graphicFrameLocks/>
          </p:cNvGraphicFramePr>
          <p:nvPr>
            <p:extLst>
              <p:ext uri="{D42A27DB-BD31-4B8C-83A1-F6EECF244321}">
                <p14:modId xmlns:p14="http://schemas.microsoft.com/office/powerpoint/2010/main" val="555778611"/>
              </p:ext>
            </p:extLst>
          </p:nvPr>
        </p:nvGraphicFramePr>
        <p:xfrm>
          <a:off x="6347012" y="1762779"/>
          <a:ext cx="2796988" cy="31050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2" name="Content Placeholder 8"/>
          <p:cNvGraphicFramePr>
            <a:graphicFrameLocks/>
          </p:cNvGraphicFramePr>
          <p:nvPr>
            <p:extLst>
              <p:ext uri="{D42A27DB-BD31-4B8C-83A1-F6EECF244321}">
                <p14:modId xmlns:p14="http://schemas.microsoft.com/office/powerpoint/2010/main" val="1433983445"/>
              </p:ext>
            </p:extLst>
          </p:nvPr>
        </p:nvGraphicFramePr>
        <p:xfrm>
          <a:off x="3939988" y="3281083"/>
          <a:ext cx="3267635" cy="29718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pSp>
        <p:nvGrpSpPr>
          <p:cNvPr id="16" name="Group 15"/>
          <p:cNvGrpSpPr/>
          <p:nvPr/>
        </p:nvGrpSpPr>
        <p:grpSpPr>
          <a:xfrm>
            <a:off x="6716734" y="5303520"/>
            <a:ext cx="944414" cy="1010412"/>
            <a:chOff x="955427" y="4847492"/>
            <a:chExt cx="944414" cy="1010412"/>
          </a:xfrm>
        </p:grpSpPr>
        <p:pic>
          <p:nvPicPr>
            <p:cNvPr id="17" name="Picture 6" descr="participant guide call out.png"/>
            <p:cNvPicPr>
              <a:picLocks noChangeAspect="1" noChangeArrowheads="1"/>
            </p:cNvPicPr>
            <p:nvPr/>
          </p:nvPicPr>
          <p:blipFill>
            <a:blip r:embed="rId23" cstate="print"/>
            <a:srcRect/>
            <a:stretch>
              <a:fillRect/>
            </a:stretch>
          </p:blipFill>
          <p:spPr bwMode="auto">
            <a:xfrm>
              <a:off x="967153" y="4847492"/>
              <a:ext cx="932688" cy="1010412"/>
            </a:xfrm>
            <a:prstGeom prst="rect">
              <a:avLst/>
            </a:prstGeom>
            <a:noFill/>
            <a:ln w="9525">
              <a:noFill/>
              <a:miter lim="800000"/>
              <a:headEnd/>
              <a:tailEnd/>
            </a:ln>
          </p:spPr>
        </p:pic>
        <p:sp>
          <p:nvSpPr>
            <p:cNvPr id="18" name="TextBox 17"/>
            <p:cNvSpPr txBox="1">
              <a:spLocks noChangeArrowheads="1"/>
            </p:cNvSpPr>
            <p:nvPr/>
          </p:nvSpPr>
          <p:spPr bwMode="auto">
            <a:xfrm>
              <a:off x="955427" y="4906106"/>
              <a:ext cx="914400" cy="646331"/>
            </a:xfrm>
            <a:prstGeom prst="rect">
              <a:avLst/>
            </a:prstGeom>
            <a:noFill/>
            <a:ln w="9525">
              <a:noFill/>
              <a:miter lim="800000"/>
              <a:headEnd/>
              <a:tailEnd/>
            </a:ln>
          </p:spPr>
          <p:txBody>
            <a:bodyPr wrap="square">
              <a:spAutoFit/>
            </a:bodyPr>
            <a:lstStyle/>
            <a:p>
              <a:pPr algn="ctr"/>
              <a:r>
                <a:rPr lang="en-US" dirty="0" smtClean="0"/>
                <a:t>Pages</a:t>
              </a:r>
            </a:p>
            <a:p>
              <a:pPr algn="ctr"/>
              <a:r>
                <a:rPr lang="en-US" dirty="0" smtClean="0"/>
                <a:t>25-36</a:t>
              </a:r>
            </a:p>
          </p:txBody>
        </p:sp>
      </p:grpSp>
    </p:spTree>
    <p:extLst>
      <p:ext uri="{BB962C8B-B14F-4D97-AF65-F5344CB8AC3E}">
        <p14:creationId xmlns:p14="http://schemas.microsoft.com/office/powerpoint/2010/main" val="58951176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4048" y="228600"/>
            <a:ext cx="8275858" cy="654750"/>
          </a:xfrm>
        </p:spPr>
        <p:txBody>
          <a:bodyPr>
            <a:normAutofit/>
          </a:bodyPr>
          <a:lstStyle/>
          <a:p>
            <a:r>
              <a:rPr lang="en-US" sz="4400" dirty="0" smtClean="0"/>
              <a:t>Putting the Pieces Together</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52208123"/>
              </p:ext>
            </p:extLst>
          </p:nvPr>
        </p:nvGraphicFramePr>
        <p:xfrm>
          <a:off x="381000" y="1026459"/>
          <a:ext cx="3959224" cy="4594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Content Placeholder 6"/>
          <p:cNvSpPr txBox="1">
            <a:spLocks/>
          </p:cNvSpPr>
          <p:nvPr/>
        </p:nvSpPr>
        <p:spPr>
          <a:xfrm>
            <a:off x="4840940" y="1164336"/>
            <a:ext cx="3696507" cy="4628960"/>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8"/>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9"/>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9"/>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9"/>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9"/>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US" dirty="0" smtClean="0"/>
              <a:t>At your table discuss the following:</a:t>
            </a:r>
          </a:p>
          <a:p>
            <a:r>
              <a:rPr lang="en-US" dirty="0" smtClean="0"/>
              <a:t>Ideas/key points from your micro-group discussions.</a:t>
            </a:r>
          </a:p>
          <a:p>
            <a:r>
              <a:rPr lang="en-US" dirty="0" smtClean="0"/>
              <a:t>Considerations of how you might bring these ideas back to your school.</a:t>
            </a:r>
            <a:endParaRPr lang="en-US" dirty="0"/>
          </a:p>
        </p:txBody>
      </p:sp>
    </p:spTree>
    <p:extLst>
      <p:ext uri="{BB962C8B-B14F-4D97-AF65-F5344CB8AC3E}">
        <p14:creationId xmlns:p14="http://schemas.microsoft.com/office/powerpoint/2010/main" val="230873817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Meeting Teachers’ Needs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51</a:t>
            </a:fld>
            <a:endParaRPr lang="en-US" dirty="0"/>
          </a:p>
        </p:txBody>
      </p:sp>
      <p:pic>
        <p:nvPicPr>
          <p:cNvPr id="7" name="Content Placeholder 6"/>
          <p:cNvPicPr>
            <a:picLocks noGrp="1" noChangeAspect="1"/>
          </p:cNvPicPr>
          <p:nvPr>
            <p:ph idx="1"/>
          </p:nvPr>
        </p:nvPicPr>
        <p:blipFill rotWithShape="1">
          <a:blip r:embed="rId3"/>
          <a:srcRect l="54288" t="18139" r="9318" b="6364"/>
          <a:stretch/>
        </p:blipFill>
        <p:spPr>
          <a:xfrm>
            <a:off x="149924" y="1029297"/>
            <a:ext cx="3566043" cy="4623416"/>
          </a:xfrm>
          <a:prstGeom prst="rect">
            <a:avLst/>
          </a:prstGeom>
          <a:ln>
            <a:solidFill>
              <a:schemeClr val="accent1"/>
            </a:solidFill>
          </a:ln>
        </p:spPr>
      </p:pic>
      <p:pic>
        <p:nvPicPr>
          <p:cNvPr id="9" name="Picture 8" descr="CT Math 6-12 Module 5 Participant Guide_DRAFT - Word"/>
          <p:cNvPicPr>
            <a:picLocks noChangeAspect="1"/>
          </p:cNvPicPr>
          <p:nvPr/>
        </p:nvPicPr>
        <p:blipFill rotWithShape="1">
          <a:blip r:embed="rId4">
            <a:extLst>
              <a:ext uri="{28A0092B-C50C-407E-A947-70E740481C1C}">
                <a14:useLocalDpi xmlns:a14="http://schemas.microsoft.com/office/drawing/2010/main" val="0"/>
              </a:ext>
            </a:extLst>
          </a:blip>
          <a:srcRect l="22553" t="23886" r="21702" b="29337"/>
          <a:stretch/>
        </p:blipFill>
        <p:spPr>
          <a:xfrm>
            <a:off x="3832698" y="1914494"/>
            <a:ext cx="5097293" cy="2587557"/>
          </a:xfrm>
          <a:prstGeom prst="rect">
            <a:avLst/>
          </a:prstGeom>
        </p:spPr>
      </p:pic>
      <p:cxnSp>
        <p:nvCxnSpPr>
          <p:cNvPr id="11" name="Straight Arrow Connector 10"/>
          <p:cNvCxnSpPr/>
          <p:nvPr/>
        </p:nvCxnSpPr>
        <p:spPr>
          <a:xfrm flipH="1">
            <a:off x="1293779" y="3267264"/>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690554" y="3494929"/>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7382009" y="5096275"/>
            <a:ext cx="944414" cy="1010412"/>
            <a:chOff x="955427" y="4847492"/>
            <a:chExt cx="944414" cy="1010412"/>
          </a:xfrm>
        </p:grpSpPr>
        <p:pic>
          <p:nvPicPr>
            <p:cNvPr id="13" name="Picture 12" descr="participant guide call out.png"/>
            <p:cNvPicPr>
              <a:picLocks noChangeAspect="1" noChangeArrowheads="1"/>
            </p:cNvPicPr>
            <p:nvPr/>
          </p:nvPicPr>
          <p:blipFill>
            <a:blip r:embed="rId5" cstate="print"/>
            <a:srcRect/>
            <a:stretch>
              <a:fillRect/>
            </a:stretch>
          </p:blipFill>
          <p:spPr bwMode="auto">
            <a:xfrm>
              <a:off x="967153" y="4847492"/>
              <a:ext cx="932688" cy="1010412"/>
            </a:xfrm>
            <a:prstGeom prst="rect">
              <a:avLst/>
            </a:prstGeom>
            <a:noFill/>
            <a:ln w="9525">
              <a:noFill/>
              <a:miter lim="800000"/>
              <a:headEnd/>
              <a:tailEnd/>
            </a:ln>
          </p:spPr>
        </p:pic>
        <p:sp>
          <p:nvSpPr>
            <p:cNvPr id="14" name="TextBox 13"/>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8</a:t>
              </a:r>
            </a:p>
          </p:txBody>
        </p:sp>
      </p:grpSp>
    </p:spTree>
    <p:extLst>
      <p:ext uri="{BB962C8B-B14F-4D97-AF65-F5344CB8AC3E}">
        <p14:creationId xmlns:p14="http://schemas.microsoft.com/office/powerpoint/2010/main" val="41196400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30187</TotalTime>
  <Words>1070</Words>
  <Application>Microsoft Office PowerPoint</Application>
  <PresentationFormat>On-screen Show (4:3)</PresentationFormat>
  <Paragraphs>93</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Supporting Professional Growth</vt:lpstr>
      <vt:lpstr>Supporting and Sustaining Change</vt:lpstr>
      <vt:lpstr>Getting the Details</vt:lpstr>
      <vt:lpstr>Putting the Pieces Together</vt:lpstr>
      <vt:lpstr>Meeting Teachers’ Needs</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832</cp:revision>
  <cp:lastPrinted>2014-09-14T15:29:58Z</cp:lastPrinted>
  <dcterms:created xsi:type="dcterms:W3CDTF">2014-01-18T18:47:42Z</dcterms:created>
  <dcterms:modified xsi:type="dcterms:W3CDTF">2015-01-16T15:52:32Z</dcterms:modified>
  <cp:category/>
</cp:coreProperties>
</file>