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 id="2147483711" r:id="rId2"/>
  </p:sldMasterIdLst>
  <p:notesMasterIdLst>
    <p:notesMasterId r:id="rId21"/>
  </p:notesMasterIdLst>
  <p:handoutMasterIdLst>
    <p:handoutMasterId r:id="rId22"/>
  </p:handoutMasterIdLst>
  <p:sldIdLst>
    <p:sldId id="627" r:id="rId3"/>
    <p:sldId id="636" r:id="rId4"/>
    <p:sldId id="638" r:id="rId5"/>
    <p:sldId id="639" r:id="rId6"/>
    <p:sldId id="640" r:id="rId7"/>
    <p:sldId id="641" r:id="rId8"/>
    <p:sldId id="635" r:id="rId9"/>
    <p:sldId id="642" r:id="rId10"/>
    <p:sldId id="644" r:id="rId11"/>
    <p:sldId id="668" r:id="rId12"/>
    <p:sldId id="645" r:id="rId13"/>
    <p:sldId id="646" r:id="rId14"/>
    <p:sldId id="649" r:id="rId15"/>
    <p:sldId id="647" r:id="rId16"/>
    <p:sldId id="648" r:id="rId17"/>
    <p:sldId id="650" r:id="rId18"/>
    <p:sldId id="651" r:id="rId19"/>
    <p:sldId id="652"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 id="6" name="W2K" initials="W" lastIdx="1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00FF"/>
    <a:srgbClr val="DF8045"/>
    <a:srgbClr val="32C658"/>
    <a:srgbClr val="E1E1E1"/>
    <a:srgbClr val="FFFF85"/>
    <a:srgbClr val="E2E2E2"/>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53092" autoAdjust="0"/>
  </p:normalViewPr>
  <p:slideViewPr>
    <p:cSldViewPr snapToGrid="0">
      <p:cViewPr varScale="1">
        <p:scale>
          <a:sx n="35" d="100"/>
          <a:sy n="35" d="100"/>
        </p:scale>
        <p:origin x="1195" y="34"/>
      </p:cViewPr>
      <p:guideLst>
        <p:guide orient="horz" pos="2160"/>
        <p:guide pos="2880"/>
      </p:guideLst>
    </p:cSldViewPr>
  </p:slideViewPr>
  <p:outlineViewPr>
    <p:cViewPr>
      <p:scale>
        <a:sx n="33" d="100"/>
        <a:sy n="33" d="100"/>
      </p:scale>
      <p:origin x="0" y="-2772"/>
    </p:cViewPr>
  </p:outlineViewPr>
  <p:notesTextViewPr>
    <p:cViewPr>
      <p:scale>
        <a:sx n="3" d="2"/>
        <a:sy n="3" d="2"/>
      </p:scale>
      <p:origin x="0" y="0"/>
    </p:cViewPr>
  </p:notesTextViewPr>
  <p:sorterViewPr>
    <p:cViewPr varScale="1">
      <p:scale>
        <a:sx n="1" d="1"/>
        <a:sy n="1" d="1"/>
      </p:scale>
      <p:origin x="0" y="-1152"/>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0800B0-2DA1-4502-90F9-5604A2CE8E7C}" type="doc">
      <dgm:prSet loTypeId="urn:microsoft.com/office/officeart/2005/8/layout/funnel1" loCatId="relationship" qsTypeId="urn:microsoft.com/office/officeart/2005/8/quickstyle/simple4" qsCatId="simple" csTypeId="urn:microsoft.com/office/officeart/2005/8/colors/accent1_2" csCatId="accent1" phldr="1"/>
      <dgm:spPr/>
      <dgm:t>
        <a:bodyPr/>
        <a:lstStyle/>
        <a:p>
          <a:endParaRPr lang="en-US"/>
        </a:p>
      </dgm:t>
    </dgm:pt>
    <dgm:pt modelId="{F53C45FA-74D3-4196-9426-F35D0FCD597B}">
      <dgm:prSet phldrT="[Text]"/>
      <dgm:spPr/>
      <dgm:t>
        <a:bodyPr/>
        <a:lstStyle/>
        <a:p>
          <a:r>
            <a:rPr lang="en-US" dirty="0" smtClean="0"/>
            <a:t>Key Ideas</a:t>
          </a:r>
          <a:endParaRPr lang="en-US" dirty="0"/>
        </a:p>
      </dgm:t>
    </dgm:pt>
    <dgm:pt modelId="{B7711766-A9F8-4480-A229-F6815B3DF1D3}" type="parTrans" cxnId="{5C3EDFBB-B67A-4587-B8B2-F95D7866A156}">
      <dgm:prSet/>
      <dgm:spPr/>
      <dgm:t>
        <a:bodyPr/>
        <a:lstStyle/>
        <a:p>
          <a:endParaRPr lang="en-US"/>
        </a:p>
      </dgm:t>
    </dgm:pt>
    <dgm:pt modelId="{FBF45A65-8ABE-4AA6-849E-C4DE7C6AE30F}" type="sibTrans" cxnId="{5C3EDFBB-B67A-4587-B8B2-F95D7866A156}">
      <dgm:prSet/>
      <dgm:spPr/>
      <dgm:t>
        <a:bodyPr/>
        <a:lstStyle/>
        <a:p>
          <a:endParaRPr lang="en-US"/>
        </a:p>
      </dgm:t>
    </dgm:pt>
    <dgm:pt modelId="{58EF1E18-0657-4362-9473-3EB983D6DE1D}">
      <dgm:prSet phldrT="[Text]"/>
      <dgm:spPr/>
      <dgm:t>
        <a:bodyPr/>
        <a:lstStyle/>
        <a:p>
          <a:r>
            <a:rPr lang="en-US" dirty="0" smtClean="0"/>
            <a:t>Key Ideas</a:t>
          </a:r>
          <a:endParaRPr lang="en-US" dirty="0"/>
        </a:p>
      </dgm:t>
    </dgm:pt>
    <dgm:pt modelId="{3935D138-5442-469C-AFF3-5862A69F10CC}" type="parTrans" cxnId="{DFF39F0E-B2C2-4376-A21D-1F615C80D28D}">
      <dgm:prSet/>
      <dgm:spPr/>
      <dgm:t>
        <a:bodyPr/>
        <a:lstStyle/>
        <a:p>
          <a:endParaRPr lang="en-US"/>
        </a:p>
      </dgm:t>
    </dgm:pt>
    <dgm:pt modelId="{B442883F-BA98-4DC3-8429-35F8D7C0EF12}" type="sibTrans" cxnId="{DFF39F0E-B2C2-4376-A21D-1F615C80D28D}">
      <dgm:prSet/>
      <dgm:spPr/>
      <dgm:t>
        <a:bodyPr/>
        <a:lstStyle/>
        <a:p>
          <a:endParaRPr lang="en-US"/>
        </a:p>
      </dgm:t>
    </dgm:pt>
    <dgm:pt modelId="{80E66D73-12EE-4B60-9165-9389EE459D97}">
      <dgm:prSet phldrT="[Text]" phldr="1"/>
      <dgm:spPr/>
      <dgm:t>
        <a:bodyPr/>
        <a:lstStyle/>
        <a:p>
          <a:endParaRPr lang="en-US" dirty="0"/>
        </a:p>
      </dgm:t>
    </dgm:pt>
    <dgm:pt modelId="{FC8DDC74-59CB-4518-B7B3-592A1D494449}" type="parTrans" cxnId="{01735855-1C48-4981-A525-90238186ABE6}">
      <dgm:prSet/>
      <dgm:spPr/>
      <dgm:t>
        <a:bodyPr/>
        <a:lstStyle/>
        <a:p>
          <a:endParaRPr lang="en-US"/>
        </a:p>
      </dgm:t>
    </dgm:pt>
    <dgm:pt modelId="{8B053EA1-392F-421B-8483-FB5EC1F299F0}" type="sibTrans" cxnId="{01735855-1C48-4981-A525-90238186ABE6}">
      <dgm:prSet/>
      <dgm:spPr/>
      <dgm:t>
        <a:bodyPr/>
        <a:lstStyle/>
        <a:p>
          <a:endParaRPr lang="en-US"/>
        </a:p>
      </dgm:t>
    </dgm:pt>
    <dgm:pt modelId="{E2E9A3F2-F41C-4E9E-81B1-2D6DBDE1BB64}">
      <dgm:prSet phldrT="[Text]" custT="1"/>
      <dgm:spPr/>
      <dgm:t>
        <a:bodyPr/>
        <a:lstStyle/>
        <a:p>
          <a:r>
            <a:rPr lang="en-US" sz="3200" b="1" dirty="0" smtClean="0">
              <a:solidFill>
                <a:schemeClr val="accent3">
                  <a:lumMod val="50000"/>
                </a:schemeClr>
              </a:solidFill>
            </a:rPr>
            <a:t>Teaching and Learning at the Classroom Level</a:t>
          </a:r>
          <a:endParaRPr lang="en-US" sz="3200" b="1" dirty="0">
            <a:solidFill>
              <a:schemeClr val="accent3">
                <a:lumMod val="50000"/>
              </a:schemeClr>
            </a:solidFill>
          </a:endParaRPr>
        </a:p>
      </dgm:t>
    </dgm:pt>
    <dgm:pt modelId="{CE435640-BCE2-416B-93EB-E0D04A033CC8}" type="parTrans" cxnId="{1A9163B4-42CF-48C8-99BB-1FDE651EF922}">
      <dgm:prSet/>
      <dgm:spPr/>
      <dgm:t>
        <a:bodyPr/>
        <a:lstStyle/>
        <a:p>
          <a:endParaRPr lang="en-US"/>
        </a:p>
      </dgm:t>
    </dgm:pt>
    <dgm:pt modelId="{8DA1B6FA-2757-40AC-9D34-EA032185A123}" type="sibTrans" cxnId="{1A9163B4-42CF-48C8-99BB-1FDE651EF922}">
      <dgm:prSet/>
      <dgm:spPr/>
      <dgm:t>
        <a:bodyPr/>
        <a:lstStyle/>
        <a:p>
          <a:endParaRPr lang="en-US"/>
        </a:p>
      </dgm:t>
    </dgm:pt>
    <dgm:pt modelId="{992839F7-3E63-4E85-B356-79060093509D}">
      <dgm:prSet phldrT="[Text]"/>
      <dgm:spPr/>
      <dgm:t>
        <a:bodyPr/>
        <a:lstStyle/>
        <a:p>
          <a:r>
            <a:rPr lang="en-US" dirty="0" smtClean="0"/>
            <a:t>Key Ideas</a:t>
          </a:r>
          <a:endParaRPr lang="en-US" dirty="0"/>
        </a:p>
      </dgm:t>
    </dgm:pt>
    <dgm:pt modelId="{75111ED2-5B2D-4AE4-BAA6-1B6EB1AAF18E}" type="parTrans" cxnId="{17B56013-3CE6-42AC-B89A-1012B925146A}">
      <dgm:prSet/>
      <dgm:spPr/>
      <dgm:t>
        <a:bodyPr/>
        <a:lstStyle/>
        <a:p>
          <a:endParaRPr lang="en-US"/>
        </a:p>
      </dgm:t>
    </dgm:pt>
    <dgm:pt modelId="{E16DB001-343F-442A-A1F2-9AE247954303}" type="sibTrans" cxnId="{17B56013-3CE6-42AC-B89A-1012B925146A}">
      <dgm:prSet/>
      <dgm:spPr/>
      <dgm:t>
        <a:bodyPr/>
        <a:lstStyle/>
        <a:p>
          <a:endParaRPr lang="en-US"/>
        </a:p>
      </dgm:t>
    </dgm:pt>
    <dgm:pt modelId="{7888152D-011A-4574-B505-D5F44065F4C8}" type="pres">
      <dgm:prSet presAssocID="{660800B0-2DA1-4502-90F9-5604A2CE8E7C}" presName="Name0" presStyleCnt="0">
        <dgm:presLayoutVars>
          <dgm:chMax val="4"/>
          <dgm:resizeHandles val="exact"/>
        </dgm:presLayoutVars>
      </dgm:prSet>
      <dgm:spPr/>
      <dgm:t>
        <a:bodyPr/>
        <a:lstStyle/>
        <a:p>
          <a:endParaRPr lang="en-US"/>
        </a:p>
      </dgm:t>
    </dgm:pt>
    <dgm:pt modelId="{B364EA8E-59A3-40DC-A73B-FE72F48007A5}" type="pres">
      <dgm:prSet presAssocID="{660800B0-2DA1-4502-90F9-5604A2CE8E7C}" presName="ellipse" presStyleLbl="trBgShp" presStyleIdx="0" presStyleCnt="1"/>
      <dgm:spPr/>
    </dgm:pt>
    <dgm:pt modelId="{A8173ABD-507B-4302-A69F-582596E503BF}" type="pres">
      <dgm:prSet presAssocID="{660800B0-2DA1-4502-90F9-5604A2CE8E7C}" presName="arrow1" presStyleLbl="fgShp" presStyleIdx="0" presStyleCnt="1"/>
      <dgm:spPr/>
    </dgm:pt>
    <dgm:pt modelId="{951C8803-08F3-4786-A865-8F99A251AB60}" type="pres">
      <dgm:prSet presAssocID="{660800B0-2DA1-4502-90F9-5604A2CE8E7C}" presName="rectangle" presStyleLbl="revTx" presStyleIdx="0" presStyleCnt="1" custScaleX="206192" custLinFactNeighborX="2319" custLinFactNeighborY="-18537">
        <dgm:presLayoutVars>
          <dgm:bulletEnabled val="1"/>
        </dgm:presLayoutVars>
      </dgm:prSet>
      <dgm:spPr/>
      <dgm:t>
        <a:bodyPr/>
        <a:lstStyle/>
        <a:p>
          <a:endParaRPr lang="en-US"/>
        </a:p>
      </dgm:t>
    </dgm:pt>
    <dgm:pt modelId="{C0932599-EEAC-45DA-9F32-D7FDEE662D8B}" type="pres">
      <dgm:prSet presAssocID="{992839F7-3E63-4E85-B356-79060093509D}" presName="item1" presStyleLbl="node1" presStyleIdx="0" presStyleCnt="3">
        <dgm:presLayoutVars>
          <dgm:bulletEnabled val="1"/>
        </dgm:presLayoutVars>
      </dgm:prSet>
      <dgm:spPr/>
      <dgm:t>
        <a:bodyPr/>
        <a:lstStyle/>
        <a:p>
          <a:endParaRPr lang="en-US"/>
        </a:p>
      </dgm:t>
    </dgm:pt>
    <dgm:pt modelId="{C5FD3D00-CB11-4E8C-9B9B-F6F3BC921261}" type="pres">
      <dgm:prSet presAssocID="{58EF1E18-0657-4362-9473-3EB983D6DE1D}" presName="item2" presStyleLbl="node1" presStyleIdx="1" presStyleCnt="3">
        <dgm:presLayoutVars>
          <dgm:bulletEnabled val="1"/>
        </dgm:presLayoutVars>
      </dgm:prSet>
      <dgm:spPr/>
      <dgm:t>
        <a:bodyPr/>
        <a:lstStyle/>
        <a:p>
          <a:endParaRPr lang="en-US"/>
        </a:p>
      </dgm:t>
    </dgm:pt>
    <dgm:pt modelId="{388A1974-8C1E-4EF1-A585-115A29589853}" type="pres">
      <dgm:prSet presAssocID="{E2E9A3F2-F41C-4E9E-81B1-2D6DBDE1BB64}" presName="item3" presStyleLbl="node1" presStyleIdx="2" presStyleCnt="3">
        <dgm:presLayoutVars>
          <dgm:bulletEnabled val="1"/>
        </dgm:presLayoutVars>
      </dgm:prSet>
      <dgm:spPr/>
      <dgm:t>
        <a:bodyPr/>
        <a:lstStyle/>
        <a:p>
          <a:endParaRPr lang="en-US"/>
        </a:p>
      </dgm:t>
    </dgm:pt>
    <dgm:pt modelId="{4679D583-CCAD-4C18-BEF1-93A7BC2EC710}" type="pres">
      <dgm:prSet presAssocID="{660800B0-2DA1-4502-90F9-5604A2CE8E7C}" presName="funnel" presStyleLbl="trAlignAcc1" presStyleIdx="0" presStyleCnt="1" custLinFactNeighborX="-1355" custLinFactNeighborY="-1608"/>
      <dgm:spPr/>
    </dgm:pt>
  </dgm:ptLst>
  <dgm:cxnLst>
    <dgm:cxn modelId="{DFF39F0E-B2C2-4376-A21D-1F615C80D28D}" srcId="{660800B0-2DA1-4502-90F9-5604A2CE8E7C}" destId="{58EF1E18-0657-4362-9473-3EB983D6DE1D}" srcOrd="2" destOrd="0" parTransId="{3935D138-5442-469C-AFF3-5862A69F10CC}" sibTransId="{B442883F-BA98-4DC3-8429-35F8D7C0EF12}"/>
    <dgm:cxn modelId="{77D41265-B977-48D2-A412-484776B659E0}" type="presOf" srcId="{992839F7-3E63-4E85-B356-79060093509D}" destId="{C5FD3D00-CB11-4E8C-9B9B-F6F3BC921261}" srcOrd="0" destOrd="0" presId="urn:microsoft.com/office/officeart/2005/8/layout/funnel1"/>
    <dgm:cxn modelId="{A3075E87-4376-4F43-8900-9C9CC4FC1180}" type="presOf" srcId="{58EF1E18-0657-4362-9473-3EB983D6DE1D}" destId="{C0932599-EEAC-45DA-9F32-D7FDEE662D8B}" srcOrd="0" destOrd="0" presId="urn:microsoft.com/office/officeart/2005/8/layout/funnel1"/>
    <dgm:cxn modelId="{0890A85B-ACF1-4AA9-80AE-9FB5DFF43E34}" type="presOf" srcId="{660800B0-2DA1-4502-90F9-5604A2CE8E7C}" destId="{7888152D-011A-4574-B505-D5F44065F4C8}" srcOrd="0" destOrd="0" presId="urn:microsoft.com/office/officeart/2005/8/layout/funnel1"/>
    <dgm:cxn modelId="{1A9163B4-42CF-48C8-99BB-1FDE651EF922}" srcId="{660800B0-2DA1-4502-90F9-5604A2CE8E7C}" destId="{E2E9A3F2-F41C-4E9E-81B1-2D6DBDE1BB64}" srcOrd="3" destOrd="0" parTransId="{CE435640-BCE2-416B-93EB-E0D04A033CC8}" sibTransId="{8DA1B6FA-2757-40AC-9D34-EA032185A123}"/>
    <dgm:cxn modelId="{01735855-1C48-4981-A525-90238186ABE6}" srcId="{660800B0-2DA1-4502-90F9-5604A2CE8E7C}" destId="{80E66D73-12EE-4B60-9165-9389EE459D97}" srcOrd="4" destOrd="0" parTransId="{FC8DDC74-59CB-4518-B7B3-592A1D494449}" sibTransId="{8B053EA1-392F-421B-8483-FB5EC1F299F0}"/>
    <dgm:cxn modelId="{CC081C82-0C8A-4ADB-8E75-3B760F48A170}" type="presOf" srcId="{E2E9A3F2-F41C-4E9E-81B1-2D6DBDE1BB64}" destId="{951C8803-08F3-4786-A865-8F99A251AB60}" srcOrd="0" destOrd="0" presId="urn:microsoft.com/office/officeart/2005/8/layout/funnel1"/>
    <dgm:cxn modelId="{17B56013-3CE6-42AC-B89A-1012B925146A}" srcId="{660800B0-2DA1-4502-90F9-5604A2CE8E7C}" destId="{992839F7-3E63-4E85-B356-79060093509D}" srcOrd="1" destOrd="0" parTransId="{75111ED2-5B2D-4AE4-BAA6-1B6EB1AAF18E}" sibTransId="{E16DB001-343F-442A-A1F2-9AE247954303}"/>
    <dgm:cxn modelId="{5C3EDFBB-B67A-4587-B8B2-F95D7866A156}" srcId="{660800B0-2DA1-4502-90F9-5604A2CE8E7C}" destId="{F53C45FA-74D3-4196-9426-F35D0FCD597B}" srcOrd="0" destOrd="0" parTransId="{B7711766-A9F8-4480-A229-F6815B3DF1D3}" sibTransId="{FBF45A65-8ABE-4AA6-849E-C4DE7C6AE30F}"/>
    <dgm:cxn modelId="{3BB881C3-8B86-4C6C-ABB1-2D5279D83EBB}" type="presOf" srcId="{F53C45FA-74D3-4196-9426-F35D0FCD597B}" destId="{388A1974-8C1E-4EF1-A585-115A29589853}" srcOrd="0" destOrd="0" presId="urn:microsoft.com/office/officeart/2005/8/layout/funnel1"/>
    <dgm:cxn modelId="{C9A9A436-DA5A-4A6B-B72C-7FC92F40C91B}" type="presParOf" srcId="{7888152D-011A-4574-B505-D5F44065F4C8}" destId="{B364EA8E-59A3-40DC-A73B-FE72F48007A5}" srcOrd="0" destOrd="0" presId="urn:microsoft.com/office/officeart/2005/8/layout/funnel1"/>
    <dgm:cxn modelId="{767CDB05-45A8-47BB-90D0-E8FDDD76A9F9}" type="presParOf" srcId="{7888152D-011A-4574-B505-D5F44065F4C8}" destId="{A8173ABD-507B-4302-A69F-582596E503BF}" srcOrd="1" destOrd="0" presId="urn:microsoft.com/office/officeart/2005/8/layout/funnel1"/>
    <dgm:cxn modelId="{4C19897C-1C31-458C-9702-7FEC8CDF2B70}" type="presParOf" srcId="{7888152D-011A-4574-B505-D5F44065F4C8}" destId="{951C8803-08F3-4786-A865-8F99A251AB60}" srcOrd="2" destOrd="0" presId="urn:microsoft.com/office/officeart/2005/8/layout/funnel1"/>
    <dgm:cxn modelId="{3CA7C082-E9CF-4D07-822D-8BD9B31ECB06}" type="presParOf" srcId="{7888152D-011A-4574-B505-D5F44065F4C8}" destId="{C0932599-EEAC-45DA-9F32-D7FDEE662D8B}" srcOrd="3" destOrd="0" presId="urn:microsoft.com/office/officeart/2005/8/layout/funnel1"/>
    <dgm:cxn modelId="{819D502B-8AE0-4AE4-9B3A-B4C921372498}" type="presParOf" srcId="{7888152D-011A-4574-B505-D5F44065F4C8}" destId="{C5FD3D00-CB11-4E8C-9B9B-F6F3BC921261}" srcOrd="4" destOrd="0" presId="urn:microsoft.com/office/officeart/2005/8/layout/funnel1"/>
    <dgm:cxn modelId="{C1EDE7B1-219E-4647-A3AC-ECD5258120E5}" type="presParOf" srcId="{7888152D-011A-4574-B505-D5F44065F4C8}" destId="{388A1974-8C1E-4EF1-A585-115A29589853}" srcOrd="5" destOrd="0" presId="urn:microsoft.com/office/officeart/2005/8/layout/funnel1"/>
    <dgm:cxn modelId="{EB5F418B-DDD3-4B64-B1A2-4413B7B6F22C}" type="presParOf" srcId="{7888152D-011A-4574-B505-D5F44065F4C8}" destId="{4679D583-CCAD-4C18-BEF1-93A7BC2EC710}" srcOrd="6"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4EA8E-59A3-40DC-A73B-FE72F48007A5}">
      <dsp:nvSpPr>
        <dsp:cNvPr id="0" name=""/>
        <dsp:cNvSpPr/>
      </dsp:nvSpPr>
      <dsp:spPr>
        <a:xfrm>
          <a:off x="2331405" y="225098"/>
          <a:ext cx="4467336" cy="155144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173ABD-507B-4302-A69F-582596E503BF}">
      <dsp:nvSpPr>
        <dsp:cNvPr id="0" name=""/>
        <dsp:cNvSpPr/>
      </dsp:nvSpPr>
      <dsp:spPr>
        <a:xfrm>
          <a:off x="4139118" y="4024065"/>
          <a:ext cx="865762" cy="554088"/>
        </a:xfrm>
        <a:prstGeom prst="down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51C8803-08F3-4786-A865-8F99A251AB60}">
      <dsp:nvSpPr>
        <dsp:cNvPr id="0" name=""/>
        <dsp:cNvSpPr/>
      </dsp:nvSpPr>
      <dsp:spPr>
        <a:xfrm>
          <a:off x="384049" y="4274752"/>
          <a:ext cx="8568641" cy="1038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b="1" kern="1200" dirty="0" smtClean="0">
              <a:solidFill>
                <a:schemeClr val="accent3">
                  <a:lumMod val="50000"/>
                </a:schemeClr>
              </a:solidFill>
            </a:rPr>
            <a:t>Teaching and Learning at the Classroom Level</a:t>
          </a:r>
          <a:endParaRPr lang="en-US" sz="3200" b="1" kern="1200" dirty="0">
            <a:solidFill>
              <a:schemeClr val="accent3">
                <a:lumMod val="50000"/>
              </a:schemeClr>
            </a:solidFill>
          </a:endParaRPr>
        </a:p>
      </dsp:txBody>
      <dsp:txXfrm>
        <a:off x="384049" y="4274752"/>
        <a:ext cx="8568641" cy="1038915"/>
      </dsp:txXfrm>
    </dsp:sp>
    <dsp:sp modelId="{C0932599-EEAC-45DA-9F32-D7FDEE662D8B}">
      <dsp:nvSpPr>
        <dsp:cNvPr id="0" name=""/>
        <dsp:cNvSpPr/>
      </dsp:nvSpPr>
      <dsp:spPr>
        <a:xfrm>
          <a:off x="3955576" y="1896366"/>
          <a:ext cx="1558373" cy="15583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Key Ideas</a:t>
          </a:r>
          <a:endParaRPr lang="en-US" sz="3600" kern="1200" dirty="0"/>
        </a:p>
      </dsp:txBody>
      <dsp:txXfrm>
        <a:off x="4183794" y="2124584"/>
        <a:ext cx="1101937" cy="1101937"/>
      </dsp:txXfrm>
    </dsp:sp>
    <dsp:sp modelId="{C5FD3D00-CB11-4E8C-9B9B-F6F3BC921261}">
      <dsp:nvSpPr>
        <dsp:cNvPr id="0" name=""/>
        <dsp:cNvSpPr/>
      </dsp:nvSpPr>
      <dsp:spPr>
        <a:xfrm>
          <a:off x="2840474" y="727240"/>
          <a:ext cx="1558373" cy="15583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Key Ideas</a:t>
          </a:r>
          <a:endParaRPr lang="en-US" sz="3600" kern="1200" dirty="0"/>
        </a:p>
      </dsp:txBody>
      <dsp:txXfrm>
        <a:off x="3068692" y="955458"/>
        <a:ext cx="1101937" cy="1101937"/>
      </dsp:txXfrm>
    </dsp:sp>
    <dsp:sp modelId="{388A1974-8C1E-4EF1-A585-115A29589853}">
      <dsp:nvSpPr>
        <dsp:cNvPr id="0" name=""/>
        <dsp:cNvSpPr/>
      </dsp:nvSpPr>
      <dsp:spPr>
        <a:xfrm>
          <a:off x="4433477" y="350460"/>
          <a:ext cx="1558373" cy="15583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Key Ideas</a:t>
          </a:r>
          <a:endParaRPr lang="en-US" sz="3600" kern="1200" dirty="0"/>
        </a:p>
      </dsp:txBody>
      <dsp:txXfrm>
        <a:off x="4661695" y="578678"/>
        <a:ext cx="1101937" cy="1101937"/>
      </dsp:txXfrm>
    </dsp:sp>
    <dsp:sp modelId="{4679D583-CCAD-4C18-BEF1-93A7BC2EC710}">
      <dsp:nvSpPr>
        <dsp:cNvPr id="0" name=""/>
        <dsp:cNvSpPr/>
      </dsp:nvSpPr>
      <dsp:spPr>
        <a:xfrm>
          <a:off x="2082170" y="0"/>
          <a:ext cx="4848271" cy="3878617"/>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Focus of the Change</a:t>
            </a:r>
          </a:p>
          <a:p>
            <a:r>
              <a:rPr lang="en-US" b="0" dirty="0" smtClean="0"/>
              <a:t>For this next part, participants will need to access the answers to the questions</a:t>
            </a:r>
            <a:r>
              <a:rPr lang="en-US" b="0" baseline="0" dirty="0" smtClean="0"/>
              <a:t> that they sought out in their school after Module 4. Ask participants to get these out and then explain that they are going to reflect on where the teachers at their school are in terms of understanding the standards, their content knowledge, their instructional practice, and designing CCS-Math learning. Also explain that they will use the implementation plan found in the Participant Guide to record their thoughts. There are several parts to the implementation plan and they will complete each part as directed. For now, they will focus only on the column that answers the question ‘Where are teachers now?’ for each element that will be discussed. When everyone is ready, move on to the next slide to discuss the first element: Understanding the Standards.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3721237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Understanding the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Remind</a:t>
            </a:r>
            <a:r>
              <a:rPr lang="en-US" b="0" baseline="0" dirty="0" smtClean="0"/>
              <a:t> participants that all teachers must have a clear understanding of the structure of the Standards and that this understanding must go deeper than simply knowing how to read the Standards. To determine where teachers are now with their understanding of the Standards, have participants use the questions on the slide as a guide to make that determination, and then, later, they can also use those questions to determine what teachers need. As participants get ready to reflect on the teachers at their school, explain that the questions on the slide are also in their Participant Guide, and should be thought of in terms of a starting point, not a comprehensive list of questions that they should ask themselves. The questions that they use during their reflection may need to be different, based on where their teachers are and where their whole school is with their CCS-Math implementation. One question that may come up from participants during this work is ‘what if I don’t know where teachers are?’ and this is fine. Explain to participants that if they do not know, make a note of this as it is something that they will want to explore further back at their school. Allow approximately 5 minutes for participants to reflect on Understanding the Standards, and then move on to Content Knowledge. If someone does not finish within the 5 minutes, let them know that they can revisit this throughout the day. </a:t>
            </a:r>
            <a:r>
              <a:rPr lang="en-US" b="1" baseline="0" dirty="0" smtClean="0"/>
              <a:t>Note: Remind participants that they are only addressing where they are now, not all parts of the graphic organizer. The remaining sections will be completed throughout the remainder of the module. </a:t>
            </a:r>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11</a:t>
            </a:fld>
            <a:endParaRPr lang="en-US" dirty="0"/>
          </a:p>
        </p:txBody>
      </p:sp>
    </p:spTree>
    <p:extLst>
      <p:ext uri="{BB962C8B-B14F-4D97-AF65-F5344CB8AC3E}">
        <p14:creationId xmlns:p14="http://schemas.microsoft.com/office/powerpoint/2010/main" val="1001088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Content Knowledge</a:t>
            </a:r>
          </a:p>
          <a:p>
            <a:r>
              <a:rPr lang="en-US" b="0" dirty="0" smtClean="0"/>
              <a:t>Have participants reflect</a:t>
            </a:r>
            <a:r>
              <a:rPr lang="en-US" b="0" baseline="0" dirty="0" smtClean="0"/>
              <a:t> on where the teachers in their school are with the knowledge of the mathematics content and the Practice Standards of the CCS-Math. Allow 5 minutes for this reflection and then move on to Instructional Practice.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12</a:t>
            </a:fld>
            <a:endParaRPr lang="en-US" dirty="0"/>
          </a:p>
        </p:txBody>
      </p:sp>
    </p:spTree>
    <p:extLst>
      <p:ext uri="{BB962C8B-B14F-4D97-AF65-F5344CB8AC3E}">
        <p14:creationId xmlns:p14="http://schemas.microsoft.com/office/powerpoint/2010/main" val="2769711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Instructional Practice</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Have participants reflect</a:t>
            </a:r>
            <a:r>
              <a:rPr lang="en-US" b="0" baseline="0" dirty="0" smtClean="0"/>
              <a:t> on where the teachers in their school are with the instructional practices needed to implement the CCS-Math using the questions here and on the following slide as a guide.</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3798307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Instructional Practices</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Allow 5 minutes for this reflection and then move on to Designing CCS-Math Learning.  </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2641086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Designing</a:t>
            </a:r>
            <a:r>
              <a:rPr lang="en-US" b="1" baseline="0" dirty="0" smtClean="0"/>
              <a:t> CCS-Math Learning</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Have participants reflect</a:t>
            </a:r>
            <a:r>
              <a:rPr lang="en-US" b="0" baseline="0" dirty="0" smtClean="0"/>
              <a:t> on where the teachers in their school are with designing CCS-Math learning using the questions here and on the following slide as a guide.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15</a:t>
            </a:fld>
            <a:endParaRPr lang="en-US" dirty="0"/>
          </a:p>
        </p:txBody>
      </p:sp>
    </p:spTree>
    <p:extLst>
      <p:ext uri="{BB962C8B-B14F-4D97-AF65-F5344CB8AC3E}">
        <p14:creationId xmlns:p14="http://schemas.microsoft.com/office/powerpoint/2010/main" val="722723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Designing</a:t>
            </a:r>
            <a:r>
              <a:rPr lang="en-US" b="1" baseline="0" dirty="0" smtClean="0"/>
              <a:t> CCS-Math Learning</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Allow 5 minutes for this reflection and then move on to the next part of this section during which participants will work together to begin identifying teachers’ needs.</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3094594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Working Together</a:t>
            </a:r>
          </a:p>
          <a:p>
            <a:r>
              <a:rPr lang="en-US" b="0" dirty="0" smtClean="0"/>
              <a:t>First</a:t>
            </a:r>
            <a:r>
              <a:rPr lang="en-US" b="0" baseline="0" dirty="0" smtClean="0"/>
              <a:t> ask participants if there are any questions about the reflections that they just completed. Then, explain that now that they each have a better idea of where the teachers in their school are with each of the four areas of their CCS-Math implementation, they will now work together to think through the more specific needs that teachers have that will need to be addressed, in order to move them to the next stage of change. Review the example on the slide and instruct participants to enter the specific needs of the teachers in their school in the space that answers the question ‘What do teachers need?’ Further explain that they should stop at that point and not worry yet about trying to answer the remaining two questions in the implementation plan as more information on that will come throughout the day. Allow participants to work for 20 minutes and, as they work, be sure to visit each group to answer and provide support for their specific questions. When time has been reached, bring the whole group back together and ask for volunteers to share some of the needs that they uncovered during their individual and group reflection time. After volunteers have shared, move on to the next slide to briefly discuss how the remaining two questions in the implementation plan will be addressed.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17</a:t>
            </a:fld>
            <a:endParaRPr lang="en-US" dirty="0"/>
          </a:p>
        </p:txBody>
      </p:sp>
    </p:spTree>
    <p:extLst>
      <p:ext uri="{BB962C8B-B14F-4D97-AF65-F5344CB8AC3E}">
        <p14:creationId xmlns:p14="http://schemas.microsoft.com/office/powerpoint/2010/main" val="2537061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Meeting Teachers’ Needs</a:t>
            </a:r>
          </a:p>
          <a:p>
            <a:r>
              <a:rPr lang="en-US" b="0" dirty="0" smtClean="0"/>
              <a:t>Review with participants that they now have</a:t>
            </a:r>
            <a:r>
              <a:rPr lang="en-US" b="0" baseline="0" dirty="0" smtClean="0"/>
              <a:t> a better idea of where the teachers in their school are with the stages of change for each of the four areas of their CCS-Math implementation that have been discussed, and have begun to identify some of the specific teacher needs that must be addressed as their implementation moves forward. Explain that the remainder of this module, Sections 2-5 will provide them with the ideas, resources, and suggestions for determining how teachers’ needs can be met and what they need, in their current role, in order to provide support to teachers in each of these areas. Ask if there are any remaining questions. Answer those that are relevant at this immediate point, and place others on a piece of chart paper to make sure that they are answered at some point throughout the day. Then, release participants for a short break before beginning Section 2.</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1555968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40000" lnSpcReduction="20000"/>
          </a:bodyPr>
          <a:lstStyle/>
          <a:p>
            <a:pPr>
              <a:spcBef>
                <a:spcPct val="0"/>
              </a:spcBef>
            </a:pPr>
            <a:r>
              <a:rPr lang="en-US" b="1" dirty="0" smtClean="0"/>
              <a:t>Section</a:t>
            </a:r>
            <a:r>
              <a:rPr lang="en-US" b="1" baseline="0" dirty="0" smtClean="0"/>
              <a:t> 1: </a:t>
            </a:r>
            <a:r>
              <a:rPr lang="en-US" b="1" dirty="0" smtClean="0"/>
              <a:t>Identifying and Understanding</a:t>
            </a:r>
            <a:r>
              <a:rPr lang="en-US" b="1" baseline="0" dirty="0" smtClean="0"/>
              <a:t> Teacher Needs</a:t>
            </a:r>
            <a:endParaRPr lang="en-US" b="1" dirty="0" smtClean="0"/>
          </a:p>
          <a:p>
            <a:pPr>
              <a:spcBef>
                <a:spcPct val="0"/>
              </a:spcBef>
            </a:pPr>
            <a:r>
              <a:rPr lang="en-US" b="0" dirty="0" smtClean="0"/>
              <a:t>Section 1</a:t>
            </a:r>
            <a:r>
              <a:rPr lang="en-US" b="0" baseline="0" dirty="0" smtClean="0"/>
              <a:t> Time: 80 minutes</a:t>
            </a:r>
            <a:endParaRPr lang="en-US" b="0" dirty="0" smtClean="0"/>
          </a:p>
          <a:p>
            <a:endParaRPr lang="en-US" b="1" dirty="0"/>
          </a:p>
          <a:p>
            <a:r>
              <a:rPr lang="en-US" b="1" dirty="0"/>
              <a:t>Section 1 Training Objectives:</a:t>
            </a:r>
          </a:p>
          <a:p>
            <a:pPr marL="169581" indent="-169581">
              <a:buFont typeface="Arial" panose="020B0604020202020204" pitchFamily="34" charset="0"/>
              <a:buChar char="•"/>
            </a:pPr>
            <a:r>
              <a:rPr lang="en-US" dirty="0"/>
              <a:t>To reflect on the change process.</a:t>
            </a:r>
          </a:p>
          <a:p>
            <a:pPr marL="169581" indent="-169581">
              <a:buFont typeface="Arial" panose="020B0604020202020204" pitchFamily="34" charset="0"/>
              <a:buChar char="•"/>
            </a:pPr>
            <a:r>
              <a:rPr lang="en-US" dirty="0"/>
              <a:t>To identify teacher needs around the key ideas from Modules 1‒4.</a:t>
            </a:r>
          </a:p>
          <a:p>
            <a:pPr marL="169581" indent="-169581">
              <a:buFont typeface="Arial" panose="020B0604020202020204" pitchFamily="34" charset="0"/>
              <a:buChar char="•"/>
            </a:pPr>
            <a:r>
              <a:rPr lang="en-US" dirty="0"/>
              <a:t>To understand what is required for meeting the identified teacher needs.</a:t>
            </a:r>
          </a:p>
          <a:p>
            <a:pPr>
              <a:spcBef>
                <a:spcPct val="0"/>
              </a:spcBef>
            </a:pPr>
            <a:endParaRPr lang="en-US" dirty="0"/>
          </a:p>
          <a:p>
            <a:pPr>
              <a:spcBef>
                <a:spcPct val="0"/>
              </a:spcBef>
            </a:pPr>
            <a:r>
              <a:rPr lang="en-US" b="1" baseline="0" dirty="0" smtClean="0"/>
              <a:t>Section 1 Outline:</a:t>
            </a:r>
          </a:p>
          <a:p>
            <a:pPr marL="226108" indent="-226108">
              <a:buAutoNum type="arabicPeriod"/>
            </a:pPr>
            <a:r>
              <a:rPr lang="en-US" dirty="0" smtClean="0"/>
              <a:t>(15 </a:t>
            </a:r>
            <a:r>
              <a:rPr lang="en-US" dirty="0"/>
              <a:t>minutes) Section 1 begins with the facilitator summarizing the key ideas from Modules 1‒4 and </a:t>
            </a:r>
            <a:r>
              <a:rPr lang="en-US" dirty="0" smtClean="0"/>
              <a:t>then having </a:t>
            </a:r>
            <a:r>
              <a:rPr lang="en-US" dirty="0"/>
              <a:t>participants describe their vision of the teaching and learning taking place in a mathematics classroom that incorporates all of these key ideas. </a:t>
            </a:r>
          </a:p>
          <a:p>
            <a:endParaRPr lang="en-US" dirty="0"/>
          </a:p>
          <a:p>
            <a:pPr marL="226108" indent="-226108">
              <a:buFont typeface="+mj-lt"/>
              <a:buAutoNum type="arabicPeriod" startAt="2"/>
            </a:pPr>
            <a:r>
              <a:rPr lang="en-US" dirty="0" smtClean="0"/>
              <a:t>(5 </a:t>
            </a:r>
            <a:r>
              <a:rPr lang="en-US" dirty="0"/>
              <a:t>minutes) After volunteers share, the facilitator will explain that Module 5 is about bringing all of those key ideas together and making a plan for helping all teachers grow in their implementation of the CCS-Math. </a:t>
            </a:r>
          </a:p>
          <a:p>
            <a:endParaRPr lang="en-US" dirty="0"/>
          </a:p>
          <a:p>
            <a:pPr marL="226108" indent="-226108">
              <a:buFont typeface="+mj-lt"/>
              <a:buAutoNum type="arabicPeriod" startAt="3"/>
            </a:pPr>
            <a:r>
              <a:rPr lang="en-US" dirty="0" smtClean="0"/>
              <a:t>(5 minutes)</a:t>
            </a:r>
            <a:r>
              <a:rPr lang="en-US" baseline="0" dirty="0" smtClean="0"/>
              <a:t> </a:t>
            </a:r>
            <a:r>
              <a:rPr lang="en-US" dirty="0" smtClean="0"/>
              <a:t>Participants </a:t>
            </a:r>
            <a:r>
              <a:rPr lang="en-US" dirty="0"/>
              <a:t>are then asked to review the change process discussed in Module 1 and </a:t>
            </a:r>
            <a:r>
              <a:rPr lang="en-US" dirty="0" smtClean="0"/>
              <a:t>try </a:t>
            </a:r>
            <a:r>
              <a:rPr lang="en-US" dirty="0"/>
              <a:t>to determine where they think </a:t>
            </a:r>
            <a:r>
              <a:rPr lang="en-US" dirty="0" smtClean="0"/>
              <a:t>teachers </a:t>
            </a:r>
            <a:r>
              <a:rPr lang="en-US" dirty="0"/>
              <a:t>in their school are with making the overall change of teaching and learning with the CCS-Math. </a:t>
            </a:r>
          </a:p>
          <a:p>
            <a:endParaRPr lang="en-US" dirty="0"/>
          </a:p>
          <a:p>
            <a:pPr marL="226108" indent="-226108">
              <a:buFont typeface="+mj-lt"/>
              <a:buAutoNum type="arabicPeriod" startAt="4"/>
            </a:pPr>
            <a:r>
              <a:rPr lang="en-US" dirty="0" smtClean="0"/>
              <a:t>(20 </a:t>
            </a:r>
            <a:r>
              <a:rPr lang="en-US" dirty="0"/>
              <a:t>minutes) Each of the following features of Modules 1-4 will then be addressed to determine where teachers are in the change process and what, specifically, teachers need in order to move to the next level. Features to be addressed include:</a:t>
            </a:r>
          </a:p>
          <a:p>
            <a:pPr lvl="1"/>
            <a:r>
              <a:rPr lang="en-US" dirty="0"/>
              <a:t>Understanding the Standards</a:t>
            </a:r>
          </a:p>
          <a:p>
            <a:pPr lvl="1"/>
            <a:r>
              <a:rPr lang="en-US" dirty="0"/>
              <a:t>Structure of the Standards</a:t>
            </a:r>
          </a:p>
          <a:p>
            <a:pPr lvl="1"/>
            <a:r>
              <a:rPr lang="en-US" dirty="0"/>
              <a:t>Importance of the Practice Standards</a:t>
            </a:r>
          </a:p>
          <a:p>
            <a:pPr lvl="1"/>
            <a:r>
              <a:rPr lang="en-US" dirty="0"/>
              <a:t>Content Knowledge</a:t>
            </a:r>
          </a:p>
          <a:p>
            <a:pPr lvl="1"/>
            <a:r>
              <a:rPr lang="en-US" dirty="0"/>
              <a:t>Instructional Practices</a:t>
            </a:r>
          </a:p>
          <a:p>
            <a:pPr lvl="1"/>
            <a:r>
              <a:rPr lang="en-US" dirty="0"/>
              <a:t>Designing CCS-Math Learning </a:t>
            </a:r>
          </a:p>
          <a:p>
            <a:pPr defTabSz="904433"/>
            <a:r>
              <a:rPr lang="en-US" dirty="0"/>
              <a:t>To address each of the above and to make the determinations of where teachers are and what they need, participants will use the information collected on the questions generated at the end of Module 4 to describe where the teachers at their school are in terms of their knowledge and/or implementation of a specific feature and be asked to answer questions to assist in guiding their thinking. Participants enter their answers into the appropriate space on the Implementation Plan template. </a:t>
            </a:r>
            <a:r>
              <a:rPr lang="en-US" b="1" dirty="0"/>
              <a:t>Note: This template will continue to be revisited through the module as new information and strategies are discussed. </a:t>
            </a:r>
          </a:p>
          <a:p>
            <a:pPr defTabSz="904433"/>
            <a:endParaRPr lang="en-US" b="1" dirty="0"/>
          </a:p>
          <a:p>
            <a:pPr marL="226108" indent="-226108">
              <a:buFont typeface="+mj-lt"/>
              <a:buAutoNum type="arabicPeriod" startAt="5"/>
            </a:pPr>
            <a:r>
              <a:rPr lang="en-US" dirty="0" smtClean="0"/>
              <a:t>(20 </a:t>
            </a:r>
            <a:r>
              <a:rPr lang="en-US" dirty="0"/>
              <a:t>minutes) After participants have answered all of the questions, they will work in small groups to determine what teachers need based on the answers they have provided. For example, if teachers do not understand the idea and importance of unit or chapter planning, what needs to happen? A possible answer may include something like: Teachers need to understand how the Standards were written and developed so as to not be broken into those ‘grain size’ </a:t>
            </a:r>
            <a:r>
              <a:rPr lang="en-US" dirty="0" smtClean="0"/>
              <a:t>pieces, </a:t>
            </a:r>
            <a:r>
              <a:rPr lang="en-US" dirty="0"/>
              <a:t>but to develop the bigger mathematical understanding. There is space within the template for participants to consider how this need will be met, however, it is not expected that they will answer this question in Section 1, as Sections 2‒4 are designed to provide additional strategies and suggestions that would be helpful. </a:t>
            </a:r>
          </a:p>
          <a:p>
            <a:endParaRPr lang="en-US" dirty="0"/>
          </a:p>
          <a:p>
            <a:pPr marL="226108" indent="-226108">
              <a:buFont typeface="+mj-lt"/>
              <a:buAutoNum type="arabicPeriod" startAt="6"/>
            </a:pPr>
            <a:r>
              <a:rPr lang="en-US" dirty="0" smtClean="0"/>
              <a:t>(15 </a:t>
            </a:r>
            <a:r>
              <a:rPr lang="en-US" dirty="0"/>
              <a:t>minutes) Section 1 wraps up with volunteers sharing some of the needs that they have </a:t>
            </a:r>
            <a:r>
              <a:rPr lang="en-US" dirty="0" smtClean="0"/>
              <a:t>identified </a:t>
            </a:r>
            <a:r>
              <a:rPr lang="en-US" dirty="0"/>
              <a:t>and with the facilitator explaining that in Sections 2‒4 participants will focus on strategies that can be implemented to help coaches meet a majority of their teachers’ needs. </a:t>
            </a:r>
          </a:p>
          <a:p>
            <a:pPr>
              <a:spcBef>
                <a:spcPct val="0"/>
              </a:spcBef>
            </a:pPr>
            <a:endParaRPr lang="en-US" b="1" baseline="0" dirty="0" smtClean="0"/>
          </a:p>
          <a:p>
            <a:pPr>
              <a:spcBef>
                <a:spcPct val="0"/>
              </a:spcBef>
            </a:pPr>
            <a:r>
              <a:rPr lang="en-US" b="1" baseline="0" dirty="0" smtClean="0"/>
              <a:t>Section 1 Supporting Documents</a:t>
            </a:r>
          </a:p>
          <a:p>
            <a:pPr lvl="0"/>
            <a:r>
              <a:rPr lang="en-US" i="1" dirty="0" smtClean="0"/>
              <a:t>Summary</a:t>
            </a:r>
            <a:r>
              <a:rPr lang="en-US" i="1" baseline="0" dirty="0" smtClean="0"/>
              <a:t> Statements</a:t>
            </a:r>
            <a:endParaRPr lang="en-US" i="1" dirty="0" smtClean="0"/>
          </a:p>
          <a:p>
            <a:pPr lvl="0"/>
            <a:r>
              <a:rPr lang="en-US" i="1" dirty="0" smtClean="0"/>
              <a:t>Stages </a:t>
            </a:r>
            <a:r>
              <a:rPr lang="en-US" i="1" dirty="0"/>
              <a:t>of Change</a:t>
            </a:r>
          </a:p>
          <a:p>
            <a:pPr lvl="0"/>
            <a:r>
              <a:rPr lang="en-US" i="1" dirty="0"/>
              <a:t>Implementation Plan Template</a:t>
            </a:r>
            <a:endParaRPr lang="en-US" dirty="0"/>
          </a:p>
          <a:p>
            <a:endParaRPr lang="en-US" dirty="0"/>
          </a:p>
          <a:p>
            <a:pPr>
              <a:spcBef>
                <a:spcPct val="0"/>
              </a:spcBef>
            </a:pPr>
            <a:r>
              <a:rPr lang="en-US" b="1" baseline="0" dirty="0" smtClean="0"/>
              <a:t>Section 1 Materials</a:t>
            </a:r>
          </a:p>
          <a:p>
            <a:pPr lvl="0"/>
            <a:r>
              <a:rPr lang="en-US" dirty="0"/>
              <a:t>Chart paper</a:t>
            </a:r>
          </a:p>
          <a:p>
            <a:pPr lvl="0"/>
            <a:r>
              <a:rPr lang="en-US" dirty="0"/>
              <a:t>Markers</a:t>
            </a:r>
          </a:p>
          <a:p>
            <a:pPr lvl="0"/>
            <a:r>
              <a:rPr lang="en-US" dirty="0"/>
              <a:t>Sticky </a:t>
            </a:r>
            <a:r>
              <a:rPr lang="en-US" dirty="0" smtClean="0"/>
              <a:t>Notes</a:t>
            </a: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2</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4506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1 Key Ideas</a:t>
            </a:r>
          </a:p>
          <a:p>
            <a:pPr>
              <a:spcBef>
                <a:spcPts val="587"/>
              </a:spcBef>
            </a:pPr>
            <a:r>
              <a:rPr lang="en-US" b="0" baseline="0" dirty="0" smtClean="0"/>
              <a:t>Begin this section by explaining to participants that one of the main goals of this module is to bring all of the information presented in Modules 1-4 together into one cohesive, realistic plan for providing teachers support as they move forward in their CCS-Math implementation. To get started, focus everyone’s attention on the key ideas/messages from Module 1 and explain each further using the following notes:</a:t>
            </a:r>
          </a:p>
          <a:p>
            <a:pPr marL="171450" indent="-171450">
              <a:spcBef>
                <a:spcPts val="587"/>
              </a:spcBef>
              <a:buFont typeface="Arial" panose="020B0604020202020204" pitchFamily="34" charset="0"/>
              <a:buChar char="•"/>
            </a:pPr>
            <a:r>
              <a:rPr lang="en-US" b="0" baseline="0" dirty="0" smtClean="0"/>
              <a:t>Bullet 1: Remind participants that in Module 1 they looked at the three shifts of focus, coherence, and rigor and they looked at how each of the shifts manifest themselves in the CCS-Math. </a:t>
            </a:r>
          </a:p>
          <a:p>
            <a:pPr marL="171450" indent="-171450">
              <a:spcBef>
                <a:spcPts val="587"/>
              </a:spcBef>
              <a:buFont typeface="Arial" panose="020B0604020202020204" pitchFamily="34" charset="0"/>
              <a:buChar char="•"/>
            </a:pPr>
            <a:r>
              <a:rPr lang="en-US" b="0" baseline="0" dirty="0" smtClean="0"/>
              <a:t>Bullet 2: After looking at the three shifts, the remainder of the day focused on understanding the Standards for Mathematical Practice during which time they created ‘I Can’ statements for each of the practices and examined Practice 1, Make sense of problems and persevere in solving them, and Practice 2, Attend to precision, in more depth. </a:t>
            </a:r>
          </a:p>
          <a:p>
            <a:pPr marL="171450" indent="-171450">
              <a:spcBef>
                <a:spcPts val="587"/>
              </a:spcBef>
              <a:buFont typeface="Arial" panose="020B0604020202020204" pitchFamily="34" charset="0"/>
              <a:buChar char="•"/>
            </a:pPr>
            <a:r>
              <a:rPr lang="en-US" b="0" baseline="0" dirty="0" smtClean="0"/>
              <a:t>Bullet 3: Module 1 wrapped up with participants beginning to examine strategies for making changes to instructional practice through discourse, collaboration, and use of multiple representations and how coaches could bring those strategies back to the teachers at their school. </a:t>
            </a:r>
          </a:p>
          <a:p>
            <a:pPr marL="0" indent="0">
              <a:spcBef>
                <a:spcPts val="587"/>
              </a:spcBef>
              <a:buFont typeface="Arial" panose="020B0604020202020204" pitchFamily="34" charset="0"/>
              <a:buNone/>
            </a:pPr>
            <a:r>
              <a:rPr lang="en-US" b="0" baseline="0" dirty="0" smtClean="0"/>
              <a:t>Before moving to the next slide, ask participants to take a moment to reflect on Module 1 and to write, in their Participant Guide, a summary statement about Module 1 that depicts what they want to see in their own classroom and in their school when everyone is effectively addressing the Standards for Mathematical Practice. If participants have difficulty with this, provide the example of ‘Teachers are providing students with opportunities to solve challenging mathematics tasks and students are able to persevere in solving those tasks through thinking critically and flexibly about the mathematics they are being taught.’ After participants have completed their summary statement, move on to the summary of Module 2.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3</a:t>
            </a:fld>
            <a:endParaRPr lang="en-US" dirty="0"/>
          </a:p>
        </p:txBody>
      </p:sp>
    </p:spTree>
    <p:extLst>
      <p:ext uri="{BB962C8B-B14F-4D97-AF65-F5344CB8AC3E}">
        <p14:creationId xmlns:p14="http://schemas.microsoft.com/office/powerpoint/2010/main" val="408675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2 Key Ideas</a:t>
            </a:r>
          </a:p>
          <a:p>
            <a:pPr>
              <a:spcBef>
                <a:spcPts val="587"/>
              </a:spcBef>
            </a:pPr>
            <a:r>
              <a:rPr lang="en-US" b="0" baseline="0" dirty="0" smtClean="0"/>
              <a:t>Focus participants’ attention on the key ideas/messages from Module 2. Remind participants that in Module 2 they:</a:t>
            </a:r>
          </a:p>
          <a:p>
            <a:pPr marL="171450" indent="-171450">
              <a:spcBef>
                <a:spcPts val="587"/>
              </a:spcBef>
              <a:buFont typeface="Arial" panose="020B0604020202020204" pitchFamily="34" charset="0"/>
              <a:buChar char="•"/>
            </a:pPr>
            <a:r>
              <a:rPr lang="en-US" b="0" baseline="0" dirty="0" smtClean="0"/>
              <a:t>Bullet 1: Began to look at the progression of the mathematics across and within each grade level as they examined the shift of coherence in more detail. </a:t>
            </a:r>
          </a:p>
          <a:p>
            <a:pPr marL="171450" indent="-171450">
              <a:spcBef>
                <a:spcPts val="587"/>
              </a:spcBef>
              <a:buFont typeface="Arial" panose="020B0604020202020204" pitchFamily="34" charset="0"/>
              <a:buChar char="•"/>
            </a:pPr>
            <a:r>
              <a:rPr lang="en-US" b="0" baseline="0" dirty="0" smtClean="0"/>
              <a:t>Bullet 2: Looked at how rigorous mathematics tasks can bring together the Content and Practice Standards into meaningful, rich learning experiences for all students. </a:t>
            </a:r>
          </a:p>
          <a:p>
            <a:pPr marL="171450" indent="-171450">
              <a:spcBef>
                <a:spcPts val="587"/>
              </a:spcBef>
              <a:buFont typeface="Arial" panose="020B0604020202020204" pitchFamily="34" charset="0"/>
              <a:buChar char="•"/>
            </a:pPr>
            <a:r>
              <a:rPr lang="en-US" b="0" baseline="0" dirty="0" smtClean="0"/>
              <a:t>Bullet 3: Examined strategies (Open Questions, Parallel Tasks) for providing multiple entry points into the mathematics so that all students benefit from the focus and rigor of the CCS-Math. </a:t>
            </a:r>
          </a:p>
          <a:p>
            <a:pPr marL="0" indent="0">
              <a:spcBef>
                <a:spcPts val="587"/>
              </a:spcBef>
              <a:buFont typeface="Arial" panose="020B0604020202020204" pitchFamily="34" charset="0"/>
              <a:buNone/>
            </a:pPr>
            <a:r>
              <a:rPr lang="en-US" b="0" baseline="0" dirty="0" smtClean="0"/>
              <a:t>Pause now and allow participants to create their summary statement for Module 2. Then, move on to the summary for Module 3 on the next slide.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a:t>
            </a:fld>
            <a:endParaRPr lang="en-US" dirty="0"/>
          </a:p>
        </p:txBody>
      </p:sp>
    </p:spTree>
    <p:extLst>
      <p:ext uri="{BB962C8B-B14F-4D97-AF65-F5344CB8AC3E}">
        <p14:creationId xmlns:p14="http://schemas.microsoft.com/office/powerpoint/2010/main" val="302508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3 Key Ideas</a:t>
            </a:r>
          </a:p>
          <a:p>
            <a:pPr>
              <a:spcBef>
                <a:spcPts val="587"/>
              </a:spcBef>
            </a:pPr>
            <a:r>
              <a:rPr lang="en-US" b="0" baseline="0" dirty="0" smtClean="0"/>
              <a:t>Focus participants on the four key ideas/messages for Module 3 on the slide and provide the following additional details. Remind participants that in Module 3 they:</a:t>
            </a:r>
          </a:p>
          <a:p>
            <a:pPr marL="171450" indent="-171450">
              <a:spcBef>
                <a:spcPts val="587"/>
              </a:spcBef>
              <a:buFont typeface="Arial" panose="020B0604020202020204" pitchFamily="34" charset="0"/>
              <a:buChar char="•"/>
            </a:pPr>
            <a:r>
              <a:rPr lang="en-US" b="0" baseline="0" dirty="0" smtClean="0"/>
              <a:t>Bullet 1: Examined Universal Design for Learning and the three UDL principles as another resource/option for strategies for providing multiple entry points and meeting the needs of all students. </a:t>
            </a:r>
          </a:p>
          <a:p>
            <a:pPr marL="171450" indent="-171450">
              <a:spcBef>
                <a:spcPts val="587"/>
              </a:spcBef>
              <a:buFont typeface="Arial" panose="020B0604020202020204" pitchFamily="34" charset="0"/>
              <a:buChar char="•"/>
            </a:pPr>
            <a:r>
              <a:rPr lang="en-US" b="0" baseline="0" dirty="0" smtClean="0"/>
              <a:t>Bullet 2: Discussed assessment </a:t>
            </a:r>
            <a:r>
              <a:rPr lang="en-US" b="1" baseline="0" dirty="0" smtClean="0"/>
              <a:t>for</a:t>
            </a:r>
            <a:r>
              <a:rPr lang="en-US" b="0" baseline="0" dirty="0" smtClean="0"/>
              <a:t> learning and assessment</a:t>
            </a:r>
            <a:r>
              <a:rPr lang="en-US" b="1" baseline="0" dirty="0" smtClean="0"/>
              <a:t> of </a:t>
            </a:r>
            <a:r>
              <a:rPr lang="en-US" b="0" baseline="0" dirty="0" smtClean="0"/>
              <a:t>learning and the information that can be gained through each assessment type.</a:t>
            </a:r>
          </a:p>
          <a:p>
            <a:pPr marL="171450" indent="-171450">
              <a:spcBef>
                <a:spcPts val="587"/>
              </a:spcBef>
              <a:buFont typeface="Arial" panose="020B0604020202020204" pitchFamily="34" charset="0"/>
              <a:buChar char="•"/>
            </a:pPr>
            <a:r>
              <a:rPr lang="en-US" b="0" baseline="0" dirty="0" smtClean="0"/>
              <a:t>Bullet 3: Focused on a process for addressing the important elements of formative assessment and how formative assessment can provide valuable information on, and a way to measure, students’ progress towards meeting learning targets. </a:t>
            </a:r>
          </a:p>
          <a:p>
            <a:pPr marL="171450" indent="-171450">
              <a:spcBef>
                <a:spcPts val="587"/>
              </a:spcBef>
              <a:buFont typeface="Arial" panose="020B0604020202020204" pitchFamily="34" charset="0"/>
              <a:buChar char="•"/>
            </a:pPr>
            <a:r>
              <a:rPr lang="en-US" b="0" baseline="0" dirty="0" smtClean="0"/>
              <a:t>Bullet 4: Finally, Module 3 wrapped up with a discussion on helping teachers to understand how teaching, learning, and assessment are connected and the combination of the three are needed for meeting the expectations set forth in the CCS-Math.</a:t>
            </a:r>
          </a:p>
          <a:p>
            <a:pPr marL="0" indent="0">
              <a:spcBef>
                <a:spcPts val="587"/>
              </a:spcBef>
              <a:buFont typeface="Arial" panose="020B0604020202020204" pitchFamily="34" charset="0"/>
              <a:buNone/>
            </a:pPr>
            <a:r>
              <a:rPr lang="en-US" b="0" baseline="0" dirty="0" smtClean="0"/>
              <a:t>Have participants quickly write their summary statement for Module 3 and then move directly on to the Module 4 summary on the next slide.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dirty="0"/>
          </a:p>
        </p:txBody>
      </p:sp>
    </p:spTree>
    <p:extLst>
      <p:ext uri="{BB962C8B-B14F-4D97-AF65-F5344CB8AC3E}">
        <p14:creationId xmlns:p14="http://schemas.microsoft.com/office/powerpoint/2010/main" val="964460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4 Key Ideas</a:t>
            </a:r>
          </a:p>
          <a:p>
            <a:pPr>
              <a:spcBef>
                <a:spcPts val="587"/>
              </a:spcBef>
            </a:pPr>
            <a:r>
              <a:rPr lang="en-US" b="0" baseline="0" dirty="0" smtClean="0"/>
              <a:t>Finally, ask participants to focus on the key ideas/messages from Module 4. Remind participants that in Module 4 they:</a:t>
            </a:r>
          </a:p>
          <a:p>
            <a:pPr marL="171450" indent="-171450">
              <a:spcBef>
                <a:spcPts val="587"/>
              </a:spcBef>
              <a:buFont typeface="Arial" panose="020B0604020202020204" pitchFamily="34" charset="0"/>
              <a:buChar char="•"/>
            </a:pPr>
            <a:r>
              <a:rPr lang="en-US" b="0" baseline="0" dirty="0" smtClean="0"/>
              <a:t>Bullet 1: Examined, in depth, the structure of the CCS-Math and focused on the point that there is coherence among the domains, cluster headings, and individual standard statements. This coherence is central to determining how the mathematics is presented to students, because even though learning is presented at the lesson level, the unit level understandings are the main overarching goal. Each individual lesson should be thought of as a means to reach the unit level goal. The ‘unit level’ goal is important because the mathematics of the CCS-Math is developed on a learning progression. </a:t>
            </a:r>
          </a:p>
          <a:p>
            <a:pPr marL="171450" indent="-171450">
              <a:spcBef>
                <a:spcPts val="587"/>
              </a:spcBef>
              <a:buFont typeface="Arial" panose="020B0604020202020204" pitchFamily="34" charset="0"/>
              <a:buChar char="•"/>
            </a:pPr>
            <a:r>
              <a:rPr lang="en-US" b="0" baseline="0" dirty="0" smtClean="0"/>
              <a:t>Bullet 2: Put the ideas from Bullet 1 into practice when they created their own learning targets. </a:t>
            </a:r>
          </a:p>
          <a:p>
            <a:pPr marL="171450" indent="-171450">
              <a:spcBef>
                <a:spcPts val="587"/>
              </a:spcBef>
              <a:buFont typeface="Arial" panose="020B0604020202020204" pitchFamily="34" charset="0"/>
              <a:buChar char="•"/>
            </a:pPr>
            <a:r>
              <a:rPr lang="en-US" b="0" baseline="0" dirty="0" smtClean="0"/>
              <a:t>Bullet 3: Knowing that the mathematics develops along a learning progression, it is extremely important for teachers to be able to determine where their students are with prior learning in order to design their learning so that it starts at an appropriate entry point. </a:t>
            </a:r>
          </a:p>
          <a:p>
            <a:pPr marL="171450" indent="-171450">
              <a:spcBef>
                <a:spcPts val="587"/>
              </a:spcBef>
              <a:buFont typeface="Arial" panose="020B0604020202020204" pitchFamily="34" charset="0"/>
              <a:buChar char="•"/>
            </a:pPr>
            <a:r>
              <a:rPr lang="en-US" b="0" baseline="0" dirty="0" smtClean="0"/>
              <a:t>Bullet 4: Examined questions to ask themselves as they began to plan lessons around specific learning targets, all the while keeping in mind the unit level goals.</a:t>
            </a:r>
          </a:p>
          <a:p>
            <a:pPr marL="0" indent="0">
              <a:spcBef>
                <a:spcPts val="587"/>
              </a:spcBef>
              <a:buFont typeface="Arial" panose="020B0604020202020204" pitchFamily="34" charset="0"/>
              <a:buNone/>
            </a:pPr>
            <a:r>
              <a:rPr lang="en-US" b="0" baseline="0" dirty="0" smtClean="0"/>
              <a:t>Ask participants to complete their summary statement for Module 4 and then move on to the next slide where they will bring all of this information together into one coherent vision for mathematics in their own classroom and in their school.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a:t>
            </a:fld>
            <a:endParaRPr lang="en-US" dirty="0"/>
          </a:p>
        </p:txBody>
      </p:sp>
    </p:spTree>
    <p:extLst>
      <p:ext uri="{BB962C8B-B14F-4D97-AF65-F5344CB8AC3E}">
        <p14:creationId xmlns:p14="http://schemas.microsoft.com/office/powerpoint/2010/main" val="645337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Creating a Vision</a:t>
            </a:r>
          </a:p>
          <a:p>
            <a:r>
              <a:rPr lang="en-US" b="0" dirty="0" smtClean="0"/>
              <a:t>Ask</a:t>
            </a:r>
            <a:r>
              <a:rPr lang="en-US" b="0" baseline="0" dirty="0" smtClean="0"/>
              <a:t> participants to now look at all four of the summary statements that they just created and, in the space provided in the Participant Guide, describe their overall vision for teaching and learning at the classroom level when the CCS-Math are effectively being implemented. Additional questions that can be asked to guide their thinking include: What are teachers doing? What are students doing? What does the mathematics work look like, sound like, and ignite thinking around? As participants think about these questions, prompt them to think about each question in the context of understanding the standards, content knowledge, instructional practice, and designing CCS-Math learning as these are the contextual areas that they will begin to work with throughout this section. After participants have described their vision in writing, ask for volunteers to share their vision either with the whole group or with others at their table. If there is time, briefly discuss commonalities of everyone’s vision before moving on to the focus of Module 5.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a:t>
            </a:fld>
            <a:endParaRPr lang="en-US" dirty="0"/>
          </a:p>
        </p:txBody>
      </p:sp>
    </p:spTree>
    <p:extLst>
      <p:ext uri="{BB962C8B-B14F-4D97-AF65-F5344CB8AC3E}">
        <p14:creationId xmlns:p14="http://schemas.microsoft.com/office/powerpoint/2010/main" val="1379014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Module 5 Key Ideas</a:t>
            </a:r>
          </a:p>
          <a:p>
            <a:r>
              <a:rPr lang="en-US" b="0" dirty="0" smtClean="0"/>
              <a:t>Now focus</a:t>
            </a:r>
            <a:r>
              <a:rPr lang="en-US" b="0" baseline="0" dirty="0" smtClean="0"/>
              <a:t> participants’ attention on the key ideas/messages for Module 5. As participants review each bullet, explain that core to these is the idea that everyone in the school will need ongoing support as their implementation of the CCS-Math evolves and what we want to accomplish in this module is to provide resources, strategies, and ideas for providing that support in ways that address not only teachers’ needs but, also within the constraints of their own classroom and coaching duties. Because all participants are at different places with their coaching position duties (i.e. some are still classroom teachers, some are out of the classroom, etc.), as the module proceeds throughout the day they will be presented with strategies of varying complexity that require more or less time than another. This variety is in place so that each participant can take ideas and resources away that meet their current coaching constraints, but are also leaving with ideas that they can modify to fit their current duties and share with others or use when and if their duties change. Now, with that understanding, move on to reexamining the Stages of Change that was initially introduced in Module 1.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a:t>
            </a:fld>
            <a:endParaRPr lang="en-US" dirty="0"/>
          </a:p>
        </p:txBody>
      </p:sp>
    </p:spTree>
    <p:extLst>
      <p:ext uri="{BB962C8B-B14F-4D97-AF65-F5344CB8AC3E}">
        <p14:creationId xmlns:p14="http://schemas.microsoft.com/office/powerpoint/2010/main" val="352046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02" name="Shape 355"/>
          <p:cNvSpPr>
            <a:spLocks noGrp="1" noRot="1" noChangeAspect="1" noTextEdit="1"/>
          </p:cNvSpPr>
          <p:nvPr>
            <p:ph type="sldImg" idx="2"/>
          </p:nvPr>
        </p:nvSpPr>
        <p:spPr bwMode="auto">
          <a:noFill/>
          <a:ln>
            <a:solidFill>
              <a:srgbClr val="000000"/>
            </a:solidFill>
            <a:miter lim="800000"/>
            <a:headEnd/>
            <a:tailEnd/>
          </a:ln>
        </p:spPr>
      </p:sp>
      <p:sp>
        <p:nvSpPr>
          <p:cNvPr id="153603" name="Shape 356"/>
          <p:cNvSpPr>
            <a:spLocks noGrp="1"/>
          </p:cNvSpPr>
          <p:nvPr>
            <p:ph type="body" idx="1"/>
          </p:nvPr>
        </p:nvSpPr>
        <p:spPr bwMode="auto">
          <a:xfrm>
            <a:off x="685644" y="4415831"/>
            <a:ext cx="5486713" cy="17244563"/>
          </a:xfrm>
          <a:noFill/>
        </p:spPr>
        <p:txBody>
          <a:bodyPr wrap="square" tIns="46131" bIns="46131" numCol="1" anchor="t" anchorCtr="0" compatLnSpc="1">
            <a:prstTxWarp prst="textNoShape">
              <a:avLst/>
            </a:prstTxWarp>
            <a:spAutoFit/>
          </a:bodyPr>
          <a:lstStyle/>
          <a:p>
            <a:pPr>
              <a:spcBef>
                <a:spcPct val="0"/>
              </a:spcBef>
            </a:pPr>
            <a:r>
              <a:rPr lang="en-US" sz="1800" b="1" dirty="0" smtClean="0">
                <a:latin typeface="Arial" pitchFamily="34" charset="0"/>
              </a:rPr>
              <a:t>Stages of Change</a:t>
            </a:r>
          </a:p>
          <a:p>
            <a:pPr>
              <a:spcBef>
                <a:spcPct val="0"/>
              </a:spcBef>
            </a:pPr>
            <a:r>
              <a:rPr lang="en-US" sz="1200" b="0" dirty="0" smtClean="0">
                <a:latin typeface="+mn-lt"/>
              </a:rPr>
              <a:t>Remind participants that in Module 1 they reviewed the Stages</a:t>
            </a:r>
            <a:r>
              <a:rPr lang="en-US" sz="1200" b="0" baseline="0" dirty="0" smtClean="0">
                <a:latin typeface="+mn-lt"/>
              </a:rPr>
              <a:t> of Change and thought about where the teachers at their school were during the beginning stages of their CCS-Math implementation. Now, review each stage again and then ask participants to reflect, in the space provided in the Participant Guide, on where they think the teachers in their school are now with their CCS-Math implementation. Have them think about everything that they have seen at their school and everything that they have learned during Modules 1-4, and their vision of teaching and learning at the classroom level that they just described. </a:t>
            </a:r>
          </a:p>
          <a:p>
            <a:pPr>
              <a:spcBef>
                <a:spcPct val="0"/>
              </a:spcBef>
            </a:pPr>
            <a:r>
              <a:rPr lang="en-US" sz="1200" dirty="0" smtClean="0">
                <a:latin typeface="+mn-lt"/>
              </a:rPr>
              <a:t>Review the stages as follows: </a:t>
            </a:r>
          </a:p>
          <a:p>
            <a:pPr>
              <a:spcBef>
                <a:spcPct val="0"/>
              </a:spcBef>
            </a:pPr>
            <a:r>
              <a:rPr lang="en-US" sz="1200" dirty="0" smtClean="0">
                <a:latin typeface="+mn-lt"/>
              </a:rPr>
              <a:t>Stage 1 is Awareness – simply knowing what is being asked and what it means</a:t>
            </a:r>
          </a:p>
          <a:p>
            <a:pPr>
              <a:spcBef>
                <a:spcPct val="0"/>
              </a:spcBef>
            </a:pPr>
            <a:r>
              <a:rPr lang="en-US" sz="1200" dirty="0" smtClean="0">
                <a:latin typeface="+mn-lt"/>
              </a:rPr>
              <a:t>Stage 2 is Application and Experimentation – ‘Getting your toes wet’, trying out new strategies and perspectives</a:t>
            </a:r>
          </a:p>
          <a:p>
            <a:pPr>
              <a:spcBef>
                <a:spcPct val="0"/>
              </a:spcBef>
            </a:pPr>
            <a:r>
              <a:rPr lang="en-US" sz="1200" dirty="0" smtClean="0">
                <a:latin typeface="+mn-lt"/>
              </a:rPr>
              <a:t>Stage 3 is Ownership – That’s the moment you get buy-in; you believe in the change and take it on personally</a:t>
            </a:r>
          </a:p>
          <a:p>
            <a:pPr>
              <a:spcBef>
                <a:spcPct val="0"/>
              </a:spcBef>
            </a:pPr>
            <a:r>
              <a:rPr lang="en-US" sz="1200" dirty="0" smtClean="0">
                <a:latin typeface="+mn-lt"/>
              </a:rPr>
              <a:t>Stage 4 is Advocacy and Innovation – This is the point where you are proficient and can help others and make improvements in the work itself.  </a:t>
            </a:r>
          </a:p>
          <a:p>
            <a:pPr>
              <a:spcBef>
                <a:spcPct val="0"/>
              </a:spcBef>
            </a:pPr>
            <a:endParaRPr lang="en-US" sz="1200" b="0" dirty="0" smtClean="0">
              <a:latin typeface="+mn-lt"/>
            </a:endParaRPr>
          </a:p>
          <a:p>
            <a:pPr>
              <a:spcBef>
                <a:spcPct val="0"/>
              </a:spcBef>
            </a:pPr>
            <a:r>
              <a:rPr lang="en-US" sz="1200" b="0" dirty="0" smtClean="0">
                <a:latin typeface="+mn-lt"/>
              </a:rPr>
              <a:t>After participants have made their overall determination</a:t>
            </a:r>
            <a:r>
              <a:rPr lang="en-US" sz="1200" b="0" baseline="0" dirty="0" smtClean="0">
                <a:latin typeface="+mn-lt"/>
              </a:rPr>
              <a:t> of where the teachers at their school are with their CCS-Math implementation, explain that they will now build off of this as they drill down into specific areas of a CCS-Math implementation. </a:t>
            </a:r>
            <a:endParaRPr lang="en-US" sz="1200" b="0" dirty="0">
              <a:latin typeface="+mn-lt"/>
            </a:endParaRPr>
          </a:p>
        </p:txBody>
      </p:sp>
      <p:sp>
        <p:nvSpPr>
          <p:cNvPr id="153604" name="Shape 357"/>
          <p:cNvSpPr>
            <a:spLocks noGrp="1"/>
          </p:cNvSpPr>
          <p:nvPr>
            <p:ph type="sldNum" sz="quarter" idx="5"/>
          </p:nvPr>
        </p:nvSpPr>
        <p:spPr bwMode="auto">
          <a:xfrm>
            <a:off x="3883748" y="9015320"/>
            <a:ext cx="2972686" cy="279482"/>
          </a:xfrm>
          <a:noFill/>
          <a:ln>
            <a:miter lim="800000"/>
            <a:headEnd/>
            <a:tailEnd/>
          </a:ln>
        </p:spPr>
        <p:txBody>
          <a:bodyPr wrap="square" tIns="46131" bIns="46131" numCol="1" anchorCtr="0" compatLnSpc="1">
            <a:prstTxWarp prst="textNoShape">
              <a:avLst/>
            </a:prstTxWarp>
            <a:spAutoFit/>
          </a:bodyPr>
          <a:lstStyle/>
          <a:p>
            <a:pPr>
              <a:buSzPct val="25000"/>
            </a:pPr>
            <a:r>
              <a:rPr lang="en-US" dirty="0">
                <a:solidFill>
                  <a:srgbClr val="000000"/>
                </a:solidFill>
                <a:latin typeface="Arial" pitchFamily="34" charset="0"/>
                <a:ea typeface="ＭＳ Ｐゴシック"/>
                <a:cs typeface="Arial" pitchFamily="34" charset="0"/>
                <a:sym typeface="Arial" pitchFamily="34" charset="0"/>
              </a:rPr>
              <a:t> </a:t>
            </a:r>
          </a:p>
        </p:txBody>
      </p:sp>
    </p:spTree>
    <p:extLst>
      <p:ext uri="{BB962C8B-B14F-4D97-AF65-F5344CB8AC3E}">
        <p14:creationId xmlns:p14="http://schemas.microsoft.com/office/powerpoint/2010/main" val="365693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36846" y="6103620"/>
            <a:ext cx="1400138" cy="461665"/>
          </a:xfrm>
          <a:prstGeom prst="rect">
            <a:avLst/>
          </a:prstGeom>
          <a:noFill/>
        </p:spPr>
        <p:txBody>
          <a:bodyPr wrap="square" rtlCol="0">
            <a:spAutoFit/>
          </a:bodyPr>
          <a:lstStyle/>
          <a:p>
            <a:r>
              <a:rPr lang="en-US" sz="2400" b="1" dirty="0" smtClean="0">
                <a:solidFill>
                  <a:schemeClr val="bg1"/>
                </a:solidFill>
              </a:rPr>
              <a:t>Section 1</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5.tm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1.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4809565" cy="2880789"/>
          </a:xfrm>
        </p:spPr>
        <p:txBody>
          <a:bodyPr/>
          <a:lstStyle/>
          <a:p>
            <a:r>
              <a:rPr lang="en-US" dirty="0" smtClean="0"/>
              <a:t>Understanding the Standards</a:t>
            </a:r>
          </a:p>
          <a:p>
            <a:pPr marL="517525" lvl="1" indent="0">
              <a:buNone/>
            </a:pPr>
            <a:endParaRPr lang="en-US" sz="1600" dirty="0" smtClean="0"/>
          </a:p>
          <a:p>
            <a:r>
              <a:rPr lang="en-US" dirty="0" smtClean="0"/>
              <a:t>Content Knowledge</a:t>
            </a:r>
          </a:p>
          <a:p>
            <a:pPr marL="0" indent="0">
              <a:buNone/>
            </a:pPr>
            <a:endParaRPr lang="en-US" sz="1600" dirty="0" smtClean="0"/>
          </a:p>
          <a:p>
            <a:r>
              <a:rPr lang="en-US" dirty="0" smtClean="0"/>
              <a:t>Instructional Practice</a:t>
            </a:r>
          </a:p>
          <a:p>
            <a:pPr marL="0" indent="0">
              <a:buNone/>
            </a:pPr>
            <a:endParaRPr lang="en-US" sz="1600" dirty="0" smtClean="0"/>
          </a:p>
          <a:p>
            <a:r>
              <a:rPr lang="en-US" dirty="0" smtClean="0"/>
              <a:t>Designing CCS-Math Learning</a:t>
            </a:r>
            <a:endParaRPr lang="en-US" dirty="0"/>
          </a:p>
        </p:txBody>
      </p:sp>
      <p:sp>
        <p:nvSpPr>
          <p:cNvPr id="3" name="Title 2"/>
          <p:cNvSpPr>
            <a:spLocks noGrp="1"/>
          </p:cNvSpPr>
          <p:nvPr>
            <p:ph type="title"/>
          </p:nvPr>
        </p:nvSpPr>
        <p:spPr/>
        <p:txBody>
          <a:bodyPr>
            <a:normAutofit/>
          </a:bodyPr>
          <a:lstStyle/>
          <a:p>
            <a:r>
              <a:rPr lang="en-US" sz="4400" dirty="0" smtClean="0"/>
              <a:t>Focus of the Change</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10</a:t>
            </a:fld>
            <a:endParaRPr lang="en-US" dirty="0"/>
          </a:p>
        </p:txBody>
      </p:sp>
      <p:sp>
        <p:nvSpPr>
          <p:cNvPr id="6" name="Shape 353"/>
          <p:cNvSpPr>
            <a:spLocks noChangeAspect="1" noChangeArrowheads="1"/>
          </p:cNvSpPr>
          <p:nvPr/>
        </p:nvSpPr>
        <p:spPr bwMode="auto">
          <a:xfrm>
            <a:off x="4612341" y="1197017"/>
            <a:ext cx="4199965" cy="3836845"/>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
        <p:nvSpPr>
          <p:cNvPr id="10" name="Shape 352"/>
          <p:cNvSpPr txBox="1">
            <a:spLocks/>
          </p:cNvSpPr>
          <p:nvPr/>
        </p:nvSpPr>
        <p:spPr>
          <a:xfrm>
            <a:off x="6509626" y="5061033"/>
            <a:ext cx="2517196" cy="695575"/>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7525" lvl="1" indent="0">
              <a:buFontTx/>
              <a:buNone/>
            </a:pPr>
            <a:r>
              <a:rPr lang="en-US" sz="1600" dirty="0" smtClean="0">
                <a:sym typeface="Arial" charset="0"/>
              </a:rPr>
              <a:t>(Achievethecore.org)</a:t>
            </a:r>
          </a:p>
          <a:p>
            <a:endParaRPr lang="en-US" sz="2800" dirty="0">
              <a:sym typeface="Arial" charset="0"/>
            </a:endParaRPr>
          </a:p>
        </p:txBody>
      </p:sp>
    </p:spTree>
    <p:extLst>
      <p:ext uri="{BB962C8B-B14F-4D97-AF65-F5344CB8AC3E}">
        <p14:creationId xmlns:p14="http://schemas.microsoft.com/office/powerpoint/2010/main" val="404708793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19755" y="126891"/>
            <a:ext cx="8153400" cy="1066800"/>
          </a:xfrm>
        </p:spPr>
        <p:txBody>
          <a:bodyPr>
            <a:normAutofit/>
          </a:bodyPr>
          <a:lstStyle/>
          <a:p>
            <a:r>
              <a:rPr lang="en-US" sz="4000" dirty="0" smtClean="0"/>
              <a:t>Understanding</a:t>
            </a:r>
            <a:r>
              <a:rPr lang="en-US" sz="4400" dirty="0" smtClean="0"/>
              <a:t> the Standards</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11</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19755" y="1213015"/>
            <a:ext cx="8153400" cy="4308872"/>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structure of the Standards?</a:t>
            </a:r>
          </a:p>
          <a:p>
            <a:pPr lvl="1"/>
            <a:r>
              <a:rPr lang="en-US" sz="2400" dirty="0"/>
              <a:t>Have teachers looked at the Standards and made connections between and across grade levels?</a:t>
            </a:r>
          </a:p>
          <a:p>
            <a:pPr lvl="1"/>
            <a:r>
              <a:rPr lang="en-US" sz="2400" dirty="0"/>
              <a:t>Do teachers understand the importance of the Practice Standards?</a:t>
            </a:r>
          </a:p>
          <a:p>
            <a:pPr lvl="1"/>
            <a:r>
              <a:rPr lang="en-US" sz="2400" dirty="0"/>
              <a:t>Have teachers created ‘I can’ statements for their grade level around the Practice Standards that they can use with their students?</a:t>
            </a:r>
          </a:p>
          <a:p>
            <a:pPr lvl="0"/>
            <a:r>
              <a:rPr lang="en-US" sz="2800" dirty="0"/>
              <a:t>Have teachers been introduced to the Progressions </a:t>
            </a:r>
            <a:r>
              <a:rPr lang="en-US" sz="2800" dirty="0" smtClean="0"/>
              <a:t>Documents</a:t>
            </a:r>
            <a:r>
              <a:rPr lang="en-US" sz="2800" dirty="0"/>
              <a:t>? </a:t>
            </a:r>
          </a:p>
        </p:txBody>
      </p:sp>
      <p:sp>
        <p:nvSpPr>
          <p:cNvPr id="13" name="TextBox 12"/>
          <p:cNvSpPr txBox="1">
            <a:spLocks noChangeArrowheads="1"/>
          </p:cNvSpPr>
          <p:nvPr/>
        </p:nvSpPr>
        <p:spPr bwMode="auto">
          <a:xfrm>
            <a:off x="6576988" y="5555687"/>
            <a:ext cx="914400" cy="369332"/>
          </a:xfrm>
          <a:prstGeom prst="rect">
            <a:avLst/>
          </a:prstGeom>
          <a:noFill/>
          <a:ln w="9525">
            <a:noFill/>
            <a:miter lim="800000"/>
            <a:headEnd/>
            <a:tailEnd/>
          </a:ln>
        </p:spPr>
        <p:txBody>
          <a:bodyPr wrap="square">
            <a:spAutoFit/>
          </a:bodyPr>
          <a:lstStyle/>
          <a:p>
            <a:pPr algn="ctr"/>
            <a:r>
              <a:rPr lang="en-US" dirty="0" smtClean="0"/>
              <a:t>Page 9</a:t>
            </a:r>
            <a:endParaRPr lang="en-US" dirty="0"/>
          </a:p>
        </p:txBody>
      </p:sp>
      <p:grpSp>
        <p:nvGrpSpPr>
          <p:cNvPr id="14" name="Group 13"/>
          <p:cNvGrpSpPr/>
          <p:nvPr/>
        </p:nvGrpSpPr>
        <p:grpSpPr>
          <a:xfrm>
            <a:off x="6576988" y="5458151"/>
            <a:ext cx="944414" cy="1049334"/>
            <a:chOff x="242261" y="4759807"/>
            <a:chExt cx="944414" cy="1049334"/>
          </a:xfrm>
        </p:grpSpPr>
        <p:pic>
          <p:nvPicPr>
            <p:cNvPr id="15" name="Picture 6" descr="participant guide call out.png"/>
            <p:cNvPicPr>
              <a:picLocks noChangeAspect="1" noChangeArrowheads="1"/>
            </p:cNvPicPr>
            <p:nvPr/>
          </p:nvPicPr>
          <p:blipFill>
            <a:blip r:embed="rId6" cstate="print"/>
            <a:srcRect/>
            <a:stretch>
              <a:fillRect/>
            </a:stretch>
          </p:blipFill>
          <p:spPr bwMode="auto">
            <a:xfrm>
              <a:off x="253987" y="4798729"/>
              <a:ext cx="932688" cy="1010412"/>
            </a:xfrm>
            <a:prstGeom prst="rect">
              <a:avLst/>
            </a:prstGeom>
            <a:noFill/>
            <a:ln w="9525">
              <a:noFill/>
              <a:miter lim="800000"/>
              <a:headEnd/>
              <a:tailEnd/>
            </a:ln>
          </p:spPr>
        </p:pic>
        <p:sp>
          <p:nvSpPr>
            <p:cNvPr id="16" name="TextBox 15"/>
            <p:cNvSpPr txBox="1">
              <a:spLocks noChangeArrowheads="1"/>
            </p:cNvSpPr>
            <p:nvPr/>
          </p:nvSpPr>
          <p:spPr bwMode="auto">
            <a:xfrm>
              <a:off x="242261" y="4759807"/>
              <a:ext cx="914400" cy="369332"/>
            </a:xfrm>
            <a:prstGeom prst="rect">
              <a:avLst/>
            </a:prstGeom>
            <a:noFill/>
            <a:ln w="9525">
              <a:noFill/>
              <a:miter lim="800000"/>
              <a:headEnd/>
              <a:tailEnd/>
            </a:ln>
          </p:spPr>
          <p:txBody>
            <a:bodyPr wrap="square">
              <a:spAutoFit/>
            </a:bodyPr>
            <a:lstStyle/>
            <a:p>
              <a:pPr algn="ctr"/>
              <a:r>
                <a:rPr lang="en-US" dirty="0" smtClean="0"/>
                <a:t>Page 8</a:t>
              </a:r>
              <a:endParaRPr lang="en-US" dirty="0"/>
            </a:p>
          </p:txBody>
        </p:sp>
      </p:grpSp>
      <p:sp>
        <p:nvSpPr>
          <p:cNvPr id="17" name="Shape 353"/>
          <p:cNvSpPr>
            <a:spLocks noChangeAspect="1" noChangeArrowheads="1"/>
          </p:cNvSpPr>
          <p:nvPr/>
        </p:nvSpPr>
        <p:spPr bwMode="auto">
          <a:xfrm>
            <a:off x="7352194" y="0"/>
            <a:ext cx="1791805" cy="1636889"/>
          </a:xfrm>
          <a:prstGeom prst="rect">
            <a:avLst/>
          </a:prstGeom>
          <a:blipFill dpi="0" rotWithShape="1">
            <a:blip r:embed="rId7"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Tree>
    <p:extLst>
      <p:ext uri="{BB962C8B-B14F-4D97-AF65-F5344CB8AC3E}">
        <p14:creationId xmlns:p14="http://schemas.microsoft.com/office/powerpoint/2010/main" val="397208472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674" y="332520"/>
            <a:ext cx="8153400" cy="1066800"/>
          </a:xfrm>
        </p:spPr>
        <p:txBody>
          <a:bodyPr>
            <a:normAutofit/>
          </a:bodyPr>
          <a:lstStyle/>
          <a:p>
            <a:r>
              <a:rPr lang="en-US" sz="4400" dirty="0" smtClean="0"/>
              <a:t>Content Knowledge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12</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404755" y="1953828"/>
            <a:ext cx="8153400" cy="2118528"/>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depth and progression of the content that they are required to </a:t>
            </a:r>
            <a:r>
              <a:rPr lang="en-US" sz="2800" dirty="0" smtClean="0"/>
              <a:t>teach?</a:t>
            </a:r>
          </a:p>
          <a:p>
            <a:pPr marL="0" lvl="0" indent="0">
              <a:buNone/>
            </a:pPr>
            <a:endParaRPr lang="en-US" sz="2800" dirty="0" smtClean="0"/>
          </a:p>
          <a:p>
            <a:pPr lvl="0"/>
            <a:r>
              <a:rPr lang="en-US" sz="2800" dirty="0" smtClean="0"/>
              <a:t>Do teachers understand the habits of mind described by the Standards for Mathematical Practice?</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6701677" y="5548502"/>
            <a:ext cx="932688" cy="1010412"/>
            <a:chOff x="323408" y="4851152"/>
            <a:chExt cx="932688"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323408" y="485115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341696" y="4852097"/>
              <a:ext cx="914400" cy="369332"/>
            </a:xfrm>
            <a:prstGeom prst="rect">
              <a:avLst/>
            </a:prstGeom>
            <a:noFill/>
            <a:ln w="9525">
              <a:noFill/>
              <a:miter lim="800000"/>
              <a:headEnd/>
              <a:tailEnd/>
            </a:ln>
          </p:spPr>
          <p:txBody>
            <a:bodyPr wrap="square">
              <a:spAutoFit/>
            </a:bodyPr>
            <a:lstStyle/>
            <a:p>
              <a:pPr algn="ctr"/>
              <a:r>
                <a:rPr lang="en-US" dirty="0" smtClean="0"/>
                <a:t>Page 9</a:t>
              </a:r>
              <a:endParaRPr lang="en-US" dirty="0"/>
            </a:p>
          </p:txBody>
        </p:sp>
      </p:grpSp>
    </p:spTree>
    <p:extLst>
      <p:ext uri="{BB962C8B-B14F-4D97-AF65-F5344CB8AC3E}">
        <p14:creationId xmlns:p14="http://schemas.microsoft.com/office/powerpoint/2010/main" val="206712597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101" y="310828"/>
            <a:ext cx="8153400" cy="1066800"/>
          </a:xfrm>
        </p:spPr>
        <p:txBody>
          <a:bodyPr>
            <a:normAutofit/>
          </a:bodyPr>
          <a:lstStyle/>
          <a:p>
            <a:r>
              <a:rPr lang="en-US" sz="4400" dirty="0" smtClean="0"/>
              <a:t>Instructional Practice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13</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82101" y="1684710"/>
            <a:ext cx="8398708" cy="3496342"/>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and are they able to teach using effective questioning strategies</a:t>
            </a:r>
            <a:r>
              <a:rPr lang="en-US" sz="2800" dirty="0" smtClean="0"/>
              <a:t>?</a:t>
            </a:r>
          </a:p>
          <a:p>
            <a:pPr marL="0" lvl="0" indent="0">
              <a:buNone/>
            </a:pPr>
            <a:endParaRPr lang="en-US" sz="1800" dirty="0"/>
          </a:p>
          <a:p>
            <a:pPr lvl="0"/>
            <a:r>
              <a:rPr lang="en-US" sz="2800" dirty="0"/>
              <a:t>Do teachers understand the importance of </a:t>
            </a:r>
            <a:r>
              <a:rPr lang="en-US" sz="2800" dirty="0" smtClean="0"/>
              <a:t>rigor and productive struggle and how to structure and provide learning opportunities at appropriate levels?</a:t>
            </a:r>
          </a:p>
          <a:p>
            <a:pPr marL="0" lvl="0" indent="0">
              <a:buNone/>
            </a:pPr>
            <a:endParaRPr lang="en-US" sz="1800" dirty="0"/>
          </a:p>
          <a:p>
            <a:pPr lvl="0"/>
            <a:r>
              <a:rPr lang="en-US" sz="2800" dirty="0"/>
              <a:t>Do teachers </a:t>
            </a:r>
            <a:r>
              <a:rPr lang="en-US" sz="2800" dirty="0" smtClean="0"/>
              <a:t>support students’ use of multiple approaches and multiple </a:t>
            </a:r>
            <a:r>
              <a:rPr lang="en-US" sz="2800" dirty="0"/>
              <a:t>representations</a:t>
            </a:r>
            <a:r>
              <a:rPr lang="en-US" sz="2800" dirty="0" smtClean="0"/>
              <a:t>?</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63251" y="5569076"/>
            <a:ext cx="932688" cy="1010412"/>
            <a:chOff x="967153" y="4847492"/>
            <a:chExt cx="932688"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67153" y="4847492"/>
              <a:ext cx="914400" cy="369332"/>
            </a:xfrm>
            <a:prstGeom prst="rect">
              <a:avLst/>
            </a:prstGeom>
            <a:noFill/>
            <a:ln w="9525">
              <a:noFill/>
              <a:miter lim="800000"/>
              <a:headEnd/>
              <a:tailEnd/>
            </a:ln>
          </p:spPr>
          <p:txBody>
            <a:bodyPr wrap="square">
              <a:spAutoFit/>
            </a:bodyPr>
            <a:lstStyle/>
            <a:p>
              <a:pPr algn="ctr"/>
              <a:r>
                <a:rPr lang="en-US" dirty="0" smtClean="0"/>
                <a:t>Page 10</a:t>
              </a:r>
              <a:endParaRPr lang="en-US" dirty="0"/>
            </a:p>
          </p:txBody>
        </p:sp>
      </p:grpSp>
    </p:spTree>
    <p:extLst>
      <p:ext uri="{BB962C8B-B14F-4D97-AF65-F5344CB8AC3E}">
        <p14:creationId xmlns:p14="http://schemas.microsoft.com/office/powerpoint/2010/main" val="11310015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101" y="374088"/>
            <a:ext cx="8153400" cy="1066800"/>
          </a:xfrm>
        </p:spPr>
        <p:txBody>
          <a:bodyPr>
            <a:normAutofit/>
          </a:bodyPr>
          <a:lstStyle/>
          <a:p>
            <a:r>
              <a:rPr lang="en-US" sz="4400" dirty="0" smtClean="0"/>
              <a:t>Instructional Practice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14</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82101" y="1644386"/>
            <a:ext cx="8398708" cy="4154984"/>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Do </a:t>
            </a:r>
            <a:r>
              <a:rPr lang="en-US" sz="2800" dirty="0"/>
              <a:t>teachers understand and are they able to provide multiple entry points into the mathematics, thus making the learning accessible to all students</a:t>
            </a:r>
            <a:r>
              <a:rPr lang="en-US" sz="2800" dirty="0" smtClean="0"/>
              <a:t>?</a:t>
            </a:r>
          </a:p>
          <a:p>
            <a:pPr marL="0" lvl="0" indent="0">
              <a:buNone/>
            </a:pPr>
            <a:endParaRPr lang="en-US" sz="900" dirty="0" smtClean="0"/>
          </a:p>
          <a:p>
            <a:pPr marL="0" lvl="0" indent="0">
              <a:buNone/>
            </a:pPr>
            <a:endParaRPr lang="en-US" sz="800" dirty="0"/>
          </a:p>
          <a:p>
            <a:r>
              <a:rPr lang="en-US" sz="2800" dirty="0"/>
              <a:t>Do teachers understand how the nature of instructional tasks affects all of these points</a:t>
            </a:r>
            <a:r>
              <a:rPr lang="en-US" sz="2800" dirty="0" smtClean="0"/>
              <a:t>?</a:t>
            </a:r>
          </a:p>
          <a:p>
            <a:pPr marL="0" indent="0">
              <a:buNone/>
            </a:pPr>
            <a:endParaRPr lang="en-US" sz="1600" dirty="0"/>
          </a:p>
          <a:p>
            <a:pPr lvl="0"/>
            <a:r>
              <a:rPr lang="en-US" sz="2800" dirty="0" smtClean="0"/>
              <a:t>Do </a:t>
            </a:r>
            <a:r>
              <a:rPr lang="en-US" sz="2800" dirty="0"/>
              <a:t>teachers understand how, when, and why to have students work collaboratively and to promote rich mathematical discourse</a:t>
            </a:r>
            <a:r>
              <a:rPr lang="en-US" sz="2800" dirty="0" smtClean="0"/>
              <a:t>?</a:t>
            </a:r>
          </a:p>
          <a:p>
            <a:pPr marL="0" lvl="0" indent="0">
              <a:buNone/>
            </a:pPr>
            <a:endParaRPr lang="en-US" sz="1200" dirty="0" smtClean="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Tree>
    <p:extLst>
      <p:ext uri="{BB962C8B-B14F-4D97-AF65-F5344CB8AC3E}">
        <p14:creationId xmlns:p14="http://schemas.microsoft.com/office/powerpoint/2010/main" val="192550343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71158" y="262724"/>
            <a:ext cx="8153400" cy="1066800"/>
          </a:xfrm>
        </p:spPr>
        <p:txBody>
          <a:bodyPr>
            <a:normAutofit/>
          </a:bodyPr>
          <a:lstStyle/>
          <a:p>
            <a:r>
              <a:rPr lang="en-US" sz="4400" dirty="0" smtClean="0"/>
              <a:t>Designing CCS-Math Learning</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15</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71158" y="1769697"/>
            <a:ext cx="8153400" cy="3311676"/>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idea and importance of unit or chapter planning? </a:t>
            </a:r>
            <a:endParaRPr lang="en-US" sz="2800" dirty="0" smtClean="0"/>
          </a:p>
          <a:p>
            <a:pPr marL="0" lvl="0" indent="0">
              <a:buNone/>
            </a:pPr>
            <a:endParaRPr lang="en-US" sz="2400" dirty="0"/>
          </a:p>
          <a:p>
            <a:pPr lvl="0"/>
            <a:r>
              <a:rPr lang="en-US" sz="2800" dirty="0"/>
              <a:t>Do teachers know how to create learning targets that are related and progress towards a larger big idea</a:t>
            </a:r>
            <a:r>
              <a:rPr lang="en-US" sz="2800" dirty="0" smtClean="0"/>
              <a:t>?</a:t>
            </a:r>
          </a:p>
          <a:p>
            <a:pPr lvl="0"/>
            <a:endParaRPr lang="en-US" sz="2400" dirty="0" smtClean="0"/>
          </a:p>
          <a:p>
            <a:pPr lvl="0"/>
            <a:r>
              <a:rPr lang="en-US" sz="2800" dirty="0" smtClean="0"/>
              <a:t>Do </a:t>
            </a:r>
            <a:r>
              <a:rPr lang="en-US" sz="2800" dirty="0"/>
              <a:t>teachers pre-assess students’ prior knowledge before planning lessons</a:t>
            </a:r>
            <a:r>
              <a:rPr lang="en-US" sz="2800" dirty="0" smtClean="0"/>
              <a:t>?</a:t>
            </a:r>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51525" y="5530154"/>
            <a:ext cx="944414" cy="1049334"/>
            <a:chOff x="955427" y="4808570"/>
            <a:chExt cx="944414" cy="1049334"/>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55427" y="4808570"/>
              <a:ext cx="914400" cy="369332"/>
            </a:xfrm>
            <a:prstGeom prst="rect">
              <a:avLst/>
            </a:prstGeom>
            <a:noFill/>
            <a:ln w="9525">
              <a:noFill/>
              <a:miter lim="800000"/>
              <a:headEnd/>
              <a:tailEnd/>
            </a:ln>
          </p:spPr>
          <p:txBody>
            <a:bodyPr wrap="square">
              <a:spAutoFit/>
            </a:bodyPr>
            <a:lstStyle/>
            <a:p>
              <a:pPr algn="ctr"/>
              <a:r>
                <a:rPr lang="en-US" dirty="0" smtClean="0"/>
                <a:t>Page 11</a:t>
              </a:r>
              <a:endParaRPr lang="en-US" dirty="0"/>
            </a:p>
          </p:txBody>
        </p:sp>
      </p:grpSp>
    </p:spTree>
    <p:extLst>
      <p:ext uri="{BB962C8B-B14F-4D97-AF65-F5344CB8AC3E}">
        <p14:creationId xmlns:p14="http://schemas.microsoft.com/office/powerpoint/2010/main" val="1092391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94696" y="262724"/>
            <a:ext cx="8153400" cy="1066800"/>
          </a:xfrm>
        </p:spPr>
        <p:txBody>
          <a:bodyPr>
            <a:normAutofit/>
          </a:bodyPr>
          <a:lstStyle/>
          <a:p>
            <a:r>
              <a:rPr lang="en-US" sz="4400" dirty="0" smtClean="0"/>
              <a:t>Designing CCS-Math Learning</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16</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384048" y="1772722"/>
            <a:ext cx="8153400" cy="3631763"/>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Do teachers </a:t>
            </a:r>
            <a:r>
              <a:rPr lang="en-US" sz="2800" dirty="0"/>
              <a:t>understand and do they implement a formative assessment process within their lessons</a:t>
            </a:r>
            <a:r>
              <a:rPr lang="en-US" sz="2800" dirty="0" smtClean="0"/>
              <a:t>?</a:t>
            </a:r>
          </a:p>
          <a:p>
            <a:pPr marL="0" lvl="0" indent="0">
              <a:buNone/>
            </a:pPr>
            <a:endParaRPr lang="en-US" sz="2000" dirty="0"/>
          </a:p>
          <a:p>
            <a:pPr lvl="0"/>
            <a:r>
              <a:rPr lang="en-US" sz="2800" dirty="0"/>
              <a:t>Do teachers’ lessons address the instructional shifts required by the Standards</a:t>
            </a:r>
            <a:r>
              <a:rPr lang="en-US" sz="2800" dirty="0" smtClean="0"/>
              <a:t>?</a:t>
            </a:r>
          </a:p>
          <a:p>
            <a:pPr marL="0" lvl="0" indent="0">
              <a:buNone/>
            </a:pPr>
            <a:endParaRPr lang="en-US" sz="2000" dirty="0"/>
          </a:p>
          <a:p>
            <a:pPr lvl="0"/>
            <a:r>
              <a:rPr lang="en-US" sz="2800" dirty="0"/>
              <a:t>Do </a:t>
            </a:r>
            <a:r>
              <a:rPr lang="en-US" sz="2800" dirty="0" smtClean="0"/>
              <a:t>teachers </a:t>
            </a:r>
            <a:r>
              <a:rPr lang="en-US" sz="2800" dirty="0"/>
              <a:t>incorporate the classroom practices necessary to help students develop the depth of understanding required by the Standards</a:t>
            </a:r>
            <a:r>
              <a:rPr lang="en-US" sz="2800" dirty="0" smtClean="0"/>
              <a:t>?</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Tree>
    <p:extLst>
      <p:ext uri="{BB962C8B-B14F-4D97-AF65-F5344CB8AC3E}">
        <p14:creationId xmlns:p14="http://schemas.microsoft.com/office/powerpoint/2010/main" val="144862069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192362" y="162204"/>
            <a:ext cx="8153400" cy="1066800"/>
          </a:xfrm>
        </p:spPr>
        <p:txBody>
          <a:bodyPr>
            <a:normAutofit/>
          </a:bodyPr>
          <a:lstStyle/>
          <a:p>
            <a:r>
              <a:rPr lang="en-US" sz="4400" dirty="0" smtClean="0"/>
              <a:t>Working Together</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17</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384048" y="1159684"/>
            <a:ext cx="8153400" cy="3865674"/>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Work together to determine what teachers need based on where they are now.</a:t>
            </a:r>
          </a:p>
          <a:p>
            <a:pPr marL="0" lvl="0" indent="0">
              <a:buNone/>
            </a:pPr>
            <a:endParaRPr lang="en-US" sz="2000" dirty="0"/>
          </a:p>
          <a:p>
            <a:pPr lvl="0"/>
            <a:r>
              <a:rPr lang="en-US" sz="2800" dirty="0" smtClean="0"/>
              <a:t>For example:</a:t>
            </a:r>
          </a:p>
          <a:p>
            <a:pPr lvl="1"/>
            <a:r>
              <a:rPr lang="en-US" sz="2400" dirty="0" smtClean="0"/>
              <a:t>If </a:t>
            </a:r>
            <a:r>
              <a:rPr lang="en-US" sz="2400" dirty="0"/>
              <a:t>teachers do not understand the idea and importance of unit or chapter planning, what needs to happen? </a:t>
            </a:r>
            <a:endParaRPr lang="en-US" sz="2400" dirty="0" smtClean="0"/>
          </a:p>
          <a:p>
            <a:pPr lvl="2"/>
            <a:r>
              <a:rPr lang="en-US" dirty="0" smtClean="0"/>
              <a:t>Teachers </a:t>
            </a:r>
            <a:r>
              <a:rPr lang="en-US" dirty="0"/>
              <a:t>need to understand how the Standards were written and developed so as to not be broken into those ‘grain size’ pieces but to develop the bigger mathematical understanding. </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7810" y="4993800"/>
            <a:ext cx="1828571" cy="1828571"/>
          </a:xfrm>
          <a:prstGeom prst="rect">
            <a:avLst/>
          </a:prstGeom>
        </p:spPr>
      </p:pic>
    </p:spTree>
    <p:extLst>
      <p:ext uri="{BB962C8B-B14F-4D97-AF65-F5344CB8AC3E}">
        <p14:creationId xmlns:p14="http://schemas.microsoft.com/office/powerpoint/2010/main" val="22349954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Meeting Teachers’ Needs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18</a:t>
            </a:fld>
            <a:endParaRPr lang="en-US" dirty="0"/>
          </a:p>
        </p:txBody>
      </p:sp>
      <p:pic>
        <p:nvPicPr>
          <p:cNvPr id="7" name="Content Placeholder 6"/>
          <p:cNvPicPr>
            <a:picLocks noGrp="1" noChangeAspect="1"/>
          </p:cNvPicPr>
          <p:nvPr>
            <p:ph idx="1"/>
          </p:nvPr>
        </p:nvPicPr>
        <p:blipFill rotWithShape="1">
          <a:blip r:embed="rId3"/>
          <a:srcRect l="54288" t="18139" r="9318" b="6364"/>
          <a:stretch/>
        </p:blipFill>
        <p:spPr>
          <a:xfrm>
            <a:off x="148775" y="1168473"/>
            <a:ext cx="3566043" cy="4623416"/>
          </a:xfrm>
          <a:prstGeom prst="rect">
            <a:avLst/>
          </a:prstGeom>
          <a:ln>
            <a:solidFill>
              <a:schemeClr val="accent1"/>
            </a:solidFill>
          </a:ln>
        </p:spPr>
      </p:pic>
      <p:pic>
        <p:nvPicPr>
          <p:cNvPr id="9" name="Picture 8" descr="CT Math 6-12 Module 5 Participant Guide_DRAFT - Word"/>
          <p:cNvPicPr>
            <a:picLocks noChangeAspect="1"/>
          </p:cNvPicPr>
          <p:nvPr/>
        </p:nvPicPr>
        <p:blipFill rotWithShape="1">
          <a:blip r:embed="rId4">
            <a:extLst>
              <a:ext uri="{28A0092B-C50C-407E-A947-70E740481C1C}">
                <a14:useLocalDpi xmlns:a14="http://schemas.microsoft.com/office/drawing/2010/main" val="0"/>
              </a:ext>
            </a:extLst>
          </a:blip>
          <a:srcRect l="22553" t="23886" r="21702" b="29337"/>
          <a:stretch/>
        </p:blipFill>
        <p:spPr>
          <a:xfrm>
            <a:off x="3782056" y="2186402"/>
            <a:ext cx="5097293" cy="2587557"/>
          </a:xfrm>
          <a:prstGeom prst="rect">
            <a:avLst/>
          </a:prstGeom>
        </p:spPr>
      </p:pic>
      <p:cxnSp>
        <p:nvCxnSpPr>
          <p:cNvPr id="11" name="Straight Arrow Connector 10"/>
          <p:cNvCxnSpPr/>
          <p:nvPr/>
        </p:nvCxnSpPr>
        <p:spPr>
          <a:xfrm flipH="1">
            <a:off x="1293779" y="3208272"/>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690554" y="3480181"/>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0644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302515"/>
            <a:ext cx="7886700" cy="1218795"/>
          </a:xfrm>
        </p:spPr>
        <p:txBody>
          <a:bodyPr/>
          <a:lstStyle/>
          <a:p>
            <a:r>
              <a:rPr lang="en-US" dirty="0" smtClean="0"/>
              <a:t>Identifying and Understanding Teacher Needs</a:t>
            </a:r>
          </a:p>
        </p:txBody>
      </p:sp>
      <p:sp>
        <p:nvSpPr>
          <p:cNvPr id="7" name="Text Placeholder 6"/>
          <p:cNvSpPr>
            <a:spLocks noGrp="1"/>
          </p:cNvSpPr>
          <p:nvPr>
            <p:ph type="body" idx="1"/>
          </p:nvPr>
        </p:nvSpPr>
        <p:spPr>
          <a:xfrm>
            <a:off x="623888" y="4257858"/>
            <a:ext cx="7886700" cy="564257"/>
          </a:xfrm>
        </p:spPr>
        <p:txBody>
          <a:bodyPr/>
          <a:lstStyle/>
          <a:p>
            <a:r>
              <a:rPr lang="en-US" dirty="0" smtClean="0"/>
              <a:t>Section 1</a:t>
            </a:r>
            <a:endParaRPr lang="en-US" dirty="0"/>
          </a:p>
        </p:txBody>
      </p:sp>
      <p:grpSp>
        <p:nvGrpSpPr>
          <p:cNvPr id="2" name="Group 1"/>
          <p:cNvGrpSpPr/>
          <p:nvPr/>
        </p:nvGrpSpPr>
        <p:grpSpPr>
          <a:xfrm>
            <a:off x="894400" y="4847492"/>
            <a:ext cx="1005441" cy="1010412"/>
            <a:chOff x="894400" y="4847492"/>
            <a:chExt cx="1005441"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894400" y="4847492"/>
              <a:ext cx="914400" cy="369332"/>
            </a:xfrm>
            <a:prstGeom prst="rect">
              <a:avLst/>
            </a:prstGeom>
            <a:noFill/>
            <a:ln w="9525">
              <a:noFill/>
              <a:miter lim="800000"/>
              <a:headEnd/>
              <a:tailEnd/>
            </a:ln>
          </p:spPr>
          <p:txBody>
            <a:bodyPr wrap="square">
              <a:spAutoFit/>
            </a:bodyPr>
            <a:lstStyle/>
            <a:p>
              <a:pPr algn="ctr"/>
              <a:r>
                <a:rPr lang="en-US" dirty="0" smtClean="0"/>
                <a:t>Page 6</a:t>
              </a:r>
              <a:endParaRPr lang="en-US" dirty="0"/>
            </a:p>
          </p:txBody>
        </p:sp>
      </p:grpSp>
    </p:spTree>
    <p:extLst>
      <p:ext uri="{BB962C8B-B14F-4D97-AF65-F5344CB8AC3E}">
        <p14:creationId xmlns:p14="http://schemas.microsoft.com/office/powerpoint/2010/main" val="2142953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684" y="1435224"/>
            <a:ext cx="8759952" cy="4419671"/>
          </a:xfrm>
          <a:prstGeom prst="rect">
            <a:avLst/>
          </a:prstGeom>
        </p:spPr>
        <p:txBody>
          <a:bodyPr/>
          <a:lstStyle/>
          <a:p>
            <a:pPr>
              <a:spcBef>
                <a:spcPts val="600"/>
              </a:spcBef>
            </a:pPr>
            <a:r>
              <a:rPr lang="en-US" sz="2800" dirty="0"/>
              <a:t>The CCS-Math embody a core shift in teaching and </a:t>
            </a:r>
            <a:r>
              <a:rPr lang="en-US" sz="2800" dirty="0" smtClean="0"/>
              <a:t>learning</a:t>
            </a:r>
            <a:r>
              <a:rPr lang="en-US" sz="2800" dirty="0"/>
              <a:t> </a:t>
            </a:r>
            <a:r>
              <a:rPr lang="en-US" sz="2800" dirty="0" smtClean="0"/>
              <a:t>and are designed </a:t>
            </a:r>
            <a:r>
              <a:rPr lang="en-US" sz="2800" dirty="0"/>
              <a:t>to bring focus, coherence, and rigor through </a:t>
            </a:r>
            <a:r>
              <a:rPr lang="en-US" sz="2800" dirty="0" smtClean="0"/>
              <a:t>Standards for Mathematical Content and Standards for Mathematical Practice.</a:t>
            </a:r>
            <a:endParaRPr lang="en-US" sz="2800" dirty="0"/>
          </a:p>
          <a:p>
            <a:pPr>
              <a:spcBef>
                <a:spcPts val="600"/>
              </a:spcBef>
            </a:pPr>
            <a:r>
              <a:rPr lang="en-US" sz="2800" dirty="0"/>
              <a:t>The Standards for Mathematical Practice </a:t>
            </a:r>
            <a:r>
              <a:rPr lang="en-US" sz="2800" dirty="0" smtClean="0"/>
              <a:t>embody the habits of mind that students should develop for thinking about </a:t>
            </a:r>
            <a:r>
              <a:rPr lang="en-US" sz="2800" dirty="0"/>
              <a:t>and </a:t>
            </a:r>
            <a:r>
              <a:rPr lang="en-US" sz="2800" dirty="0" smtClean="0"/>
              <a:t>working </a:t>
            </a:r>
            <a:r>
              <a:rPr lang="en-US" sz="2800" dirty="0"/>
              <a:t>with mathematical content at all grade levels. </a:t>
            </a:r>
          </a:p>
          <a:p>
            <a:pPr>
              <a:spcBef>
                <a:spcPts val="600"/>
              </a:spcBef>
            </a:pPr>
            <a:r>
              <a:rPr lang="en-US" sz="2800" dirty="0" smtClean="0"/>
              <a:t>Implementation </a:t>
            </a:r>
            <a:r>
              <a:rPr lang="en-US" sz="2800" dirty="0"/>
              <a:t>of the CCS-Math will be an ongoing process requiring collaboration, time, and </a:t>
            </a:r>
            <a:r>
              <a:rPr lang="en-US" sz="2800" dirty="0" smtClean="0"/>
              <a:t>professional </a:t>
            </a:r>
            <a:r>
              <a:rPr lang="en-US" sz="2800" dirty="0"/>
              <a:t>engagement. </a:t>
            </a:r>
          </a:p>
        </p:txBody>
      </p:sp>
      <p:sp>
        <p:nvSpPr>
          <p:cNvPr id="3" name="Title 2"/>
          <p:cNvSpPr>
            <a:spLocks noGrp="1"/>
          </p:cNvSpPr>
          <p:nvPr>
            <p:ph type="title"/>
          </p:nvPr>
        </p:nvSpPr>
        <p:spPr>
          <a:xfrm>
            <a:off x="384048" y="228600"/>
            <a:ext cx="8598588" cy="1066800"/>
          </a:xfrm>
        </p:spPr>
        <p:txBody>
          <a:bodyPr>
            <a:noAutofit/>
          </a:bodyPr>
          <a:lstStyle/>
          <a:p>
            <a:r>
              <a:rPr lang="en-US" sz="4000" dirty="0"/>
              <a:t>Module </a:t>
            </a:r>
            <a:r>
              <a:rPr lang="en-US" sz="4000" dirty="0" smtClean="0"/>
              <a:t>1 Key Ideas: Focus on the Practice Standards</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3</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3306990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1989" y="1535251"/>
            <a:ext cx="8491011" cy="3699474"/>
          </a:xfrm>
          <a:prstGeom prst="rect">
            <a:avLst/>
          </a:prstGeom>
        </p:spPr>
        <p:txBody>
          <a:bodyPr/>
          <a:lstStyle/>
          <a:p>
            <a:pPr>
              <a:spcBef>
                <a:spcPts val="600"/>
              </a:spcBef>
            </a:pPr>
            <a:r>
              <a:rPr lang="en-US" dirty="0"/>
              <a:t>The Standards for Mathematical Content are not just a new list of topics. </a:t>
            </a:r>
            <a:endParaRPr lang="en-US" dirty="0" smtClean="0"/>
          </a:p>
          <a:p>
            <a:pPr>
              <a:spcBef>
                <a:spcPts val="600"/>
              </a:spcBef>
            </a:pPr>
            <a:r>
              <a:rPr lang="en-US" dirty="0" smtClean="0"/>
              <a:t>Together</a:t>
            </a:r>
            <a:r>
              <a:rPr lang="en-US" dirty="0"/>
              <a:t>, the Standards for Mathematical Practice and the Standards for Mathematical </a:t>
            </a:r>
            <a:r>
              <a:rPr lang="en-US" dirty="0" smtClean="0"/>
              <a:t>Content </a:t>
            </a:r>
            <a:r>
              <a:rPr lang="en-US" dirty="0"/>
              <a:t>bring new rigor to the mathematics we teach and </a:t>
            </a:r>
            <a:r>
              <a:rPr lang="en-US" dirty="0" smtClean="0"/>
              <a:t>expect </a:t>
            </a:r>
            <a:r>
              <a:rPr lang="en-US" dirty="0"/>
              <a:t>students to learn. </a:t>
            </a:r>
            <a:endParaRPr lang="en-US" dirty="0" smtClean="0"/>
          </a:p>
          <a:p>
            <a:pPr>
              <a:spcBef>
                <a:spcPts val="600"/>
              </a:spcBef>
            </a:pPr>
            <a:r>
              <a:rPr lang="en-US" dirty="0" smtClean="0"/>
              <a:t>For many, teaching the CCS-Math will require a shift in instructional practice. </a:t>
            </a:r>
            <a:endParaRPr lang="en-US" dirty="0"/>
          </a:p>
        </p:txBody>
      </p:sp>
      <p:sp>
        <p:nvSpPr>
          <p:cNvPr id="3" name="Title 2"/>
          <p:cNvSpPr>
            <a:spLocks noGrp="1"/>
          </p:cNvSpPr>
          <p:nvPr>
            <p:ph type="title"/>
          </p:nvPr>
        </p:nvSpPr>
        <p:spPr/>
        <p:txBody>
          <a:bodyPr>
            <a:noAutofit/>
          </a:bodyPr>
          <a:lstStyle/>
          <a:p>
            <a:r>
              <a:rPr lang="en-US" sz="4000" dirty="0"/>
              <a:t>Module 2</a:t>
            </a:r>
            <a:r>
              <a:rPr lang="en-US" sz="4000" dirty="0" smtClean="0"/>
              <a:t> Key Ideas: Focus on the Content Standards</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4</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39041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552179"/>
            <a:ext cx="8585140" cy="4108817"/>
          </a:xfrm>
          <a:prstGeom prst="rect">
            <a:avLst/>
          </a:prstGeom>
        </p:spPr>
        <p:txBody>
          <a:bodyPr/>
          <a:lstStyle/>
          <a:p>
            <a:pPr>
              <a:spcBef>
                <a:spcPts val="600"/>
              </a:spcBef>
            </a:pPr>
            <a:r>
              <a:rPr lang="en-US" sz="2800" dirty="0"/>
              <a:t>Universal Design for Learning </a:t>
            </a:r>
            <a:r>
              <a:rPr lang="en-US" sz="2800" dirty="0" smtClean="0"/>
              <a:t>is one way to provide support for the </a:t>
            </a:r>
            <a:r>
              <a:rPr lang="en-US" sz="2800" dirty="0"/>
              <a:t>learning expectations of </a:t>
            </a:r>
            <a:r>
              <a:rPr lang="en-US" sz="2800" dirty="0" smtClean="0"/>
              <a:t>the </a:t>
            </a:r>
            <a:r>
              <a:rPr lang="en-US" sz="2800" dirty="0"/>
              <a:t>CCS-Math for all students. </a:t>
            </a:r>
          </a:p>
          <a:p>
            <a:pPr>
              <a:spcBef>
                <a:spcPts val="600"/>
              </a:spcBef>
            </a:pPr>
            <a:r>
              <a:rPr lang="en-US" sz="2800" dirty="0" smtClean="0"/>
              <a:t>Assessments can be designed as an assessment</a:t>
            </a:r>
            <a:r>
              <a:rPr lang="en-US" sz="2800" b="1" dirty="0" smtClean="0"/>
              <a:t> </a:t>
            </a:r>
            <a:r>
              <a:rPr lang="en-US" sz="2800" dirty="0" smtClean="0"/>
              <a:t>OF </a:t>
            </a:r>
            <a:r>
              <a:rPr lang="en-US" sz="2800" dirty="0"/>
              <a:t>learning or </a:t>
            </a:r>
            <a:r>
              <a:rPr lang="en-US" sz="2800" dirty="0" smtClean="0"/>
              <a:t>an assessment FOR learning</a:t>
            </a:r>
            <a:r>
              <a:rPr lang="en-US" sz="2800" dirty="0"/>
              <a:t>. </a:t>
            </a:r>
          </a:p>
          <a:p>
            <a:pPr>
              <a:spcBef>
                <a:spcPts val="600"/>
              </a:spcBef>
            </a:pPr>
            <a:r>
              <a:rPr lang="en-US" sz="2800" dirty="0" smtClean="0"/>
              <a:t>The formative assessment process allows </a:t>
            </a:r>
            <a:r>
              <a:rPr lang="en-US" sz="2800" dirty="0"/>
              <a:t>teachers to continually monitor progress towards </a:t>
            </a:r>
            <a:r>
              <a:rPr lang="en-US" sz="2800" dirty="0" smtClean="0"/>
              <a:t>learning </a:t>
            </a:r>
            <a:r>
              <a:rPr lang="en-US" sz="2800" dirty="0"/>
              <a:t>targets.</a:t>
            </a:r>
          </a:p>
          <a:p>
            <a:pPr>
              <a:spcBef>
                <a:spcPts val="600"/>
              </a:spcBef>
            </a:pPr>
            <a:r>
              <a:rPr lang="en-US" sz="2800" dirty="0" smtClean="0"/>
              <a:t>Teaching</a:t>
            </a:r>
            <a:r>
              <a:rPr lang="en-US" sz="2800" dirty="0"/>
              <a:t>, learning, and </a:t>
            </a:r>
            <a:r>
              <a:rPr lang="en-US" sz="2800" dirty="0" smtClean="0"/>
              <a:t>assessment </a:t>
            </a:r>
            <a:r>
              <a:rPr lang="en-US" sz="2800" dirty="0"/>
              <a:t>are connected </a:t>
            </a:r>
            <a:r>
              <a:rPr lang="en-US" sz="2800" dirty="0" smtClean="0"/>
              <a:t>and the combination of the three are needed for meeting the expectations set forth in the CCS-Math.</a:t>
            </a:r>
            <a:endParaRPr lang="en-US" sz="2400" dirty="0"/>
          </a:p>
        </p:txBody>
      </p:sp>
      <p:sp>
        <p:nvSpPr>
          <p:cNvPr id="3" name="Title 2"/>
          <p:cNvSpPr>
            <a:spLocks noGrp="1"/>
          </p:cNvSpPr>
          <p:nvPr>
            <p:ph type="title"/>
          </p:nvPr>
        </p:nvSpPr>
        <p:spPr/>
        <p:txBody>
          <a:bodyPr>
            <a:noAutofit/>
          </a:bodyPr>
          <a:lstStyle/>
          <a:p>
            <a:r>
              <a:rPr lang="en-US" sz="4000" dirty="0"/>
              <a:t>Module 3</a:t>
            </a:r>
            <a:r>
              <a:rPr lang="en-US" sz="4000" dirty="0" smtClean="0"/>
              <a:t> Key Ideas: Focus on Teaching and Learning</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5</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1478108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96751"/>
            <a:ext cx="8517905" cy="4108817"/>
          </a:xfrm>
          <a:prstGeom prst="rect">
            <a:avLst/>
          </a:prstGeom>
        </p:spPr>
        <p:txBody>
          <a:bodyPr/>
          <a:lstStyle/>
          <a:p>
            <a:pPr>
              <a:spcBef>
                <a:spcPts val="600"/>
              </a:spcBef>
            </a:pPr>
            <a:r>
              <a:rPr lang="en-US" sz="2800" dirty="0" smtClean="0"/>
              <a:t>The structure of the CCS-Math is purposeful and meaningful to the overall learning design.</a:t>
            </a:r>
            <a:endParaRPr lang="en-US" sz="2800" dirty="0"/>
          </a:p>
          <a:p>
            <a:pPr>
              <a:spcBef>
                <a:spcPts val="600"/>
              </a:spcBef>
            </a:pPr>
            <a:r>
              <a:rPr lang="en-US" sz="2800" dirty="0" smtClean="0"/>
              <a:t>Learning </a:t>
            </a:r>
            <a:r>
              <a:rPr lang="en-US" sz="2800" dirty="0"/>
              <a:t>targets help students reach specific milestones </a:t>
            </a:r>
            <a:r>
              <a:rPr lang="en-US" sz="2800" dirty="0" smtClean="0"/>
              <a:t>along the overall learning progression.</a:t>
            </a:r>
            <a:endParaRPr lang="en-US" sz="2800" dirty="0"/>
          </a:p>
          <a:p>
            <a:pPr>
              <a:spcBef>
                <a:spcPts val="600"/>
              </a:spcBef>
            </a:pPr>
            <a:r>
              <a:rPr lang="en-US" sz="2800" dirty="0" smtClean="0"/>
              <a:t>Teachers </a:t>
            </a:r>
            <a:r>
              <a:rPr lang="en-US" sz="2800" dirty="0"/>
              <a:t>must have in place a way to gather information on what their students know and are already able </a:t>
            </a:r>
            <a:r>
              <a:rPr lang="en-US" sz="2800" dirty="0" smtClean="0"/>
              <a:t>to </a:t>
            </a:r>
            <a:r>
              <a:rPr lang="en-US" sz="2800" dirty="0"/>
              <a:t>do in order to effectively design a learning experience with appropriate entry points into </a:t>
            </a:r>
            <a:r>
              <a:rPr lang="en-US" sz="2800" dirty="0" smtClean="0"/>
              <a:t>the lesson.</a:t>
            </a:r>
          </a:p>
          <a:p>
            <a:pPr>
              <a:spcBef>
                <a:spcPts val="600"/>
              </a:spcBef>
            </a:pPr>
            <a:r>
              <a:rPr lang="en-US" sz="2800" dirty="0" smtClean="0"/>
              <a:t>Planning CCS-Math lessons takes time and is worthy of careful thought and preparation.</a:t>
            </a:r>
            <a:endParaRPr lang="en-US" sz="2400" dirty="0"/>
          </a:p>
        </p:txBody>
      </p:sp>
      <p:sp>
        <p:nvSpPr>
          <p:cNvPr id="3" name="Title 2"/>
          <p:cNvSpPr>
            <a:spLocks noGrp="1"/>
          </p:cNvSpPr>
          <p:nvPr>
            <p:ph type="title"/>
          </p:nvPr>
        </p:nvSpPr>
        <p:spPr>
          <a:xfrm>
            <a:off x="384048" y="228600"/>
            <a:ext cx="8638928" cy="1066800"/>
          </a:xfrm>
        </p:spPr>
        <p:txBody>
          <a:bodyPr>
            <a:noAutofit/>
          </a:bodyPr>
          <a:lstStyle/>
          <a:p>
            <a:r>
              <a:rPr lang="en-US" sz="4000" dirty="0"/>
              <a:t>Module </a:t>
            </a:r>
            <a:r>
              <a:rPr lang="en-US" sz="4000" dirty="0" smtClean="0"/>
              <a:t>4 Key Ideas: Focus on Designing Learning</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6</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128433533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03200" y="127000"/>
            <a:ext cx="8153400" cy="647700"/>
          </a:xfrm>
        </p:spPr>
        <p:txBody>
          <a:bodyPr>
            <a:normAutofit/>
          </a:bodyPr>
          <a:lstStyle/>
          <a:p>
            <a:r>
              <a:rPr lang="en-US" sz="4400" dirty="0" smtClean="0"/>
              <a:t>Creating a Vision</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7</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graphicFrame>
        <p:nvGraphicFramePr>
          <p:cNvPr id="4" name="Diagram 3"/>
          <p:cNvGraphicFramePr/>
          <p:nvPr>
            <p:extLst>
              <p:ext uri="{D42A27DB-BD31-4B8C-83A1-F6EECF244321}">
                <p14:modId xmlns:p14="http://schemas.microsoft.com/office/powerpoint/2010/main" val="2430132332"/>
              </p:ext>
            </p:extLst>
          </p:nvPr>
        </p:nvGraphicFramePr>
        <p:xfrm>
          <a:off x="0" y="593086"/>
          <a:ext cx="9144000" cy="55408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852454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168896" y="149289"/>
            <a:ext cx="8153400" cy="701040"/>
          </a:xfrm>
        </p:spPr>
        <p:txBody>
          <a:bodyPr>
            <a:normAutofit fontScale="90000"/>
          </a:bodyPr>
          <a:lstStyle/>
          <a:p>
            <a:r>
              <a:rPr lang="en-US" sz="4400" dirty="0" smtClean="0"/>
              <a:t>Module 5 Key Ideas: </a:t>
            </a:r>
            <a:r>
              <a:rPr lang="en-US" sz="4400" dirty="0">
                <a:solidFill>
                  <a:schemeClr val="tx2"/>
                </a:solidFill>
              </a:rPr>
              <a:t>Focus on Sustaining Change</a:t>
            </a:r>
            <a:br>
              <a:rPr lang="en-US" sz="4400" dirty="0">
                <a:solidFill>
                  <a:schemeClr val="tx2"/>
                </a:solidFill>
              </a:rPr>
            </a:b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8</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20412" y="1442687"/>
            <a:ext cx="8389259" cy="4367349"/>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spcAft>
                <a:spcPts val="600"/>
              </a:spcAft>
            </a:pPr>
            <a:r>
              <a:rPr lang="en-US" sz="2800" dirty="0"/>
              <a:t>Teachers’ ongoing needs for implementing the CCS-Math need to be broken down into smaller segments in order </a:t>
            </a:r>
            <a:r>
              <a:rPr lang="en-US" sz="2800" dirty="0" smtClean="0"/>
              <a:t>for </a:t>
            </a:r>
            <a:r>
              <a:rPr lang="en-US" sz="2800" dirty="0"/>
              <a:t>the most effective support to be provided</a:t>
            </a:r>
            <a:r>
              <a:rPr lang="en-US" sz="2800" dirty="0" smtClean="0"/>
              <a:t>.</a:t>
            </a:r>
          </a:p>
          <a:p>
            <a:pPr lvl="0">
              <a:spcAft>
                <a:spcPts val="600"/>
              </a:spcAft>
            </a:pPr>
            <a:r>
              <a:rPr lang="en-US" sz="2800" dirty="0" smtClean="0"/>
              <a:t>There </a:t>
            </a:r>
            <a:r>
              <a:rPr lang="en-US" sz="2800" dirty="0"/>
              <a:t>are core instructional strategies that can be used as the foundation of coaching conversations. </a:t>
            </a:r>
            <a:endParaRPr lang="en-US" sz="2800" dirty="0" smtClean="0"/>
          </a:p>
          <a:p>
            <a:pPr lvl="0">
              <a:spcAft>
                <a:spcPts val="600"/>
              </a:spcAft>
            </a:pPr>
            <a:r>
              <a:rPr lang="en-US" sz="2800" dirty="0" smtClean="0"/>
              <a:t>Reflective </a:t>
            </a:r>
            <a:r>
              <a:rPr lang="en-US" sz="2800" dirty="0"/>
              <a:t>practice is a key element to making and sustaining changes in instructional practice.  </a:t>
            </a:r>
            <a:endParaRPr lang="en-US" sz="2800" dirty="0" smtClean="0"/>
          </a:p>
          <a:p>
            <a:pPr lvl="0">
              <a:spcAft>
                <a:spcPts val="600"/>
              </a:spcAft>
            </a:pPr>
            <a:r>
              <a:rPr lang="en-US" sz="2800" dirty="0" smtClean="0"/>
              <a:t>Teachers </a:t>
            </a:r>
            <a:r>
              <a:rPr lang="en-US" sz="2800" dirty="0"/>
              <a:t>need opportunities to collaborate on the development and implementation of CCS-Math lessons. </a:t>
            </a:r>
          </a:p>
        </p:txBody>
      </p:sp>
    </p:spTree>
    <p:extLst>
      <p:ext uri="{BB962C8B-B14F-4D97-AF65-F5344CB8AC3E}">
        <p14:creationId xmlns:p14="http://schemas.microsoft.com/office/powerpoint/2010/main" val="252481167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hape 351"/>
          <p:cNvSpPr>
            <a:spLocks noGrp="1"/>
          </p:cNvSpPr>
          <p:nvPr>
            <p:ph type="title"/>
          </p:nvPr>
        </p:nvSpPr>
        <p:spPr>
          <a:xfrm>
            <a:off x="138374" y="93625"/>
            <a:ext cx="8153400" cy="713647"/>
          </a:xfrm>
        </p:spPr>
        <p:txBody>
          <a:bodyPr>
            <a:normAutofit/>
          </a:bodyPr>
          <a:lstStyle/>
          <a:p>
            <a:r>
              <a:rPr lang="en-US" sz="4400" dirty="0" smtClean="0"/>
              <a:t>Stages of Change</a:t>
            </a:r>
            <a:endParaRPr lang="en-US" sz="4400" dirty="0"/>
          </a:p>
        </p:txBody>
      </p:sp>
      <p:sp>
        <p:nvSpPr>
          <p:cNvPr id="45061" name="Slide Number Placeholder 5"/>
          <p:cNvSpPr>
            <a:spLocks noGrp="1"/>
          </p:cNvSpPr>
          <p:nvPr>
            <p:ph type="sldNum" sz="quarter" idx="11"/>
          </p:nvPr>
        </p:nvSpPr>
        <p:spPr/>
        <p:txBody>
          <a:bodyPr/>
          <a:lstStyle/>
          <a:p>
            <a:fld id="{A52E2925-BEE5-439A-A3E1-4EDE29EE9E33}" type="slidenum">
              <a:rPr lang="en-US" smtClean="0">
                <a:sym typeface="Arial" pitchFamily="34" charset="0"/>
              </a:rPr>
              <a:pPr/>
              <a:t>9</a:t>
            </a:fld>
            <a:endParaRPr lang="en-US" dirty="0">
              <a:sym typeface="Arial" pitchFamily="34" charset="0"/>
            </a:endParaRPr>
          </a:p>
        </p:txBody>
      </p:sp>
      <p:sp>
        <p:nvSpPr>
          <p:cNvPr id="45060" name="Shape 353"/>
          <p:cNvSpPr>
            <a:spLocks noChangeAspect="1" noChangeArrowheads="1"/>
          </p:cNvSpPr>
          <p:nvPr/>
        </p:nvSpPr>
        <p:spPr bwMode="auto">
          <a:xfrm>
            <a:off x="1919112" y="770844"/>
            <a:ext cx="5420708" cy="4952045"/>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pic>
        <p:nvPicPr>
          <p:cNvPr id="6" name="Picture 5"/>
          <p:cNvPicPr>
            <a:picLocks noChangeAspect="1"/>
          </p:cNvPicPr>
          <p:nvPr/>
        </p:nvPicPr>
        <p:blipFill>
          <a:blip r:embed="rId4" cstate="print"/>
          <a:stretch>
            <a:fillRect/>
          </a:stretch>
        </p:blipFill>
        <p:spPr>
          <a:xfrm>
            <a:off x="384048" y="6133968"/>
            <a:ext cx="2200847" cy="487722"/>
          </a:xfrm>
          <a:prstGeom prst="rect">
            <a:avLst/>
          </a:prstGeom>
        </p:spPr>
      </p:pic>
      <p:grpSp>
        <p:nvGrpSpPr>
          <p:cNvPr id="7" name="Group 6"/>
          <p:cNvGrpSpPr/>
          <p:nvPr/>
        </p:nvGrpSpPr>
        <p:grpSpPr>
          <a:xfrm>
            <a:off x="7339820" y="5327558"/>
            <a:ext cx="932688" cy="1010412"/>
            <a:chOff x="947887" y="4847492"/>
            <a:chExt cx="914400" cy="1010412"/>
          </a:xfrm>
        </p:grpSpPr>
        <p:pic>
          <p:nvPicPr>
            <p:cNvPr id="8" name="Picture 6" descr="participant guide call out.png"/>
            <p:cNvPicPr>
              <a:picLocks noChangeAspect="1" noChangeArrowheads="1"/>
            </p:cNvPicPr>
            <p:nvPr/>
          </p:nvPicPr>
          <p:blipFill>
            <a:blip r:embed="rId5" cstate="print"/>
            <a:srcRect/>
            <a:stretch>
              <a:fillRect/>
            </a:stretch>
          </p:blipFill>
          <p:spPr bwMode="auto">
            <a:xfrm>
              <a:off x="967153" y="4847492"/>
              <a:ext cx="895134" cy="1010412"/>
            </a:xfrm>
            <a:prstGeom prst="rect">
              <a:avLst/>
            </a:prstGeom>
            <a:noFill/>
            <a:ln w="9525">
              <a:noFill/>
              <a:miter lim="800000"/>
              <a:headEnd/>
              <a:tailEnd/>
            </a:ln>
          </p:spPr>
        </p:pic>
        <p:sp>
          <p:nvSpPr>
            <p:cNvPr id="9" name="TextBox 8"/>
            <p:cNvSpPr txBox="1">
              <a:spLocks noChangeArrowheads="1"/>
            </p:cNvSpPr>
            <p:nvPr/>
          </p:nvSpPr>
          <p:spPr bwMode="auto">
            <a:xfrm>
              <a:off x="947887" y="4851522"/>
              <a:ext cx="914400" cy="369332"/>
            </a:xfrm>
            <a:prstGeom prst="rect">
              <a:avLst/>
            </a:prstGeom>
            <a:noFill/>
            <a:ln w="9525">
              <a:noFill/>
              <a:miter lim="800000"/>
              <a:headEnd/>
              <a:tailEnd/>
            </a:ln>
          </p:spPr>
          <p:txBody>
            <a:bodyPr wrap="square">
              <a:spAutoFit/>
            </a:bodyPr>
            <a:lstStyle/>
            <a:p>
              <a:pPr algn="ctr"/>
              <a:r>
                <a:rPr lang="en-US" dirty="0" smtClean="0"/>
                <a:t>Page 7</a:t>
              </a:r>
              <a:endParaRPr lang="en-US" dirty="0"/>
            </a:p>
          </p:txBody>
        </p:sp>
      </p:grpSp>
      <p:sp>
        <p:nvSpPr>
          <p:cNvPr id="69635" name="Shape 352"/>
          <p:cNvSpPr>
            <a:spLocks noGrp="1"/>
          </p:cNvSpPr>
          <p:nvPr>
            <p:ph idx="1"/>
          </p:nvPr>
        </p:nvSpPr>
        <p:spPr>
          <a:xfrm>
            <a:off x="4629466" y="5736336"/>
            <a:ext cx="2517196" cy="332458"/>
          </a:xfrm>
        </p:spPr>
        <p:txBody>
          <a:bodyPr/>
          <a:lstStyle/>
          <a:p>
            <a:pPr marL="517525" lvl="1" indent="0">
              <a:buNone/>
            </a:pPr>
            <a:r>
              <a:rPr lang="en-US" sz="1800" dirty="0" smtClean="0">
                <a:sym typeface="Arial" charset="0"/>
              </a:rPr>
              <a:t>(Achievethecore.org)</a:t>
            </a:r>
          </a:p>
          <a:p>
            <a:endParaRPr lang="en-US" dirty="0">
              <a:sym typeface="Arial" charset="0"/>
            </a:endParaRPr>
          </a:p>
        </p:txBody>
      </p:sp>
    </p:spTree>
    <p:extLst>
      <p:ext uri="{BB962C8B-B14F-4D97-AF65-F5344CB8AC3E}">
        <p14:creationId xmlns:p14="http://schemas.microsoft.com/office/powerpoint/2010/main" val="375773020"/>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30187</TotalTime>
  <Words>4097</Words>
  <Application>Microsoft Office PowerPoint</Application>
  <PresentationFormat>On-screen Show (4:3)</PresentationFormat>
  <Paragraphs>236</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ＭＳ Ｐゴシック</vt:lpstr>
      <vt:lpstr>Arial</vt:lpstr>
      <vt:lpstr>Calibri</vt:lpstr>
      <vt:lpstr>Times New Roman</vt:lpstr>
      <vt:lpstr>LtBkgBlueBorder</vt:lpstr>
      <vt:lpstr>LtBkgNoBorder</vt:lpstr>
      <vt:lpstr>Connecticut Core Standards  for Mathematics</vt:lpstr>
      <vt:lpstr>Identifying and Understanding Teacher Needs</vt:lpstr>
      <vt:lpstr>Module 1 Key Ideas: Focus on the Practice Standards</vt:lpstr>
      <vt:lpstr>Module 2 Key Ideas: Focus on the Content Standards</vt:lpstr>
      <vt:lpstr>Module 3 Key Ideas: Focus on Teaching and Learning</vt:lpstr>
      <vt:lpstr>Module 4 Key Ideas: Focus on Designing Learning</vt:lpstr>
      <vt:lpstr>Creating a Vision</vt:lpstr>
      <vt:lpstr>Module 5 Key Ideas: Focus on Sustaining Change </vt:lpstr>
      <vt:lpstr>Stages of Change</vt:lpstr>
      <vt:lpstr>Focus of the Change</vt:lpstr>
      <vt:lpstr>Understanding the Standards</vt:lpstr>
      <vt:lpstr>Content Knowledge</vt:lpstr>
      <vt:lpstr>Instructional Practice</vt:lpstr>
      <vt:lpstr>Instructional Practice</vt:lpstr>
      <vt:lpstr>Designing CCS-Math Learning</vt:lpstr>
      <vt:lpstr>Designing CCS-Math Learning</vt:lpstr>
      <vt:lpstr>Working Together</vt:lpstr>
      <vt:lpstr>Meeting Teachers’ Needs</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829</cp:revision>
  <cp:lastPrinted>2014-09-14T15:29:58Z</cp:lastPrinted>
  <dcterms:created xsi:type="dcterms:W3CDTF">2014-01-18T18:47:42Z</dcterms:created>
  <dcterms:modified xsi:type="dcterms:W3CDTF">2015-01-16T16:49:31Z</dcterms:modified>
  <cp:category/>
</cp:coreProperties>
</file>