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25" showSpecialPlsOnTitleSld="0" saveSubsetFonts="1">
  <p:sldMasterIdLst>
    <p:sldMasterId id="2147483687" r:id="rId1"/>
    <p:sldMasterId id="2147483711" r:id="rId2"/>
  </p:sldMasterIdLst>
  <p:notesMasterIdLst>
    <p:notesMasterId r:id="rId9"/>
  </p:notesMasterIdLst>
  <p:handoutMasterIdLst>
    <p:handoutMasterId r:id="rId10"/>
  </p:handoutMasterIdLst>
  <p:sldIdLst>
    <p:sldId id="627" r:id="rId3"/>
    <p:sldId id="568" r:id="rId4"/>
    <p:sldId id="618" r:id="rId5"/>
    <p:sldId id="619" r:id="rId6"/>
    <p:sldId id="620" r:id="rId7"/>
    <p:sldId id="679" r:id="rId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76" userDrawn="1">
          <p15:clr>
            <a:srgbClr val="A4A3A4"/>
          </p15:clr>
        </p15:guide>
        <p15:guide id="2" pos="2109" userDrawn="1">
          <p15:clr>
            <a:srgbClr val="A4A3A4"/>
          </p15:clr>
        </p15:guide>
        <p15:guide id="3" orient="horz" pos="2928" userDrawn="1">
          <p15:clr>
            <a:srgbClr val="A4A3A4"/>
          </p15:clr>
        </p15:guide>
        <p15:guide id="4"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Pierce, Melissa" initials="PM"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0276" autoAdjust="0"/>
  </p:normalViewPr>
  <p:slideViewPr>
    <p:cSldViewPr snapToGrid="0">
      <p:cViewPr varScale="1">
        <p:scale>
          <a:sx n="60" d="100"/>
          <a:sy n="60" d="100"/>
        </p:scale>
        <p:origin x="974" y="43"/>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p:cViewPr>
        <p:scale>
          <a:sx n="150" d="100"/>
          <a:sy n="150" d="100"/>
        </p:scale>
        <p:origin x="-704" y="3840"/>
      </p:cViewPr>
      <p:guideLst>
        <p:guide orient="horz" pos="2876"/>
        <p:guide pos="2109"/>
        <p:guide orient="horz" pos="2928"/>
        <p:guide pos="2160"/>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sz="quarter" idx="1"/>
          </p:nvPr>
        </p:nvSpPr>
        <p:spPr>
          <a:xfrm>
            <a:off x="3884614" y="0"/>
            <a:ext cx="2971800" cy="464820"/>
          </a:xfrm>
          <a:prstGeom prst="rect">
            <a:avLst/>
          </a:prstGeom>
        </p:spPr>
        <p:txBody>
          <a:bodyPr vert="horz" lIns="92307" tIns="46153" rIns="92307" bIns="46153"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2307" tIns="46153" rIns="92307" bIns="4615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4" y="8829967"/>
            <a:ext cx="2971800" cy="464820"/>
          </a:xfrm>
          <a:prstGeom prst="rect">
            <a:avLst/>
          </a:prstGeom>
        </p:spPr>
        <p:txBody>
          <a:bodyPr vert="horz" lIns="92307" tIns="46153" rIns="92307" bIns="46153"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5"/>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idx="1"/>
          </p:nvPr>
        </p:nvSpPr>
        <p:spPr>
          <a:xfrm>
            <a:off x="3884614" y="0"/>
            <a:ext cx="2971800" cy="466435"/>
          </a:xfrm>
          <a:prstGeom prst="rect">
            <a:avLst/>
          </a:prstGeom>
        </p:spPr>
        <p:txBody>
          <a:bodyPr vert="horz" lIns="92307" tIns="46153" rIns="92307" bIns="46153"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2307" tIns="46153" rIns="92307" bIns="46153" rtlCol="0" anchor="ctr"/>
          <a:lstStyle/>
          <a:p>
            <a:endParaRPr lang="en-US" dirty="0"/>
          </a:p>
        </p:txBody>
      </p:sp>
      <p:sp>
        <p:nvSpPr>
          <p:cNvPr id="5" name="Notes Placeholder 4"/>
          <p:cNvSpPr>
            <a:spLocks noGrp="1"/>
          </p:cNvSpPr>
          <p:nvPr>
            <p:ph type="body" sz="quarter" idx="3"/>
          </p:nvPr>
        </p:nvSpPr>
        <p:spPr>
          <a:xfrm>
            <a:off x="685800" y="4473892"/>
            <a:ext cx="5486400" cy="3660457"/>
          </a:xfrm>
          <a:prstGeom prst="rect">
            <a:avLst/>
          </a:prstGeom>
        </p:spPr>
        <p:txBody>
          <a:bodyPr vert="horz" lIns="92307" tIns="46153" rIns="92307" bIns="4615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2971800" cy="466434"/>
          </a:xfrm>
          <a:prstGeom prst="rect">
            <a:avLst/>
          </a:prstGeom>
        </p:spPr>
        <p:txBody>
          <a:bodyPr vert="horz" lIns="92307" tIns="46153" rIns="92307" bIns="4615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829968"/>
            <a:ext cx="2971800" cy="466434"/>
          </a:xfrm>
          <a:prstGeom prst="rect">
            <a:avLst/>
          </a:prstGeom>
        </p:spPr>
        <p:txBody>
          <a:bodyPr vert="horz" lIns="92307" tIns="46153" rIns="92307" bIns="46153"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25</a:t>
            </a:fld>
            <a:endParaRPr lang="en-US" dirty="0"/>
          </a:p>
        </p:txBody>
      </p:sp>
    </p:spTree>
    <p:extLst>
      <p:ext uri="{BB962C8B-B14F-4D97-AF65-F5344CB8AC3E}">
        <p14:creationId xmlns:p14="http://schemas.microsoft.com/office/powerpoint/2010/main" val="114398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normAutofit fontScale="70000" lnSpcReduction="20000"/>
          </a:bodyPr>
          <a:lstStyle/>
          <a:p>
            <a:pPr>
              <a:spcBef>
                <a:spcPct val="0"/>
              </a:spcBef>
            </a:pPr>
            <a:r>
              <a:rPr lang="en-US" b="1" dirty="0" smtClean="0"/>
              <a:t>Section</a:t>
            </a:r>
            <a:r>
              <a:rPr lang="en-US" b="1" baseline="0" dirty="0" smtClean="0"/>
              <a:t> 2: </a:t>
            </a:r>
            <a:r>
              <a:rPr lang="en-US" b="1" dirty="0" smtClean="0"/>
              <a:t>Modes of Support</a:t>
            </a:r>
          </a:p>
          <a:p>
            <a:pPr>
              <a:spcBef>
                <a:spcPct val="0"/>
              </a:spcBef>
            </a:pPr>
            <a:r>
              <a:rPr lang="en-US" b="0" dirty="0" smtClean="0"/>
              <a:t>Section 2</a:t>
            </a:r>
            <a:r>
              <a:rPr lang="en-US" b="0" baseline="0" dirty="0" smtClean="0"/>
              <a:t> Time: 60 minutes</a:t>
            </a:r>
            <a:endParaRPr lang="en-US" b="0" dirty="0" smtClean="0"/>
          </a:p>
          <a:p>
            <a:endParaRPr lang="en-US" b="1" dirty="0"/>
          </a:p>
          <a:p>
            <a:r>
              <a:rPr lang="en-US" b="1" dirty="0"/>
              <a:t>Section 2 Training Objectives:</a:t>
            </a:r>
          </a:p>
          <a:p>
            <a:pPr marL="169581" indent="-169581">
              <a:buFont typeface="Arial"/>
              <a:buChar char="•"/>
            </a:pPr>
            <a:r>
              <a:rPr lang="en-US" dirty="0"/>
              <a:t>To discuss, share, and determine coaching strategies to be used to meet teacher needs.</a:t>
            </a:r>
          </a:p>
          <a:p>
            <a:pPr>
              <a:spcBef>
                <a:spcPct val="0"/>
              </a:spcBef>
            </a:pPr>
            <a:endParaRPr lang="en-US" dirty="0"/>
          </a:p>
          <a:p>
            <a:pPr>
              <a:spcBef>
                <a:spcPct val="0"/>
              </a:spcBef>
            </a:pPr>
            <a:r>
              <a:rPr lang="en-US" b="1" baseline="0" dirty="0" smtClean="0"/>
              <a:t>Section 2 Outline:</a:t>
            </a:r>
          </a:p>
          <a:p>
            <a:pPr marL="226108" indent="-226108" defTabSz="904433">
              <a:buFontTx/>
              <a:buAutoNum type="arabicPeriod"/>
              <a:defRPr/>
            </a:pPr>
            <a:r>
              <a:rPr lang="en-US" dirty="0"/>
              <a:t>(5 minutes) The facilitator will begin by discussing the fact that some needs can be met by providing information, some by having a conversation, but others may need a more formal approach such as modeling, or working side-by-side with the teacher. </a:t>
            </a:r>
            <a:r>
              <a:rPr lang="en-US" dirty="0" smtClean="0"/>
              <a:t>The </a:t>
            </a:r>
            <a:r>
              <a:rPr lang="en-US" dirty="0"/>
              <a:t>facilitator will refer participants to descriptions of various examples of modes of support in their Participant Guide. Throughout the examination of support types, it will be stressed that the role of the Core Standards Coach is to provide support, not to evaluate teachers. </a:t>
            </a:r>
          </a:p>
          <a:p>
            <a:pPr marL="226108" indent="-226108">
              <a:buAutoNum type="arabicPeriod"/>
            </a:pPr>
            <a:r>
              <a:rPr lang="en-US" dirty="0"/>
              <a:t>(20 minutes) The facilitator will ask each table group to discuss an assigned mode of support. As small groups discuss, they will create a poster to promote their assigned mode of support and the benefits that can be had by both teacher and coach engaging in this manner of support. Examples of support to be examined are:</a:t>
            </a:r>
          </a:p>
          <a:p>
            <a:pPr marL="621798" lvl="1" indent="-169581">
              <a:buFont typeface="Arial"/>
              <a:buChar char="•"/>
            </a:pPr>
            <a:r>
              <a:rPr lang="en-US" dirty="0"/>
              <a:t>Modeling</a:t>
            </a:r>
          </a:p>
          <a:p>
            <a:pPr marL="621798" lvl="1" indent="-169581">
              <a:buFont typeface="Arial"/>
              <a:buChar char="•"/>
            </a:pPr>
            <a:r>
              <a:rPr lang="en-US" dirty="0"/>
              <a:t>Co-teaching</a:t>
            </a:r>
          </a:p>
          <a:p>
            <a:pPr marL="621798" lvl="1" indent="-169581">
              <a:buFont typeface="Arial"/>
              <a:buChar char="•"/>
            </a:pPr>
            <a:r>
              <a:rPr lang="en-US" dirty="0"/>
              <a:t>Co-planning</a:t>
            </a:r>
          </a:p>
          <a:p>
            <a:pPr marL="621798" lvl="1" indent="-169581">
              <a:buFont typeface="Arial"/>
              <a:buChar char="•"/>
            </a:pPr>
            <a:r>
              <a:rPr lang="en-US" dirty="0"/>
              <a:t>Coaching conversations</a:t>
            </a:r>
          </a:p>
          <a:p>
            <a:pPr marL="621798" lvl="1" indent="-169581">
              <a:buFont typeface="Arial"/>
              <a:buChar char="•"/>
            </a:pPr>
            <a:r>
              <a:rPr lang="en-US" dirty="0"/>
              <a:t>Analyzing student work</a:t>
            </a:r>
            <a:endParaRPr lang="en-US" sz="1300" dirty="0"/>
          </a:p>
          <a:p>
            <a:pPr marL="226108" indent="-226108" defTabSz="904433">
              <a:buFontTx/>
              <a:buAutoNum type="arabicPeriod" startAt="3"/>
              <a:defRPr/>
            </a:pPr>
            <a:r>
              <a:rPr lang="en-US" sz="1300" dirty="0"/>
              <a:t>(20 minutes) A representative from each table group will share the main ideas from their poster with the large group.  </a:t>
            </a:r>
          </a:p>
          <a:p>
            <a:pPr marL="226108" indent="-226108" defTabSz="904433">
              <a:buFontTx/>
              <a:buAutoNum type="arabicPeriod" startAt="3"/>
              <a:defRPr/>
            </a:pPr>
            <a:r>
              <a:rPr lang="en-US" sz="1300" dirty="0"/>
              <a:t>(15 minutes) This section will wrap-up with participants discussing with their table group initial ideas for filling in the ‘how will </a:t>
            </a:r>
            <a:r>
              <a:rPr lang="en-US" sz="1300" dirty="0" smtClean="0"/>
              <a:t>their needs </a:t>
            </a:r>
            <a:r>
              <a:rPr lang="en-US" sz="1300" dirty="0"/>
              <a:t>be met’ section of their Implementation Plan template.  </a:t>
            </a:r>
            <a:endParaRPr lang="en-US" dirty="0"/>
          </a:p>
          <a:p>
            <a:pPr>
              <a:spcBef>
                <a:spcPct val="0"/>
              </a:spcBef>
            </a:pPr>
            <a:endParaRPr lang="en-US" b="1" baseline="0" dirty="0" smtClean="0"/>
          </a:p>
          <a:p>
            <a:pPr>
              <a:spcBef>
                <a:spcPct val="0"/>
              </a:spcBef>
            </a:pPr>
            <a:r>
              <a:rPr lang="en-US" b="1" baseline="0" dirty="0" smtClean="0"/>
              <a:t>Section 2 Supporting Documents</a:t>
            </a:r>
          </a:p>
          <a:p>
            <a:pPr lvl="0"/>
            <a:r>
              <a:rPr lang="en-US" i="1" dirty="0"/>
              <a:t>Modes of </a:t>
            </a:r>
            <a:r>
              <a:rPr lang="en-US" i="1" dirty="0" smtClean="0"/>
              <a:t>Support</a:t>
            </a:r>
          </a:p>
          <a:p>
            <a:pPr lvl="0"/>
            <a:r>
              <a:rPr lang="en-US" i="1" dirty="0" smtClean="0"/>
              <a:t>Notes on</a:t>
            </a:r>
            <a:r>
              <a:rPr lang="en-US" i="1" baseline="0" dirty="0" smtClean="0"/>
              <a:t> Modes of Support</a:t>
            </a:r>
            <a:endParaRPr lang="en-US" dirty="0"/>
          </a:p>
          <a:p>
            <a:endParaRPr lang="en-US" dirty="0"/>
          </a:p>
          <a:p>
            <a:pPr>
              <a:spcBef>
                <a:spcPct val="0"/>
              </a:spcBef>
            </a:pPr>
            <a:r>
              <a:rPr lang="en-US" b="1" baseline="0" dirty="0" smtClean="0"/>
              <a:t>Section 2 Materials</a:t>
            </a:r>
          </a:p>
          <a:p>
            <a:pPr lvl="0"/>
            <a:r>
              <a:rPr lang="en-US" dirty="0"/>
              <a:t>Chart paper</a:t>
            </a:r>
          </a:p>
          <a:p>
            <a:pPr lvl="0"/>
            <a:r>
              <a:rPr lang="en-US" dirty="0"/>
              <a:t>Markers</a:t>
            </a:r>
          </a:p>
          <a:p>
            <a:pPr lvl="0"/>
            <a:r>
              <a:rPr lang="en-US" dirty="0"/>
              <a:t>Sticky </a:t>
            </a:r>
            <a:r>
              <a:rPr lang="en-US" dirty="0" smtClean="0"/>
              <a:t>Notes</a:t>
            </a:r>
            <a:endParaRPr lang="en-US" dirty="0"/>
          </a:p>
        </p:txBody>
      </p:sp>
      <p:sp>
        <p:nvSpPr>
          <p:cNvPr id="2058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582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85608245-35F5-41BC-9DF7-BD186F18DA08}" type="datetime1">
              <a:rPr lang="en-US">
                <a:solidFill>
                  <a:prstClr val="black"/>
                </a:solidFill>
                <a:latin typeface="Arial" pitchFamily="34" charset="0"/>
              </a:rPr>
              <a:pPr/>
              <a:t>1/16/2015</a:t>
            </a:fld>
            <a:endParaRPr lang="en-US" dirty="0">
              <a:solidFill>
                <a:prstClr val="black"/>
              </a:solidFill>
              <a:latin typeface="Arial" pitchFamily="34" charset="0"/>
            </a:endParaRPr>
          </a:p>
        </p:txBody>
      </p:sp>
      <p:sp>
        <p:nvSpPr>
          <p:cNvPr id="2058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583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F0AC0C-4A0B-461C-805B-6664715DB2D6}" type="slidenum">
              <a:rPr lang="en-US">
                <a:solidFill>
                  <a:prstClr val="black"/>
                </a:solidFill>
                <a:latin typeface="Arial" pitchFamily="34" charset="0"/>
              </a:rPr>
              <a:pPr/>
              <a:t>26</a:t>
            </a:fld>
            <a:endParaRPr lang="en-US" dirty="0">
              <a:solidFill>
                <a:prstClr val="black"/>
              </a:solidFill>
              <a:latin typeface="Arial" pitchFamily="34" charset="0"/>
            </a:endParaRPr>
          </a:p>
        </p:txBody>
      </p:sp>
    </p:spTree>
    <p:extLst>
      <p:ext uri="{BB962C8B-B14F-4D97-AF65-F5344CB8AC3E}">
        <p14:creationId xmlns:p14="http://schemas.microsoft.com/office/powerpoint/2010/main" val="1112699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4433">
              <a:defRPr/>
            </a:pPr>
            <a:r>
              <a:rPr lang="en-US" b="1" dirty="0" smtClean="0"/>
              <a:t>Strategies to</a:t>
            </a:r>
            <a:r>
              <a:rPr lang="en-US" b="1" baseline="0" dirty="0" smtClean="0"/>
              <a:t> Meet Teacher Needs</a:t>
            </a:r>
          </a:p>
          <a:p>
            <a:pPr defTabSz="904433">
              <a:defRPr/>
            </a:pPr>
            <a:r>
              <a:rPr lang="en-US" dirty="0" smtClean="0"/>
              <a:t>Stress </a:t>
            </a:r>
            <a:r>
              <a:rPr lang="en-US" dirty="0"/>
              <a:t>that the role of the Core Standards Coach is to provide support, not to evaluate teachers. Explain that some teacher needs can be met by providing information and/or resources, some by having a conversation, but others may need a more formal approach. </a:t>
            </a:r>
            <a:r>
              <a:rPr lang="en-US" dirty="0" smtClean="0"/>
              <a:t>The </a:t>
            </a:r>
            <a:r>
              <a:rPr lang="en-US" dirty="0"/>
              <a:t>next slide names some of these approaches.</a:t>
            </a:r>
          </a:p>
        </p:txBody>
      </p:sp>
      <p:sp>
        <p:nvSpPr>
          <p:cNvPr id="4" name="Slide Number Placeholder 3"/>
          <p:cNvSpPr>
            <a:spLocks noGrp="1"/>
          </p:cNvSpPr>
          <p:nvPr>
            <p:ph type="sldNum" sz="quarter" idx="10"/>
          </p:nvPr>
        </p:nvSpPr>
        <p:spPr/>
        <p:txBody>
          <a:bodyPr/>
          <a:lstStyle/>
          <a:p>
            <a:fld id="{E538F621-8F2C-4F90-852A-E36809B397B3}" type="slidenum">
              <a:rPr lang="en-US" smtClean="0"/>
              <a:pPr/>
              <a:t>27</a:t>
            </a:fld>
            <a:endParaRPr lang="en-US" dirty="0"/>
          </a:p>
        </p:txBody>
      </p:sp>
    </p:spTree>
    <p:extLst>
      <p:ext uri="{BB962C8B-B14F-4D97-AF65-F5344CB8AC3E}">
        <p14:creationId xmlns:p14="http://schemas.microsoft.com/office/powerpoint/2010/main" val="3414240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4433">
              <a:defRPr/>
            </a:pPr>
            <a:r>
              <a:rPr lang="en-US" b="1" dirty="0" smtClean="0"/>
              <a:t>Modes of Support</a:t>
            </a:r>
          </a:p>
          <a:p>
            <a:pPr defTabSz="904433">
              <a:defRPr/>
            </a:pPr>
            <a:r>
              <a:rPr lang="en-US" dirty="0" smtClean="0"/>
              <a:t>Refer </a:t>
            </a:r>
            <a:r>
              <a:rPr lang="en-US" dirty="0"/>
              <a:t>to the descriptions of each of these modes of support in the </a:t>
            </a:r>
            <a:r>
              <a:rPr lang="en-US" dirty="0" smtClean="0"/>
              <a:t>Participant Guide</a:t>
            </a:r>
            <a:r>
              <a:rPr lang="en-US" baseline="0" dirty="0" smtClean="0"/>
              <a:t> and </a:t>
            </a:r>
            <a:r>
              <a:rPr lang="en-US" dirty="0" smtClean="0"/>
              <a:t>ask </a:t>
            </a:r>
            <a:r>
              <a:rPr lang="en-US" dirty="0"/>
              <a:t>each participant to begin reading through the descriptions as you transition to the next slide</a:t>
            </a:r>
            <a:r>
              <a:rPr lang="en-US" dirty="0" smtClean="0"/>
              <a:t>. Also, remind participants that all</a:t>
            </a:r>
            <a:r>
              <a:rPr lang="en-US" baseline="0" dirty="0" smtClean="0"/>
              <a:t> of these are suggestions and that they need to think about each in terms of their current role and think about how they might modify any particular mode of support to fit both their own needs as well as the needs of the teachers with which they work.</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28</a:t>
            </a:fld>
            <a:endParaRPr lang="en-US" dirty="0"/>
          </a:p>
        </p:txBody>
      </p:sp>
    </p:spTree>
    <p:extLst>
      <p:ext uri="{BB962C8B-B14F-4D97-AF65-F5344CB8AC3E}">
        <p14:creationId xmlns:p14="http://schemas.microsoft.com/office/powerpoint/2010/main" val="3414240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4433">
              <a:defRPr/>
            </a:pPr>
            <a:r>
              <a:rPr lang="en-US" b="1" dirty="0" smtClean="0"/>
              <a:t>Modes of Support</a:t>
            </a:r>
          </a:p>
          <a:p>
            <a:pPr defTabSz="904433">
              <a:defRPr/>
            </a:pPr>
            <a:r>
              <a:rPr lang="en-US" dirty="0" smtClean="0"/>
              <a:t>Referring </a:t>
            </a:r>
            <a:r>
              <a:rPr lang="en-US" dirty="0"/>
              <a:t>to the list on the slide, assign each table group one of the modes of support listed. </a:t>
            </a:r>
            <a:r>
              <a:rPr lang="en-US" dirty="0" smtClean="0"/>
              <a:t>As </a:t>
            </a:r>
            <a:r>
              <a:rPr lang="en-US" dirty="0"/>
              <a:t>small groups discuss the benefits of engaging in the mode of support for both the teacher and coach, they will create a poster to promote it. </a:t>
            </a:r>
            <a:r>
              <a:rPr lang="en-US" dirty="0" smtClean="0"/>
              <a:t>As </a:t>
            </a:r>
            <a:r>
              <a:rPr lang="en-US" dirty="0"/>
              <a:t>an example: </a:t>
            </a:r>
            <a:r>
              <a:rPr lang="en-US" dirty="0" smtClean="0"/>
              <a:t>if a coach and a teacher co-plan a lesson, the level of cognitive demand can be addressed</a:t>
            </a:r>
            <a:r>
              <a:rPr lang="en-US" baseline="0" dirty="0" smtClean="0"/>
              <a:t> because there are two people determining the level of cognitive demand of a task, making modifications to increase the level of cognitive demand of the problem, and planning for instructional strategies that will allow the level of cognitive demand to stay at the desired level.</a:t>
            </a:r>
            <a:endParaRPr lang="en-US" dirty="0" smtClean="0"/>
          </a:p>
          <a:p>
            <a:pPr defTabSz="904433">
              <a:defRPr/>
            </a:pPr>
            <a:r>
              <a:rPr lang="en-US" dirty="0"/>
              <a:t/>
            </a:r>
            <a:br>
              <a:rPr lang="en-US" dirty="0"/>
            </a:br>
            <a:r>
              <a:rPr lang="en-US" dirty="0"/>
              <a:t>Ask a representative from each table group to display the table’s poster and describe the benefits of the mode of support that they were assigned to the large group. </a:t>
            </a:r>
            <a:r>
              <a:rPr lang="en-US" dirty="0" smtClean="0"/>
              <a:t>As each group presents, participants</a:t>
            </a:r>
            <a:r>
              <a:rPr lang="en-US" baseline="0" dirty="0" smtClean="0"/>
              <a:t> can record notes in their Participant Guide. </a:t>
            </a:r>
            <a:endParaRPr lang="en-US" dirty="0"/>
          </a:p>
          <a:p>
            <a:pPr defTabSz="904433">
              <a:defRPr/>
            </a:pP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29</a:t>
            </a:fld>
            <a:endParaRPr lang="en-US" dirty="0"/>
          </a:p>
        </p:txBody>
      </p:sp>
    </p:spTree>
    <p:extLst>
      <p:ext uri="{BB962C8B-B14F-4D97-AF65-F5344CB8AC3E}">
        <p14:creationId xmlns:p14="http://schemas.microsoft.com/office/powerpoint/2010/main" val="3414240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4433">
              <a:defRPr/>
            </a:pPr>
            <a:r>
              <a:rPr lang="en-US" b="1" dirty="0" smtClean="0"/>
              <a:t>How will teachers’ needs be met?</a:t>
            </a:r>
          </a:p>
          <a:p>
            <a:pPr defTabSz="904433">
              <a:defRPr/>
            </a:pPr>
            <a:r>
              <a:rPr lang="en-US" dirty="0" smtClean="0"/>
              <a:t>Ask </a:t>
            </a:r>
            <a:r>
              <a:rPr lang="en-US" dirty="0"/>
              <a:t>participants, given the exploration of various modes of support, to consider how they could fill in the ‘how will </a:t>
            </a:r>
            <a:r>
              <a:rPr lang="en-US" dirty="0" smtClean="0"/>
              <a:t>their needs be </a:t>
            </a:r>
            <a:r>
              <a:rPr lang="en-US" dirty="0"/>
              <a:t>met’ section of the Implementation Plan template </a:t>
            </a:r>
            <a:r>
              <a:rPr lang="en-US" dirty="0" smtClean="0"/>
              <a:t>for each of the four areas, and </a:t>
            </a:r>
            <a:r>
              <a:rPr lang="en-US" dirty="0"/>
              <a:t>discuss their initial ideas with their small group.  </a:t>
            </a:r>
            <a:r>
              <a:rPr lang="en-US" dirty="0" smtClean="0"/>
              <a:t>Remind participants that how to meet teachers’ needs is not limited to the ways that</a:t>
            </a:r>
            <a:r>
              <a:rPr lang="en-US" baseline="0" dirty="0" smtClean="0"/>
              <a:t> were discussed. In some cases, providing resources or having a conversation may meet a need. A key point here is that participants are examining needs and matching the best mode of support for meeting that need. </a:t>
            </a:r>
            <a:endParaRPr lang="en-US" dirty="0"/>
          </a:p>
          <a:p>
            <a:endParaRPr lang="en-US" dirty="0" smtClean="0"/>
          </a:p>
          <a:p>
            <a:r>
              <a:rPr lang="en-US" dirty="0" smtClean="0"/>
              <a:t>Transition to the next section</a:t>
            </a:r>
            <a:r>
              <a:rPr lang="en-US" baseline="0" dirty="0" smtClean="0"/>
              <a:t> by telling participants that whatever mode of support they choose, the primary purpose is to engage their teachers in meaningful reflection that will lead to change in their instructional practices.  </a:t>
            </a:r>
          </a:p>
          <a:p>
            <a:endParaRPr lang="en-US" baseline="0" dirty="0" smtClean="0"/>
          </a:p>
          <a:p>
            <a:r>
              <a:rPr lang="en-US" b="1" baseline="0" dirty="0" smtClean="0"/>
              <a:t>Note: Depending on where you are with time, and with when lunch is scheduled at your location, either release teachers for lunch now, or go ahead and begin Section 3 and release them when there is a natural break in the section. </a:t>
            </a:r>
            <a:endParaRPr lang="en-US" b="1"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30</a:t>
            </a:fld>
            <a:endParaRPr lang="en-US" dirty="0"/>
          </a:p>
        </p:txBody>
      </p:sp>
    </p:spTree>
    <p:extLst>
      <p:ext uri="{BB962C8B-B14F-4D97-AF65-F5344CB8AC3E}">
        <p14:creationId xmlns:p14="http://schemas.microsoft.com/office/powerpoint/2010/main" val="1111151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
        <p:nvSpPr>
          <p:cNvPr id="4" name="TextBox 3"/>
          <p:cNvSpPr txBox="1"/>
          <p:nvPr userDrawn="1"/>
        </p:nvSpPr>
        <p:spPr>
          <a:xfrm>
            <a:off x="3873975" y="6103620"/>
            <a:ext cx="1394460" cy="430887"/>
          </a:xfrm>
          <a:prstGeom prst="rect">
            <a:avLst/>
          </a:prstGeom>
          <a:noFill/>
        </p:spPr>
        <p:txBody>
          <a:bodyPr wrap="square" rtlCol="0">
            <a:spAutoFit/>
          </a:bodyPr>
          <a:lstStyle/>
          <a:p>
            <a:r>
              <a:rPr lang="en-US" sz="2200" b="1" dirty="0" smtClean="0">
                <a:solidFill>
                  <a:schemeClr val="bg1"/>
                </a:solidFill>
              </a:rPr>
              <a:t>Section 2</a:t>
            </a:r>
            <a:endParaRPr lang="en-US" sz="2200" b="1" dirty="0">
              <a:solidFill>
                <a:schemeClr val="bg1"/>
              </a:solidFill>
            </a:endParaRPr>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873975" y="6103620"/>
            <a:ext cx="1394460" cy="430887"/>
          </a:xfrm>
          <a:prstGeom prst="rect">
            <a:avLst/>
          </a:prstGeom>
          <a:noFill/>
        </p:spPr>
        <p:txBody>
          <a:bodyPr wrap="square" rtlCol="0">
            <a:spAutoFit/>
          </a:bodyPr>
          <a:lstStyle/>
          <a:p>
            <a:r>
              <a:rPr lang="en-US" sz="2200" b="1" dirty="0" smtClean="0">
                <a:solidFill>
                  <a:schemeClr val="bg1"/>
                </a:solidFill>
              </a:rPr>
              <a:t>Section 2</a:t>
            </a:r>
            <a:endParaRPr lang="en-US" sz="22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6–12: </a:t>
            </a:r>
          </a:p>
          <a:p>
            <a:r>
              <a:rPr lang="en-US" i="0" dirty="0" smtClean="0">
                <a:solidFill>
                  <a:schemeClr val="tx2"/>
                </a:solidFill>
              </a:rPr>
              <a:t>Focus on Sustaining Change</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377944249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xfrm>
            <a:off x="623888" y="2900627"/>
            <a:ext cx="7886700" cy="620683"/>
          </a:xfrm>
        </p:spPr>
        <p:txBody>
          <a:bodyPr/>
          <a:lstStyle/>
          <a:p>
            <a:r>
              <a:rPr lang="en-US" dirty="0" smtClean="0"/>
              <a:t>Modes of Support</a:t>
            </a:r>
          </a:p>
        </p:txBody>
      </p:sp>
      <p:sp>
        <p:nvSpPr>
          <p:cNvPr id="7" name="Text Placeholder 6"/>
          <p:cNvSpPr>
            <a:spLocks noGrp="1"/>
          </p:cNvSpPr>
          <p:nvPr>
            <p:ph type="body" idx="1"/>
          </p:nvPr>
        </p:nvSpPr>
        <p:spPr>
          <a:xfrm>
            <a:off x="623888" y="4257858"/>
            <a:ext cx="7886700" cy="564257"/>
          </a:xfrm>
        </p:spPr>
        <p:txBody>
          <a:bodyPr/>
          <a:lstStyle/>
          <a:p>
            <a:r>
              <a:rPr lang="en-US" dirty="0" smtClean="0"/>
              <a:t>Section 2</a:t>
            </a:r>
            <a:endParaRPr lang="en-US" dirty="0"/>
          </a:p>
        </p:txBody>
      </p:sp>
      <p:grpSp>
        <p:nvGrpSpPr>
          <p:cNvPr id="2" name="Group 1"/>
          <p:cNvGrpSpPr/>
          <p:nvPr/>
        </p:nvGrpSpPr>
        <p:grpSpPr>
          <a:xfrm>
            <a:off x="782006" y="4847492"/>
            <a:ext cx="1204449" cy="1010412"/>
            <a:chOff x="782006" y="4847492"/>
            <a:chExt cx="1204449" cy="1010412"/>
          </a:xfrm>
        </p:grpSpPr>
        <p:pic>
          <p:nvPicPr>
            <p:cNvPr id="5" name="Picture 6" descr="participant guide call out.png"/>
            <p:cNvPicPr>
              <a:picLocks noChangeAspect="1" noChangeArrowheads="1"/>
            </p:cNvPicPr>
            <p:nvPr/>
          </p:nvPicPr>
          <p:blipFill>
            <a:blip r:embed="rId3" cstate="print"/>
            <a:srcRect/>
            <a:stretch>
              <a:fillRect/>
            </a:stretch>
          </p:blipFill>
          <p:spPr bwMode="auto">
            <a:xfrm>
              <a:off x="967153" y="4847492"/>
              <a:ext cx="932688" cy="1010412"/>
            </a:xfrm>
            <a:prstGeom prst="rect">
              <a:avLst/>
            </a:prstGeom>
            <a:noFill/>
            <a:ln w="9525">
              <a:noFill/>
              <a:miter lim="800000"/>
              <a:headEnd/>
              <a:tailEnd/>
            </a:ln>
          </p:spPr>
        </p:pic>
        <p:sp>
          <p:nvSpPr>
            <p:cNvPr id="8" name="TextBox 7"/>
            <p:cNvSpPr txBox="1">
              <a:spLocks noChangeArrowheads="1"/>
            </p:cNvSpPr>
            <p:nvPr/>
          </p:nvSpPr>
          <p:spPr bwMode="auto">
            <a:xfrm>
              <a:off x="782006" y="4874574"/>
              <a:ext cx="1204449" cy="369332"/>
            </a:xfrm>
            <a:prstGeom prst="rect">
              <a:avLst/>
            </a:prstGeom>
            <a:noFill/>
            <a:ln w="9525">
              <a:noFill/>
              <a:miter lim="800000"/>
              <a:headEnd/>
              <a:tailEnd/>
            </a:ln>
          </p:spPr>
          <p:txBody>
            <a:bodyPr wrap="square">
              <a:spAutoFit/>
            </a:bodyPr>
            <a:lstStyle/>
            <a:p>
              <a:pPr algn="ctr"/>
              <a:r>
                <a:rPr lang="en-US" dirty="0" smtClean="0"/>
                <a:t>Page 13</a:t>
              </a:r>
              <a:endParaRPr lang="en-US" dirty="0"/>
            </a:p>
          </p:txBody>
        </p:sp>
      </p:gr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idx="1"/>
          </p:nvPr>
        </p:nvSpPr>
        <p:spPr/>
        <p:txBody>
          <a:bodyPr/>
          <a:lstStyle/>
          <a:p>
            <a:r>
              <a:rPr lang="en-US" dirty="0" smtClean="0"/>
              <a:t>Providing information and/or resources</a:t>
            </a:r>
          </a:p>
          <a:p>
            <a:r>
              <a:rPr lang="en-US" dirty="0" smtClean="0"/>
              <a:t>Sharing ideas via conversation</a:t>
            </a:r>
            <a:endParaRPr lang="en-US" dirty="0"/>
          </a:p>
        </p:txBody>
      </p:sp>
      <p:sp>
        <p:nvSpPr>
          <p:cNvPr id="5" name="Title 4"/>
          <p:cNvSpPr>
            <a:spLocks noGrp="1"/>
          </p:cNvSpPr>
          <p:nvPr>
            <p:ph type="title"/>
          </p:nvPr>
        </p:nvSpPr>
        <p:spPr/>
        <p:txBody>
          <a:bodyPr/>
          <a:lstStyle/>
          <a:p>
            <a:r>
              <a:rPr lang="en-US" dirty="0"/>
              <a:t>S</a:t>
            </a:r>
            <a:r>
              <a:rPr lang="en-US" dirty="0" smtClean="0"/>
              <a:t>trategies to </a:t>
            </a:r>
            <a:r>
              <a:rPr lang="en-US" dirty="0"/>
              <a:t>M</a:t>
            </a:r>
            <a:r>
              <a:rPr lang="en-US" dirty="0" smtClean="0"/>
              <a:t>eet </a:t>
            </a:r>
            <a:r>
              <a:rPr lang="en-US" dirty="0"/>
              <a:t>T</a:t>
            </a:r>
            <a:r>
              <a:rPr lang="en-US" dirty="0" smtClean="0"/>
              <a:t>eacher Needs</a:t>
            </a:r>
            <a:endParaRPr lang="en-US" dirty="0"/>
          </a:p>
        </p:txBody>
      </p:sp>
      <p:sp>
        <p:nvSpPr>
          <p:cNvPr id="8" name="Footer Placeholder 3"/>
          <p:cNvSpPr>
            <a:spLocks noGrp="1"/>
          </p:cNvSpPr>
          <p:nvPr>
            <p:ph type="ftr" sz="quarter" idx="10"/>
          </p:nvPr>
        </p:nvSpPr>
        <p:spPr/>
        <p:txBody>
          <a:bodyPr/>
          <a:lstStyle/>
          <a:p>
            <a:r>
              <a:rPr lang="en-US" dirty="0" smtClean="0"/>
              <a:t> </a:t>
            </a:r>
            <a:endParaRPr lang="en-US" dirty="0"/>
          </a:p>
        </p:txBody>
      </p:sp>
      <p:sp>
        <p:nvSpPr>
          <p:cNvPr id="4" name="Slide Number Placeholder 3"/>
          <p:cNvSpPr>
            <a:spLocks noGrp="1"/>
          </p:cNvSpPr>
          <p:nvPr>
            <p:ph type="sldNum" sz="quarter" idx="11"/>
          </p:nvPr>
        </p:nvSpPr>
        <p:spPr/>
        <p:txBody>
          <a:bodyPr/>
          <a:lstStyle/>
          <a:p>
            <a:fld id="{7D5C1135-EF3A-441C-9DC2-8C709DF76F72}" type="slidenum">
              <a:rPr lang="en-US" smtClean="0"/>
              <a:pPr/>
              <a:t>27</a:t>
            </a:fld>
            <a:endParaRPr lang="en-US" dirty="0"/>
          </a:p>
        </p:txBody>
      </p:sp>
      <p:sp>
        <p:nvSpPr>
          <p:cNvPr id="7" name="TextBox 6"/>
          <p:cNvSpPr txBox="1"/>
          <p:nvPr/>
        </p:nvSpPr>
        <p:spPr>
          <a:xfrm>
            <a:off x="501270" y="3040575"/>
            <a:ext cx="7318542" cy="1938992"/>
          </a:xfrm>
          <a:prstGeom prst="rect">
            <a:avLst/>
          </a:prstGeom>
          <a:noFill/>
        </p:spPr>
        <p:txBody>
          <a:bodyPr wrap="square" rtlCol="0">
            <a:spAutoFit/>
          </a:bodyPr>
          <a:lstStyle/>
          <a:p>
            <a:r>
              <a:rPr lang="en-US" sz="4000" dirty="0" smtClean="0"/>
              <a:t>Other needs may require a more formal approach, such as…</a:t>
            </a:r>
          </a:p>
          <a:p>
            <a:endParaRPr lang="en-US" sz="4000" dirty="0"/>
          </a:p>
        </p:txBody>
      </p:sp>
    </p:spTree>
    <p:extLst>
      <p:ext uri="{BB962C8B-B14F-4D97-AF65-F5344CB8AC3E}">
        <p14:creationId xmlns:p14="http://schemas.microsoft.com/office/powerpoint/2010/main" val="172523087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idx="1"/>
          </p:nvPr>
        </p:nvSpPr>
        <p:spPr>
          <a:xfrm>
            <a:off x="384048" y="1417320"/>
            <a:ext cx="8153400" cy="3689472"/>
          </a:xfrm>
        </p:spPr>
        <p:txBody>
          <a:bodyPr/>
          <a:lstStyle/>
          <a:p>
            <a:pPr marL="457200" lvl="0" indent="-457200"/>
            <a:r>
              <a:rPr lang="en-US" sz="3600" dirty="0" smtClean="0"/>
              <a:t>Modeling</a:t>
            </a:r>
          </a:p>
          <a:p>
            <a:pPr marL="457200" lvl="0" indent="-457200"/>
            <a:endParaRPr lang="en-US" sz="1100" dirty="0" smtClean="0"/>
          </a:p>
          <a:p>
            <a:pPr marL="457200" indent="-457200"/>
            <a:r>
              <a:rPr lang="en-US" sz="3600" dirty="0" smtClean="0"/>
              <a:t>Co-planning</a:t>
            </a:r>
          </a:p>
          <a:p>
            <a:pPr marL="457200" indent="-457200">
              <a:buNone/>
            </a:pPr>
            <a:endParaRPr lang="en-US" sz="1100" dirty="0" smtClean="0"/>
          </a:p>
          <a:p>
            <a:pPr marL="457200" lvl="0" indent="-457200"/>
            <a:r>
              <a:rPr lang="en-US" sz="3600" dirty="0" smtClean="0"/>
              <a:t>Co-teaching</a:t>
            </a:r>
          </a:p>
          <a:p>
            <a:pPr marL="457200" lvl="0" indent="-457200">
              <a:buNone/>
            </a:pPr>
            <a:endParaRPr lang="en-US" sz="1200" dirty="0" smtClean="0"/>
          </a:p>
          <a:p>
            <a:pPr marL="457200" lvl="0" indent="-457200"/>
            <a:r>
              <a:rPr lang="en-US" sz="3600" dirty="0" smtClean="0"/>
              <a:t>Coaching conversations</a:t>
            </a:r>
          </a:p>
          <a:p>
            <a:pPr marL="457200" lvl="0" indent="-457200">
              <a:buNone/>
            </a:pPr>
            <a:endParaRPr lang="en-US" sz="1050" dirty="0" smtClean="0"/>
          </a:p>
          <a:p>
            <a:pPr marL="457200" lvl="0" indent="-457200"/>
            <a:r>
              <a:rPr lang="en-US" sz="3600" dirty="0" smtClean="0"/>
              <a:t>Analyzing student work</a:t>
            </a:r>
            <a:endParaRPr lang="en-US" sz="3600" dirty="0"/>
          </a:p>
        </p:txBody>
      </p:sp>
      <p:sp>
        <p:nvSpPr>
          <p:cNvPr id="5" name="Title 4"/>
          <p:cNvSpPr>
            <a:spLocks noGrp="1"/>
          </p:cNvSpPr>
          <p:nvPr>
            <p:ph type="title"/>
          </p:nvPr>
        </p:nvSpPr>
        <p:spPr/>
        <p:txBody>
          <a:bodyPr>
            <a:normAutofit/>
          </a:bodyPr>
          <a:lstStyle/>
          <a:p>
            <a:r>
              <a:rPr lang="en-US" sz="4400" dirty="0" smtClean="0"/>
              <a:t>Modes of Support</a:t>
            </a:r>
            <a:endParaRPr lang="en-US" sz="4400" dirty="0"/>
          </a:p>
        </p:txBody>
      </p:sp>
      <p:sp>
        <p:nvSpPr>
          <p:cNvPr id="10" name="Footer Placeholder 3"/>
          <p:cNvSpPr>
            <a:spLocks noGrp="1"/>
          </p:cNvSpPr>
          <p:nvPr>
            <p:ph type="ftr" sz="quarter" idx="10"/>
          </p:nvPr>
        </p:nvSpPr>
        <p:spPr/>
        <p:txBody>
          <a:bodyPr/>
          <a:lstStyle/>
          <a:p>
            <a:r>
              <a:rPr lang="en-US" dirty="0" smtClean="0"/>
              <a:t> </a:t>
            </a:r>
            <a:endParaRPr lang="en-US" dirty="0"/>
          </a:p>
        </p:txBody>
      </p:sp>
      <p:sp>
        <p:nvSpPr>
          <p:cNvPr id="4" name="Slide Number Placeholder 3"/>
          <p:cNvSpPr>
            <a:spLocks noGrp="1"/>
          </p:cNvSpPr>
          <p:nvPr>
            <p:ph type="sldNum" sz="quarter" idx="11"/>
          </p:nvPr>
        </p:nvSpPr>
        <p:spPr/>
        <p:txBody>
          <a:bodyPr/>
          <a:lstStyle/>
          <a:p>
            <a:fld id="{7D5C1135-EF3A-441C-9DC2-8C709DF76F72}" type="slidenum">
              <a:rPr lang="en-US" smtClean="0"/>
              <a:pPr/>
              <a:t>28</a:t>
            </a:fld>
            <a:endParaRPr lang="en-US" dirty="0"/>
          </a:p>
        </p:txBody>
      </p:sp>
      <p:grpSp>
        <p:nvGrpSpPr>
          <p:cNvPr id="7" name="Group 6"/>
          <p:cNvGrpSpPr/>
          <p:nvPr/>
        </p:nvGrpSpPr>
        <p:grpSpPr>
          <a:xfrm>
            <a:off x="6688157" y="5361705"/>
            <a:ext cx="932688" cy="1010412"/>
            <a:chOff x="147657" y="4948955"/>
            <a:chExt cx="932688" cy="1010412"/>
          </a:xfrm>
        </p:grpSpPr>
        <p:pic>
          <p:nvPicPr>
            <p:cNvPr id="8" name="Picture 6" descr="participant guide call out.png"/>
            <p:cNvPicPr>
              <a:picLocks noChangeAspect="1" noChangeArrowheads="1"/>
            </p:cNvPicPr>
            <p:nvPr/>
          </p:nvPicPr>
          <p:blipFill>
            <a:blip r:embed="rId3" cstate="print"/>
            <a:srcRect/>
            <a:stretch>
              <a:fillRect/>
            </a:stretch>
          </p:blipFill>
          <p:spPr bwMode="auto">
            <a:xfrm>
              <a:off x="147657" y="4948955"/>
              <a:ext cx="932688" cy="1010412"/>
            </a:xfrm>
            <a:prstGeom prst="rect">
              <a:avLst/>
            </a:prstGeom>
            <a:noFill/>
            <a:ln w="9525">
              <a:noFill/>
              <a:miter lim="800000"/>
              <a:headEnd/>
              <a:tailEnd/>
            </a:ln>
          </p:spPr>
        </p:pic>
        <p:sp>
          <p:nvSpPr>
            <p:cNvPr id="9" name="TextBox 8"/>
            <p:cNvSpPr txBox="1">
              <a:spLocks noChangeArrowheads="1"/>
            </p:cNvSpPr>
            <p:nvPr/>
          </p:nvSpPr>
          <p:spPr bwMode="auto">
            <a:xfrm>
              <a:off x="147657" y="4977603"/>
              <a:ext cx="914400" cy="369332"/>
            </a:xfrm>
            <a:prstGeom prst="rect">
              <a:avLst/>
            </a:prstGeom>
            <a:noFill/>
            <a:ln w="9525">
              <a:noFill/>
              <a:miter lim="800000"/>
              <a:headEnd/>
              <a:tailEnd/>
            </a:ln>
          </p:spPr>
          <p:txBody>
            <a:bodyPr wrap="square">
              <a:spAutoFit/>
            </a:bodyPr>
            <a:lstStyle/>
            <a:p>
              <a:pPr algn="ctr"/>
              <a:r>
                <a:rPr lang="en-US" dirty="0" smtClean="0"/>
                <a:t>Page 13</a:t>
              </a:r>
              <a:endParaRPr lang="en-US" dirty="0"/>
            </a:p>
          </p:txBody>
        </p:sp>
      </p:grpSp>
    </p:spTree>
    <p:extLst>
      <p:ext uri="{BB962C8B-B14F-4D97-AF65-F5344CB8AC3E}">
        <p14:creationId xmlns:p14="http://schemas.microsoft.com/office/powerpoint/2010/main" val="368681668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idx="1"/>
          </p:nvPr>
        </p:nvSpPr>
        <p:spPr>
          <a:xfrm>
            <a:off x="322834" y="982774"/>
            <a:ext cx="8153400" cy="5279907"/>
          </a:xfrm>
        </p:spPr>
        <p:txBody>
          <a:bodyPr/>
          <a:lstStyle/>
          <a:p>
            <a:r>
              <a:rPr lang="en-US" dirty="0"/>
              <a:t>Read the descriptions of the different modes of </a:t>
            </a:r>
            <a:r>
              <a:rPr lang="en-US" dirty="0" smtClean="0"/>
              <a:t>support in </a:t>
            </a:r>
            <a:r>
              <a:rPr lang="en-US" dirty="0"/>
              <a:t>your Participant Guide.</a:t>
            </a:r>
          </a:p>
          <a:p>
            <a:pPr lvl="1"/>
            <a:r>
              <a:rPr lang="en-US" sz="2500" dirty="0" smtClean="0"/>
              <a:t>Modeling</a:t>
            </a:r>
            <a:endParaRPr lang="en-US" sz="2500" dirty="0"/>
          </a:p>
          <a:p>
            <a:pPr lvl="1"/>
            <a:r>
              <a:rPr lang="en-US" sz="2500" dirty="0"/>
              <a:t>Co-planning</a:t>
            </a:r>
          </a:p>
          <a:p>
            <a:pPr lvl="1"/>
            <a:r>
              <a:rPr lang="en-US" sz="2500" dirty="0" smtClean="0"/>
              <a:t>Co</a:t>
            </a:r>
            <a:r>
              <a:rPr lang="en-US" sz="2500" dirty="0"/>
              <a:t>-teaching</a:t>
            </a:r>
          </a:p>
          <a:p>
            <a:pPr lvl="1"/>
            <a:r>
              <a:rPr lang="en-US" sz="2500" dirty="0" smtClean="0"/>
              <a:t>Coaching </a:t>
            </a:r>
            <a:r>
              <a:rPr lang="en-US" sz="2500" dirty="0"/>
              <a:t>conversations</a:t>
            </a:r>
          </a:p>
          <a:p>
            <a:pPr lvl="1"/>
            <a:r>
              <a:rPr lang="en-US" sz="2500" dirty="0" smtClean="0"/>
              <a:t>Analyzing student work</a:t>
            </a:r>
          </a:p>
          <a:p>
            <a:r>
              <a:rPr lang="en-US" dirty="0" smtClean="0"/>
              <a:t>In </a:t>
            </a:r>
            <a:r>
              <a:rPr lang="en-US" dirty="0"/>
              <a:t>your table groups, create a poster promoting your assigned mode of support, highlighting the benefits for both the teacher and the coach. </a:t>
            </a:r>
          </a:p>
          <a:p>
            <a:pPr lvl="1"/>
            <a:endParaRPr lang="en-US" sz="2400" dirty="0"/>
          </a:p>
        </p:txBody>
      </p:sp>
      <p:sp>
        <p:nvSpPr>
          <p:cNvPr id="5" name="Title 4"/>
          <p:cNvSpPr>
            <a:spLocks noGrp="1"/>
          </p:cNvSpPr>
          <p:nvPr>
            <p:ph type="title"/>
          </p:nvPr>
        </p:nvSpPr>
        <p:spPr/>
        <p:txBody>
          <a:bodyPr>
            <a:normAutofit/>
          </a:bodyPr>
          <a:lstStyle/>
          <a:p>
            <a:r>
              <a:rPr lang="en-US" sz="4400" dirty="0" smtClean="0"/>
              <a:t>Modes of Support</a:t>
            </a:r>
            <a:endParaRPr lang="en-US" sz="4400" dirty="0"/>
          </a:p>
        </p:txBody>
      </p:sp>
      <p:sp>
        <p:nvSpPr>
          <p:cNvPr id="8" name="Footer Placeholder 3"/>
          <p:cNvSpPr>
            <a:spLocks noGrp="1"/>
          </p:cNvSpPr>
          <p:nvPr>
            <p:ph type="ftr" sz="quarter" idx="10"/>
          </p:nvPr>
        </p:nvSpPr>
        <p:spPr/>
        <p:txBody>
          <a:bodyPr/>
          <a:lstStyle/>
          <a:p>
            <a:r>
              <a:rPr lang="en-US" dirty="0" smtClean="0"/>
              <a:t> </a:t>
            </a:r>
            <a:endParaRPr lang="en-US" dirty="0"/>
          </a:p>
        </p:txBody>
      </p:sp>
      <p:sp>
        <p:nvSpPr>
          <p:cNvPr id="4" name="Slide Number Placeholder 3"/>
          <p:cNvSpPr>
            <a:spLocks noGrp="1"/>
          </p:cNvSpPr>
          <p:nvPr>
            <p:ph type="sldNum" sz="quarter" idx="11"/>
          </p:nvPr>
        </p:nvSpPr>
        <p:spPr/>
        <p:txBody>
          <a:bodyPr/>
          <a:lstStyle/>
          <a:p>
            <a:fld id="{7D5C1135-EF3A-441C-9DC2-8C709DF76F72}" type="slidenum">
              <a:rPr lang="en-US" smtClean="0"/>
              <a:pPr/>
              <a:t>29</a:t>
            </a:fld>
            <a:endParaRPr lang="en-US" dirty="0"/>
          </a:p>
        </p:txBody>
      </p:sp>
      <p:grpSp>
        <p:nvGrpSpPr>
          <p:cNvPr id="13" name="Group 12"/>
          <p:cNvGrpSpPr/>
          <p:nvPr/>
        </p:nvGrpSpPr>
        <p:grpSpPr>
          <a:xfrm>
            <a:off x="6688157" y="5575019"/>
            <a:ext cx="932688" cy="1010412"/>
            <a:chOff x="147657" y="4948955"/>
            <a:chExt cx="932688" cy="1010412"/>
          </a:xfrm>
        </p:grpSpPr>
        <p:pic>
          <p:nvPicPr>
            <p:cNvPr id="14" name="Picture 6" descr="participant guide call out.png"/>
            <p:cNvPicPr>
              <a:picLocks noChangeAspect="1" noChangeArrowheads="1"/>
            </p:cNvPicPr>
            <p:nvPr/>
          </p:nvPicPr>
          <p:blipFill>
            <a:blip r:embed="rId3" cstate="print"/>
            <a:srcRect/>
            <a:stretch>
              <a:fillRect/>
            </a:stretch>
          </p:blipFill>
          <p:spPr bwMode="auto">
            <a:xfrm>
              <a:off x="147657" y="4948955"/>
              <a:ext cx="932688" cy="1010412"/>
            </a:xfrm>
            <a:prstGeom prst="rect">
              <a:avLst/>
            </a:prstGeom>
            <a:noFill/>
            <a:ln w="9525">
              <a:noFill/>
              <a:miter lim="800000"/>
              <a:headEnd/>
              <a:tailEnd/>
            </a:ln>
          </p:spPr>
        </p:pic>
        <p:sp>
          <p:nvSpPr>
            <p:cNvPr id="15" name="TextBox 14"/>
            <p:cNvSpPr txBox="1">
              <a:spLocks noChangeArrowheads="1"/>
            </p:cNvSpPr>
            <p:nvPr/>
          </p:nvSpPr>
          <p:spPr bwMode="auto">
            <a:xfrm>
              <a:off x="147657" y="4977603"/>
              <a:ext cx="914400" cy="369332"/>
            </a:xfrm>
            <a:prstGeom prst="rect">
              <a:avLst/>
            </a:prstGeom>
            <a:noFill/>
            <a:ln w="9525">
              <a:noFill/>
              <a:miter lim="800000"/>
              <a:headEnd/>
              <a:tailEnd/>
            </a:ln>
          </p:spPr>
          <p:txBody>
            <a:bodyPr wrap="square">
              <a:spAutoFit/>
            </a:bodyPr>
            <a:lstStyle/>
            <a:p>
              <a:pPr algn="ctr"/>
              <a:r>
                <a:rPr lang="en-US" dirty="0" smtClean="0"/>
                <a:t>Page 14</a:t>
              </a:r>
              <a:endParaRPr lang="en-US" dirty="0"/>
            </a:p>
          </p:txBody>
        </p:sp>
      </p:grpSp>
    </p:spTree>
    <p:extLst>
      <p:ext uri="{BB962C8B-B14F-4D97-AF65-F5344CB8AC3E}">
        <p14:creationId xmlns:p14="http://schemas.microsoft.com/office/powerpoint/2010/main" val="194555948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p:txBody>
          <a:bodyPr/>
          <a:lstStyle/>
          <a:p>
            <a:r>
              <a:rPr lang="en-US" dirty="0" smtClean="0"/>
              <a:t>Which modes of support will best meet the needs you identified on the Implementation Plan Template?  </a:t>
            </a:r>
          </a:p>
          <a:p>
            <a:endParaRPr lang="en-US" dirty="0"/>
          </a:p>
          <a:p>
            <a:r>
              <a:rPr lang="en-US" dirty="0" smtClean="0"/>
              <a:t>Discuss your initial ideas with your table group.</a:t>
            </a:r>
            <a:endParaRPr lang="en-US" dirty="0"/>
          </a:p>
        </p:txBody>
      </p:sp>
      <p:sp>
        <p:nvSpPr>
          <p:cNvPr id="2" name="Title 1"/>
          <p:cNvSpPr>
            <a:spLocks noGrp="1"/>
          </p:cNvSpPr>
          <p:nvPr>
            <p:ph type="title"/>
          </p:nvPr>
        </p:nvSpPr>
        <p:spPr/>
        <p:txBody>
          <a:bodyPr>
            <a:normAutofit/>
          </a:bodyPr>
          <a:lstStyle/>
          <a:p>
            <a:r>
              <a:rPr lang="en-US" dirty="0" smtClean="0"/>
              <a:t>How will teachers’ needs be met?  </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pPr algn="r"/>
            <a:fld id="{8D79BE21-F712-4A53-802B-F850200F0AA7}" type="slidenum">
              <a:rPr lang="en-US" smtClean="0"/>
              <a:pPr algn="r"/>
              <a:t>30</a:t>
            </a:fld>
            <a:endParaRPr lang="en-US" dirty="0"/>
          </a:p>
        </p:txBody>
      </p:sp>
    </p:spTree>
    <p:extLst>
      <p:ext uri="{BB962C8B-B14F-4D97-AF65-F5344CB8AC3E}">
        <p14:creationId xmlns:p14="http://schemas.microsoft.com/office/powerpoint/2010/main" val="373713675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29786</TotalTime>
  <Words>924</Words>
  <Application>Microsoft Office PowerPoint</Application>
  <PresentationFormat>On-screen Show (4:3)</PresentationFormat>
  <Paragraphs>90</Paragraphs>
  <Slides>6</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Times New Roman</vt:lpstr>
      <vt:lpstr>LtBkgBlueBorder</vt:lpstr>
      <vt:lpstr>LtBkgNoBorder</vt:lpstr>
      <vt:lpstr>Connecticut Core Standards  for Mathematics</vt:lpstr>
      <vt:lpstr>Modes of Support</vt:lpstr>
      <vt:lpstr>Strategies to Meet Teacher Needs</vt:lpstr>
      <vt:lpstr>Modes of Support</vt:lpstr>
      <vt:lpstr>Modes of Support</vt:lpstr>
      <vt:lpstr>How will teachers’ needs be met?  </vt:lpstr>
    </vt:vector>
  </TitlesOfParts>
  <Manager/>
  <Company>Public Consulting Group</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subject/>
  <dc:creator>Public Consulting Group</dc:creator>
  <cp:keywords/>
  <dc:description/>
  <cp:lastModifiedBy>Wade, Michelle</cp:lastModifiedBy>
  <cp:revision>816</cp:revision>
  <cp:lastPrinted>2014-09-14T15:29:58Z</cp:lastPrinted>
  <dcterms:created xsi:type="dcterms:W3CDTF">2014-01-18T18:47:42Z</dcterms:created>
  <dcterms:modified xsi:type="dcterms:W3CDTF">2015-01-16T16:31:51Z</dcterms:modified>
  <cp:category/>
</cp:coreProperties>
</file>