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1" showSpecialPlsOnTitleSld="0" saveSubsetFonts="1" bookmarkIdSeed="3">
  <p:sldMasterIdLst>
    <p:sldMasterId id="2147483687" r:id="rId1"/>
    <p:sldMasterId id="2147483711" r:id="rId2"/>
    <p:sldMasterId id="2147483723" r:id="rId3"/>
  </p:sldMasterIdLst>
  <p:notesMasterIdLst>
    <p:notesMasterId r:id="rId6"/>
  </p:notesMasterIdLst>
  <p:handoutMasterIdLst>
    <p:handoutMasterId r:id="rId7"/>
  </p:handoutMasterIdLst>
  <p:sldIdLst>
    <p:sldId id="370" r:id="rId4"/>
    <p:sldId id="905" r:id="rId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3"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6" clrIdx="4">
    <p:extLst>
      <p:ext uri="{19B8F6BF-5375-455C-9EA6-DF929625EA0E}">
        <p15:presenceInfo xmlns:p15="http://schemas.microsoft.com/office/powerpoint/2012/main" userId="S-1-5-21-1417001333-1682526488-839522115-26738" providerId="AD"/>
      </p:ext>
    </p:extLst>
  </p:cmAuthor>
  <p:cmAuthor id="5" name="Berlin, Debra" initials="BD" lastIdx="1"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80" autoAdjust="0"/>
    <p:restoredTop sz="91896" autoAdjust="0"/>
  </p:normalViewPr>
  <p:slideViewPr>
    <p:cSldViewPr snapToGrid="0">
      <p:cViewPr varScale="1">
        <p:scale>
          <a:sx n="61" d="100"/>
          <a:sy n="61" d="100"/>
        </p:scale>
        <p:origin x="854" y="48"/>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60" d="100"/>
        <a:sy n="160" d="100"/>
      </p:scale>
      <p:origin x="0" y="-12186"/>
    </p:cViewPr>
  </p:sorterViewPr>
  <p:notesViewPr>
    <p:cSldViewPr snapToGrid="0">
      <p:cViewPr>
        <p:scale>
          <a:sx n="90" d="100"/>
          <a:sy n="90" d="100"/>
        </p:scale>
        <p:origin x="2046" y="-954"/>
      </p:cViewPr>
      <p:guideLst>
        <p:guide orient="horz" pos="2905"/>
        <p:guide pos="2184"/>
        <p:guide orient="horz" pos="2957"/>
        <p:guide pos="2237"/>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9" tIns="47115" rIns="94229" bIns="47115"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5" rIns="94229"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9" tIns="47115" rIns="94229" bIns="47115"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idx="1"/>
          </p:nvPr>
        </p:nvSpPr>
        <p:spPr>
          <a:xfrm>
            <a:off x="4023093" y="0"/>
            <a:ext cx="3077739" cy="471055"/>
          </a:xfrm>
          <a:prstGeom prst="rect">
            <a:avLst/>
          </a:prstGeom>
        </p:spPr>
        <p:txBody>
          <a:bodyPr vert="horz" lIns="94229" tIns="47115" rIns="94229" bIns="47115"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5" rIns="94229" bIns="47115" rtlCol="0" anchor="ctr"/>
          <a:lstStyle/>
          <a:p>
            <a:endParaRPr lang="en-US" dirty="0"/>
          </a:p>
        </p:txBody>
      </p:sp>
      <p:sp>
        <p:nvSpPr>
          <p:cNvPr id="5" name="Notes Placeholder 4"/>
          <p:cNvSpPr>
            <a:spLocks noGrp="1"/>
          </p:cNvSpPr>
          <p:nvPr>
            <p:ph type="body" sz="quarter" idx="3"/>
          </p:nvPr>
        </p:nvSpPr>
        <p:spPr>
          <a:xfrm>
            <a:off x="710248" y="4518203"/>
            <a:ext cx="5681980" cy="3696712"/>
          </a:xfrm>
          <a:prstGeom prst="rect">
            <a:avLst/>
          </a:prstGeom>
        </p:spPr>
        <p:txBody>
          <a:bodyPr vert="horz" lIns="94229" tIns="47115" rIns="94229" bIns="471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71054"/>
          </a:xfrm>
          <a:prstGeom prst="rect">
            <a:avLst/>
          </a:prstGeom>
        </p:spPr>
        <p:txBody>
          <a:bodyPr vert="horz" lIns="94229" tIns="47115" rIns="94229" bIns="47115"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61</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30 minutes</a:t>
            </a:r>
          </a:p>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Video</a:t>
            </a:r>
            <a:r>
              <a:rPr lang="en-US" sz="1200" kern="1200" baseline="0" dirty="0" smtClean="0">
                <a:solidFill>
                  <a:schemeClr val="tx1"/>
                </a:solidFill>
                <a:effectLst/>
                <a:latin typeface="+mn-lt"/>
                <a:ea typeface="+mn-ea"/>
                <a:cs typeface="+mn-cs"/>
              </a:rPr>
              <a:t> Lesson: https://www.youtube.com/watch?v=KhJHzabXTSE  </a:t>
            </a:r>
          </a:p>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baseline="0" dirty="0" smtClean="0">
                <a:solidFill>
                  <a:schemeClr val="tx1"/>
                </a:solidFill>
                <a:effectLst/>
                <a:latin typeface="+mn-lt"/>
                <a:ea typeface="+mn-ea"/>
                <a:cs typeface="+mn-cs"/>
              </a:rPr>
              <a:t>In this section, coaches will be using the Classroom “Look Fors” guide to observe a lesson. It is important not to expect the coaches to focus on all five areas so remind them to divide up sections amongst the members of their group. Since this is a fifth grade classroom, you should let the participants know that the foundational skills section would not be an appropriate focus area. After they have watched the video they should spend time discussing what they saw and what was put into their notes. Direct them to discussion questions in the Participant Guide.</a:t>
            </a:r>
            <a:endParaRPr lang="en-US" sz="1200" kern="1200" dirty="0" smtClean="0">
              <a:solidFill>
                <a:schemeClr val="tx1"/>
              </a:solidFill>
              <a:effectLst/>
              <a:latin typeface="+mn-lt"/>
              <a:ea typeface="+mn-ea"/>
              <a:cs typeface="+mn-cs"/>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62</a:t>
            </a:fld>
            <a:endParaRPr lang="en-US" dirty="0"/>
          </a:p>
        </p:txBody>
      </p:sp>
    </p:spTree>
    <p:extLst>
      <p:ext uri="{BB962C8B-B14F-4D97-AF65-F5344CB8AC3E}">
        <p14:creationId xmlns:p14="http://schemas.microsoft.com/office/powerpoint/2010/main" val="2903368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TextBox 3"/>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5b</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5b</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youtube.com/watch?v=KhJHzabXTSE" TargetMode="External"/><Relationship Id="rId5" Type="http://schemas.openxmlformats.org/officeDocument/2006/relationships/hyperlink" Target="http://www.youtube.com/watch?v=hW3TqIfxUmo" TargetMode="Externa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990600" y="180575"/>
            <a:ext cx="7772400" cy="1066800"/>
          </a:xfrm>
        </p:spPr>
        <p:txBody>
          <a:bodyPr>
            <a:noAutofit/>
          </a:bodyPr>
          <a:lstStyle/>
          <a:p>
            <a:r>
              <a:rPr lang="en-US" sz="3600" dirty="0" smtClean="0"/>
              <a:t>Activity 5</a:t>
            </a:r>
            <a:r>
              <a:rPr lang="en-US" sz="3600" dirty="0"/>
              <a:t>: Assessing and Debriefing a Classroom Lesson</a:t>
            </a:r>
            <a:endParaRPr lang="en-US" sz="3600" dirty="0" smtClean="0"/>
          </a:p>
        </p:txBody>
      </p:sp>
      <p:sp>
        <p:nvSpPr>
          <p:cNvPr id="3" name="Slide Number Placeholder 2"/>
          <p:cNvSpPr>
            <a:spLocks noGrp="1"/>
          </p:cNvSpPr>
          <p:nvPr>
            <p:ph type="sldNum" sz="quarter" idx="11"/>
          </p:nvPr>
        </p:nvSpPr>
        <p:spPr>
          <a:prstGeom prst="rect">
            <a:avLst/>
          </a:prstGeom>
        </p:spPr>
        <p:txBody>
          <a:bodyPr/>
          <a:lstStyle/>
          <a:p>
            <a:pPr algn="r"/>
            <a:fld id="{EE3D4692-A625-460F-A072-DE10EEAA5719}" type="slidenum">
              <a:rPr lang="en-US" smtClean="0"/>
              <a:pPr algn="r"/>
              <a:t>62</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086282151"/>
              </p:ext>
            </p:extLst>
          </p:nvPr>
        </p:nvGraphicFramePr>
        <p:xfrm>
          <a:off x="381000" y="1508760"/>
          <a:ext cx="8382000" cy="3611880"/>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382000"/>
              </a:tblGrid>
              <a:tr h="435950">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400" u="none" strike="noStrike" cap="none" normalizeH="0" baseline="0" dirty="0" smtClean="0">
                          <a:ln>
                            <a:noFill/>
                          </a:ln>
                          <a:effectLst/>
                        </a:rPr>
                        <a:t>Activity </a:t>
                      </a:r>
                      <a:r>
                        <a:rPr kumimoji="0" lang="en-US" sz="2400" u="none" strike="noStrike" cap="none" normalizeH="0" baseline="0" dirty="0" smtClean="0">
                          <a:ln>
                            <a:noFill/>
                          </a:ln>
                          <a:solidFill>
                            <a:schemeClr val="bg1"/>
                          </a:solidFill>
                          <a:effectLst/>
                        </a:rPr>
                        <a:t>5a: Assessing a Video Lesson Using </a:t>
                      </a:r>
                      <a:r>
                        <a:rPr lang="en-US" sz="2400" dirty="0" smtClean="0"/>
                        <a:t>“Look Fors” Guide</a:t>
                      </a:r>
                      <a:endParaRPr lang="en-US" sz="2400" kern="1200" dirty="0" smtClean="0">
                        <a:solidFill>
                          <a:schemeClr val="bg1"/>
                        </a:solidFill>
                        <a:effectLst/>
                        <a:latin typeface="+mn-lt"/>
                        <a:ea typeface="+mn-ea"/>
                        <a:cs typeface="+mn-cs"/>
                      </a:endParaRPr>
                    </a:p>
                  </a:txBody>
                  <a:tcPr marT="45712" marB="45712" horzOverflow="overflow"/>
                </a:tc>
              </a:tr>
              <a:tr h="3154696">
                <a:tc>
                  <a:txBody>
                    <a:bodyPr/>
                    <a:lstStyle/>
                    <a:p>
                      <a:pPr marL="342900" lvl="0" indent="-342900">
                        <a:buFont typeface="+mj-lt"/>
                        <a:buAutoNum type="arabicPeriod"/>
                      </a:pPr>
                      <a:r>
                        <a:rPr lang="en-US" sz="2000" b="0" kern="1200" dirty="0" smtClean="0">
                          <a:solidFill>
                            <a:schemeClr val="dk1"/>
                          </a:solidFill>
                          <a:effectLst/>
                          <a:latin typeface="+mn-lt"/>
                          <a:ea typeface="+mn-ea"/>
                          <a:cs typeface="+mn-cs"/>
                        </a:rPr>
                        <a:t>In groups, select one section of the Class</a:t>
                      </a:r>
                      <a:r>
                        <a:rPr lang="en-US" sz="2000" b="0" kern="1200" baseline="0" dirty="0" smtClean="0">
                          <a:solidFill>
                            <a:schemeClr val="dk1"/>
                          </a:solidFill>
                          <a:effectLst/>
                          <a:latin typeface="+mn-lt"/>
                          <a:ea typeface="+mn-ea"/>
                          <a:cs typeface="+mn-cs"/>
                        </a:rPr>
                        <a:t>room “Look Fors” </a:t>
                      </a:r>
                      <a:r>
                        <a:rPr lang="en-US" sz="2000" b="0" kern="1200" dirty="0" smtClean="0">
                          <a:solidFill>
                            <a:schemeClr val="dk1"/>
                          </a:solidFill>
                          <a:effectLst/>
                          <a:latin typeface="+mn-lt"/>
                          <a:ea typeface="+mn-ea"/>
                          <a:cs typeface="+mn-cs"/>
                        </a:rPr>
                        <a:t>for each participant to focus on while watching the video lesson. </a:t>
                      </a:r>
                    </a:p>
                    <a:p>
                      <a:pPr marL="342900" lvl="0" indent="-342900">
                        <a:buFont typeface="+mj-lt"/>
                        <a:buAutoNum type="arabicPeriod"/>
                      </a:pPr>
                      <a:r>
                        <a:rPr lang="en-US" sz="2000" b="0" kern="1200" dirty="0" smtClean="0">
                          <a:solidFill>
                            <a:schemeClr val="dk1"/>
                          </a:solidFill>
                          <a:effectLst/>
                          <a:latin typeface="+mn-lt"/>
                          <a:ea typeface="+mn-ea"/>
                          <a:cs typeface="+mn-cs"/>
                        </a:rPr>
                        <a:t>Closely</a:t>
                      </a:r>
                      <a:r>
                        <a:rPr lang="en-US" sz="2000" b="0" kern="1200" baseline="0" dirty="0" smtClean="0">
                          <a:solidFill>
                            <a:schemeClr val="dk1"/>
                          </a:solidFill>
                          <a:effectLst/>
                          <a:latin typeface="+mn-lt"/>
                          <a:ea typeface="+mn-ea"/>
                          <a:cs typeface="+mn-cs"/>
                        </a:rPr>
                        <a:t> read the instructional practices that should be observed during the video lesson.</a:t>
                      </a:r>
                      <a:endParaRPr lang="en-US" sz="2000" b="0" kern="1200" dirty="0" smtClean="0">
                        <a:solidFill>
                          <a:schemeClr val="dk1"/>
                        </a:solidFill>
                        <a:effectLst/>
                        <a:latin typeface="+mn-lt"/>
                        <a:ea typeface="+mn-ea"/>
                        <a:cs typeface="+mn-cs"/>
                      </a:endParaRPr>
                    </a:p>
                    <a:p>
                      <a:pPr marL="347663" lvl="0" indent="-347663">
                        <a:lnSpc>
                          <a:spcPct val="100000"/>
                        </a:lnSpc>
                        <a:buFont typeface="+mj-lt"/>
                        <a:buNone/>
                      </a:pPr>
                      <a:r>
                        <a:rPr lang="en-US" sz="2000" b="0" kern="1200" dirty="0" smtClean="0">
                          <a:solidFill>
                            <a:schemeClr val="dk1"/>
                          </a:solidFill>
                          <a:effectLst/>
                          <a:latin typeface="+mn-lt"/>
                          <a:ea typeface="+mn-ea"/>
                          <a:cs typeface="+mn-cs"/>
                        </a:rPr>
                        <a:t>3.</a:t>
                      </a:r>
                      <a:r>
                        <a:rPr lang="en-US" sz="2000" b="0" kern="1200" baseline="0" dirty="0" smtClean="0">
                          <a:solidFill>
                            <a:schemeClr val="dk1"/>
                          </a:solidFill>
                          <a:effectLst/>
                          <a:latin typeface="+mn-lt"/>
                          <a:ea typeface="+mn-ea"/>
                          <a:cs typeface="+mn-cs"/>
                        </a:rPr>
                        <a:t>  </a:t>
                      </a:r>
                      <a:r>
                        <a:rPr lang="en-US" sz="2000" b="0" kern="1200" dirty="0" smtClean="0">
                          <a:solidFill>
                            <a:schemeClr val="dk1"/>
                          </a:solidFill>
                          <a:effectLst/>
                          <a:latin typeface="+mn-lt"/>
                          <a:ea typeface="+mn-ea"/>
                          <a:cs typeface="+mn-cs"/>
                        </a:rPr>
                        <a:t> Watch the video</a:t>
                      </a:r>
                      <a:r>
                        <a:rPr lang="en-US" sz="2000" b="0" kern="1200" baseline="0" dirty="0" smtClean="0">
                          <a:solidFill>
                            <a:schemeClr val="dk1"/>
                          </a:solidFill>
                          <a:effectLst/>
                          <a:latin typeface="+mn-lt"/>
                          <a:ea typeface="+mn-ea"/>
                          <a:cs typeface="+mn-cs"/>
                        </a:rPr>
                        <a:t>. U</a:t>
                      </a:r>
                      <a:r>
                        <a:rPr lang="en-US" sz="2000" b="0" kern="1200" dirty="0" smtClean="0">
                          <a:solidFill>
                            <a:schemeClr val="dk1"/>
                          </a:solidFill>
                          <a:effectLst/>
                          <a:latin typeface="+mn-lt"/>
                          <a:ea typeface="+mn-ea"/>
                          <a:cs typeface="+mn-cs"/>
                        </a:rPr>
                        <a:t>se the Classroom “Look Fors” to gather evidence of the CCS integration within the lesson.</a:t>
                      </a:r>
                    </a:p>
                    <a:p>
                      <a:pPr marL="406400" lvl="0" indent="-406400">
                        <a:buFont typeface="+mj-lt"/>
                        <a:buNone/>
                      </a:pPr>
                      <a:r>
                        <a:rPr lang="en-US" sz="2000" b="0" kern="1200" dirty="0" smtClean="0">
                          <a:solidFill>
                            <a:schemeClr val="dk1"/>
                          </a:solidFill>
                          <a:effectLst/>
                          <a:latin typeface="+mn-lt"/>
                          <a:ea typeface="+mn-ea"/>
                          <a:cs typeface="+mn-cs"/>
                        </a:rPr>
                        <a:t>4.   Take notes during the lesson</a:t>
                      </a:r>
                      <a:r>
                        <a:rPr lang="en-US" sz="2000" b="0" kern="1200" baseline="0" dirty="0" smtClean="0">
                          <a:solidFill>
                            <a:schemeClr val="dk1"/>
                          </a:solidFill>
                          <a:effectLst/>
                          <a:latin typeface="+mn-lt"/>
                          <a:ea typeface="+mn-ea"/>
                          <a:cs typeface="+mn-cs"/>
                        </a:rPr>
                        <a:t> and</a:t>
                      </a:r>
                      <a:r>
                        <a:rPr lang="en-US" sz="2000" b="0" kern="1200" dirty="0" smtClean="0">
                          <a:solidFill>
                            <a:schemeClr val="dk1"/>
                          </a:solidFill>
                          <a:effectLst/>
                          <a:latin typeface="+mn-lt"/>
                          <a:ea typeface="+mn-ea"/>
                          <a:cs typeface="+mn-cs"/>
                        </a:rPr>
                        <a:t> share</a:t>
                      </a:r>
                      <a:r>
                        <a:rPr lang="en-US" sz="2000" b="0" kern="1200" baseline="0" dirty="0" smtClean="0">
                          <a:solidFill>
                            <a:schemeClr val="dk1"/>
                          </a:solidFill>
                          <a:effectLst/>
                          <a:latin typeface="+mn-lt"/>
                          <a:ea typeface="+mn-ea"/>
                          <a:cs typeface="+mn-cs"/>
                        </a:rPr>
                        <a:t> </a:t>
                      </a:r>
                      <a:r>
                        <a:rPr lang="en-US" sz="2000" b="0" kern="1200" dirty="0" smtClean="0">
                          <a:solidFill>
                            <a:schemeClr val="dk1"/>
                          </a:solidFill>
                          <a:effectLst/>
                          <a:latin typeface="+mn-lt"/>
                          <a:ea typeface="+mn-ea"/>
                          <a:cs typeface="+mn-cs"/>
                        </a:rPr>
                        <a:t>with other team members at</a:t>
                      </a:r>
                      <a:r>
                        <a:rPr lang="en-US" sz="2000" b="0" kern="1200" baseline="0" dirty="0" smtClean="0">
                          <a:solidFill>
                            <a:schemeClr val="dk1"/>
                          </a:solidFill>
                          <a:effectLst/>
                          <a:latin typeface="+mn-lt"/>
                          <a:ea typeface="+mn-ea"/>
                          <a:cs typeface="+mn-cs"/>
                        </a:rPr>
                        <a:t> the conclusion of the video</a:t>
                      </a:r>
                      <a:r>
                        <a:rPr lang="en-US" sz="2000" b="0" kern="1200" dirty="0" smtClean="0">
                          <a:solidFill>
                            <a:schemeClr val="dk1"/>
                          </a:solidFill>
                          <a:effectLst/>
                          <a:latin typeface="+mn-lt"/>
                          <a:ea typeface="+mn-ea"/>
                          <a:cs typeface="+mn-cs"/>
                        </a:rPr>
                        <a:t>.</a:t>
                      </a:r>
                    </a:p>
                    <a:p>
                      <a:pPr marL="406400" lvl="0" indent="-406400">
                        <a:buFont typeface="+mj-lt"/>
                        <a:buNone/>
                      </a:pPr>
                      <a:r>
                        <a:rPr lang="en-US" sz="2000" b="0" kern="1200" dirty="0" smtClean="0">
                          <a:solidFill>
                            <a:schemeClr val="dk1"/>
                          </a:solidFill>
                          <a:effectLst/>
                          <a:latin typeface="+mn-lt"/>
                          <a:ea typeface="+mn-ea"/>
                          <a:cs typeface="+mn-cs"/>
                        </a:rPr>
                        <a:t>5.   After</a:t>
                      </a:r>
                      <a:r>
                        <a:rPr lang="en-US" sz="2000" b="0" kern="1200" baseline="0" dirty="0" smtClean="0">
                          <a:solidFill>
                            <a:schemeClr val="dk1"/>
                          </a:solidFill>
                          <a:effectLst/>
                          <a:latin typeface="+mn-lt"/>
                          <a:ea typeface="+mn-ea"/>
                          <a:cs typeface="+mn-cs"/>
                        </a:rPr>
                        <a:t> the lesson discuss </a:t>
                      </a:r>
                      <a:r>
                        <a:rPr lang="en-US" sz="2000" b="0" kern="1200" dirty="0" smtClean="0">
                          <a:solidFill>
                            <a:schemeClr val="dk1"/>
                          </a:solidFill>
                          <a:effectLst/>
                          <a:latin typeface="+mn-lt"/>
                          <a:ea typeface="+mn-ea"/>
                          <a:cs typeface="+mn-cs"/>
                        </a:rPr>
                        <a:t>the questions in your Participant</a:t>
                      </a:r>
                      <a:r>
                        <a:rPr lang="en-US" sz="2000" b="0" kern="1200" baseline="0" dirty="0" smtClean="0">
                          <a:solidFill>
                            <a:schemeClr val="dk1"/>
                          </a:solidFill>
                          <a:effectLst/>
                          <a:latin typeface="+mn-lt"/>
                          <a:ea typeface="+mn-ea"/>
                          <a:cs typeface="+mn-cs"/>
                        </a:rPr>
                        <a:t> Guide </a:t>
                      </a:r>
                      <a:r>
                        <a:rPr lang="en-US" sz="2000" b="0" kern="1200" dirty="0" smtClean="0">
                          <a:solidFill>
                            <a:schemeClr val="dk1"/>
                          </a:solidFill>
                          <a:effectLst/>
                          <a:latin typeface="+mn-lt"/>
                          <a:ea typeface="+mn-ea"/>
                          <a:cs typeface="+mn-cs"/>
                        </a:rPr>
                        <a:t>with your group.</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2303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5849694" y="5605272"/>
            <a:ext cx="855322" cy="932688"/>
          </a:xfrm>
          <a:prstGeom prst="rect">
            <a:avLst/>
          </a:prstGeom>
          <a:noFill/>
          <a:ln w="9525">
            <a:noFill/>
            <a:miter lim="800000"/>
            <a:headEnd/>
            <a:tailEnd/>
          </a:ln>
        </p:spPr>
      </p:pic>
      <p:sp>
        <p:nvSpPr>
          <p:cNvPr id="4" name="Rectangle 3"/>
          <p:cNvSpPr/>
          <p:nvPr/>
        </p:nvSpPr>
        <p:spPr>
          <a:xfrm>
            <a:off x="5815188" y="5314253"/>
            <a:ext cx="918393" cy="646331"/>
          </a:xfrm>
          <a:prstGeom prst="rect">
            <a:avLst/>
          </a:prstGeom>
        </p:spPr>
        <p:txBody>
          <a:bodyPr wrap="none">
            <a:spAutoFit/>
          </a:bodyPr>
          <a:lstStyle/>
          <a:p>
            <a:pPr algn="ctr">
              <a:buFont typeface="Arial" charset="0"/>
              <a:buNone/>
            </a:pPr>
            <a:endParaRPr lang="en-US" dirty="0" smtClean="0"/>
          </a:p>
          <a:p>
            <a:pPr algn="ctr">
              <a:buFont typeface="Arial" charset="0"/>
              <a:buNone/>
            </a:pPr>
            <a:r>
              <a:rPr lang="en-US" dirty="0" smtClean="0"/>
              <a:t>Page 24</a:t>
            </a:r>
            <a:endParaRPr lang="en-US" i="1" dirty="0">
              <a:hlinkClick r:id="rId5"/>
            </a:endParaRPr>
          </a:p>
        </p:txBody>
      </p:sp>
      <p:sp>
        <p:nvSpPr>
          <p:cNvPr id="6" name="Footer Placeholder 5"/>
          <p:cNvSpPr>
            <a:spLocks noGrp="1"/>
          </p:cNvSpPr>
          <p:nvPr>
            <p:ph type="ftr" sz="quarter" idx="10"/>
          </p:nvPr>
        </p:nvSpPr>
        <p:spPr/>
        <p:txBody>
          <a:bodyPr/>
          <a:lstStyle/>
          <a:p>
            <a:r>
              <a:rPr lang="en-US" dirty="0" smtClean="0"/>
              <a:t> </a:t>
            </a:r>
            <a:endParaRPr lang="en-US" dirty="0"/>
          </a:p>
        </p:txBody>
      </p:sp>
      <p:sp>
        <p:nvSpPr>
          <p:cNvPr id="2" name="Rectangle 1"/>
          <p:cNvSpPr/>
          <p:nvPr/>
        </p:nvSpPr>
        <p:spPr>
          <a:xfrm>
            <a:off x="381000" y="5175513"/>
            <a:ext cx="7334250" cy="646331"/>
          </a:xfrm>
          <a:prstGeom prst="rect">
            <a:avLst/>
          </a:prstGeom>
        </p:spPr>
        <p:txBody>
          <a:bodyPr wrap="square">
            <a:spAutoFit/>
          </a:bodyPr>
          <a:lstStyle/>
          <a:p>
            <a:pPr marR="0" lvl="0">
              <a:spcBef>
                <a:spcPts val="300"/>
              </a:spcBef>
              <a:spcAft>
                <a:spcPts val="600"/>
              </a:spcAft>
              <a:buClr>
                <a:srgbClr val="76923C"/>
              </a:buClr>
            </a:pPr>
            <a:r>
              <a:rPr lang="en-US" i="1" dirty="0">
                <a:latin typeface="Calibri" panose="020F0502020204030204" pitchFamily="34" charset="0"/>
                <a:cs typeface="Times New Roman" panose="02020603050405020304" pitchFamily="18" charset="0"/>
              </a:rPr>
              <a:t>Guided Reading with Jenna.</a:t>
            </a:r>
            <a:r>
              <a:rPr lang="en-US" dirty="0">
                <a:latin typeface="Calibri" panose="020F0502020204030204" pitchFamily="34" charset="0"/>
                <a:cs typeface="Times New Roman" panose="02020603050405020304" pitchFamily="18" charset="0"/>
              </a:rPr>
              <a:t> (2011). Teaching Channel. Retrieved from: </a:t>
            </a:r>
            <a:r>
              <a:rPr lang="en-US" dirty="0">
                <a:solidFill>
                  <a:srgbClr val="0000FF"/>
                </a:solidFill>
                <a:latin typeface="Calibri" panose="020F0502020204030204" pitchFamily="34" charset="0"/>
                <a:cs typeface="Times New Roman" panose="02020603050405020304" pitchFamily="18" charset="0"/>
                <a:hlinkClick r:id="rId6"/>
              </a:rPr>
              <a:t>https://www.youtube.com/watch?v=KhJHzabXTSE</a:t>
            </a:r>
            <a:endParaRPr lang="en-US" dirty="0">
              <a:effectLst/>
              <a:latin typeface="Calibri" panose="020F0502020204030204" pitchFamily="34" charset="0"/>
              <a:ea typeface="+mn-ea"/>
              <a:cs typeface="Times New Roman" panose="02020603050405020304" pitchFamily="18" charset="0"/>
            </a:endParaRPr>
          </a:p>
        </p:txBody>
      </p:sp>
    </p:spTree>
    <p:extLst>
      <p:ext uri="{BB962C8B-B14F-4D97-AF65-F5344CB8AC3E}">
        <p14:creationId xmlns:p14="http://schemas.microsoft.com/office/powerpoint/2010/main" val="179572561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25011</TotalTime>
  <Words>280</Words>
  <Application>Microsoft Office PowerPoint</Application>
  <PresentationFormat>On-screen Show (4:3)</PresentationFormat>
  <Paragraphs>24</Paragraphs>
  <Slides>2</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Activity 5: Assessing and Debriefing a Classroom Lesson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1212</cp:revision>
  <cp:lastPrinted>2014-03-02T01:07:44Z</cp:lastPrinted>
  <dcterms:created xsi:type="dcterms:W3CDTF">2014-01-18T18:47:42Z</dcterms:created>
  <dcterms:modified xsi:type="dcterms:W3CDTF">2015-01-16T17:44:41Z</dcterms:modified>
</cp:coreProperties>
</file>