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0" showSpecialPlsOnTitleSld="0" saveSubsetFonts="1" bookmarkIdSeed="3">
  <p:sldMasterIdLst>
    <p:sldMasterId id="2147483687" r:id="rId1"/>
    <p:sldMasterId id="2147483711" r:id="rId2"/>
    <p:sldMasterId id="2147483723" r:id="rId3"/>
  </p:sldMasterIdLst>
  <p:notesMasterIdLst>
    <p:notesMasterId r:id="rId9"/>
  </p:notesMasterIdLst>
  <p:handoutMasterIdLst>
    <p:handoutMasterId r:id="rId10"/>
  </p:handoutMasterIdLst>
  <p:sldIdLst>
    <p:sldId id="370" r:id="rId4"/>
    <p:sldId id="899" r:id="rId5"/>
    <p:sldId id="883" r:id="rId6"/>
    <p:sldId id="884" r:id="rId7"/>
    <p:sldId id="878" r:id="rId8"/>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13"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 id="4" name="Wade, Michelle" initials="WM" lastIdx="6" clrIdx="4">
    <p:extLst>
      <p:ext uri="{19B8F6BF-5375-455C-9EA6-DF929625EA0E}">
        <p15:presenceInfo xmlns:p15="http://schemas.microsoft.com/office/powerpoint/2012/main" userId="S-1-5-21-1417001333-1682526488-839522115-26738" providerId="AD"/>
      </p:ext>
    </p:extLst>
  </p:cmAuthor>
  <p:cmAuthor id="5" name="Berlin, Debra" initials="BD" lastIdx="1" clrIdx="5">
    <p:extLst>
      <p:ext uri="{19B8F6BF-5375-455C-9EA6-DF929625EA0E}">
        <p15:presenceInfo xmlns:p15="http://schemas.microsoft.com/office/powerpoint/2012/main" userId="S-1-5-21-1417001333-1682526488-839522115-59129" providerId="AD"/>
      </p:ext>
    </p:extLst>
  </p:cmAuthor>
  <p:cmAuthor id="6" name="Hannon, Mary Ellen" initials="HME" lastIdx="1" clrIdx="6">
    <p:extLst>
      <p:ext uri="{19B8F6BF-5375-455C-9EA6-DF929625EA0E}">
        <p15:presenceInfo xmlns:p15="http://schemas.microsoft.com/office/powerpoint/2012/main" userId="S-1-5-21-1417001333-1682526488-839522115-60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5"/>
    <a:srgbClr val="FFFFFF"/>
    <a:srgbClr val="FF66FF"/>
    <a:srgbClr val="0000FF"/>
    <a:srgbClr val="1F497D"/>
    <a:srgbClr val="FFC000"/>
    <a:srgbClr val="DF8045"/>
    <a:srgbClr val="32C658"/>
    <a:srgbClr val="D4ECBA"/>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80" autoAdjust="0"/>
    <p:restoredTop sz="91896" autoAdjust="0"/>
  </p:normalViewPr>
  <p:slideViewPr>
    <p:cSldViewPr snapToGrid="0">
      <p:cViewPr varScale="1">
        <p:scale>
          <a:sx n="61" d="100"/>
          <a:sy n="61" d="100"/>
        </p:scale>
        <p:origin x="854" y="48"/>
      </p:cViewPr>
      <p:guideLst>
        <p:guide orient="horz" pos="2160"/>
        <p:guide pos="2880"/>
      </p:guideLst>
    </p:cSldViewPr>
  </p:slideViewPr>
  <p:outlineViewPr>
    <p:cViewPr>
      <p:scale>
        <a:sx n="33" d="100"/>
        <a:sy n="33" d="100"/>
      </p:scale>
      <p:origin x="0" y="-17886"/>
    </p:cViewPr>
  </p:outlineViewPr>
  <p:notesTextViewPr>
    <p:cViewPr>
      <p:scale>
        <a:sx n="150" d="100"/>
        <a:sy n="150" d="100"/>
      </p:scale>
      <p:origin x="0" y="0"/>
    </p:cViewPr>
  </p:notesTextViewPr>
  <p:sorterViewPr>
    <p:cViewPr varScale="1">
      <p:scale>
        <a:sx n="1" d="1"/>
        <a:sy n="1" d="1"/>
      </p:scale>
      <p:origin x="0" y="0"/>
    </p:cViewPr>
  </p:sorterViewPr>
  <p:notesViewPr>
    <p:cSldViewPr snapToGrid="0">
      <p:cViewPr>
        <p:scale>
          <a:sx n="90" d="100"/>
          <a:sy n="90" d="100"/>
        </p:scale>
        <p:origin x="2046" y="-954"/>
      </p:cViewPr>
      <p:guideLst>
        <p:guide orient="horz" pos="2905"/>
        <p:guide pos="2184"/>
        <p:guide orient="horz" pos="2957"/>
        <p:guide pos="2237"/>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5" rIns="94229" bIns="47115" rtlCol="0"/>
          <a:lstStyle>
            <a:lvl1pPr algn="l">
              <a:defRPr sz="1200"/>
            </a:lvl1pPr>
          </a:lstStyle>
          <a:p>
            <a:endParaRPr lang="en-US" dirty="0"/>
          </a:p>
        </p:txBody>
      </p:sp>
      <p:sp>
        <p:nvSpPr>
          <p:cNvPr id="3" name="Date Placeholder 2"/>
          <p:cNvSpPr>
            <a:spLocks noGrp="1"/>
          </p:cNvSpPr>
          <p:nvPr>
            <p:ph type="dt" sz="quarter" idx="1"/>
          </p:nvPr>
        </p:nvSpPr>
        <p:spPr>
          <a:xfrm>
            <a:off x="4023093" y="0"/>
            <a:ext cx="3077739" cy="469424"/>
          </a:xfrm>
          <a:prstGeom prst="rect">
            <a:avLst/>
          </a:prstGeom>
        </p:spPr>
        <p:txBody>
          <a:bodyPr vert="horz" lIns="94229" tIns="47115" rIns="94229" bIns="47115" rtlCol="0"/>
          <a:lstStyle>
            <a:lvl1pPr algn="r">
              <a:defRPr sz="1200"/>
            </a:lvl1pPr>
          </a:lstStyle>
          <a:p>
            <a:fld id="{3B46E3D7-5A05-4181-B712-1EC3FC55BC14}" type="datetimeFigureOut">
              <a:rPr lang="en-US" smtClean="0"/>
              <a:pPr/>
              <a:t>1/16/2015</a:t>
            </a:fld>
            <a:endParaRPr lang="en-US" dirty="0"/>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5" rIns="94229" bIns="471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3" y="8917422"/>
            <a:ext cx="3077739" cy="469424"/>
          </a:xfrm>
          <a:prstGeom prst="rect">
            <a:avLst/>
          </a:prstGeom>
        </p:spPr>
        <p:txBody>
          <a:bodyPr vert="horz" lIns="94229" tIns="47115" rIns="94229" bIns="47115"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5"/>
          </a:xfrm>
          <a:prstGeom prst="rect">
            <a:avLst/>
          </a:prstGeom>
        </p:spPr>
        <p:txBody>
          <a:bodyPr vert="horz" lIns="94229" tIns="47115" rIns="94229" bIns="47115" rtlCol="0"/>
          <a:lstStyle>
            <a:lvl1pPr algn="l">
              <a:defRPr sz="1200"/>
            </a:lvl1pPr>
          </a:lstStyle>
          <a:p>
            <a:endParaRPr lang="en-US" dirty="0"/>
          </a:p>
        </p:txBody>
      </p:sp>
      <p:sp>
        <p:nvSpPr>
          <p:cNvPr id="3" name="Date Placeholder 2"/>
          <p:cNvSpPr>
            <a:spLocks noGrp="1"/>
          </p:cNvSpPr>
          <p:nvPr>
            <p:ph type="dt" idx="1"/>
          </p:nvPr>
        </p:nvSpPr>
        <p:spPr>
          <a:xfrm>
            <a:off x="4023093" y="0"/>
            <a:ext cx="3077739" cy="471055"/>
          </a:xfrm>
          <a:prstGeom prst="rect">
            <a:avLst/>
          </a:prstGeom>
        </p:spPr>
        <p:txBody>
          <a:bodyPr vert="horz" lIns="94229" tIns="47115" rIns="94229" bIns="47115" rtlCol="0"/>
          <a:lstStyle>
            <a:lvl1pPr algn="r">
              <a:defRPr sz="1200"/>
            </a:lvl1pPr>
          </a:lstStyle>
          <a:p>
            <a:fld id="{B133EB38-C064-4C52-A35D-D40DB2B7683B}" type="datetimeFigureOut">
              <a:rPr lang="en-US" smtClean="0"/>
              <a:pPr/>
              <a:t>1/16/2015</a:t>
            </a:fld>
            <a:endParaRPr lang="en-US" dirty="0"/>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5" rIns="94229" bIns="47115" rtlCol="0" anchor="ctr"/>
          <a:lstStyle/>
          <a:p>
            <a:endParaRPr lang="en-US" dirty="0"/>
          </a:p>
        </p:txBody>
      </p:sp>
      <p:sp>
        <p:nvSpPr>
          <p:cNvPr id="5" name="Notes Placeholder 4"/>
          <p:cNvSpPr>
            <a:spLocks noGrp="1"/>
          </p:cNvSpPr>
          <p:nvPr>
            <p:ph type="body" sz="quarter" idx="3"/>
          </p:nvPr>
        </p:nvSpPr>
        <p:spPr>
          <a:xfrm>
            <a:off x="710248" y="4518203"/>
            <a:ext cx="5681980" cy="3696712"/>
          </a:xfrm>
          <a:prstGeom prst="rect">
            <a:avLst/>
          </a:prstGeom>
        </p:spPr>
        <p:txBody>
          <a:bodyPr vert="horz" lIns="94229" tIns="47115" rIns="94229" bIns="471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3"/>
            <a:ext cx="3077739" cy="471054"/>
          </a:xfrm>
          <a:prstGeom prst="rect">
            <a:avLst/>
          </a:prstGeom>
        </p:spPr>
        <p:txBody>
          <a:bodyPr vert="horz" lIns="94229" tIns="47115" rIns="94229" bIns="471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3"/>
            <a:ext cx="3077739" cy="471054"/>
          </a:xfrm>
          <a:prstGeom prst="rect">
            <a:avLst/>
          </a:prstGeom>
        </p:spPr>
        <p:txBody>
          <a:bodyPr vert="horz" lIns="94229" tIns="47115" rIns="94229" bIns="47115"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30</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question</a:t>
            </a:r>
            <a:r>
              <a:rPr lang="en-US" baseline="0" dirty="0" smtClean="0"/>
              <a:t> stems that may be useful for CCS coaches. Do they have others they can add that work well for them? Relate these stems to the norms of “pausing,” “paraphrasing,” and “probing for specificity.”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31</a:t>
            </a:fld>
            <a:endParaRPr lang="en-US" dirty="0"/>
          </a:p>
        </p:txBody>
      </p:sp>
    </p:spTree>
    <p:extLst>
      <p:ext uri="{BB962C8B-B14F-4D97-AF65-F5344CB8AC3E}">
        <p14:creationId xmlns:p14="http://schemas.microsoft.com/office/powerpoint/2010/main" val="1531066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Effective feedback is key to teachers’ growth. It will also assist teachers in better</a:t>
            </a:r>
            <a:r>
              <a:rPr lang="en-US" baseline="0" dirty="0" smtClean="0"/>
              <a:t> understanding the changes that they need to embrace as their school adopts new curriculum and instructional practices.  </a:t>
            </a:r>
            <a:r>
              <a:rPr lang="en-US" dirty="0" smtClean="0"/>
              <a:t>Teachers receive feedback during</a:t>
            </a:r>
            <a:r>
              <a:rPr lang="en-US" baseline="0" dirty="0" smtClean="0"/>
              <a:t> their annual evaluation process</a:t>
            </a:r>
            <a:r>
              <a:rPr lang="en-US" dirty="0" smtClean="0"/>
              <a:t>, but many</a:t>
            </a:r>
            <a:r>
              <a:rPr lang="en-US" baseline="0" dirty="0" smtClean="0"/>
              <a:t> times it does little to help teachers identify ways to improve their skills and their students’ achievement levels. A</a:t>
            </a:r>
            <a:r>
              <a:rPr lang="en-US" dirty="0" smtClean="0"/>
              <a:t>s you review the slide, reinforce this important step in supporting teachers in their professional growth throughout the school year. </a:t>
            </a:r>
          </a:p>
          <a:p>
            <a:endParaRPr lang="en-US" dirty="0" smtClean="0"/>
          </a:p>
          <a:p>
            <a:r>
              <a:rPr lang="en-US" dirty="0" smtClean="0"/>
              <a:t>Grant Wiggins- helpful feedback is goal-referenced; tangible and transparent; actionable; user-friendly (specific and personalized); timely; ongoing; and consistent.</a:t>
            </a:r>
          </a:p>
          <a:p>
            <a:r>
              <a:rPr lang="en-US" dirty="0" smtClean="0"/>
              <a:t>Goal Referenced- At</a:t>
            </a:r>
            <a:r>
              <a:rPr lang="en-US" baseline="0" dirty="0" smtClean="0"/>
              <a:t> the beginning of the school year sit down with teachers to determine what they want to focus on in their instruction and student learning</a:t>
            </a:r>
          </a:p>
          <a:p>
            <a:r>
              <a:rPr lang="en-US" baseline="0" dirty="0" smtClean="0"/>
              <a:t>Tangible and Transparent- </a:t>
            </a:r>
          </a:p>
          <a:p>
            <a:r>
              <a:rPr lang="en-US" baseline="0" dirty="0" smtClean="0"/>
              <a:t>Actionable-</a:t>
            </a:r>
          </a:p>
          <a:p>
            <a:r>
              <a:rPr lang="en-US" baseline="0" dirty="0" smtClean="0"/>
              <a:t>User-friendly-</a:t>
            </a:r>
          </a:p>
          <a:p>
            <a:r>
              <a:rPr lang="en-US" baseline="0" dirty="0" smtClean="0"/>
              <a:t>Timely-</a:t>
            </a:r>
          </a:p>
          <a:p>
            <a:r>
              <a:rPr lang="en-US" baseline="0" dirty="0" smtClean="0"/>
              <a:t>Ongoing-</a:t>
            </a:r>
          </a:p>
          <a:p>
            <a:r>
              <a:rPr lang="en-US" baseline="0" dirty="0" smtClean="0"/>
              <a:t>Consistent-</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C49714F8-B264-4F33-AC43-1042C4315482}" type="slidenum">
              <a:rPr lang="en-US" smtClean="0"/>
              <a:pPr/>
              <a:t>32</a:t>
            </a:fld>
            <a:endParaRPr lang="en-US" dirty="0"/>
          </a:p>
        </p:txBody>
      </p:sp>
    </p:spTree>
    <p:extLst>
      <p:ext uri="{BB962C8B-B14F-4D97-AF65-F5344CB8AC3E}">
        <p14:creationId xmlns:p14="http://schemas.microsoft.com/office/powerpoint/2010/main" val="93381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 is a transition to watching a coaching session</a:t>
            </a:r>
            <a:r>
              <a:rPr lang="en-US" baseline="0" dirty="0" smtClean="0"/>
              <a:t> in action. Review how language is important to ensure that teachers are not putting up barriers to improvement. Be sure to relate back to Seven norms. Review with participants the guidelines for providing effective feedback to teachers.  </a:t>
            </a:r>
          </a:p>
          <a:p>
            <a:r>
              <a:rPr lang="en-US" dirty="0" smtClean="0"/>
              <a:t>Be Specific</a:t>
            </a:r>
          </a:p>
          <a:p>
            <a:r>
              <a:rPr lang="en-US" dirty="0" smtClean="0"/>
              <a:t>Avoid evaluative judgments</a:t>
            </a:r>
          </a:p>
          <a:p>
            <a:r>
              <a:rPr lang="en-US" dirty="0" smtClean="0"/>
              <a:t>Speak about what was observed</a:t>
            </a:r>
          </a:p>
          <a:p>
            <a:r>
              <a:rPr lang="en-US" dirty="0" smtClean="0"/>
              <a:t>Give with care</a:t>
            </a:r>
          </a:p>
          <a:p>
            <a:r>
              <a:rPr lang="en-US" dirty="0" smtClean="0"/>
              <a:t>Invite reflection</a:t>
            </a:r>
          </a:p>
          <a:p>
            <a:pPr lvl="1"/>
            <a:r>
              <a:rPr lang="en-US" dirty="0" smtClean="0"/>
              <a:t>I noticed…</a:t>
            </a:r>
          </a:p>
          <a:p>
            <a:pPr lvl="1"/>
            <a:r>
              <a:rPr lang="en-US" dirty="0" smtClean="0"/>
              <a:t>I heard…</a:t>
            </a:r>
          </a:p>
          <a:p>
            <a:pPr lvl="1"/>
            <a:r>
              <a:rPr lang="en-US" dirty="0" smtClean="0"/>
              <a:t>I felt this when I saw or heard this…</a:t>
            </a:r>
          </a:p>
          <a:p>
            <a:pPr lvl="1"/>
            <a:r>
              <a:rPr lang="en-US" dirty="0" smtClean="0"/>
              <a:t>I wonder…</a:t>
            </a:r>
            <a:endParaRPr lang="en-US" dirty="0"/>
          </a:p>
        </p:txBody>
      </p:sp>
      <p:sp>
        <p:nvSpPr>
          <p:cNvPr id="4" name="Slide Number Placeholder 3"/>
          <p:cNvSpPr>
            <a:spLocks noGrp="1"/>
          </p:cNvSpPr>
          <p:nvPr>
            <p:ph type="sldNum" sz="quarter" idx="10"/>
          </p:nvPr>
        </p:nvSpPr>
        <p:spPr/>
        <p:txBody>
          <a:bodyPr/>
          <a:lstStyle/>
          <a:p>
            <a:fld id="{C49714F8-B264-4F33-AC43-1042C4315482}" type="slidenum">
              <a:rPr lang="en-US" smtClean="0"/>
              <a:pPr/>
              <a:t>33</a:t>
            </a:fld>
            <a:endParaRPr lang="en-US" dirty="0"/>
          </a:p>
        </p:txBody>
      </p:sp>
    </p:spTree>
    <p:extLst>
      <p:ext uri="{BB962C8B-B14F-4D97-AF65-F5344CB8AC3E}">
        <p14:creationId xmlns:p14="http://schemas.microsoft.com/office/powerpoint/2010/main" val="3466145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sz="1200" kern="1200" dirty="0" smtClean="0">
                <a:solidFill>
                  <a:schemeClr val="tx1"/>
                </a:solidFill>
                <a:effectLst/>
                <a:latin typeface="+mn-lt"/>
                <a:ea typeface="+mn-ea"/>
                <a:cs typeface="+mn-cs"/>
              </a:rPr>
              <a:t>25</a:t>
            </a:r>
            <a:r>
              <a:rPr lang="en-US" sz="1200" kern="1200" baseline="0" dirty="0" smtClean="0">
                <a:solidFill>
                  <a:schemeClr val="tx1"/>
                </a:solidFill>
                <a:effectLst/>
                <a:latin typeface="+mn-lt"/>
                <a:ea typeface="+mn-ea"/>
                <a:cs typeface="+mn-cs"/>
              </a:rPr>
              <a:t> minutes</a:t>
            </a:r>
          </a:p>
          <a:p>
            <a:pPr marL="0" marR="0" indent="0" algn="l" defTabSz="914400" rtl="0" eaLnBrk="1" fontAlgn="auto" latinLnBrk="0" hangingPunct="1">
              <a:lnSpc>
                <a:spcPct val="100000"/>
              </a:lnSpc>
              <a:spcBef>
                <a:spcPct val="0"/>
              </a:spcBef>
              <a:spcAft>
                <a:spcPts val="0"/>
              </a:spcAft>
              <a:buClrTx/>
              <a:buSzTx/>
              <a:buFontTx/>
              <a:buNone/>
              <a:tabLst/>
              <a:defRPr/>
            </a:pPr>
            <a:r>
              <a:rPr lang="en-US" sz="1200" kern="1200" dirty="0" smtClean="0">
                <a:solidFill>
                  <a:schemeClr val="tx1"/>
                </a:solidFill>
                <a:effectLst/>
                <a:latin typeface="+mn-lt"/>
                <a:ea typeface="+mn-ea"/>
                <a:cs typeface="+mn-cs"/>
              </a:rPr>
              <a:t>Direct the participant</a:t>
            </a:r>
            <a:r>
              <a:rPr lang="en-US" sz="1200" kern="1200" baseline="0" dirty="0" smtClean="0">
                <a:solidFill>
                  <a:schemeClr val="tx1"/>
                </a:solidFill>
                <a:effectLst/>
                <a:latin typeface="+mn-lt"/>
                <a:ea typeface="+mn-ea"/>
                <a:cs typeface="+mn-cs"/>
              </a:rPr>
              <a:t>s to the </a:t>
            </a:r>
            <a:r>
              <a:rPr lang="en-US" sz="1200" i="1" kern="1200" baseline="0" dirty="0" smtClean="0">
                <a:solidFill>
                  <a:schemeClr val="tx1"/>
                </a:solidFill>
                <a:effectLst/>
                <a:latin typeface="+mn-lt"/>
                <a:ea typeface="+mn-ea"/>
                <a:cs typeface="+mn-cs"/>
              </a:rPr>
              <a:t>Essential Skills for Coaches in Action </a:t>
            </a:r>
            <a:r>
              <a:rPr lang="en-US" sz="1200" kern="1200" baseline="0" dirty="0" smtClean="0">
                <a:solidFill>
                  <a:schemeClr val="tx1"/>
                </a:solidFill>
                <a:effectLst/>
                <a:latin typeface="+mn-lt"/>
                <a:ea typeface="+mn-ea"/>
                <a:cs typeface="+mn-cs"/>
              </a:rPr>
              <a:t>in their Participant Guide. Review the expectations of the activity before starting the video (https://www.youtube.com/watch?v=bBeNs1Q2kXk). </a:t>
            </a:r>
          </a:p>
          <a:p>
            <a:pPr marL="0" marR="0" indent="0" algn="l" defTabSz="914400" rtl="0" eaLnBrk="1" fontAlgn="auto" latinLnBrk="0" hangingPunct="1">
              <a:lnSpc>
                <a:spcPct val="100000"/>
              </a:lnSpc>
              <a:spcBef>
                <a:spcPct val="0"/>
              </a:spcBef>
              <a:spcAft>
                <a:spcPts val="0"/>
              </a:spcAft>
              <a:buClrTx/>
              <a:buSzTx/>
              <a:buFontTx/>
              <a:buNone/>
              <a:tabLst/>
              <a:defRPr/>
            </a:pPr>
            <a:r>
              <a:rPr lang="en-US" sz="1200" kern="1200" baseline="0" dirty="0" smtClean="0">
                <a:solidFill>
                  <a:schemeClr val="tx1"/>
                </a:solidFill>
                <a:effectLst/>
                <a:latin typeface="+mn-lt"/>
                <a:ea typeface="+mn-ea"/>
                <a:cs typeface="+mn-cs"/>
              </a:rPr>
              <a:t>Once they have viewed the video, ask the participants to discuss the video and their notes regarding evidence of the essential skills that were present during the conference. Ask them to also note what missed opportunities they saw that would have made for stronger professional learning for the teacher.</a:t>
            </a:r>
            <a:endParaRPr lang="en-US" sz="1200" kern="1200" dirty="0" smtClean="0">
              <a:solidFill>
                <a:schemeClr val="tx1"/>
              </a:solidFill>
              <a:effectLst/>
              <a:latin typeface="+mn-lt"/>
              <a:ea typeface="+mn-ea"/>
              <a:cs typeface="+mn-cs"/>
            </a:endParaRP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1/16/2015</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34</a:t>
            </a:fld>
            <a:endParaRPr lang="en-US" dirty="0"/>
          </a:p>
        </p:txBody>
      </p:sp>
    </p:spTree>
    <p:extLst>
      <p:ext uri="{BB962C8B-B14F-4D97-AF65-F5344CB8AC3E}">
        <p14:creationId xmlns:p14="http://schemas.microsoft.com/office/powerpoint/2010/main" val="1857207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4" name="TextBox 3"/>
          <p:cNvSpPr txBox="1"/>
          <p:nvPr userDrawn="1"/>
        </p:nvSpPr>
        <p:spPr>
          <a:xfrm>
            <a:off x="3771900" y="6092190"/>
            <a:ext cx="1783080" cy="523220"/>
          </a:xfrm>
          <a:prstGeom prst="rect">
            <a:avLst/>
          </a:prstGeom>
          <a:noFill/>
        </p:spPr>
        <p:txBody>
          <a:bodyPr wrap="square" rtlCol="0">
            <a:spAutoFit/>
          </a:bodyPr>
          <a:lstStyle/>
          <a:p>
            <a:r>
              <a:rPr lang="en-US" sz="2800" baseline="0" dirty="0" smtClean="0">
                <a:solidFill>
                  <a:schemeClr val="bg1"/>
                </a:solidFill>
              </a:rPr>
              <a:t>Activity 2b</a:t>
            </a:r>
            <a:endParaRPr lang="en-US" sz="2800" dirty="0">
              <a:solidFill>
                <a:schemeClr val="bg1"/>
              </a:solidFill>
            </a:endParaRPr>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13985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79DD212-8C5B-45AF-A324-258777B5B133}" type="slidenum">
              <a:rPr lang="en-US"/>
              <a:pPr>
                <a:defRPr/>
              </a:pPr>
              <a:t>‹#›</a:t>
            </a:fld>
            <a:endParaRPr lang="en-US" dirty="0"/>
          </a:p>
        </p:txBody>
      </p:sp>
    </p:spTree>
    <p:extLst>
      <p:ext uri="{BB962C8B-B14F-4D97-AF65-F5344CB8AC3E}">
        <p14:creationId xmlns:p14="http://schemas.microsoft.com/office/powerpoint/2010/main" val="636957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pic>
        <p:nvPicPr>
          <p:cNvPr id="3"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dirty="0"/>
          </a:p>
        </p:txBody>
      </p:sp>
      <p:sp>
        <p:nvSpPr>
          <p:cNvPr id="5" name="Slide Number Placeholder 3"/>
          <p:cNvSpPr>
            <a:spLocks noGrp="1"/>
          </p:cNvSpPr>
          <p:nvPr>
            <p:ph type="sldNum" sz="quarter" idx="11"/>
          </p:nvPr>
        </p:nvSpPr>
        <p:spPr/>
        <p:txBody>
          <a:bodyPr/>
          <a:lstStyle>
            <a:lvl1pPr>
              <a:defRPr/>
            </a:lvl1pPr>
          </a:lstStyle>
          <a:p>
            <a:pPr>
              <a:defRPr/>
            </a:pPr>
            <a:fld id="{686B3373-2011-4B00-8622-1F14BFBCD868}" type="slidenum">
              <a:rPr lang="en-US"/>
              <a:pPr>
                <a:defRPr/>
              </a:pPr>
              <a:t>‹#›</a:t>
            </a:fld>
            <a:endParaRPr lang="en-US" dirty="0"/>
          </a:p>
        </p:txBody>
      </p:sp>
    </p:spTree>
    <p:extLst>
      <p:ext uri="{BB962C8B-B14F-4D97-AF65-F5344CB8AC3E}">
        <p14:creationId xmlns:p14="http://schemas.microsoft.com/office/powerpoint/2010/main" val="2971461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295400" y="1219200"/>
            <a:ext cx="7620000" cy="5257800"/>
          </a:xfrm>
        </p:spPr>
        <p:txBody>
          <a:bodyPr>
            <a:normAutofit/>
          </a:bodyPr>
          <a:lstStyle/>
          <a:p>
            <a:pPr lvl="0"/>
            <a:endParaRPr lang="en-US" noProof="0" dirty="0" smtClean="0"/>
          </a:p>
        </p:txBody>
      </p:sp>
    </p:spTree>
    <p:extLst>
      <p:ext uri="{BB962C8B-B14F-4D97-AF65-F5344CB8AC3E}">
        <p14:creationId xmlns:p14="http://schemas.microsoft.com/office/powerpoint/2010/main" val="25507703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Blank with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0"/>
            <a:ext cx="6324600" cy="1082618"/>
          </a:xfrm>
        </p:spPr>
        <p:txBody>
          <a:bodyPr>
            <a:noAutofit/>
          </a:bodyPr>
          <a:lstStyle>
            <a:lvl1pPr>
              <a:defRPr sz="3600">
                <a:solidFill>
                  <a:schemeClr val="bg1"/>
                </a:solidFill>
              </a:defRPr>
            </a:lvl1p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04F3F0ED-5301-444F-822B-A5BAEE12A09F}" type="slidenum">
              <a:rPr lang="en-US" smtClean="0"/>
              <a:pPr/>
              <a:t>‹#›</a:t>
            </a:fld>
            <a:endParaRPr lang="en-US" dirty="0"/>
          </a:p>
        </p:txBody>
      </p:sp>
      <p:sp>
        <p:nvSpPr>
          <p:cNvPr id="9" name="Content Placeholder 2"/>
          <p:cNvSpPr>
            <a:spLocks noGrp="1"/>
          </p:cNvSpPr>
          <p:nvPr>
            <p:ph idx="1"/>
          </p:nvPr>
        </p:nvSpPr>
        <p:spPr>
          <a:xfrm>
            <a:off x="457200" y="1371601"/>
            <a:ext cx="8229600" cy="4648199"/>
          </a:xfrm>
        </p:spPr>
        <p:txBody>
          <a:bodyPr>
            <a:noAutofit/>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484261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4356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34825209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14665A4F-6890-4258-AD1E-01AB3F1CF128}" type="slidenum">
              <a:rPr lang="en-US"/>
              <a:pPr>
                <a:defRPr/>
              </a:pPr>
              <a:t>‹#›</a:t>
            </a:fld>
            <a:endParaRPr lang="en-US" dirty="0"/>
          </a:p>
        </p:txBody>
      </p:sp>
    </p:spTree>
    <p:extLst>
      <p:ext uri="{BB962C8B-B14F-4D97-AF65-F5344CB8AC3E}">
        <p14:creationId xmlns:p14="http://schemas.microsoft.com/office/powerpoint/2010/main" val="4984088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pic>
        <p:nvPicPr>
          <p:cNvPr id="4" name="Picture 6" descr="FL Common Core_v2_slide3.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5394ED1-7638-4D33-85F6-57DE3A38E4F1}" type="slidenum">
              <a:rPr lang="en-US"/>
              <a:pPr>
                <a:defRPr/>
              </a:pPr>
              <a:t>‹#›</a:t>
            </a:fld>
            <a:endParaRPr lang="en-US" dirty="0"/>
          </a:p>
        </p:txBody>
      </p:sp>
    </p:spTree>
    <p:extLst>
      <p:ext uri="{BB962C8B-B14F-4D97-AF65-F5344CB8AC3E}">
        <p14:creationId xmlns:p14="http://schemas.microsoft.com/office/powerpoint/2010/main" val="13025935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cSld name="Bullet Slide 2">
    <p:spTree>
      <p:nvGrpSpPr>
        <p:cNvPr id="1" name=""/>
        <p:cNvGrpSpPr/>
        <p:nvPr/>
      </p:nvGrpSpPr>
      <p:grpSpPr>
        <a:xfrm>
          <a:off x="0" y="0"/>
          <a:ext cx="0" cy="0"/>
          <a:chOff x="0" y="0"/>
          <a:chExt cx="0" cy="0"/>
        </a:xfrm>
      </p:grpSpPr>
      <p:pic>
        <p:nvPicPr>
          <p:cNvPr id="5"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457200" y="533400"/>
            <a:ext cx="8229600" cy="655638"/>
          </a:xfrm>
        </p:spPr>
        <p:txBody>
          <a:bodyPr/>
          <a:lstStyle>
            <a:lvl1pPr>
              <a:defRPr sz="2800">
                <a:solidFill>
                  <a:schemeClr val="accent3"/>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7" name="Slide Number Placeholder 5"/>
          <p:cNvSpPr>
            <a:spLocks noGrp="1"/>
          </p:cNvSpPr>
          <p:nvPr>
            <p:ph type="sldNum" sz="quarter" idx="11"/>
          </p:nvPr>
        </p:nvSpPr>
        <p:spPr>
          <a:xfrm>
            <a:off x="7772400" y="6019800"/>
            <a:ext cx="914400" cy="365125"/>
          </a:xfrm>
        </p:spPr>
        <p:txBody>
          <a:bodyPr/>
          <a:lstStyle>
            <a:lvl1pPr>
              <a:defRPr/>
            </a:lvl1pPr>
          </a:lstStyle>
          <a:p>
            <a:pPr>
              <a:defRPr/>
            </a:pPr>
            <a:fld id="{0D288AF7-C783-45D7-B44B-0AD2C6E9C3BE}" type="slidenum">
              <a:rPr lang="en-US"/>
              <a:pPr>
                <a:defRPr/>
              </a:pPr>
              <a:t>‹#›</a:t>
            </a:fld>
            <a:endParaRPr lang="en-US" dirty="0"/>
          </a:p>
        </p:txBody>
      </p:sp>
    </p:spTree>
    <p:extLst>
      <p:ext uri="{BB962C8B-B14F-4D97-AF65-F5344CB8AC3E}">
        <p14:creationId xmlns:p14="http://schemas.microsoft.com/office/powerpoint/2010/main" val="31243856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840084944"/>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grpSp>
        <p:nvGrpSpPr>
          <p:cNvPr id="2" name="Group 31"/>
          <p:cNvGrpSpPr>
            <a:grpSpLocks/>
          </p:cNvGrpSpPr>
          <p:nvPr userDrawn="1"/>
        </p:nvGrpSpPr>
        <p:grpSpPr bwMode="auto">
          <a:xfrm>
            <a:off x="0" y="0"/>
            <a:ext cx="9144000" cy="1289050"/>
            <a:chOff x="0" y="-3175"/>
            <a:chExt cx="9144000" cy="1289050"/>
          </a:xfrm>
        </p:grpSpPr>
        <p:pic>
          <p:nvPicPr>
            <p:cNvPr id="3" name="Picture 9" descr="_0015_16.jpg"/>
            <p:cNvPicPr>
              <a:picLocks noChangeAspect="1"/>
            </p:cNvPicPr>
            <p:nvPr/>
          </p:nvPicPr>
          <p:blipFill>
            <a:blip r:embed="rId2">
              <a:extLst>
                <a:ext uri="{28A0092B-C50C-407E-A947-70E740481C1C}">
                  <a14:useLocalDpi xmlns:a14="http://schemas.microsoft.com/office/drawing/2010/main" val="0"/>
                </a:ext>
              </a:extLst>
            </a:blip>
            <a:srcRect b="4274"/>
            <a:stretch>
              <a:fillRect/>
            </a:stretch>
          </p:blipFill>
          <p:spPr bwMode="auto">
            <a:xfrm>
              <a:off x="0" y="0"/>
              <a:ext cx="9144000"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reeform 21"/>
            <p:cNvSpPr>
              <a:spLocks/>
            </p:cNvSpPr>
            <p:nvPr/>
          </p:nvSpPr>
          <p:spPr bwMode="auto">
            <a:xfrm>
              <a:off x="1371600" y="-3175"/>
              <a:ext cx="7256463" cy="1289050"/>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chemeClr val="bg1"/>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sp>
          <p:nvSpPr>
            <p:cNvPr id="5" name="Freeform 21"/>
            <p:cNvSpPr>
              <a:spLocks/>
            </p:cNvSpPr>
            <p:nvPr/>
          </p:nvSpPr>
          <p:spPr bwMode="auto">
            <a:xfrm>
              <a:off x="0" y="0"/>
              <a:ext cx="7239000" cy="1285875"/>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rgbClr val="0091B2"/>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grpSp>
      <p:sp>
        <p:nvSpPr>
          <p:cNvPr id="6" name="Slide Number Placeholder 2"/>
          <p:cNvSpPr>
            <a:spLocks noGrp="1"/>
          </p:cNvSpPr>
          <p:nvPr>
            <p:ph type="sldNum" sz="quarter" idx="10"/>
          </p:nvPr>
        </p:nvSpPr>
        <p:spPr/>
        <p:txBody>
          <a:bodyPr/>
          <a:lstStyle>
            <a:lvl1pPr>
              <a:defRPr>
                <a:solidFill>
                  <a:srgbClr val="A6A6A6"/>
                </a:solidFill>
              </a:defRPr>
            </a:lvl1pPr>
          </a:lstStyle>
          <a:p>
            <a:fld id="{6E4D97E5-1758-FA48-9DF8-FE8D09EB9481}" type="slidenum">
              <a:rPr lang="en-US"/>
              <a:pPr/>
              <a:t>‹#›</a:t>
            </a:fld>
            <a:endParaRPr lang="en-US" dirty="0"/>
          </a:p>
        </p:txBody>
      </p:sp>
      <p:sp>
        <p:nvSpPr>
          <p:cNvPr id="7" name="Footer Placeholder 3"/>
          <p:cNvSpPr>
            <a:spLocks noGrp="1"/>
          </p:cNvSpPr>
          <p:nvPr>
            <p:ph type="ftr" sz="quarter" idx="11"/>
          </p:nvPr>
        </p:nvSpPr>
        <p:spPr/>
        <p:txBody>
          <a:bodyPr/>
          <a:lstStyle>
            <a:lvl1pPr>
              <a:defRPr/>
            </a:lvl1pPr>
          </a:lstStyle>
          <a:p>
            <a:pPr>
              <a:defRPr/>
            </a:pPr>
            <a:r>
              <a:rPr lang="en-US" dirty="0"/>
              <a:t>Source:</a:t>
            </a:r>
          </a:p>
        </p:txBody>
      </p:sp>
    </p:spTree>
    <p:extLst>
      <p:ext uri="{BB962C8B-B14F-4D97-AF65-F5344CB8AC3E}">
        <p14:creationId xmlns:p14="http://schemas.microsoft.com/office/powerpoint/2010/main" val="3537503834"/>
      </p:ext>
    </p:extLst>
  </p:cSld>
  <p:clrMapOvr>
    <a:masterClrMapping/>
  </p:clrMapOvr>
  <p:transition spd="med" advClick="0">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6_Title Slide">
    <p:bg>
      <p:bgPr>
        <a:solidFill>
          <a:srgbClr val="0091B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1207935"/>
      </p:ext>
    </p:extLst>
  </p:cSld>
  <p:clrMapOvr>
    <a:masterClrMapping/>
  </p:clrMapOvr>
  <p:transition spd="med" advClick="0">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5.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4.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image" Target="../media/image5.png"/><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image" Target="../media/image4.png"/><Relationship Id="rId2" Type="http://schemas.openxmlformats.org/officeDocument/2006/relationships/slideLayout" Target="../slideLayouts/slideLayout20.xml"/><Relationship Id="rId16" Type="http://schemas.openxmlformats.org/officeDocument/2006/relationships/image" Target="../media/image8.png"/><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image" Target="../media/image1.jpeg"/><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0"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21"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553998"/>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2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771900" y="6092190"/>
            <a:ext cx="1783080" cy="523220"/>
          </a:xfrm>
          <a:prstGeom prst="rect">
            <a:avLst/>
          </a:prstGeom>
          <a:noFill/>
        </p:spPr>
        <p:txBody>
          <a:bodyPr wrap="square" rtlCol="0">
            <a:spAutoFit/>
          </a:bodyPr>
          <a:lstStyle/>
          <a:p>
            <a:r>
              <a:rPr lang="en-US" sz="2800" baseline="0" dirty="0" smtClean="0">
                <a:solidFill>
                  <a:schemeClr val="bg1"/>
                </a:solidFill>
              </a:rPr>
              <a:t>Activity 2b</a:t>
            </a:r>
            <a:endParaRPr lang="en-US" sz="28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 id="2147483740" r:id="rId12"/>
    <p:sldLayoutId id="2147483741" r:id="rId13"/>
    <p:sldLayoutId id="2147483743" r:id="rId14"/>
    <p:sldLayoutId id="2147483746" r:id="rId15"/>
    <p:sldLayoutId id="2147483747" r:id="rId16"/>
    <p:sldLayoutId id="2147483753" r:id="rId17"/>
    <p:sldLayoutId id="2147483754" r:id="rId18"/>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0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2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2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6"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48" r:id="rId8"/>
    <p:sldLayoutId id="2147483749" r:id="rId9"/>
    <p:sldLayoutId id="2147483750" r:id="rId10"/>
    <p:sldLayoutId id="2147483752" r:id="rId11"/>
    <p:sldLayoutId id="2147483755" r:id="rId12"/>
    <p:sldLayoutId id="2147483756" r:id="rId13"/>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youtube.com/watch?v=bBeNs1Q2kXk" TargetMode="External"/><Relationship Id="rId5" Type="http://schemas.openxmlformats.org/officeDocument/2006/relationships/hyperlink" Target="http://www.youtube.com/watch?v=hW3TqIfxUmo" TargetMode="External"/><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20796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644365"/>
            <a:ext cx="7681913" cy="461665"/>
          </a:xfrm>
        </p:spPr>
        <p:txBody>
          <a:bodyPr/>
          <a:lstStyle/>
          <a:p>
            <a:pPr lvl="0"/>
            <a:r>
              <a:rPr lang="en-US" sz="4000" dirty="0" smtClean="0"/>
              <a:t>Systems of Professional Learning</a:t>
            </a:r>
          </a:p>
        </p:txBody>
      </p:sp>
      <p:sp>
        <p:nvSpPr>
          <p:cNvPr id="7" name="Subtitle 5"/>
          <p:cNvSpPr txBox="1">
            <a:spLocks/>
          </p:cNvSpPr>
          <p:nvPr/>
        </p:nvSpPr>
        <p:spPr>
          <a:xfrm>
            <a:off x="723900" y="4422716"/>
            <a:ext cx="804661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5 Grades K–5: </a:t>
            </a:r>
          </a:p>
          <a:p>
            <a:r>
              <a:rPr lang="en-US" b="1" i="0" dirty="0" smtClean="0">
                <a:solidFill>
                  <a:schemeClr val="tx2"/>
                </a:solidFill>
              </a:rPr>
              <a:t>Focus on Deepening Implementation</a:t>
            </a: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910693"/>
            <a:ext cx="8153400" cy="6569491"/>
          </a:xfrm>
        </p:spPr>
        <p:txBody>
          <a:bodyPr/>
          <a:lstStyle/>
          <a:p>
            <a:r>
              <a:rPr lang="en-US" sz="2700" dirty="0" smtClean="0"/>
              <a:t>What events could have happened that…?</a:t>
            </a:r>
          </a:p>
          <a:p>
            <a:r>
              <a:rPr lang="en-US" sz="2700" dirty="0" smtClean="0"/>
              <a:t>What are some ways to compare….?</a:t>
            </a:r>
          </a:p>
          <a:p>
            <a:r>
              <a:rPr lang="en-US" sz="2700" dirty="0" smtClean="0"/>
              <a:t>What was the turning point…?</a:t>
            </a:r>
          </a:p>
          <a:p>
            <a:r>
              <a:rPr lang="en-US" sz="2700" dirty="0" smtClean="0"/>
              <a:t>What evidence supports…?</a:t>
            </a:r>
          </a:p>
          <a:p>
            <a:r>
              <a:rPr lang="en-US" sz="2700" dirty="0" smtClean="0"/>
              <a:t>What changes would you make …?</a:t>
            </a:r>
          </a:p>
          <a:p>
            <a:r>
              <a:rPr lang="en-US" sz="2700" dirty="0" smtClean="0"/>
              <a:t>How would you prioritize…?</a:t>
            </a:r>
          </a:p>
          <a:p>
            <a:r>
              <a:rPr lang="en-US" sz="2700" dirty="0" smtClean="0"/>
              <a:t>What conclusions can you draw…?</a:t>
            </a:r>
          </a:p>
          <a:p>
            <a:r>
              <a:rPr lang="en-US" sz="2700" dirty="0" smtClean="0"/>
              <a:t>What happened after…?</a:t>
            </a:r>
          </a:p>
          <a:p>
            <a:r>
              <a:rPr lang="en-US" sz="2700" dirty="0" smtClean="0"/>
              <a:t>What would happen if…?</a:t>
            </a:r>
          </a:p>
          <a:p>
            <a:r>
              <a:rPr lang="en-US" sz="2700" dirty="0" smtClean="0"/>
              <a:t>Based on your previous experiences, how might…?</a:t>
            </a:r>
          </a:p>
          <a:p>
            <a:r>
              <a:rPr lang="en-US" sz="2700" dirty="0" smtClean="0"/>
              <a:t>What are some reasons this was successful…?</a:t>
            </a:r>
          </a:p>
          <a:p>
            <a:endParaRPr lang="en-US" dirty="0" smtClean="0"/>
          </a:p>
          <a:p>
            <a:endParaRPr lang="en-US" dirty="0" smtClean="0"/>
          </a:p>
          <a:p>
            <a:endParaRPr lang="en-US" dirty="0"/>
          </a:p>
        </p:txBody>
      </p:sp>
      <p:sp>
        <p:nvSpPr>
          <p:cNvPr id="3" name="Title 2"/>
          <p:cNvSpPr>
            <a:spLocks noGrp="1"/>
          </p:cNvSpPr>
          <p:nvPr>
            <p:ph type="title"/>
          </p:nvPr>
        </p:nvSpPr>
        <p:spPr/>
        <p:txBody>
          <a:bodyPr>
            <a:normAutofit/>
          </a:bodyPr>
          <a:lstStyle/>
          <a:p>
            <a:r>
              <a:rPr lang="en-US" dirty="0" smtClean="0"/>
              <a:t>Thoughtful and Reflective Questioning</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31</a:t>
            </a:fld>
            <a:endParaRPr lang="en-US" dirty="0"/>
          </a:p>
        </p:txBody>
      </p:sp>
    </p:spTree>
    <p:extLst>
      <p:ext uri="{BB962C8B-B14F-4D97-AF65-F5344CB8AC3E}">
        <p14:creationId xmlns:p14="http://schemas.microsoft.com/office/powerpoint/2010/main" val="3732555058"/>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Characteristics of Effective Feedback</a:t>
            </a:r>
            <a:endParaRPr lang="en-US" dirty="0"/>
          </a:p>
        </p:txBody>
      </p:sp>
      <p:sp>
        <p:nvSpPr>
          <p:cNvPr id="3" name="Content Placeholder 2"/>
          <p:cNvSpPr>
            <a:spLocks noGrp="1"/>
          </p:cNvSpPr>
          <p:nvPr>
            <p:ph idx="1"/>
          </p:nvPr>
        </p:nvSpPr>
        <p:spPr>
          <a:xfrm>
            <a:off x="384048" y="1417321"/>
            <a:ext cx="8153400" cy="4203191"/>
          </a:xfrm>
        </p:spPr>
        <p:txBody>
          <a:bodyPr/>
          <a:lstStyle/>
          <a:p>
            <a:r>
              <a:rPr lang="en-US" dirty="0" smtClean="0"/>
              <a:t>Goal-referenced </a:t>
            </a:r>
          </a:p>
          <a:p>
            <a:r>
              <a:rPr lang="en-US" dirty="0" smtClean="0"/>
              <a:t>Tangible </a:t>
            </a:r>
            <a:r>
              <a:rPr lang="en-US" dirty="0"/>
              <a:t>and </a:t>
            </a:r>
            <a:r>
              <a:rPr lang="en-US" dirty="0" smtClean="0"/>
              <a:t>transparent </a:t>
            </a:r>
          </a:p>
          <a:p>
            <a:r>
              <a:rPr lang="en-US" dirty="0"/>
              <a:t>A</a:t>
            </a:r>
            <a:r>
              <a:rPr lang="en-US" dirty="0" smtClean="0"/>
              <a:t>ctionable</a:t>
            </a:r>
          </a:p>
          <a:p>
            <a:r>
              <a:rPr lang="en-US" dirty="0"/>
              <a:t>U</a:t>
            </a:r>
            <a:r>
              <a:rPr lang="en-US" dirty="0" smtClean="0"/>
              <a:t>ser-friendly </a:t>
            </a:r>
          </a:p>
          <a:p>
            <a:r>
              <a:rPr lang="en-US" dirty="0" smtClean="0"/>
              <a:t>Timely</a:t>
            </a:r>
          </a:p>
          <a:p>
            <a:r>
              <a:rPr lang="en-US" dirty="0" smtClean="0"/>
              <a:t>Ongoing</a:t>
            </a:r>
          </a:p>
          <a:p>
            <a:r>
              <a:rPr lang="en-US" dirty="0" smtClean="0"/>
              <a:t>Consistent</a:t>
            </a:r>
          </a:p>
          <a:p>
            <a:pPr marL="0" indent="0">
              <a:buNone/>
            </a:pPr>
            <a:r>
              <a:rPr lang="en-US" dirty="0"/>
              <a:t>	</a:t>
            </a:r>
            <a:r>
              <a:rPr lang="en-US" dirty="0" smtClean="0"/>
              <a:t>			-</a:t>
            </a:r>
            <a:r>
              <a:rPr lang="en-US" sz="1800" dirty="0" smtClean="0"/>
              <a:t>Grant Wiggins (2012)</a:t>
            </a:r>
          </a:p>
          <a:p>
            <a:pPr marL="2171700" lvl="5" indent="0">
              <a:buNone/>
            </a:pPr>
            <a:endParaRPr lang="en-US" dirty="0" smtClean="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54469" y="1439830"/>
            <a:ext cx="3567015" cy="3404878"/>
          </a:xfrm>
          <a:prstGeom prst="rect">
            <a:avLst/>
          </a:prstGeom>
        </p:spPr>
      </p:pic>
      <p:sp>
        <p:nvSpPr>
          <p:cNvPr id="6" name="Footer Placeholder 5"/>
          <p:cNvSpPr>
            <a:spLocks noGrp="1"/>
          </p:cNvSpPr>
          <p:nvPr>
            <p:ph type="ftr" sz="quarter" idx="10"/>
          </p:nvPr>
        </p:nvSpPr>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32</a:t>
            </a:fld>
            <a:endParaRPr lang="en-US" dirty="0"/>
          </a:p>
        </p:txBody>
      </p:sp>
    </p:spTree>
    <p:extLst>
      <p:ext uri="{BB962C8B-B14F-4D97-AF65-F5344CB8AC3E}">
        <p14:creationId xmlns:p14="http://schemas.microsoft.com/office/powerpoint/2010/main" val="388408060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 Language</a:t>
            </a:r>
            <a:endParaRPr lang="en-US" dirty="0"/>
          </a:p>
        </p:txBody>
      </p:sp>
      <p:sp>
        <p:nvSpPr>
          <p:cNvPr id="3" name="Content Placeholder 2"/>
          <p:cNvSpPr>
            <a:spLocks noGrp="1"/>
          </p:cNvSpPr>
          <p:nvPr>
            <p:ph idx="1"/>
          </p:nvPr>
        </p:nvSpPr>
        <p:spPr>
          <a:xfrm>
            <a:off x="421370" y="1100079"/>
            <a:ext cx="8153400" cy="3973033"/>
          </a:xfrm>
        </p:spPr>
        <p:txBody>
          <a:bodyPr/>
          <a:lstStyle/>
          <a:p>
            <a:r>
              <a:rPr lang="en-US" dirty="0" smtClean="0"/>
              <a:t>Be Specific</a:t>
            </a:r>
          </a:p>
          <a:p>
            <a:r>
              <a:rPr lang="en-US" dirty="0" smtClean="0"/>
              <a:t>Avoid evaluative judgments</a:t>
            </a:r>
          </a:p>
          <a:p>
            <a:r>
              <a:rPr lang="en-US" dirty="0" smtClean="0"/>
              <a:t>Keep it objective and low-inference</a:t>
            </a:r>
          </a:p>
          <a:p>
            <a:r>
              <a:rPr lang="en-US" dirty="0" smtClean="0"/>
              <a:t>Targeted and selective</a:t>
            </a:r>
          </a:p>
          <a:p>
            <a:r>
              <a:rPr lang="en-US" dirty="0" smtClean="0"/>
              <a:t>Invite reflection</a:t>
            </a:r>
          </a:p>
          <a:p>
            <a:pPr lvl="1"/>
            <a:r>
              <a:rPr lang="en-US" dirty="0" smtClean="0">
                <a:solidFill>
                  <a:schemeClr val="accent3"/>
                </a:solidFill>
              </a:rPr>
              <a:t>I noticed…</a:t>
            </a:r>
          </a:p>
          <a:p>
            <a:pPr lvl="1"/>
            <a:r>
              <a:rPr lang="en-US" dirty="0" smtClean="0">
                <a:solidFill>
                  <a:schemeClr val="accent3"/>
                </a:solidFill>
              </a:rPr>
              <a:t>I heard…</a:t>
            </a:r>
          </a:p>
          <a:p>
            <a:pPr lvl="1"/>
            <a:r>
              <a:rPr lang="en-US" dirty="0" smtClean="0">
                <a:solidFill>
                  <a:schemeClr val="accent3"/>
                </a:solidFill>
              </a:rPr>
              <a:t>I felt this when I saw or heard this…</a:t>
            </a:r>
          </a:p>
          <a:p>
            <a:pPr lvl="1"/>
            <a:r>
              <a:rPr lang="en-US" dirty="0" smtClean="0">
                <a:solidFill>
                  <a:schemeClr val="accent3"/>
                </a:solidFill>
              </a:rPr>
              <a:t>I wonder…</a:t>
            </a:r>
          </a:p>
          <a:p>
            <a:pPr lvl="1"/>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47658" y="2623668"/>
            <a:ext cx="2500602" cy="1873110"/>
          </a:xfrm>
          <a:prstGeom prst="rect">
            <a:avLst/>
          </a:prstGeom>
        </p:spPr>
      </p:pic>
      <p:sp>
        <p:nvSpPr>
          <p:cNvPr id="7" name="Footer Placeholder 6"/>
          <p:cNvSpPr>
            <a:spLocks noGrp="1"/>
          </p:cNvSpPr>
          <p:nvPr>
            <p:ph type="ftr" sz="quarter" idx="10"/>
          </p:nvPr>
        </p:nvSpPr>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33</a:t>
            </a:fld>
            <a:endParaRPr lang="en-US" dirty="0"/>
          </a:p>
        </p:txBody>
      </p:sp>
    </p:spTree>
    <p:extLst>
      <p:ext uri="{BB962C8B-B14F-4D97-AF65-F5344CB8AC3E}">
        <p14:creationId xmlns:p14="http://schemas.microsoft.com/office/powerpoint/2010/main" val="242518497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942966" y="153652"/>
            <a:ext cx="8153400" cy="1066800"/>
          </a:xfrm>
        </p:spPr>
        <p:txBody>
          <a:bodyPr>
            <a:noAutofit/>
          </a:bodyPr>
          <a:lstStyle/>
          <a:p>
            <a:r>
              <a:rPr lang="en-US" sz="4000" dirty="0" smtClean="0"/>
              <a:t>Activity 2:</a:t>
            </a:r>
            <a:br>
              <a:rPr lang="en-US" sz="4000" dirty="0" smtClean="0"/>
            </a:br>
            <a:r>
              <a:rPr lang="en-US" dirty="0"/>
              <a:t>Supporting Teachers in the Change Process</a:t>
            </a:r>
            <a:endParaRPr lang="en-US" sz="4000" dirty="0" smtClean="0"/>
          </a:p>
        </p:txBody>
      </p:sp>
      <p:sp>
        <p:nvSpPr>
          <p:cNvPr id="3" name="Slide Number Placeholder 2"/>
          <p:cNvSpPr>
            <a:spLocks noGrp="1"/>
          </p:cNvSpPr>
          <p:nvPr>
            <p:ph type="sldNum" sz="quarter" idx="11"/>
          </p:nvPr>
        </p:nvSpPr>
        <p:spPr>
          <a:prstGeom prst="rect">
            <a:avLst/>
          </a:prstGeom>
        </p:spPr>
        <p:txBody>
          <a:bodyPr/>
          <a:lstStyle/>
          <a:p>
            <a:pPr algn="r"/>
            <a:fld id="{EE3D4692-A625-460F-A072-DE10EEAA5719}" type="slidenum">
              <a:rPr lang="en-US" smtClean="0"/>
              <a:pPr algn="r"/>
              <a:t>34</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55949256"/>
              </p:ext>
            </p:extLst>
          </p:nvPr>
        </p:nvGraphicFramePr>
        <p:xfrm>
          <a:off x="513871" y="1274438"/>
          <a:ext cx="8471633" cy="4122388"/>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8471633"/>
              </a:tblGrid>
              <a:tr h="418107">
                <a:tc>
                  <a:txBody>
                    <a:bodyPr/>
                    <a:lstStyle/>
                    <a:p>
                      <a:pPr marL="0" marR="0" lvl="0" indent="0" algn="l" defTabSz="914400" rtl="0" eaLnBrk="1" fontAlgn="base" latinLnBrk="0" hangingPunct="1">
                        <a:lnSpc>
                          <a:spcPct val="100000"/>
                        </a:lnSpc>
                        <a:spcBef>
                          <a:spcPts val="600"/>
                        </a:spcBef>
                        <a:spcAft>
                          <a:spcPts val="600"/>
                        </a:spcAft>
                        <a:buClrTx/>
                        <a:buSzTx/>
                        <a:buFontTx/>
                        <a:buNone/>
                        <a:tabLst/>
                        <a:defRPr/>
                      </a:pPr>
                      <a:r>
                        <a:rPr kumimoji="0" lang="en-US" sz="2200" u="none" strike="noStrike" cap="none" normalizeH="0" baseline="0" dirty="0" smtClean="0">
                          <a:ln>
                            <a:noFill/>
                          </a:ln>
                          <a:effectLst/>
                        </a:rPr>
                        <a:t>Activity </a:t>
                      </a:r>
                      <a:r>
                        <a:rPr kumimoji="0" lang="en-US" sz="2200" u="none" strike="noStrike" cap="none" normalizeH="0" baseline="0" dirty="0" smtClean="0">
                          <a:ln>
                            <a:noFill/>
                          </a:ln>
                          <a:solidFill>
                            <a:schemeClr val="bg1"/>
                          </a:solidFill>
                          <a:effectLst/>
                        </a:rPr>
                        <a:t>2b: </a:t>
                      </a:r>
                      <a:r>
                        <a:rPr lang="en-US" sz="2200" b="1" kern="1200" dirty="0" smtClean="0">
                          <a:solidFill>
                            <a:schemeClr val="lt1"/>
                          </a:solidFill>
                          <a:effectLst/>
                          <a:latin typeface="+mn-lt"/>
                          <a:ea typeface="+mn-ea"/>
                          <a:cs typeface="+mn-cs"/>
                        </a:rPr>
                        <a:t>Providing Effective Feedback</a:t>
                      </a:r>
                      <a:endParaRPr lang="en-US" sz="2200" kern="1200" dirty="0" smtClean="0">
                        <a:solidFill>
                          <a:schemeClr val="bg1"/>
                        </a:solidFill>
                        <a:effectLst/>
                        <a:latin typeface="+mn-lt"/>
                        <a:ea typeface="+mn-ea"/>
                        <a:cs typeface="+mn-cs"/>
                      </a:endParaRPr>
                    </a:p>
                  </a:txBody>
                  <a:tcPr marT="45712" marB="45712" horzOverflow="overflow"/>
                </a:tc>
              </a:tr>
              <a:tr h="3631228">
                <a:tc>
                  <a:txBody>
                    <a:bodyPr/>
                    <a:lstStyle/>
                    <a:p>
                      <a:pPr marL="457200" lvl="0" indent="-457200">
                        <a:buAutoNum type="arabicPeriod"/>
                      </a:pPr>
                      <a:r>
                        <a:rPr lang="en-US" sz="2150" kern="1200" baseline="0" dirty="0" smtClean="0">
                          <a:solidFill>
                            <a:schemeClr val="dk1"/>
                          </a:solidFill>
                          <a:effectLst/>
                          <a:latin typeface="+mn-lt"/>
                          <a:ea typeface="+mn-ea"/>
                          <a:cs typeface="+mn-cs"/>
                        </a:rPr>
                        <a:t>Locate the Essential Skills for Coaches in Action handout on page 14 of your Participant Guide.  </a:t>
                      </a:r>
                    </a:p>
                    <a:p>
                      <a:pPr marL="457200" lvl="0" indent="-457200">
                        <a:buAutoNum type="arabicPeriod"/>
                      </a:pPr>
                      <a:r>
                        <a:rPr lang="en-US" sz="2150" kern="1200" dirty="0" smtClean="0">
                          <a:solidFill>
                            <a:schemeClr val="dk1"/>
                          </a:solidFill>
                          <a:effectLst/>
                          <a:latin typeface="+mn-lt"/>
                          <a:ea typeface="+mn-ea"/>
                          <a:cs typeface="+mn-cs"/>
                        </a:rPr>
                        <a:t>Watch the video o</a:t>
                      </a:r>
                      <a:r>
                        <a:rPr lang="en-US" sz="2150" kern="1200" baseline="0" dirty="0" smtClean="0">
                          <a:solidFill>
                            <a:schemeClr val="dk1"/>
                          </a:solidFill>
                          <a:effectLst/>
                          <a:latin typeface="+mn-lt"/>
                          <a:ea typeface="+mn-ea"/>
                          <a:cs typeface="+mn-cs"/>
                        </a:rPr>
                        <a:t>f a coaching session. Using the </a:t>
                      </a:r>
                      <a:r>
                        <a:rPr lang="en-US" sz="2150" i="1" kern="1200" dirty="0" smtClean="0">
                          <a:solidFill>
                            <a:schemeClr val="dk1"/>
                          </a:solidFill>
                          <a:effectLst/>
                          <a:latin typeface="+mn-lt"/>
                          <a:ea typeface="+mn-ea"/>
                          <a:cs typeface="+mn-cs"/>
                        </a:rPr>
                        <a:t>Essential Skills for Coaches</a:t>
                      </a:r>
                      <a:r>
                        <a:rPr lang="en-US" sz="2150" kern="1200" dirty="0" smtClean="0">
                          <a:solidFill>
                            <a:schemeClr val="dk1"/>
                          </a:solidFill>
                          <a:effectLst/>
                          <a:latin typeface="+mn-lt"/>
                          <a:ea typeface="+mn-ea"/>
                          <a:cs typeface="+mn-cs"/>
                        </a:rPr>
                        <a:t> </a:t>
                      </a:r>
                      <a:r>
                        <a:rPr lang="en-US" sz="2150" i="1" kern="1200" dirty="0" smtClean="0">
                          <a:solidFill>
                            <a:schemeClr val="dk1"/>
                          </a:solidFill>
                          <a:effectLst/>
                          <a:latin typeface="+mn-lt"/>
                          <a:ea typeface="+mn-ea"/>
                          <a:cs typeface="+mn-cs"/>
                        </a:rPr>
                        <a:t>in Action</a:t>
                      </a:r>
                      <a:r>
                        <a:rPr lang="en-US" sz="2150" kern="1200" baseline="0" dirty="0" smtClean="0">
                          <a:solidFill>
                            <a:schemeClr val="dk1"/>
                          </a:solidFill>
                          <a:effectLst/>
                          <a:latin typeface="+mn-lt"/>
                          <a:ea typeface="+mn-ea"/>
                          <a:cs typeface="+mn-cs"/>
                        </a:rPr>
                        <a:t>, notice the various skills the coach uses during the session.  </a:t>
                      </a:r>
                    </a:p>
                    <a:p>
                      <a:pPr marL="457200" lvl="0" indent="-457200">
                        <a:buAutoNum type="arabicPeriod"/>
                      </a:pPr>
                      <a:r>
                        <a:rPr lang="en-US" sz="2150" kern="1200" baseline="0" dirty="0" smtClean="0">
                          <a:solidFill>
                            <a:schemeClr val="dk1"/>
                          </a:solidFill>
                          <a:effectLst/>
                          <a:latin typeface="+mn-lt"/>
                          <a:ea typeface="+mn-ea"/>
                          <a:cs typeface="+mn-cs"/>
                        </a:rPr>
                        <a:t>Write down different areas of the coaching session that provide evidence of the essential skills. </a:t>
                      </a:r>
                    </a:p>
                    <a:p>
                      <a:pPr marL="457200" lvl="0" indent="-457200">
                        <a:buAutoNum type="arabicPeriod"/>
                      </a:pPr>
                      <a:r>
                        <a:rPr lang="en-US" sz="2150" kern="1200" baseline="0" dirty="0" smtClean="0">
                          <a:solidFill>
                            <a:schemeClr val="dk1"/>
                          </a:solidFill>
                          <a:effectLst/>
                          <a:latin typeface="+mn-lt"/>
                          <a:ea typeface="+mn-ea"/>
                          <a:cs typeface="+mn-cs"/>
                        </a:rPr>
                        <a:t>After watching the video, discuss in your group skills that the coach effectively used during the session. Include in your discussions, ‘missed opportunities’ that would have made for a stronger coaching conference.</a:t>
                      </a: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84776" y="17743"/>
            <a:ext cx="858190" cy="1338618"/>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6895846" y="5847588"/>
            <a:ext cx="855322" cy="932688"/>
          </a:xfrm>
          <a:prstGeom prst="rect">
            <a:avLst/>
          </a:prstGeom>
          <a:noFill/>
          <a:ln w="9525">
            <a:noFill/>
            <a:miter lim="800000"/>
            <a:headEnd/>
            <a:tailEnd/>
          </a:ln>
        </p:spPr>
      </p:pic>
      <p:sp>
        <p:nvSpPr>
          <p:cNvPr id="4" name="Rectangle 3"/>
          <p:cNvSpPr/>
          <p:nvPr/>
        </p:nvSpPr>
        <p:spPr>
          <a:xfrm>
            <a:off x="6848702" y="5851325"/>
            <a:ext cx="918393" cy="369332"/>
          </a:xfrm>
          <a:prstGeom prst="rect">
            <a:avLst/>
          </a:prstGeom>
        </p:spPr>
        <p:txBody>
          <a:bodyPr wrap="none">
            <a:spAutoFit/>
          </a:bodyPr>
          <a:lstStyle/>
          <a:p>
            <a:pPr algn="ctr">
              <a:buFont typeface="Arial" charset="0"/>
              <a:buNone/>
            </a:pPr>
            <a:r>
              <a:rPr lang="en-US" dirty="0" smtClean="0"/>
              <a:t>Page 14</a:t>
            </a:r>
            <a:endParaRPr lang="en-US" i="1" dirty="0">
              <a:hlinkClick r:id="rId5"/>
            </a:endParaRPr>
          </a:p>
        </p:txBody>
      </p:sp>
      <p:sp>
        <p:nvSpPr>
          <p:cNvPr id="6" name="Footer Placeholder 5"/>
          <p:cNvSpPr>
            <a:spLocks noGrp="1"/>
          </p:cNvSpPr>
          <p:nvPr>
            <p:ph type="ftr" sz="quarter" idx="10"/>
          </p:nvPr>
        </p:nvSpPr>
        <p:spPr/>
        <p:txBody>
          <a:bodyPr/>
          <a:lstStyle/>
          <a:p>
            <a:r>
              <a:rPr lang="en-US" dirty="0" smtClean="0"/>
              <a:t> </a:t>
            </a:r>
            <a:endParaRPr lang="en-US" dirty="0"/>
          </a:p>
        </p:txBody>
      </p:sp>
      <p:sp>
        <p:nvSpPr>
          <p:cNvPr id="9" name="Rectangle 8"/>
          <p:cNvSpPr/>
          <p:nvPr/>
        </p:nvSpPr>
        <p:spPr>
          <a:xfrm>
            <a:off x="599619" y="5435298"/>
            <a:ext cx="6955536" cy="584775"/>
          </a:xfrm>
          <a:prstGeom prst="rect">
            <a:avLst/>
          </a:prstGeom>
        </p:spPr>
        <p:txBody>
          <a:bodyPr wrap="square">
            <a:spAutoFit/>
          </a:bodyPr>
          <a:lstStyle/>
          <a:p>
            <a:pPr marR="0" lvl="0">
              <a:buClr>
                <a:srgbClr val="76923C"/>
              </a:buClr>
            </a:pPr>
            <a:r>
              <a:rPr lang="en-US" sz="1600" dirty="0" smtClean="0">
                <a:latin typeface="Calibri" panose="020F0502020204030204" pitchFamily="34" charset="0"/>
                <a:cs typeface="Times New Roman" panose="02020603050405020304" pitchFamily="18" charset="0"/>
              </a:rPr>
              <a:t>Video: </a:t>
            </a:r>
            <a:r>
              <a:rPr lang="en-US" sz="1600" i="1" dirty="0" smtClean="0">
                <a:latin typeface="Calibri" panose="020F0502020204030204" pitchFamily="34" charset="0"/>
                <a:cs typeface="Times New Roman" panose="02020603050405020304" pitchFamily="18" charset="0"/>
              </a:rPr>
              <a:t>Observation </a:t>
            </a:r>
            <a:r>
              <a:rPr lang="en-US" sz="1600" i="1" dirty="0">
                <a:latin typeface="Calibri" panose="020F0502020204030204" pitchFamily="34" charset="0"/>
                <a:cs typeface="Times New Roman" panose="02020603050405020304" pitchFamily="18" charset="0"/>
              </a:rPr>
              <a:t>and Feedback: Probing to Identify the Problem</a:t>
            </a:r>
            <a:r>
              <a:rPr lang="en-US" sz="1600" dirty="0">
                <a:latin typeface="Calibri" panose="020F0502020204030204" pitchFamily="34" charset="0"/>
                <a:cs typeface="Times New Roman" panose="02020603050405020304" pitchFamily="18" charset="0"/>
              </a:rPr>
              <a:t> (2012). Retrieved from </a:t>
            </a:r>
            <a:r>
              <a:rPr lang="en-US" sz="1600" dirty="0">
                <a:solidFill>
                  <a:srgbClr val="0000FF"/>
                </a:solidFill>
                <a:latin typeface="Calibri" panose="020F0502020204030204" pitchFamily="34" charset="0"/>
                <a:cs typeface="Times New Roman" panose="02020603050405020304" pitchFamily="18" charset="0"/>
                <a:hlinkClick r:id="rId6"/>
              </a:rPr>
              <a:t>https://www.youtube.com/watch?v=bBeNs1Q2kXk</a:t>
            </a:r>
            <a:endParaRPr lang="en-US" sz="1600" dirty="0">
              <a:effectLst/>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3419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25010</TotalTime>
  <Words>645</Words>
  <Application>Microsoft Office PowerPoint</Application>
  <PresentationFormat>On-screen Show (4:3)</PresentationFormat>
  <Paragraphs>86</Paragraphs>
  <Slides>5</Slides>
  <Notes>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5</vt:i4>
      </vt:variant>
    </vt:vector>
  </HeadingPairs>
  <TitlesOfParts>
    <vt:vector size="12"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Thoughtful and Reflective Questioning</vt:lpstr>
      <vt:lpstr>Characteristics of Effective Feedback</vt:lpstr>
      <vt:lpstr>Feedback Language</vt:lpstr>
      <vt:lpstr>Activity 2: Supporting Teachers in the Change Process</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1209</cp:revision>
  <cp:lastPrinted>2014-03-02T01:07:44Z</cp:lastPrinted>
  <dcterms:created xsi:type="dcterms:W3CDTF">2014-01-18T18:47:42Z</dcterms:created>
  <dcterms:modified xsi:type="dcterms:W3CDTF">2015-01-16T20:25:07Z</dcterms:modified>
</cp:coreProperties>
</file>