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6" showSpecialPlsOnTitleSld="0" saveSubsetFonts="1" bookmarkIdSeed="3">
  <p:sldMasterIdLst>
    <p:sldMasterId id="2147483687" r:id="rId1"/>
    <p:sldMasterId id="2147483711" r:id="rId2"/>
    <p:sldMasterId id="2147483723" r:id="rId3"/>
  </p:sldMasterIdLst>
  <p:notesMasterIdLst>
    <p:notesMasterId r:id="rId6"/>
  </p:notesMasterIdLst>
  <p:handoutMasterIdLst>
    <p:handoutMasterId r:id="rId7"/>
  </p:handoutMasterIdLst>
  <p:sldIdLst>
    <p:sldId id="370" r:id="rId4"/>
    <p:sldId id="903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11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  <p:cmAuthor id="4" name="Wade, Michelle" initials="WM" lastIdx="3" clrIdx="4">
    <p:extLst>
      <p:ext uri="{19B8F6BF-5375-455C-9EA6-DF929625EA0E}">
        <p15:presenceInfo xmlns:p15="http://schemas.microsoft.com/office/powerpoint/2012/main" userId="S-1-5-21-1417001333-1682526488-839522115-26738" providerId="AD"/>
      </p:ext>
    </p:extLst>
  </p:cmAuthor>
  <p:cmAuthor id="5" name="Berlin, Debra" initials="BD" lastIdx="12" clrIdx="5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  <p:cmAuthor id="6" name="Hannon, Mary Ellen" initials="HME" lastIdx="1" clrIdx="6">
    <p:extLst>
      <p:ext uri="{19B8F6BF-5375-455C-9EA6-DF929625EA0E}">
        <p15:presenceInfo xmlns:p15="http://schemas.microsoft.com/office/powerpoint/2012/main" userId="S-1-5-21-1417001333-1682526488-839522115-60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5"/>
    <a:srgbClr val="FFFFFF"/>
    <a:srgbClr val="FF66FF"/>
    <a:srgbClr val="0000FF"/>
    <a:srgbClr val="1F497D"/>
    <a:srgbClr val="FFC000"/>
    <a:srgbClr val="DF8045"/>
    <a:srgbClr val="32C658"/>
    <a:srgbClr val="D4ECBA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0" autoAdjust="0"/>
    <p:restoredTop sz="93363" autoAdjust="0"/>
  </p:normalViewPr>
  <p:slideViewPr>
    <p:cSldViewPr snapToGrid="0">
      <p:cViewPr varScale="1">
        <p:scale>
          <a:sx n="62" d="100"/>
          <a:sy n="62" d="100"/>
        </p:scale>
        <p:origin x="83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0" d="100"/>
        <a:sy n="110" d="100"/>
      </p:scale>
      <p:origin x="0" y="-24726"/>
    </p:cViewPr>
  </p:sorterViewPr>
  <p:notesViewPr>
    <p:cSldViewPr snapToGrid="0">
      <p:cViewPr>
        <p:scale>
          <a:sx n="90" d="100"/>
          <a:sy n="90" d="100"/>
        </p:scale>
        <p:origin x="2046" y="-930"/>
      </p:cViewPr>
      <p:guideLst>
        <p:guide orient="horz" pos="2880"/>
        <p:guide pos="2160"/>
        <p:guide orient="horz" pos="2932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30 minutes for this activity; adjust time as needed.)</a:t>
            </a:r>
          </a:p>
          <a:p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1/16/2015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7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5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 Common Core_slide5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4038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858000" cy="655638"/>
          </a:xfrm>
        </p:spPr>
        <p:txBody>
          <a:bodyPr>
            <a:noAutofit/>
          </a:bodyPr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DD212-8C5B-45AF-A324-258777B5B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57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FL Common Core_v3_slide4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B3373-2011-4B00-8622-1F14BFBCD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61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1219200"/>
            <a:ext cx="7620000" cy="5257800"/>
          </a:xfrm>
        </p:spPr>
        <p:txBody>
          <a:bodyPr>
            <a:normAutofit/>
          </a:bodyPr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50770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6324600" cy="1082618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F0ED-5301-444F-822B-A5BAEE12A0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648199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2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56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2520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 Common Core_slide5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4038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858000" cy="655638"/>
          </a:xfrm>
        </p:spPr>
        <p:txBody>
          <a:bodyPr>
            <a:noAutofit/>
          </a:bodyPr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65A4F-6890-4258-AD1E-01AB3F1CF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08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L Common Core_v2_slide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94ED1-7638-4D33-85F6-57DE3A38E4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935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Bulle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L Common Core_v3_slide4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55638"/>
          </a:xfrm>
        </p:spPr>
        <p:txBody>
          <a:bodyPr/>
          <a:lstStyle>
            <a:lvl1pPr>
              <a:defRPr sz="28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1"/>
            <a:ext cx="4038600" cy="39623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4038600" cy="39623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88AF7-C783-45D7-B44B-0AD2C6E9C3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856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84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 userDrawn="1"/>
        </p:nvGrpSpPr>
        <p:grpSpPr bwMode="auto">
          <a:xfrm>
            <a:off x="0" y="0"/>
            <a:ext cx="9144000" cy="1289050"/>
            <a:chOff x="0" y="-3175"/>
            <a:chExt cx="9144000" cy="1289050"/>
          </a:xfrm>
        </p:grpSpPr>
        <p:pic>
          <p:nvPicPr>
            <p:cNvPr id="3" name="Picture 9" descr="_0015_16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274"/>
            <a:stretch>
              <a:fillRect/>
            </a:stretch>
          </p:blipFill>
          <p:spPr bwMode="auto">
            <a:xfrm>
              <a:off x="0" y="0"/>
              <a:ext cx="9144000" cy="128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Freeform 21"/>
            <p:cNvSpPr>
              <a:spLocks/>
            </p:cNvSpPr>
            <p:nvPr/>
          </p:nvSpPr>
          <p:spPr bwMode="auto">
            <a:xfrm>
              <a:off x="1371600" y="-3175"/>
              <a:ext cx="7256463" cy="1289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16" y="0"/>
                </a:cxn>
                <a:cxn ang="0">
                  <a:pos x="4560" y="810"/>
                </a:cxn>
                <a:cxn ang="0">
                  <a:pos x="0" y="810"/>
                </a:cxn>
                <a:cxn ang="0">
                  <a:pos x="0" y="0"/>
                </a:cxn>
              </a:cxnLst>
              <a:rect l="0" t="0" r="r" b="b"/>
              <a:pathLst>
                <a:path w="4560" h="810">
                  <a:moveTo>
                    <a:pt x="0" y="0"/>
                  </a:moveTo>
                  <a:lnTo>
                    <a:pt x="3216" y="0"/>
                  </a:lnTo>
                  <a:lnTo>
                    <a:pt x="4560" y="810"/>
                  </a:lnTo>
                  <a:lnTo>
                    <a:pt x="0" y="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Arial" pitchFamily="-109" charset="0"/>
                <a:ea typeface="+mn-ea"/>
                <a:cs typeface="+mn-cs"/>
              </a:endParaRPr>
            </a:p>
          </p:txBody>
        </p:sp>
        <p:sp>
          <p:nvSpPr>
            <p:cNvPr id="5" name="Freeform 21"/>
            <p:cNvSpPr>
              <a:spLocks/>
            </p:cNvSpPr>
            <p:nvPr/>
          </p:nvSpPr>
          <p:spPr bwMode="auto">
            <a:xfrm>
              <a:off x="0" y="0"/>
              <a:ext cx="7239000" cy="128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16" y="0"/>
                </a:cxn>
                <a:cxn ang="0">
                  <a:pos x="4560" y="810"/>
                </a:cxn>
                <a:cxn ang="0">
                  <a:pos x="0" y="810"/>
                </a:cxn>
                <a:cxn ang="0">
                  <a:pos x="0" y="0"/>
                </a:cxn>
              </a:cxnLst>
              <a:rect l="0" t="0" r="r" b="b"/>
              <a:pathLst>
                <a:path w="4560" h="810">
                  <a:moveTo>
                    <a:pt x="0" y="0"/>
                  </a:moveTo>
                  <a:lnTo>
                    <a:pt x="3216" y="0"/>
                  </a:lnTo>
                  <a:lnTo>
                    <a:pt x="4560" y="810"/>
                  </a:lnTo>
                  <a:lnTo>
                    <a:pt x="0" y="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1B2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Arial" pitchFamily="-109" charset="0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fld id="{6E4D97E5-1758-FA48-9DF8-FE8D09EB948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537503834"/>
      </p:ext>
    </p:extLst>
  </p:cSld>
  <p:clrMapOvr>
    <a:masterClrMapping/>
  </p:clrMapOvr>
  <p:transition spd="med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Slide">
    <p:bg>
      <p:bgPr>
        <a:solidFill>
          <a:srgbClr val="0091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207935"/>
      </p:ext>
    </p:extLst>
  </p:cSld>
  <p:clrMapOvr>
    <a:masterClrMapping/>
  </p:clrMapOvr>
  <p:transition spd="med" advClick="0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711415" y="6113780"/>
            <a:ext cx="1719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0" dirty="0" smtClean="0">
                <a:solidFill>
                  <a:schemeClr val="bg1"/>
                </a:solidFill>
              </a:rPr>
              <a:t>Activity 6b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  <p:sldLayoutId id="2147483740" r:id="rId11"/>
    <p:sldLayoutId id="2147483741" r:id="rId12"/>
    <p:sldLayoutId id="2147483743" r:id="rId13"/>
    <p:sldLayoutId id="2147483746" r:id="rId14"/>
    <p:sldLayoutId id="2147483747" r:id="rId15"/>
    <p:sldLayoutId id="2147483753" r:id="rId16"/>
    <p:sldLayoutId id="2147483754" r:id="rId1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0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2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48" r:id="rId8"/>
    <p:sldLayoutId id="2147483749" r:id="rId9"/>
    <p:sldLayoutId id="2147483750" r:id="rId10"/>
    <p:sldLayoutId id="2147483752" r:id="rId11"/>
    <p:sldLayoutId id="2147483755" r:id="rId12"/>
    <p:sldLayoutId id="2147483756" r:id="rId13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8" y="20796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6443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44227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5 Grades 6–12: </a:t>
            </a:r>
          </a:p>
          <a:p>
            <a:r>
              <a:rPr lang="en-US" b="1" i="0" dirty="0" smtClean="0">
                <a:solidFill>
                  <a:schemeClr val="tx2"/>
                </a:solidFill>
              </a:rPr>
              <a:t>Focus on Deepening Implementation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138334" y="230188"/>
            <a:ext cx="7624665" cy="1049972"/>
          </a:xfrm>
        </p:spPr>
        <p:txBody>
          <a:bodyPr>
            <a:noAutofit/>
          </a:bodyPr>
          <a:lstStyle/>
          <a:p>
            <a:r>
              <a:rPr lang="en-US" dirty="0" smtClean="0"/>
              <a:t>Activity 6:</a:t>
            </a:r>
            <a:br>
              <a:rPr lang="en-US" dirty="0" smtClean="0"/>
            </a:br>
            <a:r>
              <a:rPr lang="en-US" dirty="0" smtClean="0"/>
              <a:t>Reflection and Planning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58349"/>
              </p:ext>
            </p:extLst>
          </p:nvPr>
        </p:nvGraphicFramePr>
        <p:xfrm>
          <a:off x="991543" y="1569576"/>
          <a:ext cx="6925053" cy="28978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925053"/>
              </a:tblGrid>
              <a:tr h="433429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6b: Action Planning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2440658">
                <a:tc>
                  <a:txBody>
                    <a:bodyPr/>
                    <a:lstStyle/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Reflect</a:t>
                      </a:r>
                      <a:r>
                        <a:rPr lang="en-US" sz="2400" kern="1200" baseline="0" dirty="0" smtClean="0"/>
                        <a:t> on today’s learning as well as Modules 1-4.</a:t>
                      </a:r>
                      <a:endParaRPr lang="en-US" sz="2400" kern="1200" dirty="0" smtClean="0"/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Work with your school team (or with a job-alike partner from another school)</a:t>
                      </a:r>
                      <a:r>
                        <a:rPr lang="en-US" sz="2400" kern="1200" baseline="0" dirty="0" smtClean="0"/>
                        <a:t> to </a:t>
                      </a:r>
                      <a:r>
                        <a:rPr lang="en-US" sz="2400" kern="1200" baseline="0" dirty="0" smtClean="0">
                          <a:effectLst/>
                        </a:rPr>
                        <a:t>d</a:t>
                      </a:r>
                      <a:r>
                        <a:rPr lang="en-US" sz="2400" kern="1200" dirty="0" smtClean="0">
                          <a:effectLst/>
                        </a:rPr>
                        <a:t>evelop a strategy for sharing Module 1-5’s key messages and resources with colleagues back at</a:t>
                      </a:r>
                      <a:r>
                        <a:rPr lang="en-US" sz="2400" kern="1200" baseline="0" dirty="0" smtClean="0">
                          <a:effectLst/>
                        </a:rPr>
                        <a:t> your</a:t>
                      </a:r>
                      <a:r>
                        <a:rPr lang="en-US" sz="2400" kern="1200" dirty="0" smtClean="0">
                          <a:effectLst/>
                        </a:rPr>
                        <a:t> schools.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7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31635" y="4246872"/>
            <a:ext cx="855322" cy="93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131635" y="4246872"/>
            <a:ext cx="978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34 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7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24887</TotalTime>
  <Words>92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6: Reflection and Planning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1233</cp:revision>
  <cp:lastPrinted>2014-09-08T21:26:42Z</cp:lastPrinted>
  <dcterms:created xsi:type="dcterms:W3CDTF">2014-01-18T18:47:42Z</dcterms:created>
  <dcterms:modified xsi:type="dcterms:W3CDTF">2015-01-16T21:58:40Z</dcterms:modified>
</cp:coreProperties>
</file>