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3" showSpecialPlsOnTitleSld="0" saveSubsetFonts="1" bookmarkIdSeed="3">
  <p:sldMasterIdLst>
    <p:sldMasterId id="2147483687" r:id="rId1"/>
    <p:sldMasterId id="2147483711" r:id="rId2"/>
    <p:sldMasterId id="2147483723" r:id="rId3"/>
  </p:sldMasterIdLst>
  <p:notesMasterIdLst>
    <p:notesMasterId r:id="rId15"/>
  </p:notesMasterIdLst>
  <p:handoutMasterIdLst>
    <p:handoutMasterId r:id="rId16"/>
  </p:handoutMasterIdLst>
  <p:sldIdLst>
    <p:sldId id="370" r:id="rId4"/>
    <p:sldId id="867" r:id="rId5"/>
    <p:sldId id="560" r:id="rId6"/>
    <p:sldId id="908" r:id="rId7"/>
    <p:sldId id="885" r:id="rId8"/>
    <p:sldId id="888" r:id="rId9"/>
    <p:sldId id="891" r:id="rId10"/>
    <p:sldId id="892" r:id="rId11"/>
    <p:sldId id="797" r:id="rId12"/>
    <p:sldId id="893" r:id="rId13"/>
    <p:sldId id="887"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3" clrIdx="4">
    <p:extLst>
      <p:ext uri="{19B8F6BF-5375-455C-9EA6-DF929625EA0E}">
        <p15:presenceInfo xmlns:p15="http://schemas.microsoft.com/office/powerpoint/2012/main" userId="S-1-5-21-1417001333-1682526488-839522115-26738" providerId="AD"/>
      </p:ext>
    </p:extLst>
  </p:cmAuthor>
  <p:cmAuthor id="5" name="Berlin, Debra" initials="BD" lastIdx="12"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0" autoAdjust="0"/>
    <p:restoredTop sz="93363" autoAdjust="0"/>
  </p:normalViewPr>
  <p:slideViewPr>
    <p:cSldViewPr snapToGrid="0">
      <p:cViewPr varScale="1">
        <p:scale>
          <a:sx n="62" d="100"/>
          <a:sy n="62" d="100"/>
        </p:scale>
        <p:origin x="830" y="43"/>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10" d="100"/>
        <a:sy n="110" d="100"/>
      </p:scale>
      <p:origin x="0" y="-24726"/>
    </p:cViewPr>
  </p:sorterViewPr>
  <p:notesViewPr>
    <p:cSldViewPr snapToGrid="0">
      <p:cViewPr>
        <p:scale>
          <a:sx n="90" d="100"/>
          <a:sy n="90" d="100"/>
        </p:scale>
        <p:origin x="1416" y="-1142"/>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solidFill>
                <a:schemeClr val="tx1"/>
              </a:solidFill>
            </a:rPr>
            <a:t>Supporting Teachers in the Change Process</a:t>
          </a:r>
          <a:endParaRPr lang="en-US" sz="2400" b="0" dirty="0">
            <a:solidFill>
              <a:schemeClr val="tx1"/>
            </a:solidFill>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a:solidFill>
          <a:srgbClr val="FFFF00">
            <a:alpha val="90000"/>
          </a:srgbClr>
        </a:solidFill>
      </dgm:spPr>
      <dgm:t>
        <a:bodyPr/>
        <a:lstStyle/>
        <a:p>
          <a:pPr algn="ctr"/>
          <a:r>
            <a:rPr lang="en-US" sz="2400" b="1" dirty="0" smtClean="0"/>
            <a:t> </a:t>
          </a:r>
          <a:r>
            <a:rPr lang="en-US" sz="2400" b="0" dirty="0" smtClean="0"/>
            <a:t>Collaborative Examination of Student Work</a:t>
          </a:r>
          <a:endParaRPr lang="en-US" sz="2400" b="1"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 </a:t>
          </a:r>
          <a:r>
            <a:rPr lang="en-US" sz="2400" b="0" dirty="0" smtClean="0">
              <a:effectLst/>
            </a:rPr>
            <a:t>EQuIP Quality Review Rubric</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7D0CC601-3257-4A22-84A7-2E6DB456EE43}">
      <dgm:prSet phldrT="[Text]" custT="1"/>
      <dgm:spPr/>
      <dgm:t>
        <a:bodyPr/>
        <a:lstStyle/>
        <a:p>
          <a:pPr algn="ctr"/>
          <a:r>
            <a:rPr lang="en-US" sz="2400" b="0" dirty="0" smtClean="0"/>
            <a:t>Reflection and Planning</a:t>
          </a:r>
          <a:endParaRPr lang="en-US" sz="2400" b="0" dirty="0"/>
        </a:p>
      </dgm:t>
    </dgm:pt>
    <dgm:pt modelId="{341FAF17-635B-4F4F-B082-017E972455B5}" type="parTrans" cxnId="{9D1A85B3-7EFC-4A0C-B606-E9A1D6573FC0}">
      <dgm:prSet/>
      <dgm:spPr/>
      <dgm:t>
        <a:bodyPr/>
        <a:lstStyle/>
        <a:p>
          <a:endParaRPr lang="en-US"/>
        </a:p>
      </dgm:t>
    </dgm:pt>
    <dgm:pt modelId="{92230D1C-C355-4D78-9A0D-E064499AC3B6}" type="sibTrans" cxnId="{9D1A85B3-7EFC-4A0C-B606-E9A1D6573FC0}">
      <dgm:prSet/>
      <dgm:spPr/>
      <dgm:t>
        <a:bodyPr/>
        <a:lstStyle/>
        <a:p>
          <a:endParaRPr lang="en-US"/>
        </a:p>
      </dgm:t>
    </dgm:pt>
    <dgm:pt modelId="{96A30F8B-A7D9-45D2-B691-9719677A293E}">
      <dgm:prSet phldrT="[Text]" custT="1"/>
      <dgm:spPr>
        <a:solidFill>
          <a:schemeClr val="bg1">
            <a:alpha val="90000"/>
          </a:schemeClr>
        </a:solidFill>
      </dgm:spPr>
      <dgm:t>
        <a:bodyPr/>
        <a:lstStyle/>
        <a:p>
          <a:pPr algn="ctr"/>
          <a:r>
            <a:rPr lang="en-US" sz="2400" b="0" dirty="0" smtClean="0"/>
            <a:t>Classroom “Look Fors” </a:t>
          </a:r>
          <a:endParaRPr lang="en-US" sz="2400" b="0" dirty="0"/>
        </a:p>
      </dgm:t>
    </dgm:pt>
    <dgm:pt modelId="{617A6882-710F-4F81-AA49-27FDC121E293}" type="parTrans" cxnId="{359DA929-ABE9-43F2-81F0-487FF066373F}">
      <dgm:prSet/>
      <dgm:spPr/>
      <dgm:t>
        <a:bodyPr/>
        <a:lstStyle/>
        <a:p>
          <a:endParaRPr lang="en-US"/>
        </a:p>
      </dgm:t>
    </dgm:pt>
    <dgm:pt modelId="{8B3C4FB8-86C2-4762-98C5-77F89BC2330D}" type="sibTrans" cxnId="{359DA929-ABE9-43F2-81F0-487FF066373F}">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77161"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12822" custScaleY="74028">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12822" custScaleY="74028"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12822" custScaleY="74028"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12822" custScaleY="74028">
        <dgm:presLayoutVars>
          <dgm:bulletEnabled val="1"/>
        </dgm:presLayoutVars>
      </dgm:prSet>
      <dgm:spPr/>
      <dgm:t>
        <a:bodyPr/>
        <a:lstStyle/>
        <a:p>
          <a:endParaRPr lang="en-US"/>
        </a:p>
      </dgm:t>
    </dgm:pt>
    <dgm:pt modelId="{10DA8BEA-1CB1-46D1-A462-9AAB2BC2A8E6}" type="pres">
      <dgm:prSet presAssocID="{617A6882-710F-4F81-AA49-27FDC121E293}" presName="Name13" presStyleLbl="parChTrans1D2" presStyleIdx="4" presStyleCnt="6"/>
      <dgm:spPr/>
      <dgm:t>
        <a:bodyPr/>
        <a:lstStyle/>
        <a:p>
          <a:endParaRPr lang="en-US"/>
        </a:p>
      </dgm:t>
    </dgm:pt>
    <dgm:pt modelId="{AA573E6D-97A6-4FF2-A999-9A68857A6BE3}" type="pres">
      <dgm:prSet presAssocID="{96A30F8B-A7D9-45D2-B691-9719677A293E}" presName="childText" presStyleLbl="bgAcc1" presStyleIdx="4" presStyleCnt="6" custScaleX="512822" custScaleY="74028">
        <dgm:presLayoutVars>
          <dgm:bulletEnabled val="1"/>
        </dgm:presLayoutVars>
      </dgm:prSet>
      <dgm:spPr/>
      <dgm:t>
        <a:bodyPr/>
        <a:lstStyle/>
        <a:p>
          <a:endParaRPr lang="en-US"/>
        </a:p>
      </dgm:t>
    </dgm:pt>
    <dgm:pt modelId="{D6D83934-8F65-4CE3-BDF6-A562D014C213}" type="pres">
      <dgm:prSet presAssocID="{341FAF17-635B-4F4F-B082-017E972455B5}" presName="Name13" presStyleLbl="parChTrans1D2" presStyleIdx="5" presStyleCnt="6"/>
      <dgm:spPr/>
      <dgm:t>
        <a:bodyPr/>
        <a:lstStyle/>
        <a:p>
          <a:endParaRPr lang="en-US"/>
        </a:p>
      </dgm:t>
    </dgm:pt>
    <dgm:pt modelId="{4023C7BC-B81F-415D-9331-3B05B09BCB9D}" type="pres">
      <dgm:prSet presAssocID="{7D0CC601-3257-4A22-84A7-2E6DB456EE43}" presName="childText" presStyleLbl="bgAcc1" presStyleIdx="5" presStyleCnt="6" custScaleX="512822" custScaleY="74028" custLinFactNeighborX="-4476">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DAA3AB11-65B9-4314-B0F2-5C69FD86676E}" type="presOf" srcId="{40CAD029-3C99-4E8D-98B4-2953D52807B2}" destId="{0ECFACD2-E546-4248-9C0E-3A50A1F0895C}" srcOrd="0" destOrd="0" presId="urn:microsoft.com/office/officeart/2005/8/layout/hierarchy3"/>
    <dgm:cxn modelId="{14B7BD46-CD13-40D7-BB34-76B3D3BCF54A}" type="presOf" srcId="{875902B6-D7AA-46D0-A995-D11880EA2FD1}" destId="{30415E90-D52D-48D0-83BA-D69F81D22A24}"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EBA4C44B-D45C-440A-B767-F2C0FCA5CCB1}" type="presOf" srcId="{BC6540E0-3144-49F0-80D0-9F9B86DC9743}" destId="{19D262A1-4F11-47A2-91BC-C1BB23103FA7}" srcOrd="0" destOrd="0" presId="urn:microsoft.com/office/officeart/2005/8/layout/hierarchy3"/>
    <dgm:cxn modelId="{12F833CF-228B-4AA3-BB3F-C7F9E7DC5282}" type="presOf" srcId="{B217A518-BEE6-4DD9-9286-89D1EA55A1ED}" destId="{96FF3DE8-3675-4CB8-B07C-3DCAFF305E01}" srcOrd="0" destOrd="0" presId="urn:microsoft.com/office/officeart/2005/8/layout/hierarchy3"/>
    <dgm:cxn modelId="{9D1A85B3-7EFC-4A0C-B606-E9A1D6573FC0}" srcId="{C49DE7C9-3CCD-4A68-9AF1-4959318AB8CE}" destId="{7D0CC601-3257-4A22-84A7-2E6DB456EE43}" srcOrd="5" destOrd="0" parTransId="{341FAF17-635B-4F4F-B082-017E972455B5}" sibTransId="{92230D1C-C355-4D78-9A0D-E064499AC3B6}"/>
    <dgm:cxn modelId="{EE852A04-CD8D-4609-8B60-E86619F4D7CB}" type="presOf" srcId="{58DCE318-75B7-47FE-8525-3043B002245B}" destId="{9825A28B-C7C5-4204-94C3-E8D7000EEC4F}" srcOrd="0" destOrd="0" presId="urn:microsoft.com/office/officeart/2005/8/layout/hierarchy3"/>
    <dgm:cxn modelId="{D7D4D89B-764F-4D6C-9E3A-31F5FFB20410}" type="presOf" srcId="{8691F7BC-3BF2-4274-8C3C-961D302C3E80}" destId="{ABA4AD6F-2F38-4BDD-9216-4EDB340AA554}"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F1B3F0F8-E5BF-4C97-BC3C-58A3D8BA614B}" type="presOf" srcId="{341FAF17-635B-4F4F-B082-017E972455B5}" destId="{D6D83934-8F65-4CE3-BDF6-A562D014C213}" srcOrd="0" destOrd="0" presId="urn:microsoft.com/office/officeart/2005/8/layout/hierarchy3"/>
    <dgm:cxn modelId="{573AAF3C-FC2B-4531-8527-117CAE2303C8}" type="presOf" srcId="{EF4E6064-2222-4025-843B-774CAA10FB18}" destId="{0406E04E-E93F-457E-87F7-A76954C0A595}" srcOrd="0" destOrd="0" presId="urn:microsoft.com/office/officeart/2005/8/layout/hierarchy3"/>
    <dgm:cxn modelId="{347D9745-2309-4D63-B959-CD18DAF12EBA}" type="presOf" srcId="{E2B7F8FC-10AD-4B06-B4C7-BEB6C56223E7}" destId="{885DB2E2-94C8-4BD6-A25B-A6DF9906D3CD}"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BCFFEBA6-1C00-4418-9D79-7E7652D88498}" type="presOf" srcId="{7D0CC601-3257-4A22-84A7-2E6DB456EE43}" destId="{4023C7BC-B81F-415D-9331-3B05B09BCB9D}"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01DA93C3-F113-4A7D-BD8D-4274FD6798C3}" type="presOf" srcId="{617A6882-710F-4F81-AA49-27FDC121E293}" destId="{10DA8BEA-1CB1-46D1-A462-9AAB2BC2A8E6}" srcOrd="0" destOrd="0" presId="urn:microsoft.com/office/officeart/2005/8/layout/hierarchy3"/>
    <dgm:cxn modelId="{B23BBA30-E915-46B1-9F1F-BC47D4FA8BF8}" type="presOf" srcId="{C49DE7C9-3CCD-4A68-9AF1-4959318AB8CE}" destId="{18B331A4-2A99-4364-B5B4-8854F2CECE91}" srcOrd="0" destOrd="0" presId="urn:microsoft.com/office/officeart/2005/8/layout/hierarchy3"/>
    <dgm:cxn modelId="{359DA929-ABE9-43F2-81F0-487FF066373F}" srcId="{C49DE7C9-3CCD-4A68-9AF1-4959318AB8CE}" destId="{96A30F8B-A7D9-45D2-B691-9719677A293E}" srcOrd="4" destOrd="0" parTransId="{617A6882-710F-4F81-AA49-27FDC121E293}" sibTransId="{8B3C4FB8-86C2-4762-98C5-77F89BC2330D}"/>
    <dgm:cxn modelId="{90049D6F-900B-435A-ADF3-FDC7B838E610}" type="presOf" srcId="{C49DE7C9-3CCD-4A68-9AF1-4959318AB8CE}" destId="{01013C70-3796-4887-98D0-B93D667D085C}" srcOrd="1" destOrd="0" presId="urn:microsoft.com/office/officeart/2005/8/layout/hierarchy3"/>
    <dgm:cxn modelId="{3244C581-2666-4DE1-A103-135708836088}" type="presOf" srcId="{EF8DE587-9847-40DC-9A6D-C684684E3EAA}" destId="{0912B255-822D-42AD-8D51-EAD24CC90B92}" srcOrd="0" destOrd="0" presId="urn:microsoft.com/office/officeart/2005/8/layout/hierarchy3"/>
    <dgm:cxn modelId="{4EAD7650-B7AA-47B1-A6EB-CF650E634C8B}" type="presOf" srcId="{96A30F8B-A7D9-45D2-B691-9719677A293E}" destId="{AA573E6D-97A6-4FF2-A999-9A68857A6BE3}" srcOrd="0" destOrd="0" presId="urn:microsoft.com/office/officeart/2005/8/layout/hierarchy3"/>
    <dgm:cxn modelId="{58D24A01-907B-48A7-A645-D0973786A658}" type="presParOf" srcId="{96FF3DE8-3675-4CB8-B07C-3DCAFF305E01}" destId="{9DD75A0C-E450-4BE0-810F-123BF65818C1}" srcOrd="0" destOrd="0" presId="urn:microsoft.com/office/officeart/2005/8/layout/hierarchy3"/>
    <dgm:cxn modelId="{EEC8D10A-64AE-4990-8014-9B6292657793}" type="presParOf" srcId="{9DD75A0C-E450-4BE0-810F-123BF65818C1}" destId="{0A884521-68A1-4C12-8831-974241E448AA}" srcOrd="0" destOrd="0" presId="urn:microsoft.com/office/officeart/2005/8/layout/hierarchy3"/>
    <dgm:cxn modelId="{D2CEF37E-4BDB-4940-BE3D-0794ECCC51B5}" type="presParOf" srcId="{0A884521-68A1-4C12-8831-974241E448AA}" destId="{18B331A4-2A99-4364-B5B4-8854F2CECE91}" srcOrd="0" destOrd="0" presId="urn:microsoft.com/office/officeart/2005/8/layout/hierarchy3"/>
    <dgm:cxn modelId="{F7E1FF26-CFC7-43AE-B06F-0E883240B1F0}" type="presParOf" srcId="{0A884521-68A1-4C12-8831-974241E448AA}" destId="{01013C70-3796-4887-98D0-B93D667D085C}" srcOrd="1" destOrd="0" presId="urn:microsoft.com/office/officeart/2005/8/layout/hierarchy3"/>
    <dgm:cxn modelId="{CDFEBB32-98A9-4B32-911B-8D6BD6018723}" type="presParOf" srcId="{9DD75A0C-E450-4BE0-810F-123BF65818C1}" destId="{7530FBDF-F41C-4729-BAE1-3909AC81C7F2}" srcOrd="1" destOrd="0" presId="urn:microsoft.com/office/officeart/2005/8/layout/hierarchy3"/>
    <dgm:cxn modelId="{3446DF11-C893-4FD7-965C-43433085EC1B}" type="presParOf" srcId="{7530FBDF-F41C-4729-BAE1-3909AC81C7F2}" destId="{0912B255-822D-42AD-8D51-EAD24CC90B92}" srcOrd="0" destOrd="0" presId="urn:microsoft.com/office/officeart/2005/8/layout/hierarchy3"/>
    <dgm:cxn modelId="{F5519098-6A29-4331-A847-39D66361E5A8}" type="presParOf" srcId="{7530FBDF-F41C-4729-BAE1-3909AC81C7F2}" destId="{30415E90-D52D-48D0-83BA-D69F81D22A24}" srcOrd="1" destOrd="0" presId="urn:microsoft.com/office/officeart/2005/8/layout/hierarchy3"/>
    <dgm:cxn modelId="{B48C4EA6-623E-45BC-BD11-2957E45909A5}" type="presParOf" srcId="{7530FBDF-F41C-4729-BAE1-3909AC81C7F2}" destId="{19D262A1-4F11-47A2-91BC-C1BB23103FA7}" srcOrd="2" destOrd="0" presId="urn:microsoft.com/office/officeart/2005/8/layout/hierarchy3"/>
    <dgm:cxn modelId="{64944364-927D-4FFB-A1C3-C712CC223C05}" type="presParOf" srcId="{7530FBDF-F41C-4729-BAE1-3909AC81C7F2}" destId="{9825A28B-C7C5-4204-94C3-E8D7000EEC4F}" srcOrd="3" destOrd="0" presId="urn:microsoft.com/office/officeart/2005/8/layout/hierarchy3"/>
    <dgm:cxn modelId="{7962478C-E6E4-4341-A13D-7A53B60EB89E}" type="presParOf" srcId="{7530FBDF-F41C-4729-BAE1-3909AC81C7F2}" destId="{0ECFACD2-E546-4248-9C0E-3A50A1F0895C}" srcOrd="4" destOrd="0" presId="urn:microsoft.com/office/officeart/2005/8/layout/hierarchy3"/>
    <dgm:cxn modelId="{47FBB078-3F7C-4B78-8617-FA5FBB269EA9}" type="presParOf" srcId="{7530FBDF-F41C-4729-BAE1-3909AC81C7F2}" destId="{ABA4AD6F-2F38-4BDD-9216-4EDB340AA554}" srcOrd="5" destOrd="0" presId="urn:microsoft.com/office/officeart/2005/8/layout/hierarchy3"/>
    <dgm:cxn modelId="{DFACC3F7-358B-4BB0-BA67-3EABEBF71CAE}" type="presParOf" srcId="{7530FBDF-F41C-4729-BAE1-3909AC81C7F2}" destId="{0406E04E-E93F-457E-87F7-A76954C0A595}" srcOrd="6" destOrd="0" presId="urn:microsoft.com/office/officeart/2005/8/layout/hierarchy3"/>
    <dgm:cxn modelId="{7936BFBF-1998-450B-BCA1-A489917FF8BB}" type="presParOf" srcId="{7530FBDF-F41C-4729-BAE1-3909AC81C7F2}" destId="{885DB2E2-94C8-4BD6-A25B-A6DF9906D3CD}" srcOrd="7" destOrd="0" presId="urn:microsoft.com/office/officeart/2005/8/layout/hierarchy3"/>
    <dgm:cxn modelId="{594FCB5B-E95F-4058-8AD6-3F09CFC6062E}" type="presParOf" srcId="{7530FBDF-F41C-4729-BAE1-3909AC81C7F2}" destId="{10DA8BEA-1CB1-46D1-A462-9AAB2BC2A8E6}" srcOrd="8" destOrd="0" presId="urn:microsoft.com/office/officeart/2005/8/layout/hierarchy3"/>
    <dgm:cxn modelId="{C408819F-6051-4AB6-B3CF-2ADB0BE87C57}" type="presParOf" srcId="{7530FBDF-F41C-4729-BAE1-3909AC81C7F2}" destId="{AA573E6D-97A6-4FF2-A999-9A68857A6BE3}" srcOrd="9" destOrd="0" presId="urn:microsoft.com/office/officeart/2005/8/layout/hierarchy3"/>
    <dgm:cxn modelId="{1F6341C2-E479-4FF9-B050-2DBDDA2DC354}" type="presParOf" srcId="{7530FBDF-F41C-4729-BAE1-3909AC81C7F2}" destId="{D6D83934-8F65-4CE3-BDF6-A562D014C213}" srcOrd="10" destOrd="0" presId="urn:microsoft.com/office/officeart/2005/8/layout/hierarchy3"/>
    <dgm:cxn modelId="{57BC1A5A-C0B1-4A2A-B120-CC3937DAC74A}" type="presParOf" srcId="{7530FBDF-F41C-4729-BAE1-3909AC81C7F2}" destId="{4023C7BC-B81F-415D-9331-3B05B09BCB9D}"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hools.nyc.gov/NR/rdonlyres/8C901879-B581-437F-8531-2EF5BF51FAB7/0/NYCDOEG9_10LiteracyNewMedia_Final.pdf"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chools.nyc.gov/NR/rdonlyres/1890B8B6-8131-43BB-AFC1-7E4CA4EE3EF9/0/NYCDOEG9_10LiteracyNewMedia_StudentWorkNoAnnotation.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43</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Possible</a:t>
            </a:r>
            <a:r>
              <a:rPr lang="en-US" baseline="0" dirty="0" smtClean="0"/>
              <a:t> points from Darling-Hammond &amp; Falk (2013) article: </a:t>
            </a:r>
          </a:p>
          <a:p>
            <a:endParaRPr lang="en-US" dirty="0"/>
          </a:p>
          <a:p>
            <a:pPr marL="169787" indent="-169787">
              <a:buFont typeface="Arial" panose="020B0604020202020204" pitchFamily="34" charset="0"/>
              <a:buChar char="•"/>
            </a:pPr>
            <a:r>
              <a:rPr lang="en-US" dirty="0"/>
              <a:t>Providing teachers with more direct and valid information about student progress than is offered by traditional assessments, especially on the deeper learning skills that characterize the Common Core State Standards.</a:t>
            </a:r>
          </a:p>
          <a:p>
            <a:pPr marL="169787" indent="-169787">
              <a:buFont typeface="Arial" panose="020B0604020202020204" pitchFamily="34" charset="0"/>
              <a:buChar char="•"/>
            </a:pPr>
            <a:r>
              <a:rPr lang="en-US" dirty="0"/>
              <a:t>Enabling teachers to engage in evidence-based work: reflecting more clearly and analytically on student work to inform their instructional decisions.</a:t>
            </a:r>
          </a:p>
          <a:p>
            <a:pPr marL="169787" indent="-169787">
              <a:buFont typeface="Arial" panose="020B0604020202020204" pitchFamily="34" charset="0"/>
              <a:buChar char="•"/>
            </a:pPr>
            <a:r>
              <a:rPr lang="en-US" dirty="0"/>
              <a:t>Yielding information that enhances teachers’ knowledge of students, standards, curriculum, and teaching, especially when scoring is combined with debriefing and discussing next steps with other teachers.</a:t>
            </a:r>
          </a:p>
        </p:txBody>
      </p:sp>
      <p:sp>
        <p:nvSpPr>
          <p:cNvPr id="4" name="Slide Number Placeholder 3"/>
          <p:cNvSpPr>
            <a:spLocks noGrp="1"/>
          </p:cNvSpPr>
          <p:nvPr>
            <p:ph type="sldNum" sz="quarter" idx="10"/>
          </p:nvPr>
        </p:nvSpPr>
        <p:spPr/>
        <p:txBody>
          <a:bodyPr/>
          <a:lstStyle/>
          <a:p>
            <a:fld id="{E538F621-8F2C-4F90-852A-E36809B397B3}" type="slidenum">
              <a:rPr lang="en-US" smtClean="0"/>
              <a:pPr/>
              <a:t>52</a:t>
            </a:fld>
            <a:endParaRPr lang="en-US" dirty="0"/>
          </a:p>
        </p:txBody>
      </p:sp>
    </p:spTree>
    <p:extLst>
      <p:ext uri="{BB962C8B-B14F-4D97-AF65-F5344CB8AC3E}">
        <p14:creationId xmlns:p14="http://schemas.microsoft.com/office/powerpoint/2010/main" val="2082647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quote to wrap up Part</a:t>
            </a:r>
            <a:r>
              <a:rPr lang="en-US" baseline="0" dirty="0" smtClean="0"/>
              <a:t> 4 and provide a lead in to Part 5, Classroom “Look-Fors.”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53</a:t>
            </a:fld>
            <a:endParaRPr lang="en-US" dirty="0"/>
          </a:p>
        </p:txBody>
      </p:sp>
    </p:spTree>
    <p:extLst>
      <p:ext uri="{BB962C8B-B14F-4D97-AF65-F5344CB8AC3E}">
        <p14:creationId xmlns:p14="http://schemas.microsoft.com/office/powerpoint/2010/main" val="1873835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40 minutes</a:t>
            </a: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44</a:t>
            </a:fld>
            <a:endParaRPr lang="en-US" dirty="0"/>
          </a:p>
        </p:txBody>
      </p:sp>
    </p:spTree>
    <p:extLst>
      <p:ext uri="{BB962C8B-B14F-4D97-AF65-F5344CB8AC3E}">
        <p14:creationId xmlns:p14="http://schemas.microsoft.com/office/powerpoint/2010/main" val="577133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a:t>Estimated Start time 11:20</a:t>
            </a:r>
          </a:p>
          <a:p>
            <a:pPr defTabSz="905530">
              <a:spcBef>
                <a:spcPct val="0"/>
              </a:spcBef>
              <a:defRPr/>
            </a:pPr>
            <a:r>
              <a:rPr lang="en-US" dirty="0"/>
              <a:t>Part 4, 70 minutes</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1/16/2015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45</a:t>
            </a:fld>
            <a:endParaRPr lang="en-US" dirty="0"/>
          </a:p>
        </p:txBody>
      </p:sp>
    </p:spTree>
    <p:extLst>
      <p:ext uri="{BB962C8B-B14F-4D97-AF65-F5344CB8AC3E}">
        <p14:creationId xmlns:p14="http://schemas.microsoft.com/office/powerpoint/2010/main" val="2160571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46</a:t>
            </a:fld>
            <a:endParaRPr lang="en-US" dirty="0"/>
          </a:p>
        </p:txBody>
      </p:sp>
    </p:spTree>
    <p:extLst>
      <p:ext uri="{BB962C8B-B14F-4D97-AF65-F5344CB8AC3E}">
        <p14:creationId xmlns:p14="http://schemas.microsoft.com/office/powerpoint/2010/main" val="1703332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the article by explaining that this paper</a:t>
            </a:r>
            <a:r>
              <a:rPr lang="en-US" baseline="0" dirty="0" smtClean="0"/>
              <a:t> was written by Linda Darling-Hammond (professor at Stanford University, known for her leadership and scholarly work in education policy and practice, specifically school restructuring, teacher education, and educational equity) and Beverly Falk (a professor at CCNY School of Education and a senior scholar at the Stanford Center for Assessment, Learning, and Equity.) Both are authors of numerous publications and hold distinguished positions on various editorial boards and national commissions.</a:t>
            </a:r>
          </a:p>
          <a:p>
            <a:endParaRPr lang="en-US" baseline="0" dirty="0" smtClean="0"/>
          </a:p>
          <a:p>
            <a:r>
              <a:rPr lang="en-US" baseline="0" dirty="0" smtClean="0"/>
              <a:t>The paper, written for the Center for American Progress, is intended to explain and promote the importance of collaborative examination of student work from performance assessments to the implementation of the CCSS.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47</a:t>
            </a:fld>
            <a:endParaRPr lang="en-US" dirty="0"/>
          </a:p>
        </p:txBody>
      </p:sp>
    </p:spTree>
    <p:extLst>
      <p:ext uri="{BB962C8B-B14F-4D97-AF65-F5344CB8AC3E}">
        <p14:creationId xmlns:p14="http://schemas.microsoft.com/office/powerpoint/2010/main" val="4096364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a:t>
            </a:r>
            <a:r>
              <a:rPr lang="en-US" baseline="0" dirty="0" smtClean="0"/>
              <a:t> participants of information shared in Module 4. </a:t>
            </a:r>
          </a:p>
          <a:p>
            <a:r>
              <a:rPr lang="en-US" dirty="0" smtClean="0"/>
              <a:t>Performance</a:t>
            </a:r>
            <a:r>
              <a:rPr lang="en-US" baseline="0" dirty="0" smtClean="0"/>
              <a:t> tasks reveal deep understanding and assess key knowledge and skills.</a:t>
            </a:r>
          </a:p>
          <a:p>
            <a:pPr marL="171450" lvl="0" indent="-171450">
              <a:buFont typeface="Arial" panose="020B0604020202020204" pitchFamily="34" charset="0"/>
              <a:buChar char="•"/>
            </a:pPr>
            <a:r>
              <a:rPr lang="en-US" dirty="0" smtClean="0"/>
              <a:t>Provides an authentic context with relevance for students</a:t>
            </a:r>
          </a:p>
          <a:p>
            <a:pPr marL="171450" lvl="0" indent="-171450">
              <a:buFont typeface="Arial" panose="020B0604020202020204" pitchFamily="34" charset="0"/>
              <a:buChar char="•"/>
            </a:pPr>
            <a:r>
              <a:rPr lang="en-US" dirty="0" smtClean="0"/>
              <a:t>Gives specific expectations and success criteria for students</a:t>
            </a:r>
          </a:p>
          <a:p>
            <a:pPr marL="171450" lvl="0" indent="-171450">
              <a:buFont typeface="Arial" panose="020B0604020202020204" pitchFamily="34" charset="0"/>
              <a:buChar char="•"/>
            </a:pPr>
            <a:r>
              <a:rPr lang="en-US" dirty="0" smtClean="0"/>
              <a:t>Emphasizes the application and use of knowledge and skills</a:t>
            </a:r>
          </a:p>
          <a:p>
            <a:pPr marL="171450" lvl="0" indent="-171450">
              <a:buFont typeface="Arial" panose="020B0604020202020204" pitchFamily="34" charset="0"/>
              <a:buChar char="•"/>
            </a:pPr>
            <a:r>
              <a:rPr lang="en-US" dirty="0" smtClean="0"/>
              <a:t>Reveals student understanding and transfer</a:t>
            </a:r>
          </a:p>
          <a:p>
            <a:pPr marL="171450" lvl="0" indent="-171450">
              <a:buFont typeface="Arial" panose="020B0604020202020204" pitchFamily="34" charset="0"/>
              <a:buChar char="•"/>
            </a:pPr>
            <a:r>
              <a:rPr lang="en-US" dirty="0" smtClean="0"/>
              <a:t>Rated with a rubric to measure different aspects of the task</a:t>
            </a:r>
          </a:p>
        </p:txBody>
      </p:sp>
      <p:sp>
        <p:nvSpPr>
          <p:cNvPr id="4" name="Slide Number Placeholder 3"/>
          <p:cNvSpPr>
            <a:spLocks noGrp="1"/>
          </p:cNvSpPr>
          <p:nvPr>
            <p:ph type="sldNum" sz="quarter" idx="10"/>
          </p:nvPr>
        </p:nvSpPr>
        <p:spPr/>
        <p:txBody>
          <a:bodyPr/>
          <a:lstStyle/>
          <a:p>
            <a:fld id="{E538F621-8F2C-4F90-852A-E36809B397B3}" type="slidenum">
              <a:rPr lang="en-US" smtClean="0"/>
              <a:pPr/>
              <a:t>48</a:t>
            </a:fld>
            <a:endParaRPr lang="en-US" dirty="0"/>
          </a:p>
        </p:txBody>
      </p:sp>
    </p:spTree>
    <p:extLst>
      <p:ext uri="{BB962C8B-B14F-4D97-AF65-F5344CB8AC3E}">
        <p14:creationId xmlns:p14="http://schemas.microsoft.com/office/powerpoint/2010/main" val="2504797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787" indent="-169787">
              <a:buFont typeface="Arial" panose="020B0604020202020204" pitchFamily="34" charset="0"/>
              <a:buChar char="•"/>
            </a:pPr>
            <a:r>
              <a:rPr lang="en-US" dirty="0"/>
              <a:t>The ultimate goal of the </a:t>
            </a:r>
            <a:r>
              <a:rPr lang="en-US" dirty="0" smtClean="0"/>
              <a:t>Core Standards is </a:t>
            </a:r>
            <a:r>
              <a:rPr lang="en-US" dirty="0"/>
              <a:t>to prepare all students with the knowledge and skills they need for postsecondary success. </a:t>
            </a:r>
          </a:p>
          <a:p>
            <a:pPr marL="169787" indent="-169787">
              <a:buFont typeface="Arial" panose="020B0604020202020204" pitchFamily="34" charset="0"/>
              <a:buChar char="•"/>
            </a:pPr>
            <a:r>
              <a:rPr lang="en-US" dirty="0"/>
              <a:t>The EQuIP Student Work Protocol is designed to establish or articulate the relationship between student work and the quality and alignment of instructional materials that </a:t>
            </a:r>
            <a:r>
              <a:rPr lang="en-US" i="1" dirty="0"/>
              <a:t>previously </a:t>
            </a:r>
            <a:r>
              <a:rPr lang="en-US" dirty="0"/>
              <a:t>have been reviewed using the EQuIP quality review process.</a:t>
            </a:r>
          </a:p>
          <a:p>
            <a:pPr marL="169787" indent="-169787">
              <a:buFont typeface="Arial" panose="020B0604020202020204" pitchFamily="34" charset="0"/>
              <a:buChar char="•"/>
            </a:pPr>
            <a:r>
              <a:rPr lang="en-US" dirty="0"/>
              <a:t>Focusing on this relationship enables educators to develop a common understanding of the challenging work required by the </a:t>
            </a:r>
            <a:r>
              <a:rPr lang="en-US" dirty="0" smtClean="0"/>
              <a:t>CCS</a:t>
            </a:r>
            <a:r>
              <a:rPr lang="en-US" dirty="0"/>
              <a:t>. </a:t>
            </a:r>
          </a:p>
          <a:p>
            <a:pPr marL="169787" indent="-169787">
              <a:buFont typeface="Arial" panose="020B0604020202020204" pitchFamily="34" charset="0"/>
              <a:buChar char="•"/>
            </a:pPr>
            <a:r>
              <a:rPr lang="en-US" dirty="0"/>
              <a:t>Furthermore, analyzing this relationship will also assist in closing the gap between what students are learning and the expectations embodied in assignments, as well as verifying what students are being taught and what they have learned, remembered, and incorporated into their knowledge and skills. </a:t>
            </a:r>
          </a:p>
          <a:p>
            <a:pPr marL="169787" indent="-169787">
              <a:buFont typeface="Arial" panose="020B0604020202020204" pitchFamily="34" charset="0"/>
              <a:buChar char="•"/>
            </a:pPr>
            <a:r>
              <a:rPr lang="en-US" dirty="0" smtClean="0"/>
              <a:t>(excerpt</a:t>
            </a:r>
            <a:r>
              <a:rPr lang="en-US" baseline="0" dirty="0" smtClean="0"/>
              <a:t> from </a:t>
            </a:r>
            <a:r>
              <a:rPr lang="en-US" dirty="0" smtClean="0"/>
              <a:t>http://www.achieve.org/files/ELA%20Student%20Work%20Protocol%20FINAL_1.pdf)</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49</a:t>
            </a:fld>
            <a:endParaRPr lang="en-US" dirty="0"/>
          </a:p>
        </p:txBody>
      </p:sp>
    </p:spTree>
    <p:extLst>
      <p:ext uri="{BB962C8B-B14F-4D97-AF65-F5344CB8AC3E}">
        <p14:creationId xmlns:p14="http://schemas.microsoft.com/office/powerpoint/2010/main" val="3258108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787" indent="-169787">
              <a:buFont typeface="Arial" panose="020B0604020202020204" pitchFamily="34" charset="0"/>
              <a:buChar char="•"/>
            </a:pPr>
            <a:r>
              <a:rPr lang="en-US" dirty="0"/>
              <a:t>The ultimate goal of the </a:t>
            </a:r>
            <a:r>
              <a:rPr lang="en-US" dirty="0" smtClean="0"/>
              <a:t>Core Standards is </a:t>
            </a:r>
            <a:r>
              <a:rPr lang="en-US" dirty="0"/>
              <a:t>to prepare all students with the knowledge and skills they need for postsecondary success. </a:t>
            </a:r>
          </a:p>
          <a:p>
            <a:pPr marL="169787" indent="-169787">
              <a:buFont typeface="Arial" panose="020B0604020202020204" pitchFamily="34" charset="0"/>
              <a:buChar char="•"/>
            </a:pPr>
            <a:r>
              <a:rPr lang="en-US" dirty="0"/>
              <a:t>The EQuIP Student Work Protocol is designed to establish or articulate the relationship between student work and the quality and alignment of instructional materials that </a:t>
            </a:r>
            <a:r>
              <a:rPr lang="en-US" i="1" dirty="0"/>
              <a:t>previously </a:t>
            </a:r>
            <a:r>
              <a:rPr lang="en-US" dirty="0"/>
              <a:t>have been reviewed using the EQuIP quality review process.</a:t>
            </a:r>
          </a:p>
          <a:p>
            <a:pPr marL="169787" indent="-169787">
              <a:buFont typeface="Arial" panose="020B0604020202020204" pitchFamily="34" charset="0"/>
              <a:buChar char="•"/>
            </a:pPr>
            <a:r>
              <a:rPr lang="en-US" dirty="0"/>
              <a:t>Focusing on this relationship enables educators to develop a common understanding of the challenging work required by the </a:t>
            </a:r>
            <a:r>
              <a:rPr lang="en-US" dirty="0" smtClean="0"/>
              <a:t>CCS</a:t>
            </a:r>
            <a:r>
              <a:rPr lang="en-US" dirty="0"/>
              <a:t>. </a:t>
            </a:r>
          </a:p>
          <a:p>
            <a:pPr marL="169787" indent="-169787">
              <a:buFont typeface="Arial" panose="020B0604020202020204" pitchFamily="34" charset="0"/>
              <a:buChar char="•"/>
            </a:pPr>
            <a:r>
              <a:rPr lang="en-US" dirty="0"/>
              <a:t>Furthermore, analyzing this relationship will also assist in </a:t>
            </a:r>
            <a:r>
              <a:rPr lang="en-US" dirty="0" smtClean="0"/>
              <a:t>closing </a:t>
            </a:r>
            <a:r>
              <a:rPr lang="en-US" dirty="0"/>
              <a:t>the gap between what students are learning and the expectations embodied in assignments, as well as verifying what students are being taught and what they have learned, remembered, and incorporated into their knowledge and skills. </a:t>
            </a:r>
          </a:p>
          <a:p>
            <a:pPr marL="169787" indent="-169787">
              <a:buFont typeface="Arial" panose="020B0604020202020204" pitchFamily="34" charset="0"/>
              <a:buChar char="•"/>
            </a:pPr>
            <a:r>
              <a:rPr lang="en-US" dirty="0" smtClean="0"/>
              <a:t>(excerpt</a:t>
            </a:r>
            <a:r>
              <a:rPr lang="en-US" baseline="0" dirty="0" smtClean="0"/>
              <a:t> from </a:t>
            </a:r>
            <a:r>
              <a:rPr lang="en-US" dirty="0" smtClean="0"/>
              <a:t>http://www.achieve.org/files/ELA%20Student%20Work%20Protocol%20FINAL_1.pdf)</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50</a:t>
            </a:fld>
            <a:endParaRPr lang="en-US" dirty="0"/>
          </a:p>
        </p:txBody>
      </p:sp>
    </p:spTree>
    <p:extLst>
      <p:ext uri="{BB962C8B-B14F-4D97-AF65-F5344CB8AC3E}">
        <p14:creationId xmlns:p14="http://schemas.microsoft.com/office/powerpoint/2010/main" val="2261788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55 minutes</a:t>
            </a:r>
          </a:p>
          <a:p>
            <a:r>
              <a:rPr lang="en-US" dirty="0" smtClean="0"/>
              <a:t>Resources:</a:t>
            </a:r>
          </a:p>
          <a:p>
            <a:r>
              <a:rPr lang="en-US" dirty="0" smtClean="0"/>
              <a:t>Modified EQuIP</a:t>
            </a:r>
            <a:r>
              <a:rPr lang="en-US" baseline="0" dirty="0" smtClean="0"/>
              <a:t> Student Work Protocol</a:t>
            </a:r>
            <a:endParaRPr lang="en-US" dirty="0" smtClean="0"/>
          </a:p>
          <a:p>
            <a:endParaRPr lang="en-US" dirty="0" smtClean="0"/>
          </a:p>
          <a:p>
            <a:r>
              <a:rPr lang="en-US" dirty="0" smtClean="0"/>
              <a:t>Common</a:t>
            </a:r>
            <a:r>
              <a:rPr lang="en-US" baseline="0" dirty="0" smtClean="0"/>
              <a:t> Core-aligned Performance Tasks and Student Work </a:t>
            </a:r>
          </a:p>
          <a:p>
            <a:r>
              <a:rPr lang="en-US" dirty="0"/>
              <a:t>Grades 9-10 Literacy: The Power of New Media</a:t>
            </a:r>
          </a:p>
          <a:p>
            <a:pPr lvl="0"/>
            <a:endParaRPr lang="en-US" dirty="0"/>
          </a:p>
          <a:p>
            <a:pPr lvl="0"/>
            <a:r>
              <a:rPr lang="en-US" dirty="0" smtClean="0"/>
              <a:t>Grades 9-10</a:t>
            </a:r>
            <a:r>
              <a:rPr lang="en-US" baseline="0" dirty="0" smtClean="0"/>
              <a:t> </a:t>
            </a:r>
            <a:r>
              <a:rPr lang="en-US" dirty="0" smtClean="0"/>
              <a:t>Performance </a:t>
            </a:r>
            <a:r>
              <a:rPr lang="en-US" dirty="0"/>
              <a:t>Task from NYC Department of Education. Retrieved from </a:t>
            </a:r>
            <a:r>
              <a:rPr lang="en-US" dirty="0">
                <a:hlinkClick r:id="rId3"/>
              </a:rPr>
              <a:t>http://schools.nyc.gov/NR/rdonlyres/8C901879-B581-437F-8531-2EF5BF51FAB7/0/NYCDOEG9_10LiteracyNewMedia_Final.pdf</a:t>
            </a:r>
            <a:endParaRPr lang="en-US" dirty="0"/>
          </a:p>
          <a:p>
            <a:pPr lvl="0"/>
            <a:endParaRPr lang="en-US" dirty="0"/>
          </a:p>
          <a:p>
            <a:pPr lvl="0"/>
            <a:r>
              <a:rPr lang="en-US" dirty="0" smtClean="0"/>
              <a:t>Grades 9-10 Student </a:t>
            </a:r>
            <a:r>
              <a:rPr lang="en-US" dirty="0"/>
              <a:t>work </a:t>
            </a:r>
            <a:r>
              <a:rPr lang="en-US" dirty="0" smtClean="0"/>
              <a:t>from “</a:t>
            </a:r>
            <a:r>
              <a:rPr lang="en-US" dirty="0"/>
              <a:t>The Power of New Media”. Retrieved from  </a:t>
            </a:r>
            <a:r>
              <a:rPr lang="en-US" dirty="0">
                <a:hlinkClick r:id="rId4"/>
              </a:rPr>
              <a:t>http://schools.nyc.gov/NR/rdonlyres/1890B8B6-8131-43BB-AFC1-7E4CA4EE3EF9/0/NYCDOEG9_10LiteracyNewMedia_StudentWorkNoAnnotation.pdf</a:t>
            </a:r>
            <a:r>
              <a:rPr lang="en-US" dirty="0"/>
              <a:t> </a:t>
            </a:r>
          </a:p>
          <a:p>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51</a:t>
            </a:fld>
            <a:endParaRPr lang="en-US" dirty="0"/>
          </a:p>
        </p:txBody>
      </p:sp>
    </p:spTree>
    <p:extLst>
      <p:ext uri="{BB962C8B-B14F-4D97-AF65-F5344CB8AC3E}">
        <p14:creationId xmlns:p14="http://schemas.microsoft.com/office/powerpoint/2010/main" val="2900557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15875" y="6071616"/>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677920" y="6136640"/>
            <a:ext cx="1719580" cy="523220"/>
          </a:xfrm>
          <a:prstGeom prst="rect">
            <a:avLst/>
          </a:prstGeom>
          <a:noFill/>
        </p:spPr>
        <p:txBody>
          <a:bodyPr wrap="square" rtlCol="0">
            <a:spAutoFit/>
          </a:bodyPr>
          <a:lstStyle/>
          <a:p>
            <a:r>
              <a:rPr lang="en-US" sz="2800" baseline="0" dirty="0" smtClean="0">
                <a:solidFill>
                  <a:schemeClr val="bg1"/>
                </a:solidFill>
              </a:rPr>
              <a:t>Activity 4</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3773341"/>
          </a:xfrm>
        </p:spPr>
        <p:txBody>
          <a:bodyPr/>
          <a:lstStyle/>
          <a:p>
            <a:r>
              <a:rPr lang="en-US" dirty="0" smtClean="0"/>
              <a:t>What benefits might there be in examining student work from units, lessons, and performance tasks?</a:t>
            </a:r>
          </a:p>
          <a:p>
            <a:r>
              <a:rPr lang="en-US" dirty="0" smtClean="0"/>
              <a:t>How might collaborative examination of student work provide opportunities for CT Core Standards-aligned coaching?</a:t>
            </a:r>
          </a:p>
          <a:p>
            <a:pPr lvl="1"/>
            <a:r>
              <a:rPr lang="en-US" sz="3000" dirty="0" smtClean="0"/>
              <a:t>Curriculum design</a:t>
            </a:r>
          </a:p>
          <a:p>
            <a:pPr lvl="1"/>
            <a:r>
              <a:rPr lang="en-US" sz="3000" dirty="0" smtClean="0"/>
              <a:t>Instruction</a:t>
            </a:r>
          </a:p>
        </p:txBody>
      </p:sp>
      <p:sp>
        <p:nvSpPr>
          <p:cNvPr id="3" name="Title 2"/>
          <p:cNvSpPr>
            <a:spLocks noGrp="1"/>
          </p:cNvSpPr>
          <p:nvPr>
            <p:ph type="title"/>
          </p:nvPr>
        </p:nvSpPr>
        <p:spPr/>
        <p:txBody>
          <a:bodyPr/>
          <a:lstStyle/>
          <a:p>
            <a:r>
              <a:rPr lang="en-US" dirty="0" smtClean="0"/>
              <a:t>Reflection on Examining Student Work </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52</a:t>
            </a:fld>
            <a:endParaRPr lang="en-US" dirty="0"/>
          </a:p>
        </p:txBody>
      </p:sp>
    </p:spTree>
    <p:extLst>
      <p:ext uri="{BB962C8B-B14F-4D97-AF65-F5344CB8AC3E}">
        <p14:creationId xmlns:p14="http://schemas.microsoft.com/office/powerpoint/2010/main" val="221780916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3982629"/>
          </a:xfrm>
        </p:spPr>
        <p:txBody>
          <a:bodyPr/>
          <a:lstStyle/>
          <a:p>
            <a:pPr marL="0" indent="0">
              <a:buNone/>
            </a:pPr>
            <a:r>
              <a:rPr lang="en-US" dirty="0"/>
              <a:t>Teacher involvement in the design, use, and scoring of performance assessments has the potential to powerfully link instruction, assessment, student learning, and teachers’ professional development. If used wisely, it has the potential to address multiple important goals through one concentrated investment</a:t>
            </a:r>
            <a:r>
              <a:rPr lang="en-US" dirty="0" smtClean="0"/>
              <a:t>.</a:t>
            </a:r>
          </a:p>
          <a:p>
            <a:pPr marL="0" indent="0">
              <a:buNone/>
            </a:pPr>
            <a:r>
              <a:rPr lang="en-US" dirty="0" smtClean="0"/>
              <a:t> </a:t>
            </a:r>
          </a:p>
          <a:p>
            <a:pPr marL="0" indent="0">
              <a:buNone/>
            </a:pPr>
            <a:r>
              <a:rPr lang="en-US" sz="2000" dirty="0" smtClean="0"/>
              <a:t>Darling-Hammond </a:t>
            </a:r>
            <a:r>
              <a:rPr lang="en-US" sz="2000" dirty="0"/>
              <a:t>&amp; Falk (2013)</a:t>
            </a:r>
          </a:p>
        </p:txBody>
      </p:sp>
      <p:sp>
        <p:nvSpPr>
          <p:cNvPr id="3" name="Title 2"/>
          <p:cNvSpPr>
            <a:spLocks noGrp="1"/>
          </p:cNvSpPr>
          <p:nvPr>
            <p:ph type="title"/>
          </p:nvPr>
        </p:nvSpPr>
        <p:spPr/>
        <p:txBody>
          <a:bodyPr/>
          <a:lstStyle/>
          <a:p>
            <a:r>
              <a:rPr lang="en-US" dirty="0" smtClean="0"/>
              <a:t>Teacher Learning through Assessment</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53</a:t>
            </a:fld>
            <a:endParaRPr lang="en-US" dirty="0"/>
          </a:p>
        </p:txBody>
      </p:sp>
    </p:spTree>
    <p:extLst>
      <p:ext uri="{BB962C8B-B14F-4D97-AF65-F5344CB8AC3E}">
        <p14:creationId xmlns:p14="http://schemas.microsoft.com/office/powerpoint/2010/main" val="131839287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79228" y="0"/>
            <a:ext cx="8382000" cy="1049972"/>
          </a:xfrm>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44</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3411990643"/>
              </p:ext>
            </p:extLst>
          </p:nvPr>
        </p:nvGraphicFramePr>
        <p:xfrm>
          <a:off x="0" y="648979"/>
          <a:ext cx="8486776" cy="52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7568520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67312"/>
            <a:ext cx="7886700" cy="553998"/>
          </a:xfrm>
        </p:spPr>
        <p:txBody>
          <a:bodyPr/>
          <a:lstStyle/>
          <a:p>
            <a:r>
              <a:rPr lang="en-US" sz="4000" dirty="0" smtClean="0"/>
              <a:t>Part 4</a:t>
            </a:r>
          </a:p>
        </p:txBody>
      </p:sp>
      <p:sp>
        <p:nvSpPr>
          <p:cNvPr id="4" name="Text Placeholder 3"/>
          <p:cNvSpPr>
            <a:spLocks noGrp="1"/>
          </p:cNvSpPr>
          <p:nvPr>
            <p:ph type="body" idx="1"/>
          </p:nvPr>
        </p:nvSpPr>
        <p:spPr>
          <a:xfrm>
            <a:off x="623888" y="4257858"/>
            <a:ext cx="7886700" cy="886397"/>
          </a:xfrm>
        </p:spPr>
        <p:txBody>
          <a:bodyPr/>
          <a:lstStyle/>
          <a:p>
            <a:r>
              <a:rPr lang="en-US" sz="3200" dirty="0" smtClean="0"/>
              <a:t>Collaborative Examination of Student Work from Performance Tasks</a:t>
            </a:r>
            <a:endParaRPr lang="en-US" sz="3200"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45</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756898" y="5167400"/>
            <a:ext cx="855322" cy="932688"/>
          </a:xfrm>
          <a:prstGeom prst="rect">
            <a:avLst/>
          </a:prstGeom>
          <a:noFill/>
          <a:ln w="9525">
            <a:noFill/>
            <a:miter lim="800000"/>
            <a:headEnd/>
            <a:tailEnd/>
          </a:ln>
        </p:spPr>
      </p:pic>
      <p:sp>
        <p:nvSpPr>
          <p:cNvPr id="9" name="TextBox 8"/>
          <p:cNvSpPr txBox="1"/>
          <p:nvPr/>
        </p:nvSpPr>
        <p:spPr>
          <a:xfrm>
            <a:off x="686606" y="5172113"/>
            <a:ext cx="995906" cy="365760"/>
          </a:xfrm>
          <a:prstGeom prst="rect">
            <a:avLst/>
          </a:prstGeom>
          <a:noFill/>
        </p:spPr>
        <p:txBody>
          <a:bodyPr wrap="square" rtlCol="0">
            <a:spAutoFit/>
          </a:bodyPr>
          <a:lstStyle/>
          <a:p>
            <a:r>
              <a:rPr lang="en-US" dirty="0" smtClean="0"/>
              <a:t> Page 20  </a:t>
            </a:r>
            <a:endParaRPr lang="en-US" dirty="0"/>
          </a:p>
        </p:txBody>
      </p:sp>
    </p:spTree>
    <p:extLst>
      <p:ext uri="{BB962C8B-B14F-4D97-AF65-F5344CB8AC3E}">
        <p14:creationId xmlns:p14="http://schemas.microsoft.com/office/powerpoint/2010/main" val="100875504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7782" y="185866"/>
            <a:ext cx="8382000" cy="1049972"/>
          </a:xfrm>
        </p:spPr>
        <p:txBody>
          <a:bodyPr>
            <a:normAutofit/>
          </a:bodyPr>
          <a:lstStyle/>
          <a:p>
            <a:pPr lvl="0" algn="ctr"/>
            <a:r>
              <a:rPr lang="en-US" dirty="0"/>
              <a:t>Collaborative Examination of Student Work</a:t>
            </a:r>
            <a:endParaRPr lang="en-US" b="1" dirty="0"/>
          </a:p>
        </p:txBody>
      </p:sp>
      <p:sp>
        <p:nvSpPr>
          <p:cNvPr id="6" name="Text Placeholder 5"/>
          <p:cNvSpPr>
            <a:spLocks noGrp="1"/>
          </p:cNvSpPr>
          <p:nvPr>
            <p:ph type="body" sz="quarter" idx="10"/>
          </p:nvPr>
        </p:nvSpPr>
        <p:spPr/>
        <p:txBody>
          <a:bodyPr/>
          <a:lstStyle/>
          <a:p>
            <a:pPr marL="0" indent="0">
              <a:buNone/>
            </a:pPr>
            <a:r>
              <a:rPr lang="en-US" dirty="0" smtClean="0"/>
              <a:t>To what extent, and for what purposes, do you and your colleagues currently engage in collaborative examination of student work?</a:t>
            </a:r>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46</a:t>
            </a:fld>
            <a:endParaRPr lang="en-US" dirty="0"/>
          </a:p>
        </p:txBody>
      </p:sp>
      <p:pic>
        <p:nvPicPr>
          <p:cNvPr id="7" name="Picture 10" descr="discussion 2.png"/>
          <p:cNvPicPr>
            <a:picLocks noChangeAspect="1"/>
          </p:cNvPicPr>
          <p:nvPr/>
        </p:nvPicPr>
        <p:blipFill>
          <a:blip r:embed="rId3" cstate="print"/>
          <a:srcRect/>
          <a:stretch>
            <a:fillRect/>
          </a:stretch>
        </p:blipFill>
        <p:spPr bwMode="auto">
          <a:xfrm>
            <a:off x="6794500" y="4749800"/>
            <a:ext cx="1486304" cy="1143000"/>
          </a:xfrm>
          <a:prstGeom prst="rect">
            <a:avLst/>
          </a:prstGeom>
          <a:noFill/>
          <a:ln w="9525">
            <a:noFill/>
            <a:miter lim="800000"/>
            <a:headEnd/>
            <a:tailEnd/>
          </a:ln>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3301656"/>
            <a:ext cx="3633652" cy="2109710"/>
          </a:xfrm>
          <a:prstGeom prst="rect">
            <a:avLst/>
          </a:prstGeom>
        </p:spPr>
      </p:pic>
    </p:spTree>
    <p:extLst>
      <p:ext uri="{BB962C8B-B14F-4D97-AF65-F5344CB8AC3E}">
        <p14:creationId xmlns:p14="http://schemas.microsoft.com/office/powerpoint/2010/main" val="324069333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Teacher Learning through Assessment</a:t>
            </a:r>
            <a:endParaRPr lang="en-US" dirty="0"/>
          </a:p>
        </p:txBody>
      </p:sp>
      <p:sp>
        <p:nvSpPr>
          <p:cNvPr id="8" name="Text Placeholder 7"/>
          <p:cNvSpPr>
            <a:spLocks noGrp="1"/>
          </p:cNvSpPr>
          <p:nvPr>
            <p:ph type="body" sz="quarter" idx="10"/>
          </p:nvPr>
        </p:nvSpPr>
        <p:spPr>
          <a:xfrm>
            <a:off x="381000" y="1417320"/>
            <a:ext cx="8382000" cy="4524315"/>
          </a:xfrm>
        </p:spPr>
        <p:txBody>
          <a:bodyPr/>
          <a:lstStyle/>
          <a:p>
            <a:pPr marL="0" indent="0">
              <a:buNone/>
            </a:pPr>
            <a:r>
              <a:rPr lang="en-US" dirty="0" smtClean="0"/>
              <a:t>Past experience suggests that teachers’ involvement in developing, scoring, and analyzing the results of performance-based student assessments in the CCSS could be a powerful opportunity for teachers to learn about the standards, their students, and their teaching practice.</a:t>
            </a:r>
          </a:p>
          <a:p>
            <a:pPr marL="0" indent="0">
              <a:buNone/>
            </a:pPr>
            <a:endParaRPr lang="en-US" dirty="0"/>
          </a:p>
          <a:p>
            <a:pPr marL="0" indent="0">
              <a:buNone/>
            </a:pPr>
            <a:endParaRPr lang="en-US" dirty="0" smtClean="0"/>
          </a:p>
          <a:p>
            <a:pPr marL="0" indent="0">
              <a:buNone/>
            </a:pPr>
            <a:r>
              <a:rPr lang="en-US" sz="2000" dirty="0" smtClean="0"/>
              <a:t> Darling-Hammond &amp; Falk (2013)</a:t>
            </a:r>
            <a:endParaRPr lang="en-US" sz="2000"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pPr algn="r"/>
            <a:fld id="{7D5C1135-EF3A-441C-9DC2-8C709DF76F72}" type="slidenum">
              <a:rPr lang="en-US" smtClean="0"/>
              <a:pPr algn="r"/>
              <a:t>47</a:t>
            </a:fld>
            <a:endParaRPr lang="en-US" dirty="0"/>
          </a:p>
        </p:txBody>
      </p:sp>
    </p:spTree>
    <p:extLst>
      <p:ext uri="{BB962C8B-B14F-4D97-AF65-F5344CB8AC3E}">
        <p14:creationId xmlns:p14="http://schemas.microsoft.com/office/powerpoint/2010/main" val="70524131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7135" y="1497106"/>
            <a:ext cx="8625015" cy="4062651"/>
          </a:xfrm>
        </p:spPr>
        <p:txBody>
          <a:bodyPr/>
          <a:lstStyle/>
          <a:p>
            <a:pPr marL="0" indent="0">
              <a:buNone/>
            </a:pPr>
            <a:r>
              <a:rPr lang="en-US" dirty="0" smtClean="0"/>
              <a:t>Teachers </a:t>
            </a:r>
          </a:p>
          <a:p>
            <a:r>
              <a:rPr lang="en-US" sz="2800" dirty="0" smtClean="0"/>
              <a:t>Evaluate student </a:t>
            </a:r>
            <a:r>
              <a:rPr lang="en-US" sz="2800" dirty="0"/>
              <a:t>work based on </a:t>
            </a:r>
            <a:r>
              <a:rPr lang="en-US" sz="2800" dirty="0" smtClean="0"/>
              <a:t>evidence</a:t>
            </a:r>
            <a:endParaRPr lang="en-US" sz="2800" dirty="0"/>
          </a:p>
          <a:p>
            <a:r>
              <a:rPr lang="en-US" sz="2800" dirty="0" smtClean="0"/>
              <a:t>Deepen knowledge of their own discipline</a:t>
            </a:r>
          </a:p>
          <a:p>
            <a:r>
              <a:rPr lang="en-US" sz="2800" dirty="0" smtClean="0"/>
              <a:t>See how the big ideas of standards play out in student work</a:t>
            </a:r>
          </a:p>
          <a:p>
            <a:r>
              <a:rPr lang="en-US" sz="2800" dirty="0" smtClean="0"/>
              <a:t>Develop shared understanding and common language</a:t>
            </a:r>
          </a:p>
          <a:p>
            <a:r>
              <a:rPr lang="en-US" sz="2800" dirty="0"/>
              <a:t>Gain understanding about quality </a:t>
            </a:r>
            <a:r>
              <a:rPr lang="en-US" sz="2800" dirty="0" smtClean="0"/>
              <a:t>assessment</a:t>
            </a:r>
          </a:p>
          <a:p>
            <a:r>
              <a:rPr lang="en-US" sz="2800" dirty="0" smtClean="0"/>
              <a:t>Learn importance of making learning goals and success criteria clear for students</a:t>
            </a:r>
          </a:p>
        </p:txBody>
      </p:sp>
      <p:sp>
        <p:nvSpPr>
          <p:cNvPr id="3" name="Title 2"/>
          <p:cNvSpPr>
            <a:spLocks noGrp="1"/>
          </p:cNvSpPr>
          <p:nvPr>
            <p:ph type="title"/>
          </p:nvPr>
        </p:nvSpPr>
        <p:spPr/>
        <p:txBody>
          <a:bodyPr>
            <a:noAutofit/>
          </a:bodyPr>
          <a:lstStyle/>
          <a:p>
            <a:r>
              <a:rPr lang="en-US" dirty="0" smtClean="0"/>
              <a:t>Benefits of Examining Student Work from Performance Tasks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48</a:t>
            </a:fld>
            <a:endParaRPr lang="en-US" dirty="0"/>
          </a:p>
        </p:txBody>
      </p:sp>
    </p:spTree>
    <p:extLst>
      <p:ext uri="{BB962C8B-B14F-4D97-AF65-F5344CB8AC3E}">
        <p14:creationId xmlns:p14="http://schemas.microsoft.com/office/powerpoint/2010/main" val="87148359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55117"/>
            <a:ext cx="8153400" cy="4136517"/>
          </a:xfrm>
        </p:spPr>
        <p:txBody>
          <a:bodyPr/>
          <a:lstStyle/>
          <a:p>
            <a:pPr marL="0" indent="0">
              <a:buNone/>
            </a:pPr>
            <a:r>
              <a:rPr lang="en-US" sz="2800" dirty="0" smtClean="0"/>
              <a:t>The </a:t>
            </a:r>
            <a:r>
              <a:rPr lang="en-US" sz="2800" dirty="0"/>
              <a:t>specific objectives of this EQuIP Student Work Protocol are three-fold: </a:t>
            </a:r>
          </a:p>
          <a:p>
            <a:pPr marL="514350" indent="-514350">
              <a:buFont typeface="+mj-lt"/>
              <a:buAutoNum type="arabicPeriod"/>
            </a:pPr>
            <a:r>
              <a:rPr lang="en-US" sz="2800" dirty="0" smtClean="0"/>
              <a:t>To </a:t>
            </a:r>
            <a:r>
              <a:rPr lang="en-US" sz="2800" dirty="0"/>
              <a:t>confirm that a lesson’s or unit’s assignment is aligned with the letter and spirit of the targeted </a:t>
            </a:r>
            <a:r>
              <a:rPr lang="en-US" sz="2800" dirty="0" smtClean="0"/>
              <a:t>Core Standards </a:t>
            </a:r>
            <a:endParaRPr lang="en-US" sz="2800" dirty="0"/>
          </a:p>
          <a:p>
            <a:pPr marL="514350" indent="-514350">
              <a:buFont typeface="+mj-lt"/>
              <a:buAutoNum type="arabicPeriod"/>
            </a:pPr>
            <a:r>
              <a:rPr lang="en-US" sz="2800" dirty="0" smtClean="0"/>
              <a:t>To </a:t>
            </a:r>
            <a:r>
              <a:rPr lang="en-US" sz="2800" dirty="0"/>
              <a:t>determine how students performed on an assignment as evidence of how well designed the lesson/unit </a:t>
            </a:r>
            <a:r>
              <a:rPr lang="en-US" sz="2800" dirty="0" smtClean="0"/>
              <a:t>is</a:t>
            </a:r>
            <a:endParaRPr lang="en-US" sz="2800" dirty="0"/>
          </a:p>
          <a:p>
            <a:pPr marL="514350" indent="-514350">
              <a:buFont typeface="+mj-lt"/>
              <a:buAutoNum type="arabicPeriod"/>
            </a:pPr>
            <a:r>
              <a:rPr lang="en-US" sz="2800" dirty="0" smtClean="0"/>
              <a:t>To </a:t>
            </a:r>
            <a:r>
              <a:rPr lang="en-US" sz="2800" dirty="0"/>
              <a:t>provide criterion-based suggestions for improving the assignment and related instructional </a:t>
            </a:r>
            <a:r>
              <a:rPr lang="en-US" sz="2800" dirty="0" smtClean="0"/>
              <a:t>materials </a:t>
            </a:r>
            <a:endParaRPr lang="en-US" sz="2800" dirty="0"/>
          </a:p>
        </p:txBody>
      </p:sp>
      <p:sp>
        <p:nvSpPr>
          <p:cNvPr id="3" name="Title 2"/>
          <p:cNvSpPr>
            <a:spLocks noGrp="1"/>
          </p:cNvSpPr>
          <p:nvPr>
            <p:ph type="title"/>
          </p:nvPr>
        </p:nvSpPr>
        <p:spPr/>
        <p:txBody>
          <a:bodyPr/>
          <a:lstStyle/>
          <a:p>
            <a:r>
              <a:rPr lang="en-US" dirty="0" smtClean="0"/>
              <a:t>EQuIP Student Work Protocol</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49</a:t>
            </a:fld>
            <a:endParaRPr lang="en-US" dirty="0"/>
          </a:p>
        </p:txBody>
      </p:sp>
      <p:sp>
        <p:nvSpPr>
          <p:cNvPr id="6" name="Rectangle 5"/>
          <p:cNvSpPr/>
          <p:nvPr/>
        </p:nvSpPr>
        <p:spPr>
          <a:xfrm>
            <a:off x="4703048" y="5456192"/>
            <a:ext cx="2555251" cy="369332"/>
          </a:xfrm>
          <a:prstGeom prst="rect">
            <a:avLst/>
          </a:prstGeom>
        </p:spPr>
        <p:txBody>
          <a:bodyPr wrap="none">
            <a:spAutoFit/>
          </a:bodyPr>
          <a:lstStyle/>
          <a:p>
            <a:r>
              <a:rPr lang="en-US" dirty="0"/>
              <a:t>http://achieve.org/EQuIP</a:t>
            </a:r>
          </a:p>
        </p:txBody>
      </p:sp>
    </p:spTree>
    <p:extLst>
      <p:ext uri="{BB962C8B-B14F-4D97-AF65-F5344CB8AC3E}">
        <p14:creationId xmlns:p14="http://schemas.microsoft.com/office/powerpoint/2010/main" val="364501147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153400" cy="3323987"/>
          </a:xfrm>
        </p:spPr>
        <p:txBody>
          <a:bodyPr/>
          <a:lstStyle/>
          <a:p>
            <a:pPr marL="0" indent="0">
              <a:buNone/>
            </a:pPr>
            <a:r>
              <a:rPr lang="en-US" sz="3600" dirty="0" smtClean="0"/>
              <a:t>For today’s activity:</a:t>
            </a:r>
          </a:p>
          <a:p>
            <a:pPr marL="514350" indent="-514350">
              <a:buAutoNum type="arabicPeriod"/>
            </a:pPr>
            <a:r>
              <a:rPr lang="en-US" sz="3600" dirty="0" smtClean="0"/>
              <a:t>Scoring scales have been eliminated</a:t>
            </a:r>
            <a:endParaRPr lang="en-US" sz="3600" dirty="0"/>
          </a:p>
          <a:p>
            <a:pPr marL="514350" indent="-514350">
              <a:buAutoNum type="arabicPeriod"/>
            </a:pPr>
            <a:r>
              <a:rPr lang="en-US" sz="3600" dirty="0" smtClean="0"/>
              <a:t>Some questions have been eliminated from the original</a:t>
            </a:r>
          </a:p>
          <a:p>
            <a:pPr marL="514350" indent="-514350">
              <a:buAutoNum type="arabicPeriod"/>
            </a:pPr>
            <a:r>
              <a:rPr lang="en-US" sz="3600" dirty="0" smtClean="0"/>
              <a:t>Other questions have been added to address coaching feedback for teachers</a:t>
            </a:r>
            <a:endParaRPr lang="en-US" sz="3600" dirty="0"/>
          </a:p>
        </p:txBody>
      </p:sp>
      <p:sp>
        <p:nvSpPr>
          <p:cNvPr id="3" name="Title 2"/>
          <p:cNvSpPr>
            <a:spLocks noGrp="1"/>
          </p:cNvSpPr>
          <p:nvPr>
            <p:ph type="title"/>
          </p:nvPr>
        </p:nvSpPr>
        <p:spPr/>
        <p:txBody>
          <a:bodyPr/>
          <a:lstStyle/>
          <a:p>
            <a:r>
              <a:rPr lang="en-US" dirty="0" smtClean="0"/>
              <a:t> </a:t>
            </a:r>
            <a:r>
              <a:rPr lang="en-US" i="1" dirty="0" smtClean="0"/>
              <a:t>Modified</a:t>
            </a:r>
            <a:r>
              <a:rPr lang="en-US" dirty="0" smtClean="0"/>
              <a:t> EQuIP Student Work Protocol</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50</a:t>
            </a:fld>
            <a:endParaRPr lang="en-US" dirty="0"/>
          </a:p>
        </p:txBody>
      </p:sp>
    </p:spTree>
    <p:extLst>
      <p:ext uri="{BB962C8B-B14F-4D97-AF65-F5344CB8AC3E}">
        <p14:creationId xmlns:p14="http://schemas.microsoft.com/office/powerpoint/2010/main" val="259002117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038526" y="228601"/>
            <a:ext cx="7905750" cy="1066800"/>
          </a:xfrm>
        </p:spPr>
        <p:txBody>
          <a:bodyPr>
            <a:noAutofit/>
          </a:bodyPr>
          <a:lstStyle/>
          <a:p>
            <a:pPr lvl="0"/>
            <a:r>
              <a:rPr lang="en-US" sz="4000" dirty="0" smtClean="0"/>
              <a:t>Activity 4: </a:t>
            </a:r>
            <a:r>
              <a:rPr lang="en-US" dirty="0" smtClean="0"/>
              <a:t>Collaborative </a:t>
            </a:r>
            <a:r>
              <a:rPr lang="en-US" dirty="0"/>
              <a:t>Examination of Student Work</a:t>
            </a:r>
            <a:endParaRPr lang="en-US" b="1" dirty="0"/>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a:xfrm>
            <a:off x="6559296" y="6074282"/>
            <a:ext cx="2203704" cy="484632"/>
          </a:xfrm>
          <a:prstGeom prst="rect">
            <a:avLst/>
          </a:prstGeom>
        </p:spPr>
        <p:txBody>
          <a:bodyPr/>
          <a:lstStyle/>
          <a:p>
            <a:fld id="{EE3D4692-A625-460F-A072-DE10EEAA5719}" type="slidenum">
              <a:rPr lang="en-US" smtClean="0"/>
              <a:pPr/>
              <a:t>51</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563392963"/>
              </p:ext>
            </p:extLst>
          </p:nvPr>
        </p:nvGraphicFramePr>
        <p:xfrm>
          <a:off x="381000" y="1392985"/>
          <a:ext cx="8382000" cy="4571968"/>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382000"/>
              </a:tblGrid>
              <a:tr h="448994">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4: Examining Student Work from a Performance Task</a:t>
                      </a:r>
                      <a:endParaRPr lang="en-US" sz="2400" kern="1200" dirty="0" smtClean="0">
                        <a:solidFill>
                          <a:schemeClr val="bg1"/>
                        </a:solidFill>
                        <a:effectLst/>
                        <a:latin typeface="+mn-lt"/>
                        <a:ea typeface="+mn-ea"/>
                        <a:cs typeface="+mn-cs"/>
                      </a:endParaRPr>
                    </a:p>
                  </a:txBody>
                  <a:tcPr marT="45712" marB="45712" horzOverflow="overflow"/>
                </a:tc>
              </a:tr>
              <a:tr h="4005351">
                <a:tc>
                  <a:txBody>
                    <a:bodyPr/>
                    <a:lstStyle/>
                    <a:p>
                      <a:pPr marL="457200" indent="-457200">
                        <a:buFont typeface="Arial" panose="020B0604020202020204" pitchFamily="34" charset="0"/>
                        <a:buAutoNum type="arabicPeriod"/>
                      </a:pPr>
                      <a:r>
                        <a:rPr lang="en-US" sz="2400" kern="1200" baseline="0" dirty="0" smtClean="0">
                          <a:solidFill>
                            <a:schemeClr val="dk1"/>
                          </a:solidFill>
                          <a:effectLst/>
                          <a:latin typeface="+mn-lt"/>
                          <a:ea typeface="+mn-ea"/>
                          <a:cs typeface="+mn-cs"/>
                        </a:rPr>
                        <a:t>Form a group of four participants.</a:t>
                      </a:r>
                    </a:p>
                    <a:p>
                      <a:pPr marL="457200" indent="-457200">
                        <a:buFont typeface="Arial" panose="020B0604020202020204" pitchFamily="34" charset="0"/>
                        <a:buAutoNum type="arabicPeriod"/>
                      </a:pPr>
                      <a:r>
                        <a:rPr lang="en-US" sz="2400" kern="1200" baseline="0" dirty="0" smtClean="0">
                          <a:solidFill>
                            <a:schemeClr val="dk1"/>
                          </a:solidFill>
                          <a:effectLst/>
                          <a:latin typeface="+mn-lt"/>
                          <a:ea typeface="+mn-ea"/>
                          <a:cs typeface="+mn-cs"/>
                        </a:rPr>
                        <a:t>Select a facilitator and recorder.</a:t>
                      </a:r>
                    </a:p>
                    <a:p>
                      <a:pPr marL="457200" indent="-457200">
                        <a:buFont typeface="Arial" panose="020B0604020202020204" pitchFamily="34" charset="0"/>
                        <a:buAutoNum type="arabicPeriod"/>
                      </a:pPr>
                      <a:r>
                        <a:rPr lang="en-US" sz="2400" kern="1200" baseline="0" dirty="0" smtClean="0">
                          <a:solidFill>
                            <a:schemeClr val="dk1"/>
                          </a:solidFill>
                          <a:effectLst/>
                          <a:latin typeface="+mn-lt"/>
                          <a:ea typeface="+mn-ea"/>
                          <a:cs typeface="+mn-cs"/>
                        </a:rPr>
                        <a:t>Complete the following steps in the protocol, using the template:</a:t>
                      </a:r>
                    </a:p>
                    <a:p>
                      <a:pPr marL="914382" lvl="1" indent="-457200">
                        <a:buFont typeface="Arial" panose="020B0604020202020204" pitchFamily="34" charset="0"/>
                        <a:buChar char="•"/>
                      </a:pPr>
                      <a:r>
                        <a:rPr lang="en-US" sz="2400" kern="1200" baseline="0" dirty="0" smtClean="0">
                          <a:solidFill>
                            <a:schemeClr val="dk1"/>
                          </a:solidFill>
                          <a:effectLst/>
                          <a:latin typeface="+mn-lt"/>
                          <a:ea typeface="+mn-ea"/>
                          <a:cs typeface="+mn-cs"/>
                        </a:rPr>
                        <a:t>Focus on the assignment itself and analyze purpose and demands without consulting the standards.</a:t>
                      </a:r>
                    </a:p>
                    <a:p>
                      <a:pPr marL="914382" lvl="1" indent="-457200">
                        <a:buFont typeface="Arial" panose="020B0604020202020204" pitchFamily="34" charset="0"/>
                        <a:buChar char="•"/>
                      </a:pPr>
                      <a:r>
                        <a:rPr lang="en-US" sz="2400" kern="1200" baseline="0" dirty="0" smtClean="0">
                          <a:solidFill>
                            <a:schemeClr val="dk1"/>
                          </a:solidFill>
                          <a:effectLst/>
                          <a:latin typeface="+mn-lt"/>
                          <a:ea typeface="+mn-ea"/>
                          <a:cs typeface="+mn-cs"/>
                        </a:rPr>
                        <a:t>Analyze targeted standards and identify gaps in alignment.</a:t>
                      </a:r>
                    </a:p>
                    <a:p>
                      <a:pPr marL="914382" lvl="1" indent="-457200">
                        <a:buFont typeface="Arial" panose="020B0604020202020204" pitchFamily="34" charset="0"/>
                        <a:buChar char="•"/>
                      </a:pPr>
                      <a:r>
                        <a:rPr lang="en-US" sz="2400" kern="1200" baseline="0" dirty="0" smtClean="0">
                          <a:solidFill>
                            <a:schemeClr val="dk1"/>
                          </a:solidFill>
                          <a:effectLst/>
                          <a:latin typeface="+mn-lt"/>
                          <a:ea typeface="+mn-ea"/>
                          <a:cs typeface="+mn-cs"/>
                        </a:rPr>
                        <a:t>Describe how students performed on the assignment and if they met the expectations of targeted standards.</a:t>
                      </a:r>
                    </a:p>
                    <a:p>
                      <a:pPr marL="914382" lvl="1" indent="-457200">
                        <a:buFont typeface="Arial" panose="020B0604020202020204" pitchFamily="34" charset="0"/>
                        <a:buChar char="•"/>
                      </a:pPr>
                      <a:r>
                        <a:rPr lang="en-US" sz="2400" kern="1200" baseline="0" dirty="0" smtClean="0">
                          <a:solidFill>
                            <a:schemeClr val="dk1"/>
                          </a:solidFill>
                          <a:effectLst/>
                          <a:latin typeface="+mn-lt"/>
                          <a:ea typeface="+mn-ea"/>
                          <a:cs typeface="+mn-cs"/>
                        </a:rPr>
                        <a:t>Provide criterion-based feedback regarding assignment and instruction.</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66953"/>
            <a:ext cx="858190" cy="1338618"/>
          </a:xfrm>
          <a:prstGeom prst="rect">
            <a:avLst/>
          </a:prstGeom>
        </p:spPr>
      </p:pic>
      <p:pic>
        <p:nvPicPr>
          <p:cNvPr id="9" name="Picture 5" descr="Picture10.png"/>
          <p:cNvPicPr>
            <a:picLocks noChangeAspect="1"/>
          </p:cNvPicPr>
          <p:nvPr/>
        </p:nvPicPr>
        <p:blipFill>
          <a:blip r:embed="rId4" cstate="print"/>
          <a:srcRect/>
          <a:stretch>
            <a:fillRect/>
          </a:stretch>
        </p:blipFill>
        <p:spPr bwMode="auto">
          <a:xfrm>
            <a:off x="6805826" y="5605272"/>
            <a:ext cx="855322" cy="932688"/>
          </a:xfrm>
          <a:prstGeom prst="rect">
            <a:avLst/>
          </a:prstGeom>
          <a:noFill/>
          <a:ln w="9525">
            <a:noFill/>
            <a:miter lim="800000"/>
            <a:headEnd/>
            <a:tailEnd/>
          </a:ln>
        </p:spPr>
      </p:pic>
      <p:sp>
        <p:nvSpPr>
          <p:cNvPr id="10" name="TextBox 9"/>
          <p:cNvSpPr txBox="1"/>
          <p:nvPr/>
        </p:nvSpPr>
        <p:spPr>
          <a:xfrm>
            <a:off x="6761408" y="5602309"/>
            <a:ext cx="1184856" cy="369332"/>
          </a:xfrm>
          <a:prstGeom prst="rect">
            <a:avLst/>
          </a:prstGeom>
          <a:noFill/>
        </p:spPr>
        <p:txBody>
          <a:bodyPr wrap="square" rtlCol="0">
            <a:spAutoFit/>
          </a:bodyPr>
          <a:lstStyle/>
          <a:p>
            <a:r>
              <a:rPr lang="en-US" dirty="0" smtClean="0"/>
              <a:t>Page 20</a:t>
            </a:r>
            <a:endParaRPr lang="en-US" dirty="0"/>
          </a:p>
        </p:txBody>
      </p:sp>
    </p:spTree>
    <p:extLst>
      <p:ext uri="{BB962C8B-B14F-4D97-AF65-F5344CB8AC3E}">
        <p14:creationId xmlns:p14="http://schemas.microsoft.com/office/powerpoint/2010/main" val="354819270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24885</TotalTime>
  <Words>1180</Words>
  <Application>Microsoft Office PowerPoint</Application>
  <PresentationFormat>On-screen Show (4:3)</PresentationFormat>
  <Paragraphs>135</Paragraphs>
  <Slides>11</Slides>
  <Notes>11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4</vt:lpstr>
      <vt:lpstr>Collaborative Examination of Student Work</vt:lpstr>
      <vt:lpstr>Teacher Learning through Assessment</vt:lpstr>
      <vt:lpstr>Benefits of Examining Student Work from Performance Tasks</vt:lpstr>
      <vt:lpstr>EQuIP Student Work Protocol</vt:lpstr>
      <vt:lpstr> Modified EQuIP Student Work Protocol</vt:lpstr>
      <vt:lpstr>Activity 4: Collaborative Examination of Student Work</vt:lpstr>
      <vt:lpstr>Reflection on Examining Student Work </vt:lpstr>
      <vt:lpstr>Teacher Learning through Assessment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1229</cp:revision>
  <cp:lastPrinted>2014-09-08T21:26:42Z</cp:lastPrinted>
  <dcterms:created xsi:type="dcterms:W3CDTF">2014-01-18T18:47:42Z</dcterms:created>
  <dcterms:modified xsi:type="dcterms:W3CDTF">2015-01-16T21:55:16Z</dcterms:modified>
</cp:coreProperties>
</file>