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5" showSpecialPlsOnTitleSld="0" saveSubsetFonts="1" bookmarkIdSeed="3">
  <p:sldMasterIdLst>
    <p:sldMasterId id="2147483687" r:id="rId1"/>
    <p:sldMasterId id="2147483711" r:id="rId2"/>
    <p:sldMasterId id="2147483723" r:id="rId3"/>
  </p:sldMasterIdLst>
  <p:notesMasterIdLst>
    <p:notesMasterId r:id="rId20"/>
  </p:notesMasterIdLst>
  <p:handoutMasterIdLst>
    <p:handoutMasterId r:id="rId21"/>
  </p:handoutMasterIdLst>
  <p:sldIdLst>
    <p:sldId id="370" r:id="rId4"/>
    <p:sldId id="844" r:id="rId5"/>
    <p:sldId id="845" r:id="rId6"/>
    <p:sldId id="894" r:id="rId7"/>
    <p:sldId id="846" r:id="rId8"/>
    <p:sldId id="900" r:id="rId9"/>
    <p:sldId id="907" r:id="rId10"/>
    <p:sldId id="849" r:id="rId11"/>
    <p:sldId id="851" r:id="rId12"/>
    <p:sldId id="850" r:id="rId13"/>
    <p:sldId id="854" r:id="rId14"/>
    <p:sldId id="855" r:id="rId15"/>
    <p:sldId id="896" r:id="rId16"/>
    <p:sldId id="897" r:id="rId17"/>
    <p:sldId id="898" r:id="rId18"/>
    <p:sldId id="901"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32" userDrawn="1">
          <p15:clr>
            <a:srgbClr val="A4A3A4"/>
          </p15:clr>
        </p15:guide>
        <p15:guide id="4"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3" clrIdx="4">
    <p:extLst>
      <p:ext uri="{19B8F6BF-5375-455C-9EA6-DF929625EA0E}">
        <p15:presenceInfo xmlns:p15="http://schemas.microsoft.com/office/powerpoint/2012/main" userId="S-1-5-21-1417001333-1682526488-839522115-26738" providerId="AD"/>
      </p:ext>
    </p:extLst>
  </p:cmAuthor>
  <p:cmAuthor id="5" name="Berlin, Debra" initials="BD" lastIdx="12"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3363" autoAdjust="0"/>
  </p:normalViewPr>
  <p:slideViewPr>
    <p:cSldViewPr snapToGrid="0">
      <p:cViewPr varScale="1">
        <p:scale>
          <a:sx n="62" d="100"/>
          <a:sy n="62" d="100"/>
        </p:scale>
        <p:origin x="830" y="43"/>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10" d="100"/>
        <a:sy n="110" d="100"/>
      </p:scale>
      <p:origin x="0" y="-24726"/>
    </p:cViewPr>
  </p:sorterViewPr>
  <p:notesViewPr>
    <p:cSldViewPr snapToGrid="0">
      <p:cViewPr>
        <p:scale>
          <a:sx n="90" d="100"/>
          <a:sy n="90" d="100"/>
        </p:scale>
        <p:origin x="1416" y="-114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rgbClr val="FFFF85">
            <a:alpha val="90000"/>
          </a:srgbClr>
        </a:solidFill>
      </dgm:spPr>
      <dgm:t>
        <a:bodyPr/>
        <a:lstStyle/>
        <a:p>
          <a:pPr algn="ctr"/>
          <a:r>
            <a:rPr lang="en-US" sz="2400" b="1" dirty="0" smtClean="0"/>
            <a:t>Supporting Teachers in the Change Process</a:t>
          </a:r>
          <a:endParaRPr lang="en-US" sz="2400" b="1"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chemeClr val="bg1"/>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493738" custScaleY="7659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493738" custScaleY="7588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493738" custScaleY="7489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493738" custScaleY="74509">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493738" custScaleY="74996">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493738" custScaleY="75688" custLinFactNeighborX="-1117" custLinFactNeighborY="1791">
        <dgm:presLayoutVars>
          <dgm:bulletEnabled val="1"/>
        </dgm:presLayoutVars>
      </dgm:prSet>
      <dgm:spPr/>
      <dgm:t>
        <a:bodyPr/>
        <a:lstStyle/>
        <a:p>
          <a:endParaRPr lang="en-US"/>
        </a:p>
      </dgm:t>
    </dgm:pt>
  </dgm:ptLst>
  <dgm:cxnLst>
    <dgm:cxn modelId="{6D138DC5-5054-4634-A174-1D5334F13188}" type="presOf" srcId="{875902B6-D7AA-46D0-A995-D11880EA2FD1}" destId="{30415E90-D52D-48D0-83BA-D69F81D22A24}" srcOrd="0" destOrd="0" presId="urn:microsoft.com/office/officeart/2005/8/layout/hierarchy3"/>
    <dgm:cxn modelId="{81BD86FA-5567-4AD2-8019-87FB85BDD6B9}" type="presOf" srcId="{EF4E6064-2222-4025-843B-774CAA10FB18}" destId="{0406E04E-E93F-457E-87F7-A76954C0A595}" srcOrd="0" destOrd="0" presId="urn:microsoft.com/office/officeart/2005/8/layout/hierarchy3"/>
    <dgm:cxn modelId="{0C5DA5F1-6745-426E-A9BA-3436A7FCC272}" type="presOf" srcId="{C49DE7C9-3CCD-4A68-9AF1-4959318AB8CE}" destId="{01013C70-3796-4887-98D0-B93D667D085C}" srcOrd="1" destOrd="0" presId="urn:microsoft.com/office/officeart/2005/8/layout/hierarchy3"/>
    <dgm:cxn modelId="{87044393-A660-4A24-847A-E53332F90AEF}" type="presOf" srcId="{40CAD029-3C99-4E8D-98B4-2953D52807B2}" destId="{0ECFACD2-E546-4248-9C0E-3A50A1F0895C}"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E4412840-DF62-4A28-97D1-BF3641585BDF}" type="presOf" srcId="{8C238388-DF82-4EF2-9204-809B310B1FB3}" destId="{DE7641CE-B900-42CE-95C2-E273ADCC88D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D442A676-925D-4B38-965F-C5AF8C4A1391}" type="presOf" srcId="{341FAF17-635B-4F4F-B082-017E972455B5}" destId="{D6D83934-8F65-4CE3-BDF6-A562D014C213}" srcOrd="0" destOrd="0" presId="urn:microsoft.com/office/officeart/2005/8/layout/hierarchy3"/>
    <dgm:cxn modelId="{2C187560-8D44-4A46-B856-334B5E84D75E}" type="presOf" srcId="{8691F7BC-3BF2-4274-8C3C-961D302C3E80}" destId="{ABA4AD6F-2F38-4BDD-9216-4EDB340AA554}" srcOrd="0" destOrd="0" presId="urn:microsoft.com/office/officeart/2005/8/layout/hierarchy3"/>
    <dgm:cxn modelId="{A8ECBE41-09FF-4E66-BA09-6B1E9B7FCDCD}" type="presOf" srcId="{B217A518-BEE6-4DD9-9286-89D1EA55A1ED}" destId="{96FF3DE8-3675-4CB8-B07C-3DCAFF305E01}"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0A4D758D-E71A-4461-A7C6-AAEB621DBFD2}" srcId="{C49DE7C9-3CCD-4A68-9AF1-4959318AB8CE}" destId="{58DCE318-75B7-47FE-8525-3043B002245B}" srcOrd="1" destOrd="0" parTransId="{BC6540E0-3144-49F0-80D0-9F9B86DC9743}" sibTransId="{BF559BCD-F96A-4782-96F3-9CA01DC5FE36}"/>
    <dgm:cxn modelId="{38FF192E-742D-49A0-9726-0F435028AB64}" type="presOf" srcId="{7D0CC601-3257-4A22-84A7-2E6DB456EE43}" destId="{4023C7BC-B81F-415D-9331-3B05B09BCB9D}"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A8634055-A45A-4EA0-B248-F08D959011C9}" type="presOf" srcId="{C49DE7C9-3CCD-4A68-9AF1-4959318AB8CE}" destId="{18B331A4-2A99-4364-B5B4-8854F2CECE91}"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6A92EE25-06B0-4B65-A5DA-1AC56BC3220B}" type="presOf" srcId="{E2B7F8FC-10AD-4B06-B4C7-BEB6C56223E7}" destId="{885DB2E2-94C8-4BD6-A25B-A6DF9906D3CD}" srcOrd="0" destOrd="0" presId="urn:microsoft.com/office/officeart/2005/8/layout/hierarchy3"/>
    <dgm:cxn modelId="{8F3F66A7-B073-41EC-BB52-B3DC7DA0C62A}" type="presOf" srcId="{EF8DE587-9847-40DC-9A6D-C684684E3EAA}" destId="{0912B255-822D-42AD-8D51-EAD24CC90B92}" srcOrd="0" destOrd="0" presId="urn:microsoft.com/office/officeart/2005/8/layout/hierarchy3"/>
    <dgm:cxn modelId="{D636AEE2-FA07-4EEE-93CF-309A9AAD8F62}" type="presOf" srcId="{58DCE318-75B7-47FE-8525-3043B002245B}" destId="{9825A28B-C7C5-4204-94C3-E8D7000EEC4F}" srcOrd="0" destOrd="0" presId="urn:microsoft.com/office/officeart/2005/8/layout/hierarchy3"/>
    <dgm:cxn modelId="{0EBA9EC6-BCA6-4A78-AFC9-18378E5DD869}" type="presOf" srcId="{BC6540E0-3144-49F0-80D0-9F9B86DC9743}" destId="{19D262A1-4F11-47A2-91BC-C1BB23103FA7}"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5998B479-5730-451B-A795-C2633410CDF6}" type="presOf" srcId="{4CEF7E45-4567-436B-A172-35DEBBA146F4}" destId="{EAE06A4B-E2F4-450E-A32E-CE90F69ACE9D}" srcOrd="0" destOrd="0" presId="urn:microsoft.com/office/officeart/2005/8/layout/hierarchy3"/>
    <dgm:cxn modelId="{79EEE315-1AAB-42A6-BCCD-B1EE94258879}" type="presParOf" srcId="{96FF3DE8-3675-4CB8-B07C-3DCAFF305E01}" destId="{9DD75A0C-E450-4BE0-810F-123BF65818C1}" srcOrd="0" destOrd="0" presId="urn:microsoft.com/office/officeart/2005/8/layout/hierarchy3"/>
    <dgm:cxn modelId="{BB6C1518-47B2-44D8-B3EC-415CC7161098}" type="presParOf" srcId="{9DD75A0C-E450-4BE0-810F-123BF65818C1}" destId="{0A884521-68A1-4C12-8831-974241E448AA}" srcOrd="0" destOrd="0" presId="urn:microsoft.com/office/officeart/2005/8/layout/hierarchy3"/>
    <dgm:cxn modelId="{9AFA0A9D-6AAA-4F68-8991-776FC471A2CC}" type="presParOf" srcId="{0A884521-68A1-4C12-8831-974241E448AA}" destId="{18B331A4-2A99-4364-B5B4-8854F2CECE91}" srcOrd="0" destOrd="0" presId="urn:microsoft.com/office/officeart/2005/8/layout/hierarchy3"/>
    <dgm:cxn modelId="{9CE585B0-6DCD-45AA-9F8D-FEE50685E313}" type="presParOf" srcId="{0A884521-68A1-4C12-8831-974241E448AA}" destId="{01013C70-3796-4887-98D0-B93D667D085C}" srcOrd="1" destOrd="0" presId="urn:microsoft.com/office/officeart/2005/8/layout/hierarchy3"/>
    <dgm:cxn modelId="{B0DC9A09-DC41-4FFE-9772-232352FCABDF}" type="presParOf" srcId="{9DD75A0C-E450-4BE0-810F-123BF65818C1}" destId="{7530FBDF-F41C-4729-BAE1-3909AC81C7F2}" srcOrd="1" destOrd="0" presId="urn:microsoft.com/office/officeart/2005/8/layout/hierarchy3"/>
    <dgm:cxn modelId="{A6D8BFE5-E025-43D4-A866-BA34DAE72C67}" type="presParOf" srcId="{7530FBDF-F41C-4729-BAE1-3909AC81C7F2}" destId="{0912B255-822D-42AD-8D51-EAD24CC90B92}" srcOrd="0" destOrd="0" presId="urn:microsoft.com/office/officeart/2005/8/layout/hierarchy3"/>
    <dgm:cxn modelId="{3DDC4959-3BB0-4AA4-95A0-FDFD338C40D5}" type="presParOf" srcId="{7530FBDF-F41C-4729-BAE1-3909AC81C7F2}" destId="{30415E90-D52D-48D0-83BA-D69F81D22A24}" srcOrd="1" destOrd="0" presId="urn:microsoft.com/office/officeart/2005/8/layout/hierarchy3"/>
    <dgm:cxn modelId="{272348B1-4E2D-4D81-9103-213360A75FB3}" type="presParOf" srcId="{7530FBDF-F41C-4729-BAE1-3909AC81C7F2}" destId="{19D262A1-4F11-47A2-91BC-C1BB23103FA7}" srcOrd="2" destOrd="0" presId="urn:microsoft.com/office/officeart/2005/8/layout/hierarchy3"/>
    <dgm:cxn modelId="{DC1F043E-2BAA-42D0-8F3E-821FA4784874}" type="presParOf" srcId="{7530FBDF-F41C-4729-BAE1-3909AC81C7F2}" destId="{9825A28B-C7C5-4204-94C3-E8D7000EEC4F}" srcOrd="3" destOrd="0" presId="urn:microsoft.com/office/officeart/2005/8/layout/hierarchy3"/>
    <dgm:cxn modelId="{697BE813-BFBA-450E-B4A7-B58253F7135A}" type="presParOf" srcId="{7530FBDF-F41C-4729-BAE1-3909AC81C7F2}" destId="{0ECFACD2-E546-4248-9C0E-3A50A1F0895C}" srcOrd="4" destOrd="0" presId="urn:microsoft.com/office/officeart/2005/8/layout/hierarchy3"/>
    <dgm:cxn modelId="{DECB2B82-C985-4F28-8502-F89ADBD9F40D}" type="presParOf" srcId="{7530FBDF-F41C-4729-BAE1-3909AC81C7F2}" destId="{ABA4AD6F-2F38-4BDD-9216-4EDB340AA554}" srcOrd="5" destOrd="0" presId="urn:microsoft.com/office/officeart/2005/8/layout/hierarchy3"/>
    <dgm:cxn modelId="{DC1F035B-ED46-46F8-A5EA-23721B47BA5D}" type="presParOf" srcId="{7530FBDF-F41C-4729-BAE1-3909AC81C7F2}" destId="{0406E04E-E93F-457E-87F7-A76954C0A595}" srcOrd="6" destOrd="0" presId="urn:microsoft.com/office/officeart/2005/8/layout/hierarchy3"/>
    <dgm:cxn modelId="{73C51324-75B3-4EC5-8418-1CCAAF4C441D}" type="presParOf" srcId="{7530FBDF-F41C-4729-BAE1-3909AC81C7F2}" destId="{885DB2E2-94C8-4BD6-A25B-A6DF9906D3CD}" srcOrd="7" destOrd="0" presId="urn:microsoft.com/office/officeart/2005/8/layout/hierarchy3"/>
    <dgm:cxn modelId="{0D4B8A08-B52B-4284-911B-6EADF931746F}" type="presParOf" srcId="{7530FBDF-F41C-4729-BAE1-3909AC81C7F2}" destId="{EAE06A4B-E2F4-450E-A32E-CE90F69ACE9D}" srcOrd="8" destOrd="0" presId="urn:microsoft.com/office/officeart/2005/8/layout/hierarchy3"/>
    <dgm:cxn modelId="{6F3E556E-4566-4358-8038-4901FDB6C67E}" type="presParOf" srcId="{7530FBDF-F41C-4729-BAE1-3909AC81C7F2}" destId="{DE7641CE-B900-42CE-95C2-E273ADCC88DD}" srcOrd="9" destOrd="0" presId="urn:microsoft.com/office/officeart/2005/8/layout/hierarchy3"/>
    <dgm:cxn modelId="{2314AE9F-E971-4210-8D2A-D916F7F53152}" type="presParOf" srcId="{7530FBDF-F41C-4729-BAE1-3909AC81C7F2}" destId="{D6D83934-8F65-4CE3-BDF6-A562D014C213}" srcOrd="10" destOrd="0" presId="urn:microsoft.com/office/officeart/2005/8/layout/hierarchy3"/>
    <dgm:cxn modelId="{02F5932F-1FA3-48D7-B386-13BE30DEE44A}"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D39FA2-F8C9-43BF-BE7E-AC3A5B236F77}" type="doc">
      <dgm:prSet loTypeId="urn:microsoft.com/office/officeart/2005/8/layout/hProcess9" loCatId="process" qsTypeId="urn:microsoft.com/office/officeart/2005/8/quickstyle/simple2" qsCatId="simple" csTypeId="urn:microsoft.com/office/officeart/2005/8/colors/colorful1#2" csCatId="colorful" phldr="1"/>
      <dgm:spPr/>
      <dgm:t>
        <a:bodyPr/>
        <a:lstStyle/>
        <a:p>
          <a:endParaRPr lang="en-US"/>
        </a:p>
      </dgm:t>
    </dgm:pt>
    <dgm:pt modelId="{6B632EF5-1FF9-41BA-88EE-141E377B69A4}">
      <dgm:prSet phldrT="[Text]" custT="1"/>
      <dgm:spPr/>
      <dgm:t>
        <a:bodyPr/>
        <a:lstStyle/>
        <a:p>
          <a:pPr>
            <a:spcAft>
              <a:spcPts val="0"/>
            </a:spcAft>
          </a:pPr>
          <a:r>
            <a:rPr lang="en-US" sz="2000" b="1" dirty="0" smtClean="0"/>
            <a:t>Research-based framework for thinking through</a:t>
          </a:r>
        </a:p>
        <a:p>
          <a:pPr>
            <a:spcAft>
              <a:spcPts val="0"/>
            </a:spcAft>
          </a:pPr>
          <a:r>
            <a:rPr lang="en-US" sz="2000" b="1" dirty="0" smtClean="0"/>
            <a:t>change in </a:t>
          </a:r>
          <a:r>
            <a:rPr lang="en-US" sz="2000" b="1" u="sng" dirty="0" smtClean="0"/>
            <a:t>education</a:t>
          </a:r>
          <a:endParaRPr lang="en-US" sz="2000" b="1" u="sng" dirty="0"/>
        </a:p>
      </dgm:t>
    </dgm:pt>
    <dgm:pt modelId="{D3003198-4EF4-45A3-AF1C-B3EDE89B0CCE}" type="parTrans" cxnId="{5EBE2F74-82EA-4352-85F9-24B7254BD5A4}">
      <dgm:prSet/>
      <dgm:spPr/>
      <dgm:t>
        <a:bodyPr/>
        <a:lstStyle/>
        <a:p>
          <a:endParaRPr lang="en-US"/>
        </a:p>
      </dgm:t>
    </dgm:pt>
    <dgm:pt modelId="{35C1DEA8-CA46-4FCC-BA89-C91DCF68306F}" type="sibTrans" cxnId="{5EBE2F74-82EA-4352-85F9-24B7254BD5A4}">
      <dgm:prSet/>
      <dgm:spPr/>
      <dgm:t>
        <a:bodyPr/>
        <a:lstStyle/>
        <a:p>
          <a:endParaRPr lang="en-US"/>
        </a:p>
      </dgm:t>
    </dgm:pt>
    <dgm:pt modelId="{6A7DD733-AA70-44D0-9FEA-5B70C85638A3}">
      <dgm:prSet phldrT="[Text]" custT="1"/>
      <dgm:spPr/>
      <dgm:t>
        <a:bodyPr/>
        <a:lstStyle/>
        <a:p>
          <a:r>
            <a:rPr lang="en-US" sz="1950" b="1" dirty="0" smtClean="0"/>
            <a:t>Prompts leaders to design a process for change</a:t>
          </a:r>
          <a:endParaRPr lang="en-US" sz="1950" b="1" dirty="0"/>
        </a:p>
      </dgm:t>
    </dgm:pt>
    <dgm:pt modelId="{E32338AC-D278-4662-AFB5-AD0497EE6636}" type="parTrans" cxnId="{2996F7D2-9F03-4A8B-B841-5242FA610EF9}">
      <dgm:prSet/>
      <dgm:spPr/>
      <dgm:t>
        <a:bodyPr/>
        <a:lstStyle/>
        <a:p>
          <a:endParaRPr lang="en-US"/>
        </a:p>
      </dgm:t>
    </dgm:pt>
    <dgm:pt modelId="{FAFF2E3E-904A-4C9A-B894-C2376824D86E}" type="sibTrans" cxnId="{2996F7D2-9F03-4A8B-B841-5242FA610EF9}">
      <dgm:prSet/>
      <dgm:spPr/>
      <dgm:t>
        <a:bodyPr/>
        <a:lstStyle/>
        <a:p>
          <a:endParaRPr lang="en-US"/>
        </a:p>
      </dgm:t>
    </dgm:pt>
    <dgm:pt modelId="{97317475-3EF9-412C-9421-AE53FEDAB655}">
      <dgm:prSet phldrT="[Text]" custT="1"/>
      <dgm:spPr/>
      <dgm:t>
        <a:bodyPr/>
        <a:lstStyle/>
        <a:p>
          <a:pPr>
            <a:spcAft>
              <a:spcPts val="0"/>
            </a:spcAft>
          </a:pPr>
          <a:r>
            <a:rPr lang="en-US" sz="2000" b="1" dirty="0" smtClean="0"/>
            <a:t>Provides tools and techniques for the</a:t>
          </a:r>
        </a:p>
        <a:p>
          <a:pPr>
            <a:spcAft>
              <a:spcPts val="0"/>
            </a:spcAft>
          </a:pPr>
          <a:r>
            <a:rPr lang="en-US" sz="2000" b="1" dirty="0" smtClean="0"/>
            <a:t>initiative</a:t>
          </a:r>
          <a:endParaRPr lang="en-US" sz="2000" b="1" dirty="0"/>
        </a:p>
      </dgm:t>
    </dgm:pt>
    <dgm:pt modelId="{6E447C8C-9163-46EE-B081-8142D9BDD058}" type="parTrans" cxnId="{03852088-7BD2-49E7-8F84-C1F542655170}">
      <dgm:prSet/>
      <dgm:spPr/>
      <dgm:t>
        <a:bodyPr/>
        <a:lstStyle/>
        <a:p>
          <a:endParaRPr lang="en-US"/>
        </a:p>
      </dgm:t>
    </dgm:pt>
    <dgm:pt modelId="{AFA8A31C-3B84-4005-8D48-1AFDE4710950}" type="sibTrans" cxnId="{03852088-7BD2-49E7-8F84-C1F542655170}">
      <dgm:prSet/>
      <dgm:spPr/>
      <dgm:t>
        <a:bodyPr/>
        <a:lstStyle/>
        <a:p>
          <a:endParaRPr lang="en-US"/>
        </a:p>
      </dgm:t>
    </dgm:pt>
    <dgm:pt modelId="{3E1558DC-5D30-4ED9-81F9-436343B2FF13}">
      <dgm:prSet custT="1"/>
      <dgm:spPr/>
      <dgm:t>
        <a:bodyPr/>
        <a:lstStyle/>
        <a:p>
          <a:pPr>
            <a:spcAft>
              <a:spcPts val="0"/>
            </a:spcAft>
          </a:pPr>
          <a:r>
            <a:rPr lang="en-US" sz="1900" b="1" dirty="0" smtClean="0"/>
            <a:t>Enhances leadership’s ability to better understand, lead, and</a:t>
          </a:r>
        </a:p>
        <a:p>
          <a:pPr>
            <a:spcAft>
              <a:spcPts val="0"/>
            </a:spcAft>
          </a:pPr>
          <a:r>
            <a:rPr lang="en-US" sz="1900" b="1" dirty="0" smtClean="0"/>
            <a:t>facilitate change</a:t>
          </a:r>
          <a:endParaRPr lang="en-US" sz="1900" b="1" dirty="0"/>
        </a:p>
      </dgm:t>
    </dgm:pt>
    <dgm:pt modelId="{17A9290B-21C4-487A-BE8C-D3CD7DBAFBCB}" type="parTrans" cxnId="{DE7597EB-260E-42D7-AB0C-6A54A48939ED}">
      <dgm:prSet/>
      <dgm:spPr/>
      <dgm:t>
        <a:bodyPr/>
        <a:lstStyle/>
        <a:p>
          <a:endParaRPr lang="en-US"/>
        </a:p>
      </dgm:t>
    </dgm:pt>
    <dgm:pt modelId="{D9E1A7BE-C0EE-44BD-89FE-E0220812482A}" type="sibTrans" cxnId="{DE7597EB-260E-42D7-AB0C-6A54A48939ED}">
      <dgm:prSet/>
      <dgm:spPr/>
      <dgm:t>
        <a:bodyPr/>
        <a:lstStyle/>
        <a:p>
          <a:endParaRPr lang="en-US"/>
        </a:p>
      </dgm:t>
    </dgm:pt>
    <dgm:pt modelId="{6668D722-DDC7-4B78-9255-CE93B260A91A}">
      <dgm:prSet phldrT="[Text]" custT="1"/>
      <dgm:spPr/>
      <dgm:t>
        <a:bodyPr/>
        <a:lstStyle/>
        <a:p>
          <a:r>
            <a:rPr lang="en-US" sz="2000" b="1" dirty="0" smtClean="0"/>
            <a:t>Provides for sharing of best practices</a:t>
          </a:r>
          <a:endParaRPr lang="en-US" sz="2000" b="1" dirty="0"/>
        </a:p>
      </dgm:t>
    </dgm:pt>
    <dgm:pt modelId="{8297DB68-3146-477C-9EA6-859EFFCBEE1D}" type="parTrans" cxnId="{7AC22B67-1CC4-4E80-AA01-AE28EBF62845}">
      <dgm:prSet/>
      <dgm:spPr/>
      <dgm:t>
        <a:bodyPr/>
        <a:lstStyle/>
        <a:p>
          <a:endParaRPr lang="en-US"/>
        </a:p>
      </dgm:t>
    </dgm:pt>
    <dgm:pt modelId="{EACFB2C2-0818-4272-A28C-E249AD2D8908}" type="sibTrans" cxnId="{7AC22B67-1CC4-4E80-AA01-AE28EBF62845}">
      <dgm:prSet/>
      <dgm:spPr/>
      <dgm:t>
        <a:bodyPr/>
        <a:lstStyle/>
        <a:p>
          <a:endParaRPr lang="en-US"/>
        </a:p>
      </dgm:t>
    </dgm:pt>
    <dgm:pt modelId="{F35C6DB4-CDFB-4C99-916B-946BEDDB0D35}" type="pres">
      <dgm:prSet presAssocID="{77D39FA2-F8C9-43BF-BE7E-AC3A5B236F77}" presName="CompostProcess" presStyleCnt="0">
        <dgm:presLayoutVars>
          <dgm:dir/>
          <dgm:resizeHandles val="exact"/>
        </dgm:presLayoutVars>
      </dgm:prSet>
      <dgm:spPr/>
      <dgm:t>
        <a:bodyPr/>
        <a:lstStyle/>
        <a:p>
          <a:endParaRPr lang="en-US"/>
        </a:p>
      </dgm:t>
    </dgm:pt>
    <dgm:pt modelId="{4741EF09-E57A-4B6B-B7E6-E00E95EEA69F}" type="pres">
      <dgm:prSet presAssocID="{77D39FA2-F8C9-43BF-BE7E-AC3A5B236F77}" presName="arrow" presStyleLbl="bgShp" presStyleIdx="0" presStyleCnt="1" custScaleX="113555"/>
      <dgm:spPr/>
      <dgm:t>
        <a:bodyPr/>
        <a:lstStyle/>
        <a:p>
          <a:endParaRPr lang="en-US"/>
        </a:p>
      </dgm:t>
    </dgm:pt>
    <dgm:pt modelId="{69D30FC8-4855-4A30-965E-49599DF881AD}" type="pres">
      <dgm:prSet presAssocID="{77D39FA2-F8C9-43BF-BE7E-AC3A5B236F77}" presName="linearProcess" presStyleCnt="0"/>
      <dgm:spPr/>
      <dgm:t>
        <a:bodyPr/>
        <a:lstStyle/>
        <a:p>
          <a:endParaRPr lang="en-US"/>
        </a:p>
      </dgm:t>
    </dgm:pt>
    <dgm:pt modelId="{06FFA99F-8917-41D4-A931-456F97FE8A70}" type="pres">
      <dgm:prSet presAssocID="{6B632EF5-1FF9-41BA-88EE-141E377B69A4}" presName="textNode" presStyleLbl="node1" presStyleIdx="0" presStyleCnt="5" custScaleX="119167" custScaleY="112903">
        <dgm:presLayoutVars>
          <dgm:bulletEnabled val="1"/>
        </dgm:presLayoutVars>
      </dgm:prSet>
      <dgm:spPr/>
      <dgm:t>
        <a:bodyPr/>
        <a:lstStyle/>
        <a:p>
          <a:endParaRPr lang="en-US"/>
        </a:p>
      </dgm:t>
    </dgm:pt>
    <dgm:pt modelId="{DAD0C66B-FA48-4DB3-9CA8-D26A2D6CEC5C}" type="pres">
      <dgm:prSet presAssocID="{35C1DEA8-CA46-4FCC-BA89-C91DCF68306F}" presName="sibTrans" presStyleCnt="0"/>
      <dgm:spPr/>
      <dgm:t>
        <a:bodyPr/>
        <a:lstStyle/>
        <a:p>
          <a:endParaRPr lang="en-US"/>
        </a:p>
      </dgm:t>
    </dgm:pt>
    <dgm:pt modelId="{4504E9CD-7446-4934-A732-F2A36AA680B8}" type="pres">
      <dgm:prSet presAssocID="{6A7DD733-AA70-44D0-9FEA-5B70C85638A3}" presName="textNode" presStyleLbl="node1" presStyleIdx="1" presStyleCnt="5" custScaleX="119723">
        <dgm:presLayoutVars>
          <dgm:bulletEnabled val="1"/>
        </dgm:presLayoutVars>
      </dgm:prSet>
      <dgm:spPr/>
      <dgm:t>
        <a:bodyPr/>
        <a:lstStyle/>
        <a:p>
          <a:endParaRPr lang="en-US"/>
        </a:p>
      </dgm:t>
    </dgm:pt>
    <dgm:pt modelId="{4E2AD1E4-B15E-4DB3-8EC9-53E8794A98DC}" type="pres">
      <dgm:prSet presAssocID="{FAFF2E3E-904A-4C9A-B894-C2376824D86E}" presName="sibTrans" presStyleCnt="0"/>
      <dgm:spPr/>
      <dgm:t>
        <a:bodyPr/>
        <a:lstStyle/>
        <a:p>
          <a:endParaRPr lang="en-US"/>
        </a:p>
      </dgm:t>
    </dgm:pt>
    <dgm:pt modelId="{B293D8AA-9FD1-4283-9CF7-CB04B979DC8C}" type="pres">
      <dgm:prSet presAssocID="{97317475-3EF9-412C-9421-AE53FEDAB655}" presName="textNode" presStyleLbl="node1" presStyleIdx="2" presStyleCnt="5" custScaleX="113252" custLinFactNeighborX="-2599" custLinFactNeighborY="1203">
        <dgm:presLayoutVars>
          <dgm:bulletEnabled val="1"/>
        </dgm:presLayoutVars>
      </dgm:prSet>
      <dgm:spPr/>
      <dgm:t>
        <a:bodyPr/>
        <a:lstStyle/>
        <a:p>
          <a:endParaRPr lang="en-US"/>
        </a:p>
      </dgm:t>
    </dgm:pt>
    <dgm:pt modelId="{833D3889-C7EE-47B9-A671-CBBF1AF4819F}" type="pres">
      <dgm:prSet presAssocID="{AFA8A31C-3B84-4005-8D48-1AFDE4710950}" presName="sibTrans" presStyleCnt="0"/>
      <dgm:spPr/>
      <dgm:t>
        <a:bodyPr/>
        <a:lstStyle/>
        <a:p>
          <a:endParaRPr lang="en-US"/>
        </a:p>
      </dgm:t>
    </dgm:pt>
    <dgm:pt modelId="{BD663FEE-65BA-471D-A441-FE2F1EE0F8DB}" type="pres">
      <dgm:prSet presAssocID="{6668D722-DDC7-4B78-9255-CE93B260A91A}" presName="textNode" presStyleLbl="node1" presStyleIdx="3" presStyleCnt="5" custScaleX="120845">
        <dgm:presLayoutVars>
          <dgm:bulletEnabled val="1"/>
        </dgm:presLayoutVars>
      </dgm:prSet>
      <dgm:spPr/>
      <dgm:t>
        <a:bodyPr/>
        <a:lstStyle/>
        <a:p>
          <a:endParaRPr lang="en-US"/>
        </a:p>
      </dgm:t>
    </dgm:pt>
    <dgm:pt modelId="{8CE1F20E-A8E9-4C39-A4C5-81E14400820D}" type="pres">
      <dgm:prSet presAssocID="{EACFB2C2-0818-4272-A28C-E249AD2D8908}" presName="sibTrans" presStyleCnt="0"/>
      <dgm:spPr/>
      <dgm:t>
        <a:bodyPr/>
        <a:lstStyle/>
        <a:p>
          <a:endParaRPr lang="en-US"/>
        </a:p>
      </dgm:t>
    </dgm:pt>
    <dgm:pt modelId="{F1C7D2F2-2626-41DE-AA96-39A850B70D48}" type="pres">
      <dgm:prSet presAssocID="{3E1558DC-5D30-4ED9-81F9-436343B2FF13}" presName="textNode" presStyleLbl="node1" presStyleIdx="4" presStyleCnt="5" custScaleX="130846" custScaleY="115789">
        <dgm:presLayoutVars>
          <dgm:bulletEnabled val="1"/>
        </dgm:presLayoutVars>
      </dgm:prSet>
      <dgm:spPr/>
      <dgm:t>
        <a:bodyPr/>
        <a:lstStyle/>
        <a:p>
          <a:endParaRPr lang="en-US"/>
        </a:p>
      </dgm:t>
    </dgm:pt>
  </dgm:ptLst>
  <dgm:cxnLst>
    <dgm:cxn modelId="{DE7597EB-260E-42D7-AB0C-6A54A48939ED}" srcId="{77D39FA2-F8C9-43BF-BE7E-AC3A5B236F77}" destId="{3E1558DC-5D30-4ED9-81F9-436343B2FF13}" srcOrd="4" destOrd="0" parTransId="{17A9290B-21C4-487A-BE8C-D3CD7DBAFBCB}" sibTransId="{D9E1A7BE-C0EE-44BD-89FE-E0220812482A}"/>
    <dgm:cxn modelId="{9EDC1BE9-94D6-458F-8B74-77E0105FF3CA}" type="presOf" srcId="{77D39FA2-F8C9-43BF-BE7E-AC3A5B236F77}" destId="{F35C6DB4-CDFB-4C99-916B-946BEDDB0D35}" srcOrd="0" destOrd="0" presId="urn:microsoft.com/office/officeart/2005/8/layout/hProcess9"/>
    <dgm:cxn modelId="{6E95ACFD-9080-45D9-B02C-0A1651C03A2B}" type="presOf" srcId="{6A7DD733-AA70-44D0-9FEA-5B70C85638A3}" destId="{4504E9CD-7446-4934-A732-F2A36AA680B8}" srcOrd="0" destOrd="0" presId="urn:microsoft.com/office/officeart/2005/8/layout/hProcess9"/>
    <dgm:cxn modelId="{3931C212-FD88-44F1-9CC0-8989EC9F8720}" type="presOf" srcId="{97317475-3EF9-412C-9421-AE53FEDAB655}" destId="{B293D8AA-9FD1-4283-9CF7-CB04B979DC8C}" srcOrd="0" destOrd="0" presId="urn:microsoft.com/office/officeart/2005/8/layout/hProcess9"/>
    <dgm:cxn modelId="{03852088-7BD2-49E7-8F84-C1F542655170}" srcId="{77D39FA2-F8C9-43BF-BE7E-AC3A5B236F77}" destId="{97317475-3EF9-412C-9421-AE53FEDAB655}" srcOrd="2" destOrd="0" parTransId="{6E447C8C-9163-46EE-B081-8142D9BDD058}" sibTransId="{AFA8A31C-3B84-4005-8D48-1AFDE4710950}"/>
    <dgm:cxn modelId="{B9B37DDD-5D8F-4163-8CD3-7B1EF00EFB94}" type="presOf" srcId="{3E1558DC-5D30-4ED9-81F9-436343B2FF13}" destId="{F1C7D2F2-2626-41DE-AA96-39A850B70D48}" srcOrd="0" destOrd="0" presId="urn:microsoft.com/office/officeart/2005/8/layout/hProcess9"/>
    <dgm:cxn modelId="{5EBE2F74-82EA-4352-85F9-24B7254BD5A4}" srcId="{77D39FA2-F8C9-43BF-BE7E-AC3A5B236F77}" destId="{6B632EF5-1FF9-41BA-88EE-141E377B69A4}" srcOrd="0" destOrd="0" parTransId="{D3003198-4EF4-45A3-AF1C-B3EDE89B0CCE}" sibTransId="{35C1DEA8-CA46-4FCC-BA89-C91DCF68306F}"/>
    <dgm:cxn modelId="{2996F7D2-9F03-4A8B-B841-5242FA610EF9}" srcId="{77D39FA2-F8C9-43BF-BE7E-AC3A5B236F77}" destId="{6A7DD733-AA70-44D0-9FEA-5B70C85638A3}" srcOrd="1" destOrd="0" parTransId="{E32338AC-D278-4662-AFB5-AD0497EE6636}" sibTransId="{FAFF2E3E-904A-4C9A-B894-C2376824D86E}"/>
    <dgm:cxn modelId="{7AC22B67-1CC4-4E80-AA01-AE28EBF62845}" srcId="{77D39FA2-F8C9-43BF-BE7E-AC3A5B236F77}" destId="{6668D722-DDC7-4B78-9255-CE93B260A91A}" srcOrd="3" destOrd="0" parTransId="{8297DB68-3146-477C-9EA6-859EFFCBEE1D}" sibTransId="{EACFB2C2-0818-4272-A28C-E249AD2D8908}"/>
    <dgm:cxn modelId="{A024C10B-0759-4B1F-95C0-C2BA204E0BA7}" type="presOf" srcId="{6B632EF5-1FF9-41BA-88EE-141E377B69A4}" destId="{06FFA99F-8917-41D4-A931-456F97FE8A70}" srcOrd="0" destOrd="0" presId="urn:microsoft.com/office/officeart/2005/8/layout/hProcess9"/>
    <dgm:cxn modelId="{3ED16677-462D-468C-84EA-C21704C4375E}" type="presOf" srcId="{6668D722-DDC7-4B78-9255-CE93B260A91A}" destId="{BD663FEE-65BA-471D-A441-FE2F1EE0F8DB}" srcOrd="0" destOrd="0" presId="urn:microsoft.com/office/officeart/2005/8/layout/hProcess9"/>
    <dgm:cxn modelId="{24DED523-8DBB-45A6-BF93-D12450A6834A}" type="presParOf" srcId="{F35C6DB4-CDFB-4C99-916B-946BEDDB0D35}" destId="{4741EF09-E57A-4B6B-B7E6-E00E95EEA69F}" srcOrd="0" destOrd="0" presId="urn:microsoft.com/office/officeart/2005/8/layout/hProcess9"/>
    <dgm:cxn modelId="{E437FE03-EB6A-4551-A3EB-E32B6A6E14AD}" type="presParOf" srcId="{F35C6DB4-CDFB-4C99-916B-946BEDDB0D35}" destId="{69D30FC8-4855-4A30-965E-49599DF881AD}" srcOrd="1" destOrd="0" presId="urn:microsoft.com/office/officeart/2005/8/layout/hProcess9"/>
    <dgm:cxn modelId="{06AAA601-B874-4CAA-BEDD-4C9EE920589B}" type="presParOf" srcId="{69D30FC8-4855-4A30-965E-49599DF881AD}" destId="{06FFA99F-8917-41D4-A931-456F97FE8A70}" srcOrd="0" destOrd="0" presId="urn:microsoft.com/office/officeart/2005/8/layout/hProcess9"/>
    <dgm:cxn modelId="{A1A6CDB2-83D4-49EE-BBA7-6160105DF8EE}" type="presParOf" srcId="{69D30FC8-4855-4A30-965E-49599DF881AD}" destId="{DAD0C66B-FA48-4DB3-9CA8-D26A2D6CEC5C}" srcOrd="1" destOrd="0" presId="urn:microsoft.com/office/officeart/2005/8/layout/hProcess9"/>
    <dgm:cxn modelId="{6D0F3974-DFE5-4EDD-9FD3-B7083FD0B41B}" type="presParOf" srcId="{69D30FC8-4855-4A30-965E-49599DF881AD}" destId="{4504E9CD-7446-4934-A732-F2A36AA680B8}" srcOrd="2" destOrd="0" presId="urn:microsoft.com/office/officeart/2005/8/layout/hProcess9"/>
    <dgm:cxn modelId="{59EC7EF2-9682-4042-B72E-029CF2E56C88}" type="presParOf" srcId="{69D30FC8-4855-4A30-965E-49599DF881AD}" destId="{4E2AD1E4-B15E-4DB3-8EC9-53E8794A98DC}" srcOrd="3" destOrd="0" presId="urn:microsoft.com/office/officeart/2005/8/layout/hProcess9"/>
    <dgm:cxn modelId="{B97E8077-B513-4AFE-A024-E5A09ACF09ED}" type="presParOf" srcId="{69D30FC8-4855-4A30-965E-49599DF881AD}" destId="{B293D8AA-9FD1-4283-9CF7-CB04B979DC8C}" srcOrd="4" destOrd="0" presId="urn:microsoft.com/office/officeart/2005/8/layout/hProcess9"/>
    <dgm:cxn modelId="{C05B3775-0A94-4AC7-AB47-9FA6BD22982B}" type="presParOf" srcId="{69D30FC8-4855-4A30-965E-49599DF881AD}" destId="{833D3889-C7EE-47B9-A671-CBBF1AF4819F}" srcOrd="5" destOrd="0" presId="urn:microsoft.com/office/officeart/2005/8/layout/hProcess9"/>
    <dgm:cxn modelId="{48D8CCAF-7A05-471A-B2B7-C15EDDC9FFB1}" type="presParOf" srcId="{69D30FC8-4855-4A30-965E-49599DF881AD}" destId="{BD663FEE-65BA-471D-A441-FE2F1EE0F8DB}" srcOrd="6" destOrd="0" presId="urn:microsoft.com/office/officeart/2005/8/layout/hProcess9"/>
    <dgm:cxn modelId="{252B515F-7DB3-4BA8-BFA3-3E4D2774CFC3}" type="presParOf" srcId="{69D30FC8-4855-4A30-965E-49599DF881AD}" destId="{8CE1F20E-A8E9-4C39-A4C5-81E14400820D}" srcOrd="7" destOrd="0" presId="urn:microsoft.com/office/officeart/2005/8/layout/hProcess9"/>
    <dgm:cxn modelId="{F7AFFDDD-4AB2-4E2F-B4C8-34FEEDA4CC01}" type="presParOf" srcId="{69D30FC8-4855-4A30-965E-49599DF881AD}" destId="{F1C7D2F2-2626-41DE-AA96-39A850B70D48}"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83F79F-15FF-45A6-BECA-A3422ABF785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D669B438-3F6B-4E89-B230-B60E5BA899FF}">
      <dgm:prSet phldrT="[Text]"/>
      <dgm:spPr/>
      <dgm:t>
        <a:bodyPr/>
        <a:lstStyle/>
        <a:p>
          <a:r>
            <a:rPr lang="en-US" dirty="0" smtClean="0"/>
            <a:t>Innovation Configuration</a:t>
          </a:r>
          <a:endParaRPr lang="en-US" dirty="0"/>
        </a:p>
      </dgm:t>
    </dgm:pt>
    <dgm:pt modelId="{0CE2C792-C540-48CE-AFF4-0541824F7F7F}" type="parTrans" cxnId="{E2C5101A-3961-4EF9-838E-AC6D79CB2557}">
      <dgm:prSet/>
      <dgm:spPr/>
      <dgm:t>
        <a:bodyPr/>
        <a:lstStyle/>
        <a:p>
          <a:endParaRPr lang="en-US"/>
        </a:p>
      </dgm:t>
    </dgm:pt>
    <dgm:pt modelId="{9340032C-4014-45F2-ADB9-1DF708B28F00}" type="sibTrans" cxnId="{E2C5101A-3961-4EF9-838E-AC6D79CB2557}">
      <dgm:prSet/>
      <dgm:spPr/>
      <dgm:t>
        <a:bodyPr/>
        <a:lstStyle/>
        <a:p>
          <a:endParaRPr lang="en-US"/>
        </a:p>
      </dgm:t>
    </dgm:pt>
    <dgm:pt modelId="{C53CC6BB-1633-49A0-8671-B086799933A1}">
      <dgm:prSet phldrT="[Text]"/>
      <dgm:spPr/>
      <dgm:t>
        <a:bodyPr/>
        <a:lstStyle/>
        <a:p>
          <a:r>
            <a:rPr lang="en-US" dirty="0" smtClean="0"/>
            <a:t>Clear, shared descriptions of new program</a:t>
          </a:r>
          <a:endParaRPr lang="en-US" dirty="0"/>
        </a:p>
      </dgm:t>
    </dgm:pt>
    <dgm:pt modelId="{F7A45182-6F15-4317-AC7F-0C35669BBDE1}" type="parTrans" cxnId="{B838FCAB-2347-43AD-9544-A4BB2AA037CC}">
      <dgm:prSet/>
      <dgm:spPr/>
      <dgm:t>
        <a:bodyPr/>
        <a:lstStyle/>
        <a:p>
          <a:endParaRPr lang="en-US"/>
        </a:p>
      </dgm:t>
    </dgm:pt>
    <dgm:pt modelId="{7F85B0AA-4D60-4D87-8A65-2E895416E6ED}" type="sibTrans" cxnId="{B838FCAB-2347-43AD-9544-A4BB2AA037CC}">
      <dgm:prSet/>
      <dgm:spPr/>
      <dgm:t>
        <a:bodyPr/>
        <a:lstStyle/>
        <a:p>
          <a:endParaRPr lang="en-US"/>
        </a:p>
      </dgm:t>
    </dgm:pt>
    <dgm:pt modelId="{BE0E5F77-24E2-4996-A6CD-638CC35A0D5A}">
      <dgm:prSet phldrT="[Text]"/>
      <dgm:spPr/>
      <dgm:t>
        <a:bodyPr/>
        <a:lstStyle/>
        <a:p>
          <a:r>
            <a:rPr lang="en-US" dirty="0" smtClean="0"/>
            <a:t>Stages of Concern</a:t>
          </a:r>
          <a:endParaRPr lang="en-US" dirty="0"/>
        </a:p>
      </dgm:t>
    </dgm:pt>
    <dgm:pt modelId="{930327D9-A74D-455D-B144-E5DF0FBF448F}" type="parTrans" cxnId="{9233709C-20E0-4801-9BAB-447958105790}">
      <dgm:prSet/>
      <dgm:spPr/>
      <dgm:t>
        <a:bodyPr/>
        <a:lstStyle/>
        <a:p>
          <a:endParaRPr lang="en-US"/>
        </a:p>
      </dgm:t>
    </dgm:pt>
    <dgm:pt modelId="{6BCC583D-B177-4C37-A7C5-6979011E7F02}" type="sibTrans" cxnId="{9233709C-20E0-4801-9BAB-447958105790}">
      <dgm:prSet/>
      <dgm:spPr/>
      <dgm:t>
        <a:bodyPr/>
        <a:lstStyle/>
        <a:p>
          <a:endParaRPr lang="en-US"/>
        </a:p>
      </dgm:t>
    </dgm:pt>
    <dgm:pt modelId="{A0C339D5-D9B9-4602-A90E-3443C551080E}">
      <dgm:prSet phldrT="[Text]"/>
      <dgm:spPr/>
      <dgm:t>
        <a:bodyPr/>
        <a:lstStyle/>
        <a:p>
          <a:r>
            <a:rPr lang="en-US" dirty="0" smtClean="0"/>
            <a:t>For success of initiative, critical to address concerns of implementers</a:t>
          </a:r>
          <a:endParaRPr lang="en-US" dirty="0"/>
        </a:p>
      </dgm:t>
    </dgm:pt>
    <dgm:pt modelId="{9D311606-CC21-4B9C-82BD-8B179E71068B}" type="parTrans" cxnId="{2072C3BC-4B35-4CA3-99A9-3583E0132C83}">
      <dgm:prSet/>
      <dgm:spPr/>
      <dgm:t>
        <a:bodyPr/>
        <a:lstStyle/>
        <a:p>
          <a:endParaRPr lang="en-US"/>
        </a:p>
      </dgm:t>
    </dgm:pt>
    <dgm:pt modelId="{FEC8C6D3-DC70-4BEE-91AA-FA2270CB9CBE}" type="sibTrans" cxnId="{2072C3BC-4B35-4CA3-99A9-3583E0132C83}">
      <dgm:prSet/>
      <dgm:spPr/>
      <dgm:t>
        <a:bodyPr/>
        <a:lstStyle/>
        <a:p>
          <a:endParaRPr lang="en-US"/>
        </a:p>
      </dgm:t>
    </dgm:pt>
    <dgm:pt modelId="{9705E004-4632-4E05-AE5E-F5D816A5FF98}">
      <dgm:prSet phldrT="[Text]"/>
      <dgm:spPr/>
      <dgm:t>
        <a:bodyPr/>
        <a:lstStyle/>
        <a:p>
          <a:r>
            <a:rPr lang="en-US" dirty="0" smtClean="0"/>
            <a:t>Focus on Key components</a:t>
          </a:r>
          <a:endParaRPr lang="en-US" dirty="0"/>
        </a:p>
      </dgm:t>
    </dgm:pt>
    <dgm:pt modelId="{02D27315-F38F-4A61-A545-6FC2811F209C}" type="parTrans" cxnId="{CDDF6C0F-C664-486B-92D7-6D086474C660}">
      <dgm:prSet/>
      <dgm:spPr/>
      <dgm:t>
        <a:bodyPr/>
        <a:lstStyle/>
        <a:p>
          <a:endParaRPr lang="en-US"/>
        </a:p>
      </dgm:t>
    </dgm:pt>
    <dgm:pt modelId="{80AEF586-1408-4F8C-B0CD-F8FA53C2BDB5}" type="sibTrans" cxnId="{CDDF6C0F-C664-486B-92D7-6D086474C660}">
      <dgm:prSet/>
      <dgm:spPr/>
      <dgm:t>
        <a:bodyPr/>
        <a:lstStyle/>
        <a:p>
          <a:endParaRPr lang="en-US"/>
        </a:p>
      </dgm:t>
    </dgm:pt>
    <dgm:pt modelId="{7074434C-91F4-4FD1-8012-D68F5093D482}">
      <dgm:prSet phldrT="[Text]"/>
      <dgm:spPr/>
      <dgm:t>
        <a:bodyPr/>
        <a:lstStyle/>
        <a:p>
          <a:r>
            <a:rPr lang="en-US" dirty="0" smtClean="0"/>
            <a:t>Helps teachers understand expectations</a:t>
          </a:r>
          <a:endParaRPr lang="en-US" dirty="0"/>
        </a:p>
      </dgm:t>
    </dgm:pt>
    <dgm:pt modelId="{DBBAFEBC-BDE1-48FB-A0F2-A0DFAC7D62FD}" type="parTrans" cxnId="{E8DD2370-30A3-432F-B18E-077E5E59D4DE}">
      <dgm:prSet/>
      <dgm:spPr/>
      <dgm:t>
        <a:bodyPr/>
        <a:lstStyle/>
        <a:p>
          <a:endParaRPr lang="en-US"/>
        </a:p>
      </dgm:t>
    </dgm:pt>
    <dgm:pt modelId="{73EBBC95-5FB3-488A-A178-56795802DB15}" type="sibTrans" cxnId="{E8DD2370-30A3-432F-B18E-077E5E59D4DE}">
      <dgm:prSet/>
      <dgm:spPr/>
      <dgm:t>
        <a:bodyPr/>
        <a:lstStyle/>
        <a:p>
          <a:endParaRPr lang="en-US"/>
        </a:p>
      </dgm:t>
    </dgm:pt>
    <dgm:pt modelId="{FB21151F-CE38-4422-9D35-39AF30214BBF}">
      <dgm:prSet phldrT="[Text]"/>
      <dgm:spPr/>
      <dgm:t>
        <a:bodyPr/>
        <a:lstStyle/>
        <a:p>
          <a:r>
            <a:rPr lang="en-US" dirty="0" smtClean="0"/>
            <a:t>Staff respond to change in many ways</a:t>
          </a:r>
          <a:endParaRPr lang="en-US" dirty="0"/>
        </a:p>
      </dgm:t>
    </dgm:pt>
    <dgm:pt modelId="{195E327D-9497-4673-8F78-111B23389FA2}" type="parTrans" cxnId="{65AF5D8C-D2A8-4A10-9170-D87AE1A52180}">
      <dgm:prSet/>
      <dgm:spPr/>
      <dgm:t>
        <a:bodyPr/>
        <a:lstStyle/>
        <a:p>
          <a:endParaRPr lang="en-US"/>
        </a:p>
      </dgm:t>
    </dgm:pt>
    <dgm:pt modelId="{D350449A-19A2-417D-B0D3-FDA604707C99}" type="sibTrans" cxnId="{65AF5D8C-D2A8-4A10-9170-D87AE1A52180}">
      <dgm:prSet/>
      <dgm:spPr/>
      <dgm:t>
        <a:bodyPr/>
        <a:lstStyle/>
        <a:p>
          <a:endParaRPr lang="en-US"/>
        </a:p>
      </dgm:t>
    </dgm:pt>
    <dgm:pt modelId="{9B32724F-A984-4A2B-BF56-4F983EBB6D16}">
      <dgm:prSet phldrT="[Text]"/>
      <dgm:spPr/>
      <dgm:t>
        <a:bodyPr/>
        <a:lstStyle/>
        <a:p>
          <a:r>
            <a:rPr lang="en-US" dirty="0" smtClean="0"/>
            <a:t>Determines extent to which a program/innovation is being used</a:t>
          </a:r>
          <a:endParaRPr lang="en-US" dirty="0"/>
        </a:p>
      </dgm:t>
    </dgm:pt>
    <dgm:pt modelId="{3EC554BB-C8D4-47C0-AF9F-45FC763D6FD3}" type="parTrans" cxnId="{B56DEDC2-2693-4475-82C2-C748EAE95D50}">
      <dgm:prSet/>
      <dgm:spPr/>
      <dgm:t>
        <a:bodyPr/>
        <a:lstStyle/>
        <a:p>
          <a:endParaRPr lang="en-US"/>
        </a:p>
      </dgm:t>
    </dgm:pt>
    <dgm:pt modelId="{97FC4C25-DF66-4DEF-8A52-9F4FC0683445}" type="sibTrans" cxnId="{B56DEDC2-2693-4475-82C2-C748EAE95D50}">
      <dgm:prSet/>
      <dgm:spPr/>
      <dgm:t>
        <a:bodyPr/>
        <a:lstStyle/>
        <a:p>
          <a:endParaRPr lang="en-US"/>
        </a:p>
      </dgm:t>
    </dgm:pt>
    <dgm:pt modelId="{C0FE252F-90B7-48CB-BB81-5BEA52A7689E}">
      <dgm:prSet phldrT="[Text]"/>
      <dgm:spPr/>
      <dgm:t>
        <a:bodyPr/>
        <a:lstStyle/>
        <a:p>
          <a:r>
            <a:rPr lang="en-US" dirty="0" smtClean="0"/>
            <a:t>Levels of Use</a:t>
          </a:r>
          <a:endParaRPr lang="en-US" dirty="0"/>
        </a:p>
      </dgm:t>
    </dgm:pt>
    <dgm:pt modelId="{28609536-617A-4B13-8B67-00172104BB12}" type="parTrans" cxnId="{34B4743C-256E-461B-87D3-D84C113D1932}">
      <dgm:prSet/>
      <dgm:spPr/>
      <dgm:t>
        <a:bodyPr/>
        <a:lstStyle/>
        <a:p>
          <a:endParaRPr lang="en-US"/>
        </a:p>
      </dgm:t>
    </dgm:pt>
    <dgm:pt modelId="{0B60DD3A-EE84-4ADE-B01E-DE2F8E1B21E9}" type="sibTrans" cxnId="{34B4743C-256E-461B-87D3-D84C113D1932}">
      <dgm:prSet/>
      <dgm:spPr/>
      <dgm:t>
        <a:bodyPr/>
        <a:lstStyle/>
        <a:p>
          <a:endParaRPr lang="en-US"/>
        </a:p>
      </dgm:t>
    </dgm:pt>
    <dgm:pt modelId="{C84619BF-FF12-44B7-8784-B291190AFABA}">
      <dgm:prSet phldrT="[Text]"/>
      <dgm:spPr/>
      <dgm:t>
        <a:bodyPr/>
        <a:lstStyle/>
        <a:p>
          <a:r>
            <a:rPr lang="en-US" dirty="0" smtClean="0"/>
            <a:t>Provide targeted support based on stage of concern</a:t>
          </a:r>
          <a:endParaRPr lang="en-US" dirty="0"/>
        </a:p>
      </dgm:t>
    </dgm:pt>
    <dgm:pt modelId="{C5F19F05-68C9-4EF3-940A-B1F2052A0F72}" type="parTrans" cxnId="{844D377F-4415-4E70-A4B0-E5CFC02EC2DB}">
      <dgm:prSet/>
      <dgm:spPr/>
      <dgm:t>
        <a:bodyPr/>
        <a:lstStyle/>
        <a:p>
          <a:endParaRPr lang="en-US"/>
        </a:p>
      </dgm:t>
    </dgm:pt>
    <dgm:pt modelId="{B582E92B-CA11-4606-BC03-D312F7026050}" type="sibTrans" cxnId="{844D377F-4415-4E70-A4B0-E5CFC02EC2DB}">
      <dgm:prSet/>
      <dgm:spPr/>
      <dgm:t>
        <a:bodyPr/>
        <a:lstStyle/>
        <a:p>
          <a:endParaRPr lang="en-US"/>
        </a:p>
      </dgm:t>
    </dgm:pt>
    <dgm:pt modelId="{FA9D9160-2091-47B8-AE38-F8FDB980FDDA}">
      <dgm:prSet phldrT="[Text]"/>
      <dgm:spPr/>
      <dgm:t>
        <a:bodyPr/>
        <a:lstStyle/>
        <a:p>
          <a:r>
            <a:rPr lang="en-US" dirty="0" smtClean="0"/>
            <a:t>Determines level of expertise in program use</a:t>
          </a:r>
          <a:endParaRPr lang="en-US" dirty="0"/>
        </a:p>
      </dgm:t>
    </dgm:pt>
    <dgm:pt modelId="{9D8C8257-9787-4D98-BA9C-E11FD141ECC3}" type="parTrans" cxnId="{0C5B3C08-906C-4B68-999B-2B39425BD5A8}">
      <dgm:prSet/>
      <dgm:spPr/>
      <dgm:t>
        <a:bodyPr/>
        <a:lstStyle/>
        <a:p>
          <a:endParaRPr lang="en-US"/>
        </a:p>
      </dgm:t>
    </dgm:pt>
    <dgm:pt modelId="{0DCC09CF-637F-4896-A781-F4CE5E399926}" type="sibTrans" cxnId="{0C5B3C08-906C-4B68-999B-2B39425BD5A8}">
      <dgm:prSet/>
      <dgm:spPr/>
      <dgm:t>
        <a:bodyPr/>
        <a:lstStyle/>
        <a:p>
          <a:endParaRPr lang="en-US"/>
        </a:p>
      </dgm:t>
    </dgm:pt>
    <dgm:pt modelId="{A2E33C38-3B41-4D61-A6D6-490ED7828038}" type="pres">
      <dgm:prSet presAssocID="{3C83F79F-15FF-45A6-BECA-A3422ABF785C}" presName="linear" presStyleCnt="0">
        <dgm:presLayoutVars>
          <dgm:animLvl val="lvl"/>
          <dgm:resizeHandles val="exact"/>
        </dgm:presLayoutVars>
      </dgm:prSet>
      <dgm:spPr/>
      <dgm:t>
        <a:bodyPr/>
        <a:lstStyle/>
        <a:p>
          <a:endParaRPr lang="en-US"/>
        </a:p>
      </dgm:t>
    </dgm:pt>
    <dgm:pt modelId="{7D0722D8-56F3-4242-AEB8-A2C6ABABBC9E}" type="pres">
      <dgm:prSet presAssocID="{D669B438-3F6B-4E89-B230-B60E5BA899FF}" presName="parentText" presStyleLbl="node1" presStyleIdx="0" presStyleCnt="3">
        <dgm:presLayoutVars>
          <dgm:chMax val="0"/>
          <dgm:bulletEnabled val="1"/>
        </dgm:presLayoutVars>
      </dgm:prSet>
      <dgm:spPr/>
      <dgm:t>
        <a:bodyPr/>
        <a:lstStyle/>
        <a:p>
          <a:endParaRPr lang="en-US"/>
        </a:p>
      </dgm:t>
    </dgm:pt>
    <dgm:pt modelId="{D7BCACDF-BD73-46F4-BC92-15EE60DF135A}" type="pres">
      <dgm:prSet presAssocID="{D669B438-3F6B-4E89-B230-B60E5BA899FF}" presName="childText" presStyleLbl="revTx" presStyleIdx="0" presStyleCnt="3">
        <dgm:presLayoutVars>
          <dgm:bulletEnabled val="1"/>
        </dgm:presLayoutVars>
      </dgm:prSet>
      <dgm:spPr/>
      <dgm:t>
        <a:bodyPr/>
        <a:lstStyle/>
        <a:p>
          <a:endParaRPr lang="en-US"/>
        </a:p>
      </dgm:t>
    </dgm:pt>
    <dgm:pt modelId="{808DB93C-75FF-4209-AC97-DFB3C50A3537}" type="pres">
      <dgm:prSet presAssocID="{BE0E5F77-24E2-4996-A6CD-638CC35A0D5A}" presName="parentText" presStyleLbl="node1" presStyleIdx="1" presStyleCnt="3" custLinFactNeighborX="338" custLinFactNeighborY="2556">
        <dgm:presLayoutVars>
          <dgm:chMax val="0"/>
          <dgm:bulletEnabled val="1"/>
        </dgm:presLayoutVars>
      </dgm:prSet>
      <dgm:spPr/>
      <dgm:t>
        <a:bodyPr/>
        <a:lstStyle/>
        <a:p>
          <a:endParaRPr lang="en-US"/>
        </a:p>
      </dgm:t>
    </dgm:pt>
    <dgm:pt modelId="{9A178AF2-7469-4648-8C11-03EB9EEB88A3}" type="pres">
      <dgm:prSet presAssocID="{BE0E5F77-24E2-4996-A6CD-638CC35A0D5A}" presName="childText" presStyleLbl="revTx" presStyleIdx="1" presStyleCnt="3">
        <dgm:presLayoutVars>
          <dgm:bulletEnabled val="1"/>
        </dgm:presLayoutVars>
      </dgm:prSet>
      <dgm:spPr/>
      <dgm:t>
        <a:bodyPr/>
        <a:lstStyle/>
        <a:p>
          <a:endParaRPr lang="en-US"/>
        </a:p>
      </dgm:t>
    </dgm:pt>
    <dgm:pt modelId="{D996700F-0A26-4D4D-8806-08D406704469}" type="pres">
      <dgm:prSet presAssocID="{C0FE252F-90B7-48CB-BB81-5BEA52A7689E}" presName="parentText" presStyleLbl="node1" presStyleIdx="2" presStyleCnt="3">
        <dgm:presLayoutVars>
          <dgm:chMax val="0"/>
          <dgm:bulletEnabled val="1"/>
        </dgm:presLayoutVars>
      </dgm:prSet>
      <dgm:spPr/>
      <dgm:t>
        <a:bodyPr/>
        <a:lstStyle/>
        <a:p>
          <a:endParaRPr lang="en-US"/>
        </a:p>
      </dgm:t>
    </dgm:pt>
    <dgm:pt modelId="{EA6314B6-A91B-4AA3-B4B4-5699491D817B}" type="pres">
      <dgm:prSet presAssocID="{C0FE252F-90B7-48CB-BB81-5BEA52A7689E}" presName="childText" presStyleLbl="revTx" presStyleIdx="2" presStyleCnt="3">
        <dgm:presLayoutVars>
          <dgm:bulletEnabled val="1"/>
        </dgm:presLayoutVars>
      </dgm:prSet>
      <dgm:spPr/>
      <dgm:t>
        <a:bodyPr/>
        <a:lstStyle/>
        <a:p>
          <a:endParaRPr lang="en-US"/>
        </a:p>
      </dgm:t>
    </dgm:pt>
  </dgm:ptLst>
  <dgm:cxnLst>
    <dgm:cxn modelId="{844D377F-4415-4E70-A4B0-E5CFC02EC2DB}" srcId="{BE0E5F77-24E2-4996-A6CD-638CC35A0D5A}" destId="{C84619BF-FF12-44B7-8784-B291190AFABA}" srcOrd="2" destOrd="0" parTransId="{C5F19F05-68C9-4EF3-940A-B1F2052A0F72}" sibTransId="{B582E92B-CA11-4606-BC03-D312F7026050}"/>
    <dgm:cxn modelId="{9233709C-20E0-4801-9BAB-447958105790}" srcId="{3C83F79F-15FF-45A6-BECA-A3422ABF785C}" destId="{BE0E5F77-24E2-4996-A6CD-638CC35A0D5A}" srcOrd="1" destOrd="0" parTransId="{930327D9-A74D-455D-B144-E5DF0FBF448F}" sibTransId="{6BCC583D-B177-4C37-A7C5-6979011E7F02}"/>
    <dgm:cxn modelId="{34B4743C-256E-461B-87D3-D84C113D1932}" srcId="{3C83F79F-15FF-45A6-BECA-A3422ABF785C}" destId="{C0FE252F-90B7-48CB-BB81-5BEA52A7689E}" srcOrd="2" destOrd="0" parTransId="{28609536-617A-4B13-8B67-00172104BB12}" sibTransId="{0B60DD3A-EE84-4ADE-B01E-DE2F8E1B21E9}"/>
    <dgm:cxn modelId="{BACC8F67-F9A9-43F8-B723-6D37D7BB6A38}" type="presOf" srcId="{C84619BF-FF12-44B7-8784-B291190AFABA}" destId="{9A178AF2-7469-4648-8C11-03EB9EEB88A3}" srcOrd="0" destOrd="2" presId="urn:microsoft.com/office/officeart/2005/8/layout/vList2"/>
    <dgm:cxn modelId="{5AA33F46-D10B-416B-9F0A-07D62736A9AD}" type="presOf" srcId="{7074434C-91F4-4FD1-8012-D68F5093D482}" destId="{D7BCACDF-BD73-46F4-BC92-15EE60DF135A}" srcOrd="0" destOrd="2" presId="urn:microsoft.com/office/officeart/2005/8/layout/vList2"/>
    <dgm:cxn modelId="{A6F9F561-4C22-42CC-BB24-8764E8A18D96}" type="presOf" srcId="{FB21151F-CE38-4422-9D35-39AF30214BBF}" destId="{9A178AF2-7469-4648-8C11-03EB9EEB88A3}" srcOrd="0" destOrd="1" presId="urn:microsoft.com/office/officeart/2005/8/layout/vList2"/>
    <dgm:cxn modelId="{E2C5101A-3961-4EF9-838E-AC6D79CB2557}" srcId="{3C83F79F-15FF-45A6-BECA-A3422ABF785C}" destId="{D669B438-3F6B-4E89-B230-B60E5BA899FF}" srcOrd="0" destOrd="0" parTransId="{0CE2C792-C540-48CE-AFF4-0541824F7F7F}" sibTransId="{9340032C-4014-45F2-ADB9-1DF708B28F00}"/>
    <dgm:cxn modelId="{B838FCAB-2347-43AD-9544-A4BB2AA037CC}" srcId="{D669B438-3F6B-4E89-B230-B60E5BA899FF}" destId="{C53CC6BB-1633-49A0-8671-B086799933A1}" srcOrd="0" destOrd="0" parTransId="{F7A45182-6F15-4317-AC7F-0C35669BBDE1}" sibTransId="{7F85B0AA-4D60-4D87-8A65-2E895416E6ED}"/>
    <dgm:cxn modelId="{09756651-62C5-4883-B29C-0CB7A3DE1ACF}" type="presOf" srcId="{C0FE252F-90B7-48CB-BB81-5BEA52A7689E}" destId="{D996700F-0A26-4D4D-8806-08D406704469}" srcOrd="0" destOrd="0" presId="urn:microsoft.com/office/officeart/2005/8/layout/vList2"/>
    <dgm:cxn modelId="{E8DD2370-30A3-432F-B18E-077E5E59D4DE}" srcId="{D669B438-3F6B-4E89-B230-B60E5BA899FF}" destId="{7074434C-91F4-4FD1-8012-D68F5093D482}" srcOrd="2" destOrd="0" parTransId="{DBBAFEBC-BDE1-48FB-A0F2-A0DFAC7D62FD}" sibTransId="{73EBBC95-5FB3-488A-A178-56795802DB15}"/>
    <dgm:cxn modelId="{9C8E384E-14F5-4136-8F1E-A0EAF308BD0E}" type="presOf" srcId="{BE0E5F77-24E2-4996-A6CD-638CC35A0D5A}" destId="{808DB93C-75FF-4209-AC97-DFB3C50A3537}" srcOrd="0" destOrd="0" presId="urn:microsoft.com/office/officeart/2005/8/layout/vList2"/>
    <dgm:cxn modelId="{65AF5D8C-D2A8-4A10-9170-D87AE1A52180}" srcId="{BE0E5F77-24E2-4996-A6CD-638CC35A0D5A}" destId="{FB21151F-CE38-4422-9D35-39AF30214BBF}" srcOrd="1" destOrd="0" parTransId="{195E327D-9497-4673-8F78-111B23389FA2}" sibTransId="{D350449A-19A2-417D-B0D3-FDA604707C99}"/>
    <dgm:cxn modelId="{014EEAB8-E384-407E-952C-21CE0E322A66}" type="presOf" srcId="{A0C339D5-D9B9-4602-A90E-3443C551080E}" destId="{9A178AF2-7469-4648-8C11-03EB9EEB88A3}" srcOrd="0" destOrd="0" presId="urn:microsoft.com/office/officeart/2005/8/layout/vList2"/>
    <dgm:cxn modelId="{D22CDC20-0220-4B01-B97F-28C668272AAC}" type="presOf" srcId="{9B32724F-A984-4A2B-BF56-4F983EBB6D16}" destId="{EA6314B6-A91B-4AA3-B4B4-5699491D817B}" srcOrd="0" destOrd="0" presId="urn:microsoft.com/office/officeart/2005/8/layout/vList2"/>
    <dgm:cxn modelId="{49F5B87F-EDCE-460D-A726-5EBE64F4F526}" type="presOf" srcId="{C53CC6BB-1633-49A0-8671-B086799933A1}" destId="{D7BCACDF-BD73-46F4-BC92-15EE60DF135A}" srcOrd="0" destOrd="0" presId="urn:microsoft.com/office/officeart/2005/8/layout/vList2"/>
    <dgm:cxn modelId="{0FC08B00-919C-44F3-BC6C-295C5EE374AF}" type="presOf" srcId="{9705E004-4632-4E05-AE5E-F5D816A5FF98}" destId="{D7BCACDF-BD73-46F4-BC92-15EE60DF135A}" srcOrd="0" destOrd="1" presId="urn:microsoft.com/office/officeart/2005/8/layout/vList2"/>
    <dgm:cxn modelId="{898FAEFE-4EB7-4140-803A-7C5064A453C4}" type="presOf" srcId="{D669B438-3F6B-4E89-B230-B60E5BA899FF}" destId="{7D0722D8-56F3-4242-AEB8-A2C6ABABBC9E}" srcOrd="0" destOrd="0" presId="urn:microsoft.com/office/officeart/2005/8/layout/vList2"/>
    <dgm:cxn modelId="{0C5B3C08-906C-4B68-999B-2B39425BD5A8}" srcId="{C0FE252F-90B7-48CB-BB81-5BEA52A7689E}" destId="{FA9D9160-2091-47B8-AE38-F8FDB980FDDA}" srcOrd="1" destOrd="0" parTransId="{9D8C8257-9787-4D98-BA9C-E11FD141ECC3}" sibTransId="{0DCC09CF-637F-4896-A781-F4CE5E399926}"/>
    <dgm:cxn modelId="{CDDF6C0F-C664-486B-92D7-6D086474C660}" srcId="{D669B438-3F6B-4E89-B230-B60E5BA899FF}" destId="{9705E004-4632-4E05-AE5E-F5D816A5FF98}" srcOrd="1" destOrd="0" parTransId="{02D27315-F38F-4A61-A545-6FC2811F209C}" sibTransId="{80AEF586-1408-4F8C-B0CD-F8FA53C2BDB5}"/>
    <dgm:cxn modelId="{2072C3BC-4B35-4CA3-99A9-3583E0132C83}" srcId="{BE0E5F77-24E2-4996-A6CD-638CC35A0D5A}" destId="{A0C339D5-D9B9-4602-A90E-3443C551080E}" srcOrd="0" destOrd="0" parTransId="{9D311606-CC21-4B9C-82BD-8B179E71068B}" sibTransId="{FEC8C6D3-DC70-4BEE-91AA-FA2270CB9CBE}"/>
    <dgm:cxn modelId="{B56DEDC2-2693-4475-82C2-C748EAE95D50}" srcId="{C0FE252F-90B7-48CB-BB81-5BEA52A7689E}" destId="{9B32724F-A984-4A2B-BF56-4F983EBB6D16}" srcOrd="0" destOrd="0" parTransId="{3EC554BB-C8D4-47C0-AF9F-45FC763D6FD3}" sibTransId="{97FC4C25-DF66-4DEF-8A52-9F4FC0683445}"/>
    <dgm:cxn modelId="{33D01F18-7FCC-477E-B732-8E73BD1541D5}" type="presOf" srcId="{3C83F79F-15FF-45A6-BECA-A3422ABF785C}" destId="{A2E33C38-3B41-4D61-A6D6-490ED7828038}" srcOrd="0" destOrd="0" presId="urn:microsoft.com/office/officeart/2005/8/layout/vList2"/>
    <dgm:cxn modelId="{BBCA90F4-5D57-44B1-AE09-CD5552A37292}" type="presOf" srcId="{FA9D9160-2091-47B8-AE38-F8FDB980FDDA}" destId="{EA6314B6-A91B-4AA3-B4B4-5699491D817B}" srcOrd="0" destOrd="1" presId="urn:microsoft.com/office/officeart/2005/8/layout/vList2"/>
    <dgm:cxn modelId="{643028C7-3B31-48C5-9786-D103BFDDC57E}" type="presParOf" srcId="{A2E33C38-3B41-4D61-A6D6-490ED7828038}" destId="{7D0722D8-56F3-4242-AEB8-A2C6ABABBC9E}" srcOrd="0" destOrd="0" presId="urn:microsoft.com/office/officeart/2005/8/layout/vList2"/>
    <dgm:cxn modelId="{6B368CEA-4065-4EFF-9E9F-8646DC47075E}" type="presParOf" srcId="{A2E33C38-3B41-4D61-A6D6-490ED7828038}" destId="{D7BCACDF-BD73-46F4-BC92-15EE60DF135A}" srcOrd="1" destOrd="0" presId="urn:microsoft.com/office/officeart/2005/8/layout/vList2"/>
    <dgm:cxn modelId="{F5DFA5C6-F9D2-48B1-B0CF-DD3295D8C205}" type="presParOf" srcId="{A2E33C38-3B41-4D61-A6D6-490ED7828038}" destId="{808DB93C-75FF-4209-AC97-DFB3C50A3537}" srcOrd="2" destOrd="0" presId="urn:microsoft.com/office/officeart/2005/8/layout/vList2"/>
    <dgm:cxn modelId="{EB6DF835-0DF4-4CBF-85DE-D1DC9C042F5F}" type="presParOf" srcId="{A2E33C38-3B41-4D61-A6D6-490ED7828038}" destId="{9A178AF2-7469-4648-8C11-03EB9EEB88A3}" srcOrd="3" destOrd="0" presId="urn:microsoft.com/office/officeart/2005/8/layout/vList2"/>
    <dgm:cxn modelId="{D0837B02-865D-43D0-A0FE-45A9DD3878A3}" type="presParOf" srcId="{A2E33C38-3B41-4D61-A6D6-490ED7828038}" destId="{D996700F-0A26-4D4D-8806-08D406704469}" srcOrd="4" destOrd="0" presId="urn:microsoft.com/office/officeart/2005/8/layout/vList2"/>
    <dgm:cxn modelId="{E4D9D0E7-7C4F-4BB9-A318-3B23F08F85EB}" type="presParOf" srcId="{A2E33C38-3B41-4D61-A6D6-490ED7828038}" destId="{EA6314B6-A91B-4AA3-B4B4-5699491D817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15</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a:t>CT Core Coaches may find one piece of the three-part framework particularly useful in thinking about where teachers are with regard to change, and how our responses can be guided by their level of concern. </a:t>
            </a:r>
          </a:p>
          <a:p>
            <a:endParaRPr lang="en-US" b="1" dirty="0"/>
          </a:p>
          <a:p>
            <a:pPr>
              <a:defRPr/>
            </a:pPr>
            <a:endParaRPr lang="en-US" dirty="0" smtClean="0"/>
          </a:p>
          <a:p>
            <a:endParaRPr lang="en-US" b="1" dirty="0"/>
          </a:p>
          <a:p>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405E7E65-1AAE-4C7D-88E2-ACE93E80BCFB}"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53005168-9E29-4D4B-84E4-9CA0F5B6310A}" type="slidenum">
              <a:rPr lang="en-US" smtClean="0"/>
              <a:pPr>
                <a:defRPr/>
              </a:pPr>
              <a:t>24</a:t>
            </a:fld>
            <a:endParaRPr lang="en-US" dirty="0"/>
          </a:p>
        </p:txBody>
      </p:sp>
    </p:spTree>
    <p:extLst>
      <p:ext uri="{BB962C8B-B14F-4D97-AF65-F5344CB8AC3E}">
        <p14:creationId xmlns:p14="http://schemas.microsoft.com/office/powerpoint/2010/main" val="1824297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p:spPr>
      </p:sp>
      <p:sp>
        <p:nvSpPr>
          <p:cNvPr id="154627" name="Notes Placeholder 2"/>
          <p:cNvSpPr>
            <a:spLocks noGrp="1"/>
          </p:cNvSpPr>
          <p:nvPr>
            <p:ph type="body" idx="1"/>
          </p:nvPr>
        </p:nvSpPr>
        <p:spPr bwMode="auto">
          <a:noFill/>
        </p:spPr>
        <p:txBody>
          <a:bodyPr wrap="square" numCol="1" anchor="t" anchorCtr="0" compatLnSpc="1">
            <a:prstTxWarp prst="textNoShape">
              <a:avLst/>
            </a:prstTxWarp>
            <a:normAutofit/>
          </a:bodyPr>
          <a:lstStyle/>
          <a:p>
            <a:r>
              <a:rPr lang="en-US" dirty="0" smtClean="0"/>
              <a:t>Staff </a:t>
            </a:r>
            <a:r>
              <a:rPr lang="en-US" baseline="0" dirty="0" smtClean="0"/>
              <a:t>members (and teams) go through stages of change and concerns at different rates until they finally get to a stage of impact (i.e., acceptance, enhancement, and collaboration). Some staff members can get “stuck” and not move off of a stage.</a:t>
            </a:r>
            <a:endParaRPr lang="en-US" dirty="0" smtClean="0"/>
          </a:p>
          <a:p>
            <a:pPr marL="169787" indent="-169787">
              <a:buFont typeface="Arial" panose="020B0604020202020204" pitchFamily="34" charset="0"/>
              <a:buChar char="•"/>
            </a:pPr>
            <a:endParaRPr lang="en-US" dirty="0" smtClean="0"/>
          </a:p>
          <a:p>
            <a:pPr marL="169787" indent="-169787">
              <a:buFont typeface="Arial" panose="020B0604020202020204" pitchFamily="34" charset="0"/>
              <a:buChar char="•"/>
            </a:pPr>
            <a:r>
              <a:rPr lang="en-US" dirty="0" smtClean="0"/>
              <a:t>The lower three stages are focused on oneself, a clue of which might be the use of "I”</a:t>
            </a:r>
            <a:r>
              <a:rPr lang="en-US" baseline="0" dirty="0" smtClean="0"/>
              <a:t> </a:t>
            </a:r>
            <a:r>
              <a:rPr lang="en-US" dirty="0" smtClean="0"/>
              <a:t>and "me“, as in "I am frustrated“. For educators, the "Why” really needs to focus on</a:t>
            </a:r>
            <a:r>
              <a:rPr lang="en-US" baseline="0" dirty="0" smtClean="0"/>
              <a:t> why the change will benefit students. </a:t>
            </a:r>
            <a:endParaRPr lang="en-US" dirty="0" smtClean="0"/>
          </a:p>
          <a:p>
            <a:pPr marL="169787" indent="-169787">
              <a:buFont typeface="Arial" panose="020B0604020202020204" pitchFamily="34" charset="0"/>
              <a:buChar char="•"/>
            </a:pPr>
            <a:endParaRPr lang="en-US" dirty="0" smtClean="0"/>
          </a:p>
          <a:p>
            <a:pPr marL="169787" indent="-169787">
              <a:buFont typeface="Arial" panose="020B0604020202020204" pitchFamily="34" charset="0"/>
              <a:buChar char="•"/>
            </a:pPr>
            <a:r>
              <a:rPr lang="en-US" dirty="0" smtClean="0"/>
              <a:t>The middle stages (management/consequence)</a:t>
            </a:r>
            <a:r>
              <a:rPr lang="en-US" baseline="0" dirty="0" smtClean="0"/>
              <a:t> </a:t>
            </a:r>
            <a:r>
              <a:rPr lang="en-US" dirty="0" smtClean="0"/>
              <a:t>are focused on mastery of tasks to the point they</a:t>
            </a:r>
            <a:r>
              <a:rPr lang="en-US" baseline="0" dirty="0" smtClean="0"/>
              <a:t> </a:t>
            </a:r>
            <a:r>
              <a:rPr lang="en-US" dirty="0" smtClean="0"/>
              <a:t>become routines and are easier to do, a clue of which might be the use of "it" or a</a:t>
            </a:r>
            <a:r>
              <a:rPr lang="en-US" baseline="0" dirty="0" smtClean="0"/>
              <a:t> </a:t>
            </a:r>
            <a:r>
              <a:rPr lang="en-US" dirty="0" smtClean="0"/>
              <a:t>reference to the activity, not the self. An example that a person is struggling at the</a:t>
            </a:r>
            <a:r>
              <a:rPr lang="en-US" baseline="0" dirty="0" smtClean="0"/>
              <a:t> </a:t>
            </a:r>
            <a:r>
              <a:rPr lang="en-US" dirty="0" smtClean="0"/>
              <a:t>management level could be a statement like, "Prioritizing my use of time and the</a:t>
            </a:r>
            <a:r>
              <a:rPr lang="en-US" baseline="0" dirty="0" smtClean="0"/>
              <a:t> </a:t>
            </a:r>
            <a:r>
              <a:rPr lang="en-US" dirty="0" smtClean="0"/>
              <a:t>management of paper work is killing me!“</a:t>
            </a:r>
          </a:p>
          <a:p>
            <a:pPr marL="169787" indent="-169787">
              <a:buFont typeface="Arial" panose="020B0604020202020204" pitchFamily="34" charset="0"/>
              <a:buChar char="•"/>
            </a:pPr>
            <a:endParaRPr lang="en-US" dirty="0" smtClean="0"/>
          </a:p>
          <a:p>
            <a:pPr marL="169787" indent="-169787">
              <a:buFont typeface="Arial" panose="020B0604020202020204" pitchFamily="34" charset="0"/>
              <a:buChar char="•"/>
            </a:pPr>
            <a:r>
              <a:rPr lang="en-US" dirty="0" smtClean="0"/>
              <a:t>The upper Stages of Concern are focused on the results and impact of the activity, a clue</a:t>
            </a:r>
            <a:r>
              <a:rPr lang="en-US" baseline="0" dirty="0" smtClean="0"/>
              <a:t> </a:t>
            </a:r>
            <a:r>
              <a:rPr lang="en-US" dirty="0" smtClean="0"/>
              <a:t>of which might be the use of pronouns which refer to clients, protégés, or participants</a:t>
            </a:r>
            <a:r>
              <a:rPr lang="en-US" baseline="0" dirty="0" smtClean="0"/>
              <a:t> </a:t>
            </a:r>
            <a:r>
              <a:rPr lang="en-US" dirty="0" smtClean="0"/>
              <a:t>who receive the benefits of the activity. Examples might include, "The students are</a:t>
            </a:r>
            <a:r>
              <a:rPr lang="en-US" baseline="0" dirty="0" smtClean="0"/>
              <a:t> </a:t>
            </a:r>
            <a:r>
              <a:rPr lang="en-US" dirty="0" smtClean="0"/>
              <a:t>really learning better since I started using that strategy.“</a:t>
            </a:r>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3309FB75-0916-44F8-8A41-AD6FC0428CFC}"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C52AD83D-A61D-41A8-8031-24E28E6F2EBA}" type="slidenum">
              <a:rPr lang="en-US" smtClean="0"/>
              <a:pPr>
                <a:defRPr/>
              </a:pPr>
              <a:t>25</a:t>
            </a:fld>
            <a:endParaRPr lang="en-US" dirty="0"/>
          </a:p>
        </p:txBody>
      </p:sp>
    </p:spTree>
    <p:extLst>
      <p:ext uri="{BB962C8B-B14F-4D97-AF65-F5344CB8AC3E}">
        <p14:creationId xmlns:p14="http://schemas.microsoft.com/office/powerpoint/2010/main" val="2536522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a:t>20 minutes. Resource: http://www.sedl.org/cbam/actions_to_support_change.html</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26</a:t>
            </a:fld>
            <a:endParaRPr lang="en-US" dirty="0"/>
          </a:p>
        </p:txBody>
      </p:sp>
    </p:spTree>
    <p:extLst>
      <p:ext uri="{BB962C8B-B14F-4D97-AF65-F5344CB8AC3E}">
        <p14:creationId xmlns:p14="http://schemas.microsoft.com/office/powerpoint/2010/main" val="2225599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5530">
              <a:defRPr/>
            </a:pPr>
            <a:r>
              <a:rPr lang="en-US" baseline="0" dirty="0" smtClean="0"/>
              <a:t>The information on this slide is an amalgam of coaching skills from various sources that relate to the role of a CCS coach.</a:t>
            </a:r>
            <a:endParaRPr lang="en-US" dirty="0" smtClean="0"/>
          </a:p>
          <a:p>
            <a:endParaRPr lang="en-US" dirty="0" smtClean="0"/>
          </a:p>
          <a:p>
            <a:r>
              <a:rPr lang="en-US" dirty="0" smtClean="0"/>
              <a:t>Acknowledge</a:t>
            </a:r>
            <a:r>
              <a:rPr lang="en-US" baseline="0" dirty="0" smtClean="0"/>
              <a:t> that CT Core Coaches may be experienced coaches, or they may be teacher leaders or administrators who find themselves in a coaching role. The following slides describe the roles of coaches. Encourage the “professional” coaches to share insights and experiences to help those who do not coach on a regular basis. </a:t>
            </a:r>
          </a:p>
          <a:p>
            <a:endParaRPr lang="en-US" baseline="0" dirty="0" smtClean="0"/>
          </a:p>
          <a:p>
            <a:r>
              <a:rPr lang="en-US" baseline="0" dirty="0" smtClean="0"/>
              <a:t>The next 5 slides are informational. Be sure to encourage experienced coaches to add to the list or to reflect on the importance of each skill.</a:t>
            </a:r>
          </a:p>
          <a:p>
            <a:endParaRPr lang="en-US"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2550777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ways for increasing capacity. How might they also apply to the secondary classroom?</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1047786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these “norms,” while intended as tools for collaborative groups, are equally useful for facilitators and coaches to incorporate and reflect on in their work.  If a coach or facilitator practices these active listening/collaboration “norms,” it often brings the other participants into the same mode without introducing them as norms. </a:t>
            </a:r>
          </a:p>
          <a:p>
            <a:endParaRPr lang="en-US" dirty="0"/>
          </a:p>
          <a:p>
            <a:r>
              <a:rPr lang="en-US" b="1" dirty="0"/>
              <a:t>1. Promoting a Spirit of Inquiry </a:t>
            </a:r>
            <a:endParaRPr lang="en-US" dirty="0"/>
          </a:p>
          <a:p>
            <a:r>
              <a:rPr lang="en-US" dirty="0"/>
              <a:t>Exploring perceptions, assumptions, beliefs, and interpretations promotes the development of understanding. Inquiring into the ideas of others before advocating for one’s own ideas is important to productive dialogue and discussion. </a:t>
            </a:r>
          </a:p>
          <a:p>
            <a:r>
              <a:rPr lang="en-US" b="1" dirty="0"/>
              <a:t>2. Pausing </a:t>
            </a:r>
            <a:endParaRPr lang="en-US" dirty="0"/>
          </a:p>
          <a:p>
            <a:r>
              <a:rPr lang="en-US" dirty="0"/>
              <a:t>Pausing before responding or asking a question allows time for thinking and enhances dialogue, discussion, and decision-making. </a:t>
            </a:r>
          </a:p>
          <a:p>
            <a:r>
              <a:rPr lang="en-US" b="1" dirty="0"/>
              <a:t>3. Paraphrasing </a:t>
            </a:r>
            <a:endParaRPr lang="en-US" dirty="0"/>
          </a:p>
          <a:p>
            <a:r>
              <a:rPr lang="en-US" dirty="0"/>
              <a:t>Using a paraphrase starter that is comfortable for you – “So…” or “As you are…” or “You’re thinking…” – and following the starter with an efficient paraphrase assists members of the group in hearing and understanding one another as they converse and make decisions. </a:t>
            </a:r>
          </a:p>
          <a:p>
            <a:r>
              <a:rPr lang="en-US" b="1" dirty="0"/>
              <a:t>4. Probing </a:t>
            </a:r>
            <a:endParaRPr lang="en-US" dirty="0"/>
          </a:p>
          <a:p>
            <a:r>
              <a:rPr lang="en-US" dirty="0"/>
              <a:t>Using gentle open-ended probes or inquiries – “Please say more about…” or “I’m interested in…” or “I’d like to hear more about…” or “Then you are saying…” increases the clarity and precision of the group’s thinking. </a:t>
            </a:r>
          </a:p>
          <a:p>
            <a:r>
              <a:rPr lang="en-US" b="1" dirty="0"/>
              <a:t>5. Putting ideas on the Table </a:t>
            </a:r>
            <a:endParaRPr lang="en-US" dirty="0"/>
          </a:p>
          <a:p>
            <a:r>
              <a:rPr lang="en-US" dirty="0"/>
              <a:t>Ideas are the heart of meaningful dialogue and discussion. Label the intention of your comments. For example: “Here is one idea…” or “One thought I have is…” or “Here is a possible approach…” or “Another consideration might be…”. </a:t>
            </a:r>
          </a:p>
          <a:p>
            <a:r>
              <a:rPr lang="en-US" b="1" dirty="0"/>
              <a:t>6. Paying Attention to Self and Others </a:t>
            </a:r>
            <a:endParaRPr lang="en-US" dirty="0"/>
          </a:p>
          <a:p>
            <a:r>
              <a:rPr lang="en-US" dirty="0"/>
              <a:t>Meaningful dialogue and discussion are facilitated when each group member is conscious of self and of others, and is aware of what (s)he is saying </a:t>
            </a:r>
            <a:r>
              <a:rPr lang="en-US" u="sng" dirty="0"/>
              <a:t>and </a:t>
            </a:r>
            <a:r>
              <a:rPr lang="en-US" dirty="0"/>
              <a:t>how it is said as well as how others are responding. This includes paying attention to learning styles when planning, facilitating, and participating in group meetings and conversations. </a:t>
            </a:r>
          </a:p>
          <a:p>
            <a:r>
              <a:rPr lang="en-US" b="1" dirty="0"/>
              <a:t>7. Presuming Positive Intentions </a:t>
            </a:r>
            <a:endParaRPr lang="en-US" dirty="0"/>
          </a:p>
          <a:p>
            <a:r>
              <a:rPr lang="en-US" dirty="0"/>
              <a:t>Assuming that others’ intentions are positive promotes and facilitates meaningful dialogue and discussion, and prevents unintentional put-downs. Using positive intentions in speech is one manifestation of this norm.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20270481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you may give an example to start the activity. It may be a skill that you have actively worked to increase and how it has improved your meetings, etc. </a:t>
            </a:r>
          </a:p>
          <a:p>
            <a:endParaRPr lang="en-US" baseline="0" dirty="0" smtClean="0"/>
          </a:p>
          <a:p>
            <a:r>
              <a:rPr lang="en-US" dirty="0" smtClean="0"/>
              <a:t>This activity should take no more than 10</a:t>
            </a:r>
            <a:r>
              <a:rPr lang="en-US" baseline="0" dirty="0" smtClean="0"/>
              <a:t> minutes. Remind participants to keep their discussion in the context of CCS coaching.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30</a:t>
            </a:fld>
            <a:endParaRPr lang="en-US" dirty="0"/>
          </a:p>
        </p:txBody>
      </p:sp>
    </p:spTree>
    <p:extLst>
      <p:ext uri="{BB962C8B-B14F-4D97-AF65-F5344CB8AC3E}">
        <p14:creationId xmlns:p14="http://schemas.microsoft.com/office/powerpoint/2010/main" val="4193047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16</a:t>
            </a:fld>
            <a:endParaRPr lang="en-US" dirty="0"/>
          </a:p>
        </p:txBody>
      </p:sp>
    </p:spTree>
    <p:extLst>
      <p:ext uri="{BB962C8B-B14F-4D97-AF65-F5344CB8AC3E}">
        <p14:creationId xmlns:p14="http://schemas.microsoft.com/office/powerpoint/2010/main" val="752004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60 minutes. Introductory</a:t>
            </a:r>
            <a:r>
              <a:rPr lang="en-US" baseline="0" dirty="0" smtClean="0"/>
              <a:t> and informational slides take 15 minutes. Activities 2a and 2b take 20 and 25 minutes respectively.</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17</a:t>
            </a:fld>
            <a:endParaRPr lang="en-US" dirty="0"/>
          </a:p>
        </p:txBody>
      </p:sp>
    </p:spTree>
    <p:extLst>
      <p:ext uri="{BB962C8B-B14F-4D97-AF65-F5344CB8AC3E}">
        <p14:creationId xmlns:p14="http://schemas.microsoft.com/office/powerpoint/2010/main" val="103237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a:t>
            </a:r>
            <a:r>
              <a:rPr lang="en-US" baseline="0" dirty="0" smtClean="0"/>
              <a:t> to reflect on the challenges that were discussed in Part 1.</a:t>
            </a:r>
          </a:p>
          <a:p>
            <a:r>
              <a:rPr lang="en-US" baseline="0" dirty="0" smtClean="0"/>
              <a:t>What were the reasons for some of the challenges? How many of them had to do with staff who may be resistant to change? Why is change a challenge when implementing new policies, curriculum, or standards?</a:t>
            </a:r>
            <a:endParaRPr lang="en-US" dirty="0" smtClean="0"/>
          </a:p>
          <a:p>
            <a:pPr defTabSz="905530">
              <a:defRPr/>
            </a:pPr>
            <a:endParaRPr lang="en-US" dirty="0" smtClean="0"/>
          </a:p>
          <a:p>
            <a:pPr defTabSz="905530">
              <a:defRPr/>
            </a:pPr>
            <a:r>
              <a:rPr lang="en-US" dirty="0" smtClean="0"/>
              <a:t>Full quote and source:</a:t>
            </a:r>
            <a:r>
              <a:rPr lang="en-US" baseline="0" dirty="0" smtClean="0"/>
              <a:t> “</a:t>
            </a:r>
            <a:r>
              <a:rPr lang="en-US" dirty="0" smtClean="0"/>
              <a:t>The Common Core State Standards (CCSS) build on the highest state standards in the United States, defining the knowledge and skills students need to succeed in college and careers and increasing our expectations to the level of other high-performing countries. A higher bar for students means a higher bar for our schools, which will have to make changes in how they approach teaching and learning.”</a:t>
            </a:r>
          </a:p>
          <a:p>
            <a:r>
              <a:rPr lang="en-US" b="1" dirty="0"/>
              <a:t>Implementation of the Common Core State Standards</a:t>
            </a:r>
            <a:endParaRPr lang="en-US" dirty="0"/>
          </a:p>
          <a:p>
            <a:r>
              <a:rPr lang="en-US" b="1" dirty="0"/>
              <a:t>A Transition Guide for School-level Leaders</a:t>
            </a:r>
            <a:endParaRPr lang="en-US" dirty="0"/>
          </a:p>
          <a:p>
            <a:r>
              <a:rPr lang="en-US" i="1" dirty="0"/>
              <a:t>Developed by the Aspen Institute Education and Society Program, Education First, Insight Education Group, Student Achievement Partners and Targeted Leadership Consulting</a:t>
            </a:r>
            <a:endParaRPr lang="en-US" dirty="0"/>
          </a:p>
          <a:p>
            <a:r>
              <a:rPr lang="en-US" dirty="0"/>
              <a:t>September 2013 </a:t>
            </a:r>
            <a:r>
              <a:rPr lang="en-US" sz="1000" dirty="0"/>
              <a:t>http://www.aspendrl.org/portal/browse/DocumentDetail?documentId=1882&amp;download </a:t>
            </a:r>
          </a:p>
        </p:txBody>
      </p:sp>
      <p:sp>
        <p:nvSpPr>
          <p:cNvPr id="4" name="Slide Number Placeholder 3"/>
          <p:cNvSpPr>
            <a:spLocks noGrp="1"/>
          </p:cNvSpPr>
          <p:nvPr>
            <p:ph type="sldNum" sz="quarter" idx="10"/>
          </p:nvPr>
        </p:nvSpPr>
        <p:spPr/>
        <p:txBody>
          <a:bodyPr/>
          <a:lstStyle/>
          <a:p>
            <a:fld id="{E538F621-8F2C-4F90-852A-E36809B397B3}" type="slidenum">
              <a:rPr lang="en-US" smtClean="0"/>
              <a:pPr/>
              <a:t>18</a:t>
            </a:fld>
            <a:endParaRPr lang="en-US" dirty="0"/>
          </a:p>
        </p:txBody>
      </p:sp>
    </p:spTree>
    <p:extLst>
      <p:ext uri="{BB962C8B-B14F-4D97-AF65-F5344CB8AC3E}">
        <p14:creationId xmlns:p14="http://schemas.microsoft.com/office/powerpoint/2010/main" val="107139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txBox="1">
            <a:spLocks noGrp="1" noChangeArrowheads="1"/>
          </p:cNvSpPr>
          <p:nvPr/>
        </p:nvSpPr>
        <p:spPr bwMode="auto">
          <a:xfrm>
            <a:off x="3935386" y="8769192"/>
            <a:ext cx="3009227" cy="461204"/>
          </a:xfrm>
          <a:prstGeom prst="rect">
            <a:avLst/>
          </a:prstGeom>
          <a:noFill/>
          <a:ln w="9525">
            <a:noFill/>
            <a:miter lim="800000"/>
            <a:headEnd/>
            <a:tailEnd/>
          </a:ln>
        </p:spPr>
        <p:txBody>
          <a:bodyPr lIns="92416" tIns="46208" rIns="92416" bIns="46208" anchor="b"/>
          <a:lstStyle/>
          <a:p>
            <a:pPr algn="r" defTabSz="922824" eaLnBrk="0" hangingPunct="0"/>
            <a:fld id="{C5A9251E-2A09-42AF-92BF-08848230FD5E}" type="slidenum">
              <a:rPr lang="en-US" sz="1200"/>
              <a:pPr algn="r" defTabSz="922824" eaLnBrk="0" hangingPunct="0"/>
              <a:t>19</a:t>
            </a:fld>
            <a:endParaRPr lang="en-US" sz="1200" dirty="0"/>
          </a:p>
        </p:txBody>
      </p:sp>
      <p:sp>
        <p:nvSpPr>
          <p:cNvPr id="131075" name="Rectangle 2"/>
          <p:cNvSpPr>
            <a:spLocks noGrp="1" noRot="1" noChangeAspect="1" noChangeArrowheads="1" noTextEdit="1"/>
          </p:cNvSpPr>
          <p:nvPr>
            <p:ph type="sldImg"/>
          </p:nvPr>
        </p:nvSpPr>
        <p:spPr bwMode="auto">
          <a:xfrm>
            <a:off x="1470025" y="384175"/>
            <a:ext cx="3179763" cy="2386013"/>
          </a:xfrm>
          <a:solidFill>
            <a:srgbClr val="FFFFFF"/>
          </a:solidFill>
          <a:ln>
            <a:solidFill>
              <a:srgbClr val="000000"/>
            </a:solidFill>
            <a:miter lim="800000"/>
            <a:headEnd/>
            <a:tailEnd/>
          </a:ln>
        </p:spPr>
      </p:sp>
      <p:sp>
        <p:nvSpPr>
          <p:cNvPr id="131076" name="Rectangle 3"/>
          <p:cNvSpPr>
            <a:spLocks noGrp="1" noChangeArrowheads="1"/>
          </p:cNvSpPr>
          <p:nvPr>
            <p:ph type="body" idx="1"/>
          </p:nvPr>
        </p:nvSpPr>
        <p:spPr bwMode="auto">
          <a:xfrm>
            <a:off x="230756" y="2973435"/>
            <a:ext cx="6539614" cy="6102702"/>
          </a:xfrm>
          <a:solidFill>
            <a:srgbClr val="FFFFFF"/>
          </a:solidFill>
          <a:ln>
            <a:solidFill>
              <a:srgbClr val="000000"/>
            </a:solidFill>
            <a:miter lim="800000"/>
            <a:headEnd/>
            <a:tailEnd/>
          </a:ln>
        </p:spPr>
        <p:txBody>
          <a:bodyPr wrap="square" lIns="92416" tIns="46208" rIns="92416" bIns="46208" numCol="1" anchor="t" anchorCtr="0" compatLnSpc="1">
            <a:prstTxWarp prst="textNoShape">
              <a:avLst/>
            </a:prstTxWarp>
          </a:bodyPr>
          <a:lstStyle/>
          <a:p>
            <a:pPr marL="224811" indent="-224811"/>
            <a:r>
              <a:rPr lang="en-US" dirty="0" smtClean="0">
                <a:ea typeface="MS PGothic" pitchFamily="34" charset="-128"/>
              </a:rPr>
              <a:t>Have</a:t>
            </a:r>
            <a:r>
              <a:rPr lang="en-US" baseline="0" dirty="0" smtClean="0">
                <a:ea typeface="MS PGothic" pitchFamily="34" charset="-128"/>
              </a:rPr>
              <a:t> participants discuss this image. </a:t>
            </a:r>
          </a:p>
          <a:p>
            <a:pPr marL="224811"/>
            <a:r>
              <a:rPr lang="en-US" baseline="0" dirty="0" smtClean="0">
                <a:ea typeface="MS PGothic" pitchFamily="34" charset="-128"/>
              </a:rPr>
              <a:t>Ask, </a:t>
            </a:r>
            <a:r>
              <a:rPr lang="en-US" i="1" baseline="0" dirty="0" smtClean="0">
                <a:ea typeface="MS PGothic" pitchFamily="34" charset="-128"/>
              </a:rPr>
              <a:t>“How does this image represent what sometimes happens when change is implemented? Can you think of an example?” </a:t>
            </a:r>
          </a:p>
          <a:p>
            <a:pPr marL="224811" indent="-224811"/>
            <a:r>
              <a:rPr lang="en-US" baseline="0" dirty="0" smtClean="0">
                <a:ea typeface="MS PGothic" pitchFamily="34" charset="-128"/>
              </a:rPr>
              <a:t>Follow-up: “</a:t>
            </a:r>
            <a:r>
              <a:rPr lang="en-US" i="1" baseline="0" dirty="0" smtClean="0">
                <a:ea typeface="MS PGothic" pitchFamily="34" charset="-128"/>
              </a:rPr>
              <a:t>Why does that happen? How does this relate to implementing CCS?”</a:t>
            </a:r>
          </a:p>
          <a:p>
            <a:pPr marL="224811" indent="-224811"/>
            <a:endParaRPr lang="en-US" dirty="0" smtClean="0">
              <a:ea typeface="MS PGothic" pitchFamily="34" charset="-128"/>
            </a:endParaRPr>
          </a:p>
          <a:p>
            <a:pPr marL="224811" indent="-224811"/>
            <a:r>
              <a:rPr lang="en-US" dirty="0" smtClean="0">
                <a:ea typeface="MS PGothic" pitchFamily="34" charset="-128"/>
              </a:rPr>
              <a:t>Possible</a:t>
            </a:r>
            <a:r>
              <a:rPr lang="en-US" baseline="0" dirty="0" smtClean="0">
                <a:ea typeface="MS PGothic" pitchFamily="34" charset="-128"/>
              </a:rPr>
              <a:t> talking points: </a:t>
            </a:r>
          </a:p>
          <a:p>
            <a:pPr marL="224811" indent="-224811"/>
            <a:r>
              <a:rPr lang="en-US" dirty="0" smtClean="0">
                <a:ea typeface="MS PGothic" pitchFamily="34" charset="-128"/>
              </a:rPr>
              <a:t>Most</a:t>
            </a:r>
            <a:r>
              <a:rPr lang="en-US" baseline="0" dirty="0" smtClean="0">
                <a:ea typeface="MS PGothic" pitchFamily="34" charset="-128"/>
              </a:rPr>
              <a:t> of us can think of a time that made us feel or act this way. </a:t>
            </a:r>
          </a:p>
          <a:p>
            <a:pPr marL="169787" indent="-169787">
              <a:buFont typeface="Arial" panose="020B0604020202020204" pitchFamily="34" charset="0"/>
              <a:buChar char="•"/>
            </a:pPr>
            <a:r>
              <a:rPr lang="en-US" dirty="0" smtClean="0">
                <a:ea typeface="MS PGothic" pitchFamily="34" charset="-128"/>
              </a:rPr>
              <a:t>We purchase or train in a program, and the standards change.</a:t>
            </a:r>
          </a:p>
          <a:p>
            <a:pPr marL="169787" indent="-169787">
              <a:buFont typeface="Arial" panose="020B0604020202020204" pitchFamily="34" charset="0"/>
              <a:buChar char="•"/>
            </a:pPr>
            <a:r>
              <a:rPr lang="en-US" dirty="0" smtClean="0">
                <a:ea typeface="MS PGothic" pitchFamily="34" charset="-128"/>
              </a:rPr>
              <a:t>We start heading in one direction, and the administration or the policies change. </a:t>
            </a:r>
          </a:p>
          <a:p>
            <a:pPr marL="169787" indent="-169787">
              <a:buFont typeface="Arial" panose="020B0604020202020204" pitchFamily="34" charset="0"/>
              <a:buChar char="•"/>
            </a:pPr>
            <a:r>
              <a:rPr lang="en-US" dirty="0" smtClean="0">
                <a:ea typeface="MS PGothic" pitchFamily="34" charset="-128"/>
              </a:rPr>
              <a:t>We are so overloaded with initiatives, we don’t know which way to go first. </a:t>
            </a:r>
          </a:p>
        </p:txBody>
      </p:sp>
    </p:spTree>
    <p:extLst>
      <p:ext uri="{BB962C8B-B14F-4D97-AF65-F5344CB8AC3E}">
        <p14:creationId xmlns:p14="http://schemas.microsoft.com/office/powerpoint/2010/main" val="1664809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solidFill>
                  <a:schemeClr val="tx1"/>
                </a:solidFill>
              </a:rPr>
              <a:t>From G.E.</a:t>
            </a:r>
            <a:r>
              <a:rPr lang="en-US" b="0" baseline="0" dirty="0" smtClean="0">
                <a:solidFill>
                  <a:schemeClr val="tx1"/>
                </a:solidFill>
              </a:rPr>
              <a:t> Hall &amp; S.M. Hord (2011) Implementing change: Patterns, principals, and potholes (4</a:t>
            </a:r>
            <a:r>
              <a:rPr lang="en-US" b="0" baseline="30000" dirty="0" smtClean="0">
                <a:solidFill>
                  <a:schemeClr val="tx1"/>
                </a:solidFill>
              </a:rPr>
              <a:t>th</a:t>
            </a:r>
            <a:r>
              <a:rPr lang="en-US" b="0" baseline="0" dirty="0" smtClean="0">
                <a:solidFill>
                  <a:schemeClr val="tx1"/>
                </a:solidFill>
              </a:rPr>
              <a:t> ed.). Retrieved from https://www.aea267.k12.ia.us/assessment/concerns-based-adoption-model-cbam/important-components-of-cbam/principles-of-change/ </a:t>
            </a:r>
          </a:p>
          <a:p>
            <a:endParaRPr lang="en-US" b="0" baseline="0" dirty="0" smtClean="0">
              <a:solidFill>
                <a:schemeClr val="tx1"/>
              </a:solidFill>
            </a:endParaRPr>
          </a:p>
          <a:p>
            <a:r>
              <a:rPr lang="en-US" b="0" baseline="0" dirty="0" smtClean="0">
                <a:solidFill>
                  <a:schemeClr val="tx1"/>
                </a:solidFill>
              </a:rPr>
              <a:t>There are actually 10 principles, but detail is provided here for the 4 bulleted above.</a:t>
            </a:r>
          </a:p>
          <a:p>
            <a:endParaRPr lang="en-US" b="0" baseline="0" dirty="0" smtClean="0"/>
          </a:p>
          <a:p>
            <a:r>
              <a:rPr lang="en-US" b="1" dirty="0" smtClean="0"/>
              <a:t>Change is Learning:</a:t>
            </a:r>
          </a:p>
          <a:p>
            <a:r>
              <a:rPr lang="en-US" dirty="0" smtClean="0">
                <a:effectLst/>
              </a:rPr>
              <a:t>When change is introduced, learning needs to occur to make the change possible.</a:t>
            </a:r>
          </a:p>
          <a:p>
            <a:r>
              <a:rPr lang="en-US" dirty="0" smtClean="0">
                <a:effectLst/>
              </a:rPr>
              <a:t>Those involved need to learn about the change, and learn new skills to make the change possible.</a:t>
            </a:r>
          </a:p>
          <a:p>
            <a:r>
              <a:rPr lang="en-US" b="1" dirty="0" smtClean="0"/>
              <a:t>Change is a Process, Not an Event:</a:t>
            </a:r>
          </a:p>
          <a:p>
            <a:r>
              <a:rPr lang="en-US" dirty="0" smtClean="0">
                <a:effectLst/>
              </a:rPr>
              <a:t>According to Hall and Hord (2011) "Change is a process through which people and organizations move as they gradually learn, come to understand, and become skilled and competent in the use of new ways."</a:t>
            </a:r>
          </a:p>
          <a:p>
            <a:r>
              <a:rPr lang="en-US" dirty="0" smtClean="0">
                <a:effectLst/>
              </a:rPr>
              <a:t>When change is thought of as an event, time for learning is no longer available and the change may not be implemented 100% effectively.</a:t>
            </a:r>
          </a:p>
          <a:p>
            <a:r>
              <a:rPr lang="en-US" dirty="0" smtClean="0">
                <a:effectLst/>
              </a:rPr>
              <a:t>Change can take up to, if not more than, five years to become implemented effectively. If one is thinking of change as an event, they may expect the change to occur overnight, and become discouraged and give up when this doesn't happen.</a:t>
            </a:r>
          </a:p>
          <a:p>
            <a:r>
              <a:rPr lang="en-US" b="1" dirty="0" smtClean="0"/>
              <a:t>Organizations Adopt Change - Individuals Implement Change:</a:t>
            </a:r>
          </a:p>
          <a:p>
            <a:pPr lvl="0"/>
            <a:r>
              <a:rPr lang="en-US" dirty="0" smtClean="0">
                <a:effectLst/>
              </a:rPr>
              <a:t>Successful change starts and ends at the individual level.</a:t>
            </a:r>
          </a:p>
          <a:p>
            <a:pPr lvl="0"/>
            <a:r>
              <a:rPr lang="en-US" dirty="0" smtClean="0">
                <a:effectLst/>
              </a:rPr>
              <a:t>People will adjust to and learn aspects of the change at different levels of understanding, investment, and time.</a:t>
            </a:r>
          </a:p>
          <a:p>
            <a:pPr lvl="0"/>
            <a:r>
              <a:rPr lang="en-US" dirty="0" smtClean="0">
                <a:effectLst/>
              </a:rPr>
              <a:t>Hall and Hord (2011) stress the importance of moving slowly from the current practice to the new practice (practice that includes the change initiative) rather than leaping from one to the other. In their text,</a:t>
            </a:r>
            <a:r>
              <a:rPr lang="en-US" i="1" dirty="0" smtClean="0">
                <a:effectLst/>
              </a:rPr>
              <a:t> Implementing Change</a:t>
            </a:r>
            <a:r>
              <a:rPr lang="en-US" dirty="0" smtClean="0">
                <a:effectLst/>
              </a:rPr>
              <a:t>, they refer to this idea as an implementation bridge. Individuals need to start at one side of the bridge, and with support from leaders, slowly move to the other side of the bridge.</a:t>
            </a:r>
          </a:p>
          <a:p>
            <a:r>
              <a:rPr lang="en-US" b="1" dirty="0" smtClean="0"/>
              <a:t>Facilitating Change is a Team Effort</a:t>
            </a:r>
          </a:p>
          <a:p>
            <a:r>
              <a:rPr lang="en-US" dirty="0" smtClean="0">
                <a:effectLst/>
              </a:rPr>
              <a:t>It is important to make sure that everyone involved in the change initiative is doing their part. The process of change will go a lot smoother if everyone is doing their share and their part.</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20</a:t>
            </a:fld>
            <a:endParaRPr lang="en-US" dirty="0"/>
          </a:p>
        </p:txBody>
      </p:sp>
    </p:spTree>
    <p:extLst>
      <p:ext uri="{BB962C8B-B14F-4D97-AF65-F5344CB8AC3E}">
        <p14:creationId xmlns:p14="http://schemas.microsoft.com/office/powerpoint/2010/main" val="3134887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p:spPr>
      </p:sp>
      <p:sp>
        <p:nvSpPr>
          <p:cNvPr id="1341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Ask the participants to choose</a:t>
            </a:r>
            <a:r>
              <a:rPr lang="en-US" baseline="0" dirty="0" smtClean="0"/>
              <a:t> the “lesson from change” that most resonates with them. Discuss at their table which lesson they chose and why. Ask them to discuss what an effective teacher or school leader could do to change that thinking. If you have time, share out with the big group and discuss if there are any ‘trends’ they could identify.</a:t>
            </a:r>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D4ECD588-66AB-4EA5-B245-780718DFB1AC}"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E0650623-D070-457E-8474-93153C06CE39}" type="slidenum">
              <a:rPr lang="en-US" smtClean="0"/>
              <a:pPr>
                <a:defRPr/>
              </a:pPr>
              <a:t>21</a:t>
            </a:fld>
            <a:endParaRPr lang="en-US" dirty="0"/>
          </a:p>
        </p:txBody>
      </p:sp>
    </p:spTree>
    <p:extLst>
      <p:ext uri="{BB962C8B-B14F-4D97-AF65-F5344CB8AC3E}">
        <p14:creationId xmlns:p14="http://schemas.microsoft.com/office/powerpoint/2010/main" val="855012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Slide provides</a:t>
            </a:r>
            <a:r>
              <a:rPr lang="en-US" baseline="0" dirty="0" smtClean="0"/>
              <a:t> a transition to CBAM.</a:t>
            </a:r>
          </a:p>
          <a:p>
            <a:endParaRPr lang="en-US" baseline="0" dirty="0" smtClean="0"/>
          </a:p>
          <a:p>
            <a:r>
              <a:rPr lang="en-US" dirty="0" smtClean="0"/>
              <a:t>Ask</a:t>
            </a:r>
            <a:r>
              <a:rPr lang="en-US" baseline="0" dirty="0" smtClean="0"/>
              <a:t> participant to read the quote. </a:t>
            </a:r>
          </a:p>
          <a:p>
            <a:r>
              <a:rPr lang="en-US" baseline="0" dirty="0" smtClean="0"/>
              <a:t>Relate back to “higher bar” (slide 13), and the change process. Ask, “</a:t>
            </a:r>
            <a:r>
              <a:rPr lang="en-US" i="1" baseline="0" dirty="0" smtClean="0"/>
              <a:t>How must we consider the change process in professional learning about the Common Core? How can we gauge where teachers are and what they need next?”</a:t>
            </a:r>
            <a:endParaRPr lang="en-US" i="1" dirty="0" smtClean="0"/>
          </a:p>
          <a:p>
            <a:endParaRPr lang="en-US" dirty="0" smtClean="0"/>
          </a:p>
          <a:p>
            <a:r>
              <a:rPr lang="en-US" dirty="0" smtClean="0"/>
              <a:t>Reference: Implementation</a:t>
            </a:r>
            <a:r>
              <a:rPr lang="en-US" baseline="0" dirty="0" smtClean="0"/>
              <a:t> of the Common Core State Standards: A transition guide for school-level leaders. (September 2013). Washington, DC: Aspen Institute. </a:t>
            </a:r>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123269CF-D876-4401-B20F-0B7B7305C1DE}"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48363F1E-3F7B-4AA6-9D29-A14F9E1E37E9}" type="slidenum">
              <a:rPr lang="en-US" smtClean="0"/>
              <a:pPr>
                <a:defRPr/>
              </a:pPr>
              <a:t>22</a:t>
            </a:fld>
            <a:endParaRPr lang="en-US" dirty="0"/>
          </a:p>
        </p:txBody>
      </p:sp>
    </p:spTree>
    <p:extLst>
      <p:ext uri="{BB962C8B-B14F-4D97-AF65-F5344CB8AC3E}">
        <p14:creationId xmlns:p14="http://schemas.microsoft.com/office/powerpoint/2010/main" val="3524315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a:buNone/>
            </a:pPr>
            <a:r>
              <a:rPr lang="en-US" b="0" dirty="0" smtClean="0"/>
              <a:t>Explain</a:t>
            </a:r>
            <a:r>
              <a:rPr lang="en-US" b="0" baseline="0" dirty="0" smtClean="0"/>
              <a:t> that CBAM is a highly respected framework that has been used for nearly 25 years for thinking through change in school. While much of it is aimed at a management level, there are tools within the framework that are useful for those in coaching positions. </a:t>
            </a:r>
          </a:p>
          <a:p>
            <a:pPr>
              <a:buNone/>
            </a:pPr>
            <a:endParaRPr lang="en-US" b="0" baseline="0" dirty="0" smtClean="0"/>
          </a:p>
          <a:p>
            <a:pPr>
              <a:buNone/>
            </a:pPr>
            <a:r>
              <a:rPr lang="en-US" dirty="0" smtClean="0"/>
              <a:t>A change management model can help assist in</a:t>
            </a:r>
            <a:r>
              <a:rPr lang="en-US" baseline="0" dirty="0" smtClean="0"/>
              <a:t> </a:t>
            </a:r>
            <a:r>
              <a:rPr lang="en-US" dirty="0" smtClean="0"/>
              <a:t>successfully driving change by:</a:t>
            </a:r>
          </a:p>
          <a:p>
            <a:pPr marL="169787" indent="-169787">
              <a:buFont typeface="Arial" panose="020B0604020202020204" pitchFamily="34" charset="0"/>
              <a:buChar char="•"/>
            </a:pPr>
            <a:r>
              <a:rPr lang="en-US" dirty="0" smtClean="0"/>
              <a:t>Introducing a framework for thinking through</a:t>
            </a:r>
            <a:r>
              <a:rPr lang="en-US" baseline="0" dirty="0" smtClean="0"/>
              <a:t> </a:t>
            </a:r>
            <a:r>
              <a:rPr lang="en-US" dirty="0" smtClean="0"/>
              <a:t>change</a:t>
            </a:r>
          </a:p>
          <a:p>
            <a:pPr marL="169787" indent="-169787">
              <a:buFont typeface="Arial" panose="020B0604020202020204" pitchFamily="34" charset="0"/>
              <a:buChar char="•"/>
            </a:pPr>
            <a:r>
              <a:rPr lang="en-US" dirty="0" smtClean="0"/>
              <a:t>Prompting leaders to design a process for change</a:t>
            </a:r>
            <a:r>
              <a:rPr lang="en-US" baseline="0" dirty="0" smtClean="0"/>
              <a:t> </a:t>
            </a:r>
            <a:r>
              <a:rPr lang="en-US" dirty="0" smtClean="0"/>
              <a:t>and creating conditions for success</a:t>
            </a:r>
          </a:p>
          <a:p>
            <a:pPr marL="169787" indent="-169787">
              <a:buFont typeface="Arial" panose="020B0604020202020204" pitchFamily="34" charset="0"/>
              <a:buChar char="•"/>
            </a:pPr>
            <a:r>
              <a:rPr lang="en-US" dirty="0" smtClean="0"/>
              <a:t>Providing tools and techniques for the</a:t>
            </a:r>
            <a:r>
              <a:rPr lang="en-US" baseline="0" dirty="0" smtClean="0"/>
              <a:t> </a:t>
            </a:r>
            <a:r>
              <a:rPr lang="en-US" dirty="0" smtClean="0"/>
              <a:t>initiative</a:t>
            </a:r>
          </a:p>
          <a:p>
            <a:pPr marL="169787" indent="-169787">
              <a:buFont typeface="Arial" panose="020B0604020202020204" pitchFamily="34" charset="0"/>
              <a:buChar char="•"/>
            </a:pPr>
            <a:r>
              <a:rPr lang="en-US" dirty="0" smtClean="0"/>
              <a:t>Providing for sharing of best practices</a:t>
            </a:r>
          </a:p>
          <a:p>
            <a:pPr marL="169787" indent="-169787">
              <a:buFont typeface="Arial" panose="020B0604020202020204" pitchFamily="34" charset="0"/>
              <a:buChar char="•"/>
            </a:pPr>
            <a:r>
              <a:rPr lang="en-US" dirty="0" smtClean="0"/>
              <a:t>Enhancing leadership’s ability to lead and</a:t>
            </a:r>
            <a:r>
              <a:rPr lang="en-US" baseline="0" dirty="0" smtClean="0"/>
              <a:t> </a:t>
            </a:r>
            <a:r>
              <a:rPr lang="en-US" dirty="0" smtClean="0"/>
              <a:t>facilitate change</a:t>
            </a:r>
          </a:p>
          <a:p>
            <a:pPr>
              <a:buNone/>
            </a:pPr>
            <a:endParaRPr lang="en-US" dirty="0" smtClean="0"/>
          </a:p>
          <a:p>
            <a:pPr>
              <a:buNone/>
            </a:pPr>
            <a:r>
              <a:rPr lang="en-US" dirty="0" smtClean="0"/>
              <a:t>Reference: http://www.sedl.org/cbam/</a:t>
            </a:r>
          </a:p>
          <a:p>
            <a:pPr>
              <a:buNone/>
            </a:pPr>
            <a:endParaRPr lang="en-US" dirty="0" smtClean="0"/>
          </a:p>
        </p:txBody>
      </p:sp>
      <p:sp>
        <p:nvSpPr>
          <p:cNvPr id="4" name="Header Placeholder 3"/>
          <p:cNvSpPr>
            <a:spLocks noGrp="1"/>
          </p:cNvSpPr>
          <p:nvPr>
            <p:ph type="hdr" sz="quarter"/>
          </p:nvPr>
        </p:nvSpPr>
        <p:spPr/>
        <p:txBody>
          <a:bodyPr/>
          <a:lstStyle/>
          <a:p>
            <a:pPr>
              <a:defRPr/>
            </a:pPr>
            <a:r>
              <a:rPr lang="en-US" dirty="0" smtClean="0"/>
              <a:t>Public Consulting Group</a:t>
            </a:r>
            <a:endParaRPr lang="en-US" dirty="0"/>
          </a:p>
        </p:txBody>
      </p:sp>
      <p:sp>
        <p:nvSpPr>
          <p:cNvPr id="5" name="Date Placeholder 4"/>
          <p:cNvSpPr>
            <a:spLocks noGrp="1"/>
          </p:cNvSpPr>
          <p:nvPr>
            <p:ph type="dt" sz="quarter" idx="1"/>
          </p:nvPr>
        </p:nvSpPr>
        <p:spPr/>
        <p:txBody>
          <a:bodyPr/>
          <a:lstStyle/>
          <a:p>
            <a:pPr>
              <a:defRPr/>
            </a:pPr>
            <a:fld id="{D3A76F68-A465-4F1F-A81C-2DA48BB2AFF5}" type="datetime1">
              <a:rPr lang="en-US" smtClean="0"/>
              <a:pPr>
                <a:defRPr/>
              </a:pPr>
              <a:t>1/16/2015</a:t>
            </a:fld>
            <a:endParaRPr lang="en-US" dirty="0"/>
          </a:p>
        </p:txBody>
      </p:sp>
      <p:sp>
        <p:nvSpPr>
          <p:cNvPr id="6" name="Footer Placeholder 5"/>
          <p:cNvSpPr>
            <a:spLocks noGrp="1"/>
          </p:cNvSpPr>
          <p:nvPr>
            <p:ph type="ftr" sz="quarter" idx="4"/>
          </p:nvPr>
        </p:nvSpPr>
        <p:spPr/>
        <p:txBody>
          <a:bodyPr/>
          <a:lstStyle/>
          <a:p>
            <a:pPr>
              <a:defRPr/>
            </a:pPr>
            <a:r>
              <a:rPr lang="en-US" dirty="0" smtClean="0"/>
              <a:t>www.publicconsultinggroup.com</a:t>
            </a:r>
            <a:endParaRPr lang="en-US" dirty="0"/>
          </a:p>
        </p:txBody>
      </p:sp>
      <p:sp>
        <p:nvSpPr>
          <p:cNvPr id="7" name="Slide Number Placeholder 6"/>
          <p:cNvSpPr>
            <a:spLocks noGrp="1"/>
          </p:cNvSpPr>
          <p:nvPr>
            <p:ph type="sldNum" sz="quarter" idx="5"/>
          </p:nvPr>
        </p:nvSpPr>
        <p:spPr/>
        <p:txBody>
          <a:bodyPr/>
          <a:lstStyle/>
          <a:p>
            <a:pPr>
              <a:defRPr/>
            </a:pPr>
            <a:fld id="{40853EA6-3C6B-478C-B644-C7E9D4880874}" type="slidenum">
              <a:rPr lang="en-US" smtClean="0"/>
              <a:pPr>
                <a:defRPr/>
              </a:pPr>
              <a:t>23</a:t>
            </a:fld>
            <a:endParaRPr lang="en-US" dirty="0"/>
          </a:p>
        </p:txBody>
      </p:sp>
    </p:spTree>
    <p:extLst>
      <p:ext uri="{BB962C8B-B14F-4D97-AF65-F5344CB8AC3E}">
        <p14:creationId xmlns:p14="http://schemas.microsoft.com/office/powerpoint/2010/main" val="194953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5" name="TextBox 4"/>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2a</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7938" y="6071616"/>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7920" y="6056630"/>
            <a:ext cx="1719580" cy="523220"/>
          </a:xfrm>
          <a:prstGeom prst="rect">
            <a:avLst/>
          </a:prstGeom>
          <a:noFill/>
        </p:spPr>
        <p:txBody>
          <a:bodyPr wrap="square" rtlCol="0">
            <a:spAutoFit/>
          </a:bodyPr>
          <a:lstStyle/>
          <a:p>
            <a:r>
              <a:rPr lang="en-US" sz="2800" baseline="0" dirty="0" smtClean="0">
                <a:solidFill>
                  <a:schemeClr val="bg1"/>
                </a:solidFill>
              </a:rPr>
              <a:t>Activity 2a</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www.youtube.com/watch?v=hW3TqIfxUmo"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www.aspendrl.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5"/>
          <p:cNvSpPr>
            <a:spLocks noGrp="1" noChangeArrowheads="1"/>
          </p:cNvSpPr>
          <p:nvPr>
            <p:ph type="title"/>
          </p:nvPr>
        </p:nvSpPr>
        <p:spPr/>
        <p:txBody>
          <a:bodyPr/>
          <a:lstStyle/>
          <a:p>
            <a:pPr eaLnBrk="1" hangingPunct="1"/>
            <a:r>
              <a:rPr dirty="0" smtClean="0"/>
              <a:t>Concerns-Based Adoption Model (CBAM)</a:t>
            </a:r>
          </a:p>
        </p:txBody>
      </p:sp>
      <p:graphicFrame>
        <p:nvGraphicFramePr>
          <p:cNvPr id="3" name="Diagram 2"/>
          <p:cNvGraphicFramePr/>
          <p:nvPr>
            <p:extLst>
              <p:ext uri="{D42A27DB-BD31-4B8C-83A1-F6EECF244321}">
                <p14:modId xmlns:p14="http://schemas.microsoft.com/office/powerpoint/2010/main" val="2988921398"/>
              </p:ext>
            </p:extLst>
          </p:nvPr>
        </p:nvGraphicFramePr>
        <p:xfrm>
          <a:off x="685800" y="1092200"/>
          <a:ext cx="7518400" cy="469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Oval 3"/>
          <p:cNvSpPr/>
          <p:nvPr/>
        </p:nvSpPr>
        <p:spPr bwMode="auto">
          <a:xfrm>
            <a:off x="254000" y="2730500"/>
            <a:ext cx="3759200" cy="723900"/>
          </a:xfrm>
          <a:prstGeom prst="ellipse">
            <a:avLst/>
          </a:prstGeom>
          <a:noFill/>
          <a:ln w="38100">
            <a:solidFill>
              <a:srgbClr val="FF00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24</a:t>
            </a:fld>
            <a:endParaRPr lang="en-US" dirty="0"/>
          </a:p>
        </p:txBody>
      </p:sp>
    </p:spTree>
    <p:extLst>
      <p:ext uri="{BB962C8B-B14F-4D97-AF65-F5344CB8AC3E}">
        <p14:creationId xmlns:p14="http://schemas.microsoft.com/office/powerpoint/2010/main" val="27835211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4"/>
          <p:cNvSpPr>
            <a:spLocks noGrp="1" noChangeArrowheads="1"/>
          </p:cNvSpPr>
          <p:nvPr>
            <p:ph type="body" sz="quarter" idx="10"/>
          </p:nvPr>
        </p:nvSpPr>
        <p:spPr>
          <a:xfrm>
            <a:off x="752278" y="1040776"/>
            <a:ext cx="8010722" cy="4648965"/>
          </a:xfrm>
        </p:spPr>
        <p:txBody>
          <a:bodyPr/>
          <a:lstStyle/>
          <a:p>
            <a:pPr algn="ctr" eaLnBrk="1" hangingPunct="1">
              <a:spcBef>
                <a:spcPts val="0"/>
              </a:spcBef>
              <a:spcAft>
                <a:spcPts val="0"/>
              </a:spcAft>
              <a:buFontTx/>
              <a:buNone/>
              <a:defRPr/>
            </a:pPr>
            <a:endParaRPr lang="en-US" sz="1400" dirty="0" smtClean="0">
              <a:solidFill>
                <a:srgbClr val="339933"/>
              </a:solidFill>
            </a:endParaRPr>
          </a:p>
          <a:p>
            <a:pPr eaLnBrk="1" hangingPunct="1">
              <a:lnSpc>
                <a:spcPct val="150000"/>
              </a:lnSpc>
              <a:spcBef>
                <a:spcPts val="0"/>
              </a:spcBef>
              <a:buFontTx/>
              <a:buNone/>
              <a:defRPr/>
            </a:pPr>
            <a:r>
              <a:rPr lang="en-US" sz="2900" b="1" dirty="0" smtClean="0">
                <a:solidFill>
                  <a:srgbClr val="339933"/>
                </a:solidFill>
              </a:rPr>
              <a:t> </a:t>
            </a:r>
            <a:r>
              <a:rPr lang="en-US" sz="2400" b="1" dirty="0" smtClean="0">
                <a:solidFill>
                  <a:srgbClr val="339933"/>
                </a:solidFill>
              </a:rPr>
              <a:t>6 Refocusing  		</a:t>
            </a:r>
            <a:r>
              <a:rPr lang="en-US" sz="2400" dirty="0" smtClean="0">
                <a:solidFill>
                  <a:srgbClr val="339933"/>
                </a:solidFill>
              </a:rPr>
              <a:t>How can I refine and enhance?</a:t>
            </a:r>
          </a:p>
          <a:p>
            <a:pPr marL="514350" indent="-514350" eaLnBrk="1" hangingPunct="1">
              <a:lnSpc>
                <a:spcPct val="150000"/>
              </a:lnSpc>
              <a:spcBef>
                <a:spcPts val="0"/>
              </a:spcBef>
              <a:spcAft>
                <a:spcPts val="1200"/>
              </a:spcAft>
              <a:buFont typeface="Arial" pitchFamily="34" charset="0"/>
              <a:buNone/>
              <a:defRPr/>
            </a:pPr>
            <a:r>
              <a:rPr lang="en-US" sz="2400" b="1" dirty="0" smtClean="0">
                <a:solidFill>
                  <a:srgbClr val="339933"/>
                </a:solidFill>
              </a:rPr>
              <a:t> 5 Collaboration  	</a:t>
            </a:r>
            <a:r>
              <a:rPr lang="en-US" sz="2400" dirty="0" smtClean="0">
                <a:solidFill>
                  <a:srgbClr val="339933"/>
                </a:solidFill>
              </a:rPr>
              <a:t>How can I share and see others? </a:t>
            </a:r>
          </a:p>
          <a:p>
            <a:pPr marL="514350" indent="-514350" eaLnBrk="1" hangingPunct="1">
              <a:lnSpc>
                <a:spcPct val="150000"/>
              </a:lnSpc>
              <a:spcBef>
                <a:spcPts val="0"/>
              </a:spcBef>
              <a:buFont typeface="Arial" pitchFamily="34" charset="0"/>
              <a:buNone/>
              <a:defRPr/>
            </a:pPr>
            <a:r>
              <a:rPr lang="en-US" sz="2400" dirty="0" smtClean="0">
                <a:solidFill>
                  <a:srgbClr val="339933"/>
                </a:solidFill>
              </a:rPr>
              <a:t> </a:t>
            </a:r>
            <a:r>
              <a:rPr lang="en-US" sz="2400" b="1" dirty="0" smtClean="0">
                <a:solidFill>
                  <a:srgbClr val="7030A0"/>
                </a:solidFill>
              </a:rPr>
              <a:t>4 Consequence  	</a:t>
            </a:r>
            <a:r>
              <a:rPr lang="en-US" sz="2400" dirty="0" smtClean="0">
                <a:solidFill>
                  <a:srgbClr val="7030A0"/>
                </a:solidFill>
              </a:rPr>
              <a:t>Is this working? How can I do it better?</a:t>
            </a:r>
          </a:p>
          <a:p>
            <a:pPr eaLnBrk="1" hangingPunct="1">
              <a:lnSpc>
                <a:spcPct val="150000"/>
              </a:lnSpc>
              <a:spcBef>
                <a:spcPts val="0"/>
              </a:spcBef>
              <a:spcAft>
                <a:spcPts val="1200"/>
              </a:spcAft>
              <a:buFontTx/>
              <a:buNone/>
              <a:defRPr/>
            </a:pPr>
            <a:r>
              <a:rPr lang="en-US" sz="2400" b="1" dirty="0" smtClean="0">
                <a:solidFill>
                  <a:srgbClr val="7030A0"/>
                </a:solidFill>
              </a:rPr>
              <a:t> 3 Management 	</a:t>
            </a:r>
            <a:r>
              <a:rPr lang="en-US" sz="2400" dirty="0" smtClean="0">
                <a:solidFill>
                  <a:srgbClr val="7030A0"/>
                </a:solidFill>
              </a:rPr>
              <a:t>Can I fit it in with everything else? But…</a:t>
            </a:r>
          </a:p>
          <a:p>
            <a:pPr eaLnBrk="1" hangingPunct="1">
              <a:lnSpc>
                <a:spcPct val="150000"/>
              </a:lnSpc>
              <a:spcBef>
                <a:spcPts val="1200"/>
              </a:spcBef>
              <a:buFontTx/>
              <a:buNone/>
              <a:defRPr/>
            </a:pPr>
            <a:r>
              <a:rPr lang="en-US" sz="2400" b="1" dirty="0" smtClean="0">
                <a:solidFill>
                  <a:schemeClr val="accent3"/>
                </a:solidFill>
              </a:rPr>
              <a:t> 2 Personal     		</a:t>
            </a:r>
            <a:r>
              <a:rPr lang="en-US" sz="2400" dirty="0" smtClean="0">
                <a:solidFill>
                  <a:schemeClr val="accent3"/>
                </a:solidFill>
              </a:rPr>
              <a:t>How will it affect me?  </a:t>
            </a:r>
          </a:p>
          <a:p>
            <a:pPr eaLnBrk="1" hangingPunct="1">
              <a:lnSpc>
                <a:spcPct val="150000"/>
              </a:lnSpc>
              <a:spcBef>
                <a:spcPts val="0"/>
              </a:spcBef>
              <a:buFontTx/>
              <a:buNone/>
              <a:defRPr/>
            </a:pPr>
            <a:r>
              <a:rPr lang="en-US" sz="2400" dirty="0" smtClean="0">
                <a:solidFill>
                  <a:schemeClr val="accent3"/>
                </a:solidFill>
              </a:rPr>
              <a:t> </a:t>
            </a:r>
            <a:r>
              <a:rPr lang="en-US" sz="2400" b="1" dirty="0" smtClean="0">
                <a:solidFill>
                  <a:schemeClr val="accent3"/>
                </a:solidFill>
              </a:rPr>
              <a:t>1 Informational 	</a:t>
            </a:r>
            <a:r>
              <a:rPr lang="en-US" sz="2400" dirty="0" smtClean="0">
                <a:solidFill>
                  <a:schemeClr val="accent3"/>
                </a:solidFill>
              </a:rPr>
              <a:t>How do I do it?</a:t>
            </a:r>
          </a:p>
          <a:p>
            <a:pPr eaLnBrk="1" hangingPunct="1">
              <a:lnSpc>
                <a:spcPct val="150000"/>
              </a:lnSpc>
              <a:spcBef>
                <a:spcPts val="0"/>
              </a:spcBef>
              <a:buFontTx/>
              <a:buNone/>
              <a:defRPr/>
            </a:pPr>
            <a:r>
              <a:rPr lang="en-US" sz="2400" b="1" dirty="0" smtClean="0">
                <a:solidFill>
                  <a:schemeClr val="accent3"/>
                </a:solidFill>
              </a:rPr>
              <a:t> 0 Unconcerned    	</a:t>
            </a:r>
            <a:r>
              <a:rPr lang="en-US" sz="2400" dirty="0" smtClean="0">
                <a:solidFill>
                  <a:schemeClr val="accent3"/>
                </a:solidFill>
              </a:rPr>
              <a:t>What is it and why should I do it?</a:t>
            </a:r>
          </a:p>
        </p:txBody>
      </p:sp>
      <p:sp>
        <p:nvSpPr>
          <p:cNvPr id="9" name="Slide Number Placeholder 8"/>
          <p:cNvSpPr>
            <a:spLocks noGrp="1"/>
          </p:cNvSpPr>
          <p:nvPr>
            <p:ph type="sldNum" sz="quarter" idx="12"/>
          </p:nvPr>
        </p:nvSpPr>
        <p:spPr/>
        <p:txBody>
          <a:bodyPr/>
          <a:lstStyle/>
          <a:p>
            <a:pPr>
              <a:defRPr/>
            </a:pPr>
            <a:fld id="{0D288AF7-C783-45D7-B44B-0AD2C6E9C3BE}" type="slidenum">
              <a:rPr lang="en-US" smtClean="0"/>
              <a:pPr>
                <a:defRPr/>
              </a:pPr>
              <a:t>25</a:t>
            </a:fld>
            <a:endParaRPr lang="en-US" dirty="0"/>
          </a:p>
        </p:txBody>
      </p:sp>
      <p:sp>
        <p:nvSpPr>
          <p:cNvPr id="81923" name="Text Box 7"/>
          <p:cNvSpPr txBox="1">
            <a:spLocks noChangeArrowheads="1"/>
          </p:cNvSpPr>
          <p:nvPr/>
        </p:nvSpPr>
        <p:spPr bwMode="auto">
          <a:xfrm>
            <a:off x="381000" y="1295400"/>
            <a:ext cx="5334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4" name="Text Box 9"/>
          <p:cNvSpPr txBox="1">
            <a:spLocks noChangeArrowheads="1"/>
          </p:cNvSpPr>
          <p:nvPr/>
        </p:nvSpPr>
        <p:spPr bwMode="auto">
          <a:xfrm rot="-5400000">
            <a:off x="78433" y="4416179"/>
            <a:ext cx="914400"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a:t>Self</a:t>
            </a:r>
          </a:p>
        </p:txBody>
      </p:sp>
      <p:sp>
        <p:nvSpPr>
          <p:cNvPr id="5" name="Text Box 9"/>
          <p:cNvSpPr txBox="1">
            <a:spLocks noChangeArrowheads="1"/>
          </p:cNvSpPr>
          <p:nvPr/>
        </p:nvSpPr>
        <p:spPr bwMode="auto">
          <a:xfrm rot="-5400000">
            <a:off x="126695" y="3020747"/>
            <a:ext cx="817875"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smtClean="0"/>
              <a:t>Task</a:t>
            </a:r>
            <a:endParaRPr lang="en-US" sz="2400" b="1" dirty="0"/>
          </a:p>
        </p:txBody>
      </p:sp>
      <p:sp>
        <p:nvSpPr>
          <p:cNvPr id="6" name="Text Box 9"/>
          <p:cNvSpPr txBox="1">
            <a:spLocks noChangeArrowheads="1"/>
          </p:cNvSpPr>
          <p:nvPr/>
        </p:nvSpPr>
        <p:spPr bwMode="auto">
          <a:xfrm rot="-5400000">
            <a:off x="-66456" y="1601826"/>
            <a:ext cx="1219203" cy="461665"/>
          </a:xfrm>
          <a:prstGeom prst="rect">
            <a:avLst/>
          </a:prstGeom>
          <a:noFill/>
          <a:ln w="9525">
            <a:noFill/>
            <a:miter lim="800000"/>
            <a:headEnd/>
            <a:tailEnd/>
          </a:ln>
        </p:spPr>
        <p:txBody>
          <a:bodyPr wrap="square">
            <a:spAutoFit/>
          </a:bodyPr>
          <a:lstStyle/>
          <a:p>
            <a:pPr eaLnBrk="0" hangingPunct="0">
              <a:spcBef>
                <a:spcPct val="50000"/>
              </a:spcBef>
            </a:pPr>
            <a:r>
              <a:rPr lang="en-US" sz="2400" b="1" dirty="0" smtClean="0"/>
              <a:t>Impact</a:t>
            </a:r>
            <a:endParaRPr lang="en-US" sz="2400" b="1" dirty="0"/>
          </a:p>
        </p:txBody>
      </p:sp>
      <p:sp>
        <p:nvSpPr>
          <p:cNvPr id="8" name="TextBox 7"/>
          <p:cNvSpPr txBox="1"/>
          <p:nvPr/>
        </p:nvSpPr>
        <p:spPr>
          <a:xfrm>
            <a:off x="228600" y="304800"/>
            <a:ext cx="7315200" cy="646331"/>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latin typeface="+mj-lt"/>
              </a:rPr>
              <a:t>       Stages of Concern</a:t>
            </a:r>
            <a:endParaRPr lang="en-US" sz="3600" dirty="0">
              <a:effectLst>
                <a:outerShdw blurRad="38100" dist="38100" dir="2700000" algn="tl">
                  <a:srgbClr val="000000">
                    <a:alpha val="43137"/>
                  </a:srgbClr>
                </a:outerShdw>
              </a:effectLst>
              <a:latin typeface="+mj-lt"/>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cxnSp>
        <p:nvCxnSpPr>
          <p:cNvPr id="10" name="Straight Connector 9"/>
          <p:cNvCxnSpPr/>
          <p:nvPr/>
        </p:nvCxnSpPr>
        <p:spPr>
          <a:xfrm>
            <a:off x="381000" y="2563908"/>
            <a:ext cx="817132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2313" y="3989294"/>
            <a:ext cx="817132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952790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42966" y="153652"/>
            <a:ext cx="8153400" cy="1066800"/>
          </a:xfrm>
        </p:spPr>
        <p:txBody>
          <a:bodyPr>
            <a:noAutofit/>
          </a:bodyPr>
          <a:lstStyle/>
          <a:p>
            <a:r>
              <a:rPr lang="en-US" sz="4000" dirty="0" smtClean="0"/>
              <a:t>Activity 2:</a:t>
            </a:r>
            <a:br>
              <a:rPr lang="en-US" sz="4000" dirty="0" smtClean="0"/>
            </a:br>
            <a:r>
              <a:rPr lang="en-US" sz="4000" dirty="0" smtClean="0"/>
              <a:t>Supporting Teachers in the Change Process</a:t>
            </a:r>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26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80633341"/>
              </p:ext>
            </p:extLst>
          </p:nvPr>
        </p:nvGraphicFramePr>
        <p:xfrm>
          <a:off x="84776" y="1312118"/>
          <a:ext cx="8852747" cy="4655313"/>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852747"/>
              </a:tblGrid>
              <a:tr h="746977">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2a: Supporting Teachers in Making the Change to</a:t>
                      </a:r>
                      <a:br>
                        <a:rPr kumimoji="0" lang="en-US" sz="2400" u="none" strike="noStrike" cap="none" normalizeH="0" baseline="0" dirty="0" smtClean="0">
                          <a:ln>
                            <a:noFill/>
                          </a:ln>
                          <a:solidFill>
                            <a:schemeClr val="bg1"/>
                          </a:solidFill>
                          <a:effectLst/>
                        </a:rPr>
                      </a:br>
                      <a:r>
                        <a:rPr kumimoji="0" lang="en-US" sz="2400" u="none" strike="noStrike" cap="none" normalizeH="0" baseline="0" dirty="0" smtClean="0">
                          <a:ln>
                            <a:noFill/>
                          </a:ln>
                          <a:solidFill>
                            <a:schemeClr val="bg1"/>
                          </a:solidFill>
                          <a:effectLst/>
                        </a:rPr>
                        <a:t>CCS-aligned Instruction</a:t>
                      </a:r>
                      <a:endParaRPr lang="en-US" sz="2400" kern="1200" dirty="0" smtClean="0">
                        <a:solidFill>
                          <a:schemeClr val="bg1"/>
                        </a:solidFill>
                        <a:effectLst/>
                        <a:latin typeface="+mn-lt"/>
                        <a:ea typeface="+mn-ea"/>
                        <a:cs typeface="+mn-cs"/>
                      </a:endParaRPr>
                    </a:p>
                  </a:txBody>
                  <a:tcPr marT="45712" marB="45712" horzOverflow="overflow"/>
                </a:tc>
              </a:tr>
              <a:tr h="3832369">
                <a:tc>
                  <a:txBody>
                    <a:bodyPr/>
                    <a:lstStyle/>
                    <a:p>
                      <a:pPr marL="114300" lvl="0" indent="-228600">
                        <a:lnSpc>
                          <a:spcPct val="110000"/>
                        </a:lnSpc>
                        <a:buFont typeface="+mj-lt"/>
                        <a:buAutoNum type="arabicPeriod"/>
                      </a:pPr>
                      <a:r>
                        <a:rPr lang="en-US" sz="2000" kern="1200" dirty="0" smtClean="0">
                          <a:solidFill>
                            <a:schemeClr val="dk1"/>
                          </a:solidFill>
                          <a:effectLst/>
                          <a:latin typeface="+mn-lt"/>
                          <a:ea typeface="+mn-ea"/>
                          <a:cs typeface="+mn-cs"/>
                        </a:rPr>
                        <a:t>Read </a:t>
                      </a:r>
                      <a:r>
                        <a:rPr lang="en-US" sz="2000" i="1" kern="1200" dirty="0" smtClean="0">
                          <a:solidFill>
                            <a:schemeClr val="dk1"/>
                          </a:solidFill>
                          <a:effectLst/>
                          <a:latin typeface="+mn-lt"/>
                          <a:ea typeface="+mn-ea"/>
                          <a:cs typeface="+mn-cs"/>
                        </a:rPr>
                        <a:t>Supporting Staff through the Stages of Concern Continuum. </a:t>
                      </a:r>
                      <a:endParaRPr lang="en-US" sz="2000" kern="1200" dirty="0" smtClean="0">
                        <a:solidFill>
                          <a:schemeClr val="dk1"/>
                        </a:solidFill>
                        <a:effectLst/>
                        <a:latin typeface="+mn-lt"/>
                        <a:ea typeface="+mn-ea"/>
                        <a:cs typeface="+mn-cs"/>
                      </a:endParaRP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Using the “Stages of Concern” Continuum,</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read the scenario about a fictional teacher.</a:t>
                      </a: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With a partner,</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determine where this</a:t>
                      </a:r>
                      <a:r>
                        <a:rPr lang="en-US" sz="2000" kern="1200" baseline="0" dirty="0" smtClean="0">
                          <a:solidFill>
                            <a:schemeClr val="dk1"/>
                          </a:solidFill>
                          <a:effectLst/>
                          <a:latin typeface="+mn-lt"/>
                          <a:ea typeface="+mn-ea"/>
                          <a:cs typeface="+mn-cs"/>
                        </a:rPr>
                        <a:t> teacher</a:t>
                      </a:r>
                      <a:r>
                        <a:rPr lang="en-US" sz="2000" kern="1200" dirty="0" smtClean="0">
                          <a:solidFill>
                            <a:schemeClr val="dk1"/>
                          </a:solidFill>
                          <a:effectLst/>
                          <a:latin typeface="+mn-lt"/>
                          <a:ea typeface="+mn-ea"/>
                          <a:cs typeface="+mn-cs"/>
                        </a:rPr>
                        <a:t> is on the continuum. </a:t>
                      </a:r>
                    </a:p>
                    <a:p>
                      <a:pPr marL="228600" lvl="0" indent="-228600">
                        <a:lnSpc>
                          <a:spcPct val="110000"/>
                        </a:lnSpc>
                        <a:buFont typeface="+mj-lt"/>
                        <a:buAutoNum type="arabicPeriod"/>
                      </a:pPr>
                      <a:r>
                        <a:rPr lang="en-US" sz="2000" kern="1200" dirty="0" smtClean="0">
                          <a:solidFill>
                            <a:schemeClr val="dk1"/>
                          </a:solidFill>
                          <a:effectLst/>
                          <a:latin typeface="+mn-lt"/>
                          <a:ea typeface="+mn-ea"/>
                          <a:cs typeface="+mn-cs"/>
                        </a:rPr>
                        <a:t>In</a:t>
                      </a:r>
                      <a:r>
                        <a:rPr lang="en-US" sz="2000" kern="1200" baseline="0" dirty="0" smtClean="0">
                          <a:solidFill>
                            <a:schemeClr val="dk1"/>
                          </a:solidFill>
                          <a:effectLst/>
                          <a:latin typeface="+mn-lt"/>
                          <a:ea typeface="+mn-ea"/>
                          <a:cs typeface="+mn-cs"/>
                        </a:rPr>
                        <a:t> table groups, </a:t>
                      </a:r>
                      <a:r>
                        <a:rPr lang="en-US" sz="2000" kern="1200" dirty="0" smtClean="0">
                          <a:solidFill>
                            <a:schemeClr val="dk1"/>
                          </a:solidFill>
                          <a:effectLst/>
                          <a:latin typeface="+mn-lt"/>
                          <a:ea typeface="+mn-ea"/>
                          <a:cs typeface="+mn-cs"/>
                        </a:rPr>
                        <a:t>consider what support this teacher will</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need to move forward.</a:t>
                      </a:r>
                    </a:p>
                    <a:p>
                      <a:pPr marL="228600" lvl="0" indent="-228600">
                        <a:lnSpc>
                          <a:spcPct val="110000"/>
                        </a:lnSpc>
                        <a:buFont typeface="+mj-lt"/>
                        <a:buAutoNum type="arabicPeriod"/>
                      </a:pPr>
                      <a:r>
                        <a:rPr lang="en-US" sz="2000" kern="1200" baseline="0" dirty="0" smtClean="0">
                          <a:solidFill>
                            <a:schemeClr val="dk1"/>
                          </a:solidFill>
                          <a:effectLst/>
                          <a:latin typeface="+mn-lt"/>
                          <a:ea typeface="+mn-ea"/>
                          <a:cs typeface="+mn-cs"/>
                        </a:rPr>
                        <a:t>Using the </a:t>
                      </a:r>
                      <a:r>
                        <a:rPr lang="en-US" sz="2000" kern="1200" dirty="0" smtClean="0">
                          <a:solidFill>
                            <a:schemeClr val="dk1"/>
                          </a:solidFill>
                          <a:effectLst/>
                          <a:latin typeface="+mn-lt"/>
                          <a:ea typeface="+mn-ea"/>
                          <a:cs typeface="+mn-cs"/>
                        </a:rPr>
                        <a:t>“Stages of Concern” Continuum with</a:t>
                      </a:r>
                      <a:r>
                        <a:rPr lang="en-US" sz="2000" kern="1200" baseline="0" dirty="0" smtClean="0">
                          <a:solidFill>
                            <a:schemeClr val="dk1"/>
                          </a:solidFill>
                          <a:effectLst/>
                          <a:latin typeface="+mn-lt"/>
                          <a:ea typeface="+mn-ea"/>
                          <a:cs typeface="+mn-cs"/>
                        </a:rPr>
                        <a:t> an</a:t>
                      </a:r>
                      <a:r>
                        <a:rPr lang="en-US" sz="2000" kern="1200" dirty="0" smtClean="0">
                          <a:solidFill>
                            <a:schemeClr val="dk1"/>
                          </a:solidFill>
                          <a:effectLst/>
                          <a:latin typeface="+mn-lt"/>
                          <a:ea typeface="+mn-ea"/>
                          <a:cs typeface="+mn-cs"/>
                        </a:rPr>
                        <a:t> explanation for each stage,</a:t>
                      </a:r>
                      <a:r>
                        <a:rPr lang="en-US" sz="2000" kern="1200" baseline="0" dirty="0" smtClean="0">
                          <a:solidFill>
                            <a:schemeClr val="dk1"/>
                          </a:solidFill>
                          <a:effectLst/>
                          <a:latin typeface="+mn-lt"/>
                          <a:ea typeface="+mn-ea"/>
                          <a:cs typeface="+mn-cs"/>
                        </a:rPr>
                        <a:t> discuss:</a:t>
                      </a:r>
                    </a:p>
                    <a:p>
                      <a:pPr marL="457200" lvl="0" indent="-228600">
                        <a:lnSpc>
                          <a:spcPct val="110000"/>
                        </a:lnSpc>
                        <a:buFont typeface="+mj-lt"/>
                        <a:buAutoNum type="alphaLcPeriod"/>
                      </a:pPr>
                      <a:r>
                        <a:rPr lang="en-US" sz="2000" kern="1200" dirty="0" smtClean="0">
                          <a:solidFill>
                            <a:schemeClr val="dk1"/>
                          </a:solidFill>
                          <a:effectLst/>
                          <a:latin typeface="+mn-lt"/>
                          <a:ea typeface="+mn-ea"/>
                          <a:cs typeface="+mn-cs"/>
                        </a:rPr>
                        <a:t>How do teachers’ </a:t>
                      </a:r>
                      <a:r>
                        <a:rPr lang="en-US" sz="2000" i="1" kern="1200" dirty="0" smtClean="0">
                          <a:solidFill>
                            <a:schemeClr val="dk1"/>
                          </a:solidFill>
                          <a:effectLst/>
                          <a:latin typeface="+mn-lt"/>
                          <a:ea typeface="+mn-ea"/>
                          <a:cs typeface="+mn-cs"/>
                        </a:rPr>
                        <a:t>concerns</a:t>
                      </a:r>
                      <a:r>
                        <a:rPr lang="en-US" sz="2000" kern="1200" dirty="0" smtClean="0">
                          <a:solidFill>
                            <a:schemeClr val="dk1"/>
                          </a:solidFill>
                          <a:effectLst/>
                          <a:latin typeface="+mn-lt"/>
                          <a:ea typeface="+mn-ea"/>
                          <a:cs typeface="+mn-cs"/>
                        </a:rPr>
                        <a:t> change as they move through the change process?</a:t>
                      </a:r>
                    </a:p>
                    <a:p>
                      <a:pPr marL="457200" lvl="0" indent="-228600">
                        <a:lnSpc>
                          <a:spcPct val="110000"/>
                        </a:lnSpc>
                        <a:buFont typeface="+mj-lt"/>
                        <a:buAutoNum type="alphaLcPeriod"/>
                      </a:pPr>
                      <a:r>
                        <a:rPr lang="en-US" sz="2000" kern="1200" baseline="0" dirty="0" smtClean="0">
                          <a:solidFill>
                            <a:schemeClr val="dk1"/>
                          </a:solidFill>
                          <a:effectLst/>
                          <a:latin typeface="+mn-lt"/>
                          <a:ea typeface="+mn-ea"/>
                          <a:cs typeface="+mn-cs"/>
                        </a:rPr>
                        <a:t>H</a:t>
                      </a:r>
                      <a:r>
                        <a:rPr lang="en-US" sz="2000" kern="1200" dirty="0" smtClean="0">
                          <a:solidFill>
                            <a:schemeClr val="dk1"/>
                          </a:solidFill>
                          <a:effectLst/>
                          <a:latin typeface="+mn-lt"/>
                          <a:ea typeface="+mn-ea"/>
                          <a:cs typeface="+mn-cs"/>
                        </a:rPr>
                        <a:t>ow can the questions teachers ask provide</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information for coaches?</a:t>
                      </a:r>
                    </a:p>
                    <a:p>
                      <a:pPr marL="457200" lvl="0" indent="-228600">
                        <a:lnSpc>
                          <a:spcPct val="110000"/>
                        </a:lnSpc>
                        <a:buFont typeface="+mj-lt"/>
                        <a:buAutoNum type="alphaLcPeriod"/>
                      </a:pPr>
                      <a:r>
                        <a:rPr lang="en-US" sz="2000" kern="1200" dirty="0" smtClean="0">
                          <a:solidFill>
                            <a:schemeClr val="dk1"/>
                          </a:solidFill>
                          <a:effectLst/>
                          <a:latin typeface="+mn-lt"/>
                          <a:ea typeface="+mn-ea"/>
                          <a:cs typeface="+mn-cs"/>
                        </a:rPr>
                        <a:t>How do teachers’ </a:t>
                      </a:r>
                      <a:r>
                        <a:rPr lang="en-US" sz="2000" i="1" kern="1200" dirty="0" smtClean="0">
                          <a:solidFill>
                            <a:schemeClr val="dk1"/>
                          </a:solidFill>
                          <a:effectLst/>
                          <a:latin typeface="+mn-lt"/>
                          <a:ea typeface="+mn-ea"/>
                          <a:cs typeface="+mn-cs"/>
                        </a:rPr>
                        <a:t>attitudes</a:t>
                      </a:r>
                      <a:r>
                        <a:rPr lang="en-US" sz="2000" kern="1200" dirty="0" smtClean="0">
                          <a:solidFill>
                            <a:schemeClr val="dk1"/>
                          </a:solidFill>
                          <a:effectLst/>
                          <a:latin typeface="+mn-lt"/>
                          <a:ea typeface="+mn-ea"/>
                          <a:cs typeface="+mn-cs"/>
                        </a:rPr>
                        <a:t> change as they become more familiar with knowledge and practices involved in a change? </a:t>
                      </a:r>
                      <a:endParaRPr lang="en-US" sz="1800" kern="1200" dirty="0" smtClean="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1774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6341347" y="5605272"/>
            <a:ext cx="859536" cy="937283"/>
          </a:xfrm>
          <a:prstGeom prst="rect">
            <a:avLst/>
          </a:prstGeom>
          <a:noFill/>
          <a:ln w="9525">
            <a:noFill/>
            <a:miter lim="800000"/>
            <a:headEnd/>
            <a:tailEnd/>
          </a:ln>
        </p:spPr>
      </p:pic>
      <p:sp>
        <p:nvSpPr>
          <p:cNvPr id="4" name="Rectangle 3"/>
          <p:cNvSpPr/>
          <p:nvPr/>
        </p:nvSpPr>
        <p:spPr>
          <a:xfrm>
            <a:off x="6423952" y="5567854"/>
            <a:ext cx="691150" cy="615553"/>
          </a:xfrm>
          <a:prstGeom prst="rect">
            <a:avLst/>
          </a:prstGeom>
        </p:spPr>
        <p:txBody>
          <a:bodyPr wrap="none">
            <a:spAutoFit/>
          </a:bodyPr>
          <a:lstStyle/>
          <a:p>
            <a:pPr algn="ctr">
              <a:buFont typeface="Arial" charset="0"/>
              <a:buNone/>
            </a:pPr>
            <a:r>
              <a:rPr lang="en-US" sz="1700" dirty="0" smtClean="0"/>
              <a:t>Pages</a:t>
            </a:r>
          </a:p>
          <a:p>
            <a:pPr algn="ctr">
              <a:buFont typeface="Arial" charset="0"/>
              <a:buNone/>
            </a:pPr>
            <a:r>
              <a:rPr lang="en-US" sz="1700" dirty="0" smtClean="0"/>
              <a:t>8-11</a:t>
            </a:r>
            <a:endParaRPr lang="en-US" sz="1700"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Tree>
    <p:extLst>
      <p:ext uri="{BB962C8B-B14F-4D97-AF65-F5344CB8AC3E}">
        <p14:creationId xmlns:p14="http://schemas.microsoft.com/office/powerpoint/2010/main" val="417925293"/>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5087" y="1695659"/>
            <a:ext cx="8153400" cy="3973033"/>
          </a:xfrm>
        </p:spPr>
        <p:txBody>
          <a:bodyPr/>
          <a:lstStyle/>
          <a:p>
            <a:r>
              <a:rPr lang="en-US" sz="3200" dirty="0" smtClean="0"/>
              <a:t>Increasing Capacity in Implementing CCS</a:t>
            </a:r>
          </a:p>
          <a:p>
            <a:r>
              <a:rPr lang="en-US" sz="3200" dirty="0" smtClean="0"/>
              <a:t>Active Listening</a:t>
            </a:r>
          </a:p>
          <a:p>
            <a:r>
              <a:rPr lang="en-US" sz="3200" dirty="0" smtClean="0"/>
              <a:t>Thoughtful and Reflective Questioning</a:t>
            </a:r>
          </a:p>
          <a:p>
            <a:r>
              <a:rPr lang="en-US" sz="3200" dirty="0" smtClean="0"/>
              <a:t>Providing Effective Feedback</a:t>
            </a:r>
          </a:p>
          <a:p>
            <a:r>
              <a:rPr lang="en-US" sz="3200" dirty="0" smtClean="0"/>
              <a:t>Building Relationships</a:t>
            </a:r>
            <a:endParaRPr lang="en-US" sz="3200" dirty="0"/>
          </a:p>
        </p:txBody>
      </p:sp>
      <p:sp>
        <p:nvSpPr>
          <p:cNvPr id="3" name="Title 2"/>
          <p:cNvSpPr>
            <a:spLocks noGrp="1"/>
          </p:cNvSpPr>
          <p:nvPr>
            <p:ph type="title"/>
          </p:nvPr>
        </p:nvSpPr>
        <p:spPr/>
        <p:txBody>
          <a:bodyPr/>
          <a:lstStyle/>
          <a:p>
            <a:r>
              <a:rPr lang="en-US" dirty="0" smtClean="0"/>
              <a:t>Essential Skills for CT Core Coaches</a:t>
            </a:r>
            <a:endParaRPr lang="en-US" dirty="0"/>
          </a:p>
        </p:txBody>
      </p:sp>
      <p:sp>
        <p:nvSpPr>
          <p:cNvPr id="12" name="Footer Placeholder 11"/>
          <p:cNvSpPr>
            <a:spLocks noGrp="1"/>
          </p:cNvSpPr>
          <p:nvPr>
            <p:ph type="ftr" sz="quarter" idx="10"/>
          </p:nvPr>
        </p:nvSpPr>
        <p:spPr/>
        <p:txBody>
          <a:bodyPr/>
          <a:lstStyle/>
          <a:p>
            <a:r>
              <a:rPr lang="en-US" dirty="0" smtClean="0"/>
              <a:t> </a:t>
            </a:r>
            <a:endParaRPr lang="en-US" dirty="0"/>
          </a:p>
        </p:txBody>
      </p:sp>
      <p:sp>
        <p:nvSpPr>
          <p:cNvPr id="13" name="Slide Number Placeholder 12"/>
          <p:cNvSpPr>
            <a:spLocks noGrp="1"/>
          </p:cNvSpPr>
          <p:nvPr>
            <p:ph type="sldNum" sz="quarter" idx="11"/>
          </p:nvPr>
        </p:nvSpPr>
        <p:spPr/>
        <p:txBody>
          <a:bodyPr/>
          <a:lstStyle/>
          <a:p>
            <a:pPr algn="r"/>
            <a:fld id="{8D79BE21-F712-4A53-802B-F850200F0AA7}" type="slidenum">
              <a:rPr lang="en-US" smtClean="0"/>
              <a:pPr algn="r"/>
              <a:t>27</a:t>
            </a:fld>
            <a:endParaRPr lang="en-US" dirty="0"/>
          </a:p>
        </p:txBody>
      </p:sp>
    </p:spTree>
    <p:extLst>
      <p:ext uri="{BB962C8B-B14F-4D97-AF65-F5344CB8AC3E}">
        <p14:creationId xmlns:p14="http://schemas.microsoft.com/office/powerpoint/2010/main" val="317083350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8653" y="1044961"/>
            <a:ext cx="8153400" cy="4250394"/>
          </a:xfrm>
        </p:spPr>
        <p:txBody>
          <a:bodyPr/>
          <a:lstStyle/>
          <a:p>
            <a:pPr>
              <a:spcAft>
                <a:spcPts val="600"/>
              </a:spcAft>
            </a:pPr>
            <a:r>
              <a:rPr lang="en-US" sz="2700" dirty="0" smtClean="0"/>
              <a:t>Foster a safe environment that encourages risk taking and implementation of new processes and approaches</a:t>
            </a:r>
          </a:p>
          <a:p>
            <a:pPr>
              <a:spcAft>
                <a:spcPts val="600"/>
              </a:spcAft>
            </a:pPr>
            <a:r>
              <a:rPr lang="en-US" sz="2700" dirty="0" smtClean="0"/>
              <a:t>Provide opportunities to develop, practice, and reflect </a:t>
            </a:r>
          </a:p>
          <a:p>
            <a:pPr>
              <a:spcAft>
                <a:spcPts val="600"/>
              </a:spcAft>
            </a:pPr>
            <a:r>
              <a:rPr lang="en-US" sz="2700" dirty="0" smtClean="0"/>
              <a:t>Demonstrate sensitivity to individual needs and differences</a:t>
            </a:r>
          </a:p>
          <a:p>
            <a:pPr>
              <a:spcAft>
                <a:spcPts val="600"/>
              </a:spcAft>
            </a:pPr>
            <a:r>
              <a:rPr lang="en-US" sz="2700" dirty="0" smtClean="0"/>
              <a:t>Practice gradual release: model, provide support and feedback, encourage independent use</a:t>
            </a:r>
          </a:p>
          <a:p>
            <a:pPr>
              <a:spcAft>
                <a:spcPts val="600"/>
              </a:spcAft>
            </a:pPr>
            <a:r>
              <a:rPr lang="en-US" sz="2700" dirty="0"/>
              <a:t>Recognize and celebrate success</a:t>
            </a:r>
          </a:p>
          <a:p>
            <a:endParaRPr lang="en-US" dirty="0"/>
          </a:p>
        </p:txBody>
      </p:sp>
      <p:sp>
        <p:nvSpPr>
          <p:cNvPr id="3" name="Title 2"/>
          <p:cNvSpPr>
            <a:spLocks noGrp="1"/>
          </p:cNvSpPr>
          <p:nvPr>
            <p:ph type="title"/>
          </p:nvPr>
        </p:nvSpPr>
        <p:spPr/>
        <p:txBody>
          <a:bodyPr/>
          <a:lstStyle/>
          <a:p>
            <a:r>
              <a:rPr lang="en-US" dirty="0" smtClean="0"/>
              <a:t>Increasing Capacity</a:t>
            </a:r>
            <a:endParaRPr lang="en-US" dirty="0"/>
          </a:p>
        </p:txBody>
      </p:sp>
      <p:sp>
        <p:nvSpPr>
          <p:cNvPr id="7" name="Footer Placeholder 6"/>
          <p:cNvSpPr>
            <a:spLocks noGrp="1"/>
          </p:cNvSpPr>
          <p:nvPr>
            <p:ph type="ftr" sz="quarter" idx="10"/>
          </p:nvPr>
        </p:nvSpPr>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28</a:t>
            </a:fld>
            <a:endParaRPr lang="en-US" dirty="0"/>
          </a:p>
        </p:txBody>
      </p:sp>
    </p:spTree>
    <p:extLst>
      <p:ext uri="{BB962C8B-B14F-4D97-AF65-F5344CB8AC3E}">
        <p14:creationId xmlns:p14="http://schemas.microsoft.com/office/powerpoint/2010/main" val="456081699"/>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Active Listening</a:t>
            </a:r>
            <a:endParaRPr lang="en-US" dirty="0"/>
          </a:p>
        </p:txBody>
      </p:sp>
      <p:sp>
        <p:nvSpPr>
          <p:cNvPr id="2" name="Content Placeholder 1"/>
          <p:cNvSpPr>
            <a:spLocks noGrp="1"/>
          </p:cNvSpPr>
          <p:nvPr>
            <p:ph type="body" sz="quarter" idx="10"/>
          </p:nvPr>
        </p:nvSpPr>
        <p:spPr>
          <a:xfrm>
            <a:off x="380999" y="1417320"/>
            <a:ext cx="8919411" cy="4856714"/>
          </a:xfrm>
        </p:spPr>
        <p:txBody>
          <a:bodyPr/>
          <a:lstStyle/>
          <a:p>
            <a:r>
              <a:rPr lang="en-US" sz="2800" dirty="0" smtClean="0"/>
              <a:t>Promoting a spirit of inquiry</a:t>
            </a:r>
          </a:p>
          <a:p>
            <a:r>
              <a:rPr lang="en-US" sz="2800" dirty="0" smtClean="0"/>
              <a:t>Pausing</a:t>
            </a:r>
          </a:p>
          <a:p>
            <a:r>
              <a:rPr lang="en-US" sz="2800" dirty="0" smtClean="0"/>
              <a:t>Paraphrasing</a:t>
            </a:r>
          </a:p>
          <a:p>
            <a:r>
              <a:rPr lang="en-US" sz="2800" dirty="0" smtClean="0"/>
              <a:t>Probing</a:t>
            </a:r>
          </a:p>
          <a:p>
            <a:r>
              <a:rPr lang="en-US" sz="2800" dirty="0" smtClean="0"/>
              <a:t>Putting ideas on the table</a:t>
            </a:r>
          </a:p>
          <a:p>
            <a:r>
              <a:rPr lang="en-US" sz="2800" dirty="0" smtClean="0"/>
              <a:t>Paying attention to self and others</a:t>
            </a:r>
          </a:p>
          <a:p>
            <a:r>
              <a:rPr lang="en-US" sz="2800" dirty="0" smtClean="0"/>
              <a:t>Presuming positive intentions</a:t>
            </a:r>
          </a:p>
          <a:p>
            <a:endParaRPr lang="en-US" sz="2800" dirty="0" smtClean="0"/>
          </a:p>
          <a:p>
            <a:pPr marL="0" indent="0">
              <a:buNone/>
            </a:pPr>
            <a:r>
              <a:rPr lang="en-US" sz="1800" dirty="0" smtClean="0"/>
              <a:t>from “Seven Norms of Collaboration”</a:t>
            </a:r>
          </a:p>
          <a:p>
            <a:pPr marL="0" indent="0">
              <a:buNone/>
            </a:pPr>
            <a:r>
              <a:rPr lang="en-US" sz="1800" dirty="0" smtClean="0"/>
              <a:t>http://www.thinkingcollaborative.com/norms-collaboration-toolkit/</a:t>
            </a:r>
          </a:p>
          <a:p>
            <a:pPr marL="0" indent="0">
              <a:buNone/>
            </a:pPr>
            <a:endParaRPr lang="en-US"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4927" y="1523999"/>
            <a:ext cx="2720546" cy="1940656"/>
          </a:xfrm>
          <a:prstGeom prst="rect">
            <a:avLst/>
          </a:prstGeom>
        </p:spPr>
      </p:pic>
      <p:sp>
        <p:nvSpPr>
          <p:cNvPr id="9" name="Footer Placeholder 8"/>
          <p:cNvSpPr>
            <a:spLocks noGrp="1"/>
          </p:cNvSpPr>
          <p:nvPr>
            <p:ph type="ftr" sz="quarter" idx="11"/>
          </p:nvPr>
        </p:nvSpPr>
        <p:spPr/>
        <p:txBody>
          <a:bodyPr/>
          <a:lstStyle/>
          <a:p>
            <a:r>
              <a:rPr lang="en-US" dirty="0" smtClean="0"/>
              <a:t> </a:t>
            </a:r>
            <a:endParaRPr lang="en-US" dirty="0"/>
          </a:p>
        </p:txBody>
      </p:sp>
      <p:sp>
        <p:nvSpPr>
          <p:cNvPr id="10" name="Slide Number Placeholder 9"/>
          <p:cNvSpPr>
            <a:spLocks noGrp="1"/>
          </p:cNvSpPr>
          <p:nvPr>
            <p:ph type="sldNum" sz="quarter" idx="12"/>
          </p:nvPr>
        </p:nvSpPr>
        <p:spPr/>
        <p:txBody>
          <a:bodyPr/>
          <a:lstStyle/>
          <a:p>
            <a:fld id="{EE3D4692-A625-460F-A072-DE10EEAA5719}" type="slidenum">
              <a:rPr lang="en-US" smtClean="0"/>
              <a:pPr/>
              <a:t>29</a:t>
            </a:fld>
            <a:endParaRPr lang="en-US" dirty="0"/>
          </a:p>
        </p:txBody>
      </p:sp>
    </p:spTree>
    <p:extLst>
      <p:ext uri="{BB962C8B-B14F-4D97-AF65-F5344CB8AC3E}">
        <p14:creationId xmlns:p14="http://schemas.microsoft.com/office/powerpoint/2010/main" val="3837461660"/>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Assessing Your Active Listening Skills</a:t>
            </a:r>
            <a:endParaRPr lang="en-US" dirty="0"/>
          </a:p>
        </p:txBody>
      </p:sp>
      <p:sp>
        <p:nvSpPr>
          <p:cNvPr id="2" name="Content Placeholder 1"/>
          <p:cNvSpPr>
            <a:spLocks noGrp="1"/>
          </p:cNvSpPr>
          <p:nvPr>
            <p:ph type="body" sz="quarter" idx="10"/>
          </p:nvPr>
        </p:nvSpPr>
        <p:spPr>
          <a:xfrm>
            <a:off x="381000" y="1737053"/>
            <a:ext cx="8382000" cy="3841052"/>
          </a:xfrm>
        </p:spPr>
        <p:txBody>
          <a:bodyPr/>
          <a:lstStyle/>
          <a:p>
            <a:pPr marL="514350" indent="-514350">
              <a:buAutoNum type="arabicPeriod"/>
            </a:pPr>
            <a:r>
              <a:rPr lang="en-US" sz="3200" dirty="0" smtClean="0"/>
              <a:t>Read the </a:t>
            </a:r>
            <a:r>
              <a:rPr lang="en-US" sz="3200" i="1" dirty="0" smtClean="0"/>
              <a:t>Seven Norms of Collaboration</a:t>
            </a:r>
            <a:r>
              <a:rPr lang="en-US" sz="3200" dirty="0" smtClean="0"/>
              <a:t>.</a:t>
            </a:r>
          </a:p>
          <a:p>
            <a:pPr marL="514350" indent="-514350">
              <a:buAutoNum type="arabicPeriod"/>
            </a:pPr>
            <a:r>
              <a:rPr lang="en-US" sz="3200" dirty="0" smtClean="0"/>
              <a:t>Select one that you do well, and one that you would like to improve upon.</a:t>
            </a:r>
          </a:p>
          <a:p>
            <a:pPr marL="514350" indent="-514350">
              <a:buAutoNum type="arabicPeriod"/>
            </a:pPr>
            <a:r>
              <a:rPr lang="en-US" sz="3200" dirty="0" smtClean="0"/>
              <a:t>Pair with a neighbor and explain the norm that you do well and give an example, as well as the one you would like to improve upon.</a:t>
            </a:r>
          </a:p>
          <a:p>
            <a:pPr marL="514350" indent="-514350">
              <a:buAutoNum type="arabicPeriod"/>
            </a:pPr>
            <a:r>
              <a:rPr lang="en-US" sz="3200" dirty="0" smtClean="0"/>
              <a:t>Discuss with your table: Are there commonalities among your choices?</a:t>
            </a:r>
            <a:endParaRPr lang="en-US" sz="3200"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pPr algn="r"/>
            <a:fld id="{8D79BE21-F712-4A53-802B-F850200F0AA7}" type="slidenum">
              <a:rPr lang="en-US" smtClean="0"/>
              <a:pPr algn="r"/>
              <a:t>30</a:t>
            </a:fld>
            <a:endParaRPr lang="en-US" dirty="0"/>
          </a:p>
        </p:txBody>
      </p:sp>
      <p:sp>
        <p:nvSpPr>
          <p:cNvPr id="6" name="Rectangle 5"/>
          <p:cNvSpPr/>
          <p:nvPr/>
        </p:nvSpPr>
        <p:spPr>
          <a:xfrm>
            <a:off x="288077" y="971117"/>
            <a:ext cx="3610155" cy="707886"/>
          </a:xfrm>
          <a:prstGeom prst="rect">
            <a:avLst/>
          </a:prstGeom>
          <a:noFill/>
        </p:spPr>
        <p:txBody>
          <a:bodyPr wrap="none" lIns="91440" tIns="45720" rIns="91440" bIns="45720">
            <a:spAutoFit/>
          </a:bodyPr>
          <a:lstStyle/>
          <a:p>
            <a:pPr algn="ctr"/>
            <a:r>
              <a:rPr lang="en-US" sz="4000" b="0" cap="none" spc="0" dirty="0" smtClean="0">
                <a:ln w="0"/>
                <a:solidFill>
                  <a:schemeClr val="accent1"/>
                </a:solidFill>
                <a:effectLst>
                  <a:outerShdw blurRad="38100" dist="25400" dir="5400000" algn="ctr" rotWithShape="0">
                    <a:srgbClr val="6E747A">
                      <a:alpha val="43000"/>
                    </a:srgbClr>
                  </a:outerShdw>
                </a:effectLst>
              </a:rPr>
              <a:t>Think-Pair-Share</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pic>
        <p:nvPicPr>
          <p:cNvPr id="7" name="Picture 5" descr="Picture10.png"/>
          <p:cNvPicPr>
            <a:picLocks noChangeAspect="1"/>
          </p:cNvPicPr>
          <p:nvPr/>
        </p:nvPicPr>
        <p:blipFill>
          <a:blip r:embed="rId3" cstate="print"/>
          <a:srcRect/>
          <a:stretch>
            <a:fillRect/>
          </a:stretch>
        </p:blipFill>
        <p:spPr bwMode="auto">
          <a:xfrm>
            <a:off x="6326357" y="5650242"/>
            <a:ext cx="859536" cy="937283"/>
          </a:xfrm>
          <a:prstGeom prst="rect">
            <a:avLst/>
          </a:prstGeom>
          <a:noFill/>
          <a:ln w="9525">
            <a:noFill/>
            <a:miter lim="800000"/>
            <a:headEnd/>
            <a:tailEnd/>
          </a:ln>
        </p:spPr>
      </p:pic>
      <p:sp>
        <p:nvSpPr>
          <p:cNvPr id="8" name="Rectangle 7"/>
          <p:cNvSpPr/>
          <p:nvPr/>
        </p:nvSpPr>
        <p:spPr>
          <a:xfrm>
            <a:off x="6290844" y="5655111"/>
            <a:ext cx="918393" cy="369332"/>
          </a:xfrm>
          <a:prstGeom prst="rect">
            <a:avLst/>
          </a:prstGeom>
        </p:spPr>
        <p:txBody>
          <a:bodyPr wrap="none">
            <a:spAutoFit/>
          </a:bodyPr>
          <a:lstStyle/>
          <a:p>
            <a:pPr algn="ctr">
              <a:buFont typeface="Arial" charset="0"/>
              <a:buNone/>
            </a:pPr>
            <a:r>
              <a:rPr lang="en-US" dirty="0" smtClean="0"/>
              <a:t>Page 12</a:t>
            </a:r>
            <a:endParaRPr lang="en-US" i="1" dirty="0">
              <a:hlinkClick r:id="rId4"/>
            </a:endParaRPr>
          </a:p>
        </p:txBody>
      </p:sp>
    </p:spTree>
    <p:extLst>
      <p:ext uri="{BB962C8B-B14F-4D97-AF65-F5344CB8AC3E}">
        <p14:creationId xmlns:p14="http://schemas.microsoft.com/office/powerpoint/2010/main" val="210505127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16</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282695174"/>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974481" y="4584293"/>
            <a:ext cx="3811422" cy="461665"/>
          </a:xfrm>
          <a:prstGeom prst="rect">
            <a:avLst/>
          </a:prstGeom>
          <a:noFill/>
        </p:spPr>
        <p:txBody>
          <a:bodyPr wrap="square" rtlCol="0">
            <a:spAutoFit/>
          </a:bodyPr>
          <a:lstStyle/>
          <a:p>
            <a:pPr lvl="0" algn="ctr"/>
            <a:r>
              <a:rPr lang="en-US" sz="2400" dirty="0"/>
              <a:t> Classroom “Look Fors”</a:t>
            </a:r>
          </a:p>
        </p:txBody>
      </p:sp>
    </p:spTree>
    <p:extLst>
      <p:ext uri="{BB962C8B-B14F-4D97-AF65-F5344CB8AC3E}">
        <p14:creationId xmlns:p14="http://schemas.microsoft.com/office/powerpoint/2010/main" val="218302321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4000" dirty="0" smtClean="0"/>
              <a:t>Part 2</a:t>
            </a:r>
          </a:p>
        </p:txBody>
      </p:sp>
      <p:sp>
        <p:nvSpPr>
          <p:cNvPr id="4" name="Text Placeholder 3"/>
          <p:cNvSpPr>
            <a:spLocks noGrp="1"/>
          </p:cNvSpPr>
          <p:nvPr>
            <p:ph type="body" idx="1"/>
          </p:nvPr>
        </p:nvSpPr>
        <p:spPr/>
        <p:txBody>
          <a:bodyPr/>
          <a:lstStyle/>
          <a:p>
            <a:pPr marL="396875" indent="-396875"/>
            <a:r>
              <a:rPr lang="en-US" sz="3200" dirty="0" smtClean="0">
                <a:solidFill>
                  <a:schemeClr val="tx1"/>
                </a:solidFill>
              </a:rPr>
              <a:t>Supporting Teachers in the Change Process</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17</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623888" y="4801083"/>
            <a:ext cx="855322" cy="932688"/>
          </a:xfrm>
          <a:prstGeom prst="rect">
            <a:avLst/>
          </a:prstGeom>
          <a:noFill/>
          <a:ln w="9525">
            <a:noFill/>
            <a:miter lim="800000"/>
            <a:headEnd/>
            <a:tailEnd/>
          </a:ln>
        </p:spPr>
      </p:pic>
      <p:sp>
        <p:nvSpPr>
          <p:cNvPr id="3" name="TextBox 2"/>
          <p:cNvSpPr txBox="1"/>
          <p:nvPr/>
        </p:nvSpPr>
        <p:spPr>
          <a:xfrm>
            <a:off x="642904" y="4801083"/>
            <a:ext cx="1088571" cy="369332"/>
          </a:xfrm>
          <a:prstGeom prst="rect">
            <a:avLst/>
          </a:prstGeom>
          <a:noFill/>
        </p:spPr>
        <p:txBody>
          <a:bodyPr wrap="square" rtlCol="0">
            <a:spAutoFit/>
          </a:bodyPr>
          <a:lstStyle/>
          <a:p>
            <a:r>
              <a:rPr lang="en-US" dirty="0" smtClean="0"/>
              <a:t>Page 8 </a:t>
            </a:r>
            <a:endParaRPr lang="en-US" dirty="0"/>
          </a:p>
        </p:txBody>
      </p:sp>
    </p:spTree>
    <p:extLst>
      <p:ext uri="{BB962C8B-B14F-4D97-AF65-F5344CB8AC3E}">
        <p14:creationId xmlns:p14="http://schemas.microsoft.com/office/powerpoint/2010/main" val="29795906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230188"/>
            <a:ext cx="8382000" cy="553998"/>
          </a:xfrm>
        </p:spPr>
        <p:txBody>
          <a:bodyPr/>
          <a:lstStyle/>
          <a:p>
            <a:r>
              <a:rPr lang="en-US" dirty="0" smtClean="0"/>
              <a:t>The Challenge of Change</a:t>
            </a:r>
            <a:endParaRPr lang="en-US" dirty="0"/>
          </a:p>
        </p:txBody>
      </p:sp>
      <p:pic>
        <p:nvPicPr>
          <p:cNvPr id="11" name="Content Placeholder 10"/>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6202659" y="3891766"/>
            <a:ext cx="2276906" cy="1491640"/>
          </a:xfrm>
        </p:spPr>
      </p:pic>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18</a:t>
            </a:fld>
            <a:endParaRPr lang="en-US" dirty="0"/>
          </a:p>
        </p:txBody>
      </p:sp>
      <p:sp>
        <p:nvSpPr>
          <p:cNvPr id="8" name="TextBox 7"/>
          <p:cNvSpPr txBox="1"/>
          <p:nvPr/>
        </p:nvSpPr>
        <p:spPr>
          <a:xfrm>
            <a:off x="160921" y="4637586"/>
            <a:ext cx="5395818" cy="923330"/>
          </a:xfrm>
          <a:prstGeom prst="rect">
            <a:avLst/>
          </a:prstGeom>
          <a:noFill/>
        </p:spPr>
        <p:txBody>
          <a:bodyPr wrap="square" rtlCol="0">
            <a:spAutoFit/>
          </a:bodyPr>
          <a:lstStyle/>
          <a:p>
            <a:r>
              <a:rPr lang="en-US" dirty="0" smtClean="0"/>
              <a:t>Implementation of the Common Core State Standards: A Transition Guide for School-level Leaders (</a:t>
            </a:r>
            <a:r>
              <a:rPr lang="en-US" dirty="0"/>
              <a:t>2013</a:t>
            </a:r>
            <a:r>
              <a:rPr lang="en-US" dirty="0" smtClean="0"/>
              <a:t>)</a:t>
            </a:r>
          </a:p>
          <a:p>
            <a:r>
              <a:rPr lang="en-US" dirty="0" smtClean="0">
                <a:hlinkClick r:id="rId4"/>
              </a:rPr>
              <a:t>http</a:t>
            </a:r>
            <a:r>
              <a:rPr lang="en-US" dirty="0">
                <a:hlinkClick r:id="rId4"/>
              </a:rPr>
              <a:t>://</a:t>
            </a:r>
            <a:r>
              <a:rPr lang="en-US" dirty="0" smtClean="0">
                <a:hlinkClick r:id="rId4"/>
              </a:rPr>
              <a:t>www.aspendrl.org</a:t>
            </a:r>
            <a:endParaRPr lang="en-US" dirty="0"/>
          </a:p>
        </p:txBody>
      </p:sp>
      <p:sp>
        <p:nvSpPr>
          <p:cNvPr id="12" name="Rectangle 11"/>
          <p:cNvSpPr/>
          <p:nvPr/>
        </p:nvSpPr>
        <p:spPr>
          <a:xfrm>
            <a:off x="311012" y="1106905"/>
            <a:ext cx="8039033" cy="2554545"/>
          </a:xfrm>
          <a:prstGeom prst="rect">
            <a:avLst/>
          </a:prstGeom>
        </p:spPr>
        <p:txBody>
          <a:bodyPr wrap="square">
            <a:spAutoFit/>
          </a:bodyPr>
          <a:lstStyle/>
          <a:p>
            <a:r>
              <a:rPr lang="en-US" sz="4000" dirty="0">
                <a:cs typeface="Times New Roman" panose="02020603050405020304" pitchFamily="18" charset="0"/>
              </a:rPr>
              <a:t>“A higher bar for students means a higher bar for our schools, which will have to make changes in how they approach teaching and learning.”</a:t>
            </a:r>
          </a:p>
        </p:txBody>
      </p:sp>
    </p:spTree>
    <p:extLst>
      <p:ext uri="{BB962C8B-B14F-4D97-AF65-F5344CB8AC3E}">
        <p14:creationId xmlns:p14="http://schemas.microsoft.com/office/powerpoint/2010/main" val="204825795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9" name="Picture 1027"/>
          <p:cNvPicPr>
            <a:picLocks noChangeAspect="1" noChangeArrowheads="1"/>
          </p:cNvPicPr>
          <p:nvPr/>
        </p:nvPicPr>
        <p:blipFill>
          <a:blip r:embed="rId3" cstate="print"/>
          <a:srcRect/>
          <a:stretch>
            <a:fillRect/>
          </a:stretch>
        </p:blipFill>
        <p:spPr bwMode="auto">
          <a:xfrm>
            <a:off x="802502" y="1175238"/>
            <a:ext cx="7692569" cy="3816903"/>
          </a:xfrm>
          <a:prstGeom prst="rect">
            <a:avLst/>
          </a:prstGeom>
          <a:noFill/>
          <a:ln w="9525">
            <a:noFill/>
            <a:miter lim="800000"/>
            <a:headEnd/>
            <a:tailEnd/>
          </a:ln>
        </p:spPr>
      </p:pic>
      <p:pic>
        <p:nvPicPr>
          <p:cNvPr id="6" name="Picture 10" descr="discussion 2.png"/>
          <p:cNvPicPr>
            <a:picLocks noChangeAspect="1"/>
          </p:cNvPicPr>
          <p:nvPr/>
        </p:nvPicPr>
        <p:blipFill>
          <a:blip r:embed="rId4" cstate="print"/>
          <a:srcRect/>
          <a:stretch>
            <a:fillRect/>
          </a:stretch>
        </p:blipFill>
        <p:spPr bwMode="auto">
          <a:xfrm>
            <a:off x="4084455" y="5170932"/>
            <a:ext cx="1486304" cy="1143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 Implementing Change</a:t>
            </a:r>
            <a:endParaRPr lang="en-US" dirty="0"/>
          </a:p>
        </p:txBody>
      </p:sp>
      <p:sp>
        <p:nvSpPr>
          <p:cNvPr id="3" name="Footer Placeholder 2"/>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19</a:t>
            </a:fld>
            <a:endParaRPr lang="en-US" dirty="0"/>
          </a:p>
        </p:txBody>
      </p:sp>
    </p:spTree>
    <p:extLst>
      <p:ext uri="{BB962C8B-B14F-4D97-AF65-F5344CB8AC3E}">
        <p14:creationId xmlns:p14="http://schemas.microsoft.com/office/powerpoint/2010/main" val="1420744420"/>
      </p:ext>
    </p:extLst>
  </p:cSld>
  <p:clrMapOvr>
    <a:masterClrMapping/>
  </p:clrMapOvr>
  <p:transition advTm="28919"/>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4048" y="1417320"/>
            <a:ext cx="8153400" cy="3434786"/>
          </a:xfrm>
        </p:spPr>
        <p:txBody>
          <a:bodyPr/>
          <a:lstStyle/>
          <a:p>
            <a:pPr>
              <a:spcAft>
                <a:spcPts val="2400"/>
              </a:spcAft>
            </a:pPr>
            <a:r>
              <a:rPr lang="en-US" dirty="0" smtClean="0"/>
              <a:t>Change is Learning</a:t>
            </a:r>
          </a:p>
          <a:p>
            <a:pPr>
              <a:spcAft>
                <a:spcPts val="2400"/>
              </a:spcAft>
            </a:pPr>
            <a:r>
              <a:rPr lang="en-US" dirty="0" smtClean="0"/>
              <a:t>Change is a Process, Not an Event</a:t>
            </a:r>
          </a:p>
          <a:p>
            <a:pPr>
              <a:spcAft>
                <a:spcPts val="2400"/>
              </a:spcAft>
            </a:pPr>
            <a:r>
              <a:rPr lang="en-US" dirty="0" smtClean="0"/>
              <a:t>Organizations Adopt Change; </a:t>
            </a:r>
            <a:r>
              <a:rPr lang="en-US" i="1" dirty="0"/>
              <a:t>I</a:t>
            </a:r>
            <a:r>
              <a:rPr lang="en-US" i="1" dirty="0" smtClean="0"/>
              <a:t>ndividuals </a:t>
            </a:r>
            <a:r>
              <a:rPr lang="en-US" dirty="0"/>
              <a:t>I</a:t>
            </a:r>
            <a:r>
              <a:rPr lang="en-US" dirty="0" smtClean="0"/>
              <a:t>mplement </a:t>
            </a:r>
            <a:r>
              <a:rPr lang="en-US" dirty="0"/>
              <a:t>C</a:t>
            </a:r>
            <a:r>
              <a:rPr lang="en-US" dirty="0" smtClean="0"/>
              <a:t>hange</a:t>
            </a:r>
          </a:p>
          <a:p>
            <a:pPr>
              <a:spcAft>
                <a:spcPts val="2400"/>
              </a:spcAft>
            </a:pPr>
            <a:r>
              <a:rPr lang="en-US" dirty="0" smtClean="0"/>
              <a:t>Facilitating Change is a Team </a:t>
            </a:r>
            <a:r>
              <a:rPr lang="en-US" dirty="0"/>
              <a:t>E</a:t>
            </a:r>
            <a:r>
              <a:rPr lang="en-US" dirty="0" smtClean="0"/>
              <a:t>ffort</a:t>
            </a:r>
          </a:p>
        </p:txBody>
      </p:sp>
      <p:sp>
        <p:nvSpPr>
          <p:cNvPr id="2" name="Title 1"/>
          <p:cNvSpPr>
            <a:spLocks noGrp="1"/>
          </p:cNvSpPr>
          <p:nvPr>
            <p:ph type="title"/>
          </p:nvPr>
        </p:nvSpPr>
        <p:spPr/>
        <p:txBody>
          <a:bodyPr/>
          <a:lstStyle/>
          <a:p>
            <a:r>
              <a:rPr lang="en-US" dirty="0" smtClean="0"/>
              <a:t>Why Change is Challenging</a:t>
            </a:r>
            <a:endParaRPr lang="en-US" dirty="0"/>
          </a:p>
        </p:txBody>
      </p:sp>
      <p:sp>
        <p:nvSpPr>
          <p:cNvPr id="3" name="Footer Placeholder 2"/>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20</a:t>
            </a:fld>
            <a:endParaRPr lang="en-US" dirty="0"/>
          </a:p>
        </p:txBody>
      </p:sp>
      <p:sp>
        <p:nvSpPr>
          <p:cNvPr id="6" name="Rectangle 5"/>
          <p:cNvSpPr/>
          <p:nvPr/>
        </p:nvSpPr>
        <p:spPr>
          <a:xfrm>
            <a:off x="5392062" y="5258728"/>
            <a:ext cx="2190087" cy="369332"/>
          </a:xfrm>
          <a:prstGeom prst="rect">
            <a:avLst/>
          </a:prstGeom>
        </p:spPr>
        <p:txBody>
          <a:bodyPr wrap="none">
            <a:spAutoFit/>
          </a:bodyPr>
          <a:lstStyle/>
          <a:p>
            <a:r>
              <a:rPr lang="en-US" dirty="0" smtClean="0"/>
              <a:t>Hall and Hord (2011)</a:t>
            </a:r>
            <a:endParaRPr lang="en-US" dirty="0"/>
          </a:p>
        </p:txBody>
      </p:sp>
    </p:spTree>
    <p:extLst>
      <p:ext uri="{BB962C8B-B14F-4D97-AF65-F5344CB8AC3E}">
        <p14:creationId xmlns:p14="http://schemas.microsoft.com/office/powerpoint/2010/main" val="174195685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eaLnBrk="1" hangingPunct="1">
              <a:defRPr/>
            </a:pPr>
            <a:r>
              <a:rPr dirty="0" smtClean="0"/>
              <a:t>Eight Lessons from “Change”</a:t>
            </a:r>
          </a:p>
        </p:txBody>
      </p:sp>
      <p:sp>
        <p:nvSpPr>
          <p:cNvPr id="242691" name="Rectangle 3"/>
          <p:cNvSpPr>
            <a:spLocks noGrp="1" noChangeArrowheads="1"/>
          </p:cNvSpPr>
          <p:nvPr>
            <p:ph type="body" sz="quarter" idx="10"/>
          </p:nvPr>
        </p:nvSpPr>
        <p:spPr>
          <a:xfrm>
            <a:off x="291798" y="1005211"/>
            <a:ext cx="3959180" cy="4468916"/>
          </a:xfrm>
        </p:spPr>
        <p:txBody>
          <a:bodyPr/>
          <a:lstStyle/>
          <a:p>
            <a:pPr marL="457200" indent="-457200" eaLnBrk="1" hangingPunct="1">
              <a:spcAft>
                <a:spcPts val="2400"/>
              </a:spcAft>
              <a:buFont typeface="+mj-lt"/>
              <a:buAutoNum type="arabicPeriod"/>
              <a:defRPr/>
            </a:pPr>
            <a:r>
              <a:rPr lang="en-US" sz="2400" dirty="0" smtClean="0"/>
              <a:t>People respond to change differently. It is emotional.</a:t>
            </a:r>
          </a:p>
          <a:p>
            <a:pPr marL="457200" indent="-457200" eaLnBrk="1" hangingPunct="1">
              <a:spcAft>
                <a:spcPts val="2400"/>
              </a:spcAft>
              <a:buFont typeface="+mj-lt"/>
              <a:buAutoNum type="arabicPeriod"/>
              <a:defRPr/>
            </a:pPr>
            <a:r>
              <a:rPr lang="en-US" sz="2400" dirty="0" smtClean="0"/>
              <a:t>Sometimes it is easier to follow than to lead change.</a:t>
            </a:r>
          </a:p>
          <a:p>
            <a:pPr marL="457200" indent="-457200" eaLnBrk="1" hangingPunct="1">
              <a:spcAft>
                <a:spcPts val="2400"/>
              </a:spcAft>
              <a:buFont typeface="+mj-lt"/>
              <a:buAutoNum type="arabicPeriod"/>
              <a:defRPr/>
            </a:pPr>
            <a:r>
              <a:rPr lang="en-US" sz="2400" dirty="0" smtClean="0"/>
              <a:t>People think of change as a loss, rather than enhancing something they’re doing.</a:t>
            </a:r>
          </a:p>
          <a:p>
            <a:pPr marL="457200" indent="-457200" eaLnBrk="1" hangingPunct="1">
              <a:spcAft>
                <a:spcPts val="2400"/>
              </a:spcAft>
              <a:buFont typeface="+mj-lt"/>
              <a:buAutoNum type="arabicPeriod"/>
              <a:defRPr/>
            </a:pPr>
            <a:r>
              <a:rPr lang="en-US" sz="2400" dirty="0" smtClean="0"/>
              <a:t>People think of change as something they have to do alone.</a:t>
            </a:r>
          </a:p>
        </p:txBody>
      </p:sp>
      <p:sp>
        <p:nvSpPr>
          <p:cNvPr id="242692" name="Rectangle 4"/>
          <p:cNvSpPr>
            <a:spLocks noGrp="1" noChangeArrowheads="1"/>
          </p:cNvSpPr>
          <p:nvPr>
            <p:ph type="body" sz="half" idx="4294967295"/>
          </p:nvPr>
        </p:nvSpPr>
        <p:spPr>
          <a:xfrm>
            <a:off x="4495800" y="1051560"/>
            <a:ext cx="4356402" cy="4099584"/>
          </a:xfrm>
        </p:spPr>
        <p:txBody>
          <a:bodyPr/>
          <a:lstStyle/>
          <a:p>
            <a:pPr marL="457200" indent="-457200">
              <a:lnSpc>
                <a:spcPct val="80000"/>
              </a:lnSpc>
              <a:spcAft>
                <a:spcPts val="2400"/>
              </a:spcAft>
              <a:buFont typeface="Arial" pitchFamily="34" charset="0"/>
              <a:buAutoNum type="arabicPeriod" startAt="5"/>
              <a:defRPr/>
            </a:pPr>
            <a:r>
              <a:rPr lang="en-US" sz="2400" dirty="0" smtClean="0"/>
              <a:t>People </a:t>
            </a:r>
            <a:r>
              <a:rPr lang="en-US" sz="2400" dirty="0"/>
              <a:t>never think they have enough resources.</a:t>
            </a:r>
          </a:p>
          <a:p>
            <a:pPr marL="457200" indent="-457200">
              <a:lnSpc>
                <a:spcPct val="80000"/>
              </a:lnSpc>
              <a:spcAft>
                <a:spcPts val="2400"/>
              </a:spcAft>
              <a:buFont typeface="Arial" pitchFamily="34" charset="0"/>
              <a:buAutoNum type="arabicPeriod" startAt="6"/>
              <a:defRPr/>
            </a:pPr>
            <a:r>
              <a:rPr lang="en-US" sz="2400" dirty="0" smtClean="0"/>
              <a:t>People </a:t>
            </a:r>
            <a:r>
              <a:rPr lang="en-US" sz="2400" dirty="0"/>
              <a:t>will often change superficially- for compliance at first.</a:t>
            </a:r>
          </a:p>
          <a:p>
            <a:pPr marL="457200" indent="-457200">
              <a:lnSpc>
                <a:spcPct val="80000"/>
              </a:lnSpc>
              <a:spcAft>
                <a:spcPts val="2400"/>
              </a:spcAft>
              <a:buFont typeface="Arial" pitchFamily="34" charset="0"/>
              <a:buAutoNum type="arabicPeriod" startAt="7"/>
              <a:defRPr/>
            </a:pPr>
            <a:r>
              <a:rPr lang="en-US" sz="2400" dirty="0" smtClean="0"/>
              <a:t>People  </a:t>
            </a:r>
            <a:r>
              <a:rPr lang="en-US" sz="2400" dirty="0"/>
              <a:t>resist too many changes too fast.</a:t>
            </a:r>
          </a:p>
          <a:p>
            <a:pPr marL="457200" indent="-457200">
              <a:lnSpc>
                <a:spcPct val="80000"/>
              </a:lnSpc>
              <a:spcAft>
                <a:spcPts val="2400"/>
              </a:spcAft>
              <a:buNone/>
              <a:defRPr/>
            </a:pPr>
            <a:r>
              <a:rPr lang="en-US" sz="2400" dirty="0" smtClean="0"/>
              <a:t>8</a:t>
            </a:r>
            <a:r>
              <a:rPr lang="en-US" sz="2400" dirty="0"/>
              <a:t>.   It is often easier to maintain what is familiar than what has been changed.</a:t>
            </a:r>
          </a:p>
        </p:txBody>
      </p:sp>
      <p:pic>
        <p:nvPicPr>
          <p:cNvPr id="6" name="Picture 10" descr="discussion 2.png"/>
          <p:cNvPicPr>
            <a:picLocks noChangeAspect="1"/>
          </p:cNvPicPr>
          <p:nvPr/>
        </p:nvPicPr>
        <p:blipFill>
          <a:blip r:embed="rId3" cstate="print"/>
          <a:srcRect/>
          <a:stretch>
            <a:fillRect/>
          </a:stretch>
        </p:blipFill>
        <p:spPr bwMode="auto">
          <a:xfrm>
            <a:off x="7391806" y="4928616"/>
            <a:ext cx="1486304" cy="1143000"/>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21</a:t>
            </a:fld>
            <a:endParaRPr lang="en-US" dirty="0"/>
          </a:p>
        </p:txBody>
      </p:sp>
      <p:sp>
        <p:nvSpPr>
          <p:cNvPr id="4" name="TextBox 3"/>
          <p:cNvSpPr txBox="1"/>
          <p:nvPr/>
        </p:nvSpPr>
        <p:spPr>
          <a:xfrm>
            <a:off x="0" y="5408890"/>
            <a:ext cx="6101286" cy="861774"/>
          </a:xfrm>
          <a:prstGeom prst="rect">
            <a:avLst/>
          </a:prstGeom>
          <a:noFill/>
        </p:spPr>
        <p:txBody>
          <a:bodyPr wrap="none" rtlCol="0">
            <a:spAutoFit/>
          </a:bodyPr>
          <a:lstStyle/>
          <a:p>
            <a:r>
              <a:rPr lang="en-US" sz="1600" dirty="0"/>
              <a:t>Adapted from: Biological Sciences Curriculum Study (2013). </a:t>
            </a:r>
            <a:endParaRPr lang="en-US" sz="1600" dirty="0" smtClean="0"/>
          </a:p>
          <a:p>
            <a:r>
              <a:rPr lang="en-US" sz="1600" dirty="0" smtClean="0"/>
              <a:t>Teaching </a:t>
            </a:r>
            <a:r>
              <a:rPr lang="en-US" sz="1600" dirty="0"/>
              <a:t>Math for Learning</a:t>
            </a:r>
            <a:r>
              <a:rPr lang="en-US" sz="1600" dirty="0" smtClean="0"/>
              <a:t>: </a:t>
            </a:r>
            <a:r>
              <a:rPr lang="en-US" sz="1600" dirty="0"/>
              <a:t>The Change Process. Colorado Springs, CO.</a:t>
            </a:r>
          </a:p>
          <a:p>
            <a:endParaRPr lang="en-US" dirty="0"/>
          </a:p>
        </p:txBody>
      </p:sp>
    </p:spTree>
    <p:extLst>
      <p:ext uri="{BB962C8B-B14F-4D97-AF65-F5344CB8AC3E}">
        <p14:creationId xmlns:p14="http://schemas.microsoft.com/office/powerpoint/2010/main" val="2859688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42690"/>
                                        </p:tgtEl>
                                        <p:attrNameLst>
                                          <p:attrName>style.visibility</p:attrName>
                                        </p:attrNameLst>
                                      </p:cBhvr>
                                      <p:to>
                                        <p:strVal val="visible"/>
                                      </p:to>
                                    </p:set>
                                    <p:anim calcmode="lin" valueType="num">
                                      <p:cBhvr>
                                        <p:cTn id="7" dur="500" fill="hold"/>
                                        <p:tgtEl>
                                          <p:spTgt spid="242690"/>
                                        </p:tgtEl>
                                        <p:attrNameLst>
                                          <p:attrName>ppt_w</p:attrName>
                                        </p:attrNameLst>
                                      </p:cBhvr>
                                      <p:tavLst>
                                        <p:tav tm="0">
                                          <p:val>
                                            <p:fltVal val="0"/>
                                          </p:val>
                                        </p:tav>
                                        <p:tav tm="100000">
                                          <p:val>
                                            <p:strVal val="#ppt_w"/>
                                          </p:val>
                                        </p:tav>
                                      </p:tavLst>
                                    </p:anim>
                                    <p:anim calcmode="lin" valueType="num">
                                      <p:cBhvr>
                                        <p:cTn id="8" dur="500" fill="hold"/>
                                        <p:tgtEl>
                                          <p:spTgt spid="242690"/>
                                        </p:tgtEl>
                                        <p:attrNameLst>
                                          <p:attrName>ppt_h</p:attrName>
                                        </p:attrNameLst>
                                      </p:cBhvr>
                                      <p:tavLst>
                                        <p:tav tm="0">
                                          <p:val>
                                            <p:fltVal val="0"/>
                                          </p:val>
                                        </p:tav>
                                        <p:tav tm="100000">
                                          <p:val>
                                            <p:strVal val="#ppt_h"/>
                                          </p:val>
                                        </p:tav>
                                      </p:tavLst>
                                    </p:anim>
                                    <p:animEffect transition="in" filter="fade">
                                      <p:cBhvr>
                                        <p:cTn id="9" dur="500"/>
                                        <p:tgtEl>
                                          <p:spTgt spid="24269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42691">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42691">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42691">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42691">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42692">
                                            <p:txEl>
                                              <p:pRg st="0" end="0"/>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42692">
                                            <p:txEl>
                                              <p:pRg st="1" end="1"/>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2692">
                                            <p:txEl>
                                              <p:pRg st="2" end="2"/>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42692">
                                            <p:txEl>
                                              <p:pRg st="3" end="3"/>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p:bldP spid="242691" grpId="0" build="p"/>
      <p:bldP spid="242692"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dirty="0" smtClean="0"/>
              <a:t>Moving the Vision into Practice</a:t>
            </a:r>
          </a:p>
        </p:txBody>
      </p:sp>
      <p:sp>
        <p:nvSpPr>
          <p:cNvPr id="63491" name="Rectangle 3"/>
          <p:cNvSpPr>
            <a:spLocks noGrp="1" noChangeArrowheads="1"/>
          </p:cNvSpPr>
          <p:nvPr>
            <p:ph type="body" sz="quarter" idx="10"/>
          </p:nvPr>
        </p:nvSpPr>
        <p:spPr>
          <a:xfrm>
            <a:off x="381000" y="1058974"/>
            <a:ext cx="8382000" cy="4395049"/>
          </a:xfrm>
        </p:spPr>
        <p:txBody>
          <a:bodyPr/>
          <a:lstStyle/>
          <a:p>
            <a:pPr marL="0" indent="0">
              <a:buNone/>
            </a:pPr>
            <a:r>
              <a:rPr lang="en-US" dirty="0" smtClean="0"/>
              <a:t>“These expectations [CCSS] </a:t>
            </a:r>
            <a:r>
              <a:rPr lang="en-US" dirty="0"/>
              <a:t>necessitate robust professional learning experiences and systems for teachers that prioritize the CCSS and include high-quality content, multiple delivery modes (such as workshops, feedback systems, and </a:t>
            </a:r>
            <a:r>
              <a:rPr lang="en-US" b="1" dirty="0"/>
              <a:t>coaching</a:t>
            </a:r>
            <a:r>
              <a:rPr lang="en-US" dirty="0"/>
              <a:t>), and enhanced opportunities for teachers to collaborate and reflect as they look at student work, plan for instruction, and observe each other</a:t>
            </a:r>
            <a:r>
              <a:rPr lang="en-US" dirty="0" smtClean="0"/>
              <a:t>.” </a:t>
            </a:r>
          </a:p>
          <a:p>
            <a:pPr marL="0" indent="0" eaLnBrk="1" hangingPunct="1">
              <a:buFontTx/>
              <a:buNone/>
            </a:pPr>
            <a:r>
              <a:rPr lang="en-US" sz="2400" dirty="0" smtClean="0"/>
              <a:t>					Aspen Institute (2013)</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22</a:t>
            </a:fld>
            <a:endParaRPr lang="en-US" dirty="0"/>
          </a:p>
        </p:txBody>
      </p:sp>
    </p:spTree>
    <p:extLst>
      <p:ext uri="{BB962C8B-B14F-4D97-AF65-F5344CB8AC3E}">
        <p14:creationId xmlns:p14="http://schemas.microsoft.com/office/powerpoint/2010/main" val="320661901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p:txBody>
          <a:bodyPr/>
          <a:lstStyle/>
          <a:p>
            <a:r>
              <a:rPr lang="en-US" sz="3600" dirty="0" smtClean="0">
                <a:effectLst>
                  <a:outerShdw blurRad="38100" dist="38100" dir="2700000" algn="tl">
                    <a:srgbClr val="000000">
                      <a:alpha val="43137"/>
                    </a:srgbClr>
                  </a:outerShdw>
                </a:effectLst>
                <a:latin typeface="+mn-lt"/>
              </a:rPr>
              <a:t>Concerns-Based Adoption Model (CBAM) for Change in Schools</a:t>
            </a:r>
            <a:endParaRPr sz="3600" dirty="0" smtClean="0">
              <a:effectLst>
                <a:outerShdw blurRad="38100" dist="38100" dir="2700000" algn="tl">
                  <a:srgbClr val="000000">
                    <a:alpha val="43137"/>
                  </a:srgbClr>
                </a:outerShdw>
              </a:effectLst>
              <a:latin typeface="+mn-lt"/>
            </a:endParaRPr>
          </a:p>
        </p:txBody>
      </p:sp>
      <p:sp>
        <p:nvSpPr>
          <p:cNvPr id="5" name="Slide Number Placeholder 4"/>
          <p:cNvSpPr>
            <a:spLocks noGrp="1"/>
          </p:cNvSpPr>
          <p:nvPr>
            <p:ph type="sldNum" sz="quarter" idx="12"/>
          </p:nvPr>
        </p:nvSpPr>
        <p:spPr>
          <a:prstGeom prst="rect">
            <a:avLst/>
          </a:prstGeom>
        </p:spPr>
        <p:txBody>
          <a:bodyPr/>
          <a:lstStyle/>
          <a:p>
            <a:pPr>
              <a:defRPr/>
            </a:pPr>
            <a:fld id="{6E311A80-9CE7-44C4-9DD5-0719ED115C9A}" type="slidenum">
              <a:rPr lang="en-US" smtClean="0"/>
              <a:pPr>
                <a:defRPr/>
              </a:pPr>
              <a:t>23</a:t>
            </a:fld>
            <a:endParaRPr lang="en-US" dirty="0"/>
          </a:p>
        </p:txBody>
      </p:sp>
      <p:graphicFrame>
        <p:nvGraphicFramePr>
          <p:cNvPr id="6" name="Diagram 5"/>
          <p:cNvGraphicFramePr/>
          <p:nvPr>
            <p:extLst>
              <p:ext uri="{D42A27DB-BD31-4B8C-83A1-F6EECF244321}">
                <p14:modId xmlns:p14="http://schemas.microsoft.com/office/powerpoint/2010/main" val="579956226"/>
              </p:ext>
            </p:extLst>
          </p:nvPr>
        </p:nvGraphicFramePr>
        <p:xfrm>
          <a:off x="228600" y="1280160"/>
          <a:ext cx="8686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ooter Placeholder 7"/>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368332830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24904</TotalTime>
  <Words>2667</Words>
  <Application>Microsoft Office PowerPoint</Application>
  <PresentationFormat>On-screen Show (4:3)</PresentationFormat>
  <Paragraphs>269</Paragraphs>
  <Slides>16</Slides>
  <Notes>16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16</vt:i4>
      </vt:variant>
    </vt:vector>
  </HeadingPairs>
  <TitlesOfParts>
    <vt:vector size="25" baseType="lpstr">
      <vt:lpstr>MS PGothic</vt: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Today’s Session</vt:lpstr>
      <vt:lpstr>Part 2</vt:lpstr>
      <vt:lpstr>The Challenge of Change</vt:lpstr>
      <vt:lpstr> Implementing Change</vt:lpstr>
      <vt:lpstr>Why Change is Challenging</vt:lpstr>
      <vt:lpstr>Eight Lessons from “Change”</vt:lpstr>
      <vt:lpstr>Moving the Vision into Practice</vt:lpstr>
      <vt:lpstr>Concerns-Based Adoption Model (CBAM) for Change in Schools</vt:lpstr>
      <vt:lpstr>Concerns-Based Adoption Model (CBAM)</vt:lpstr>
      <vt:lpstr>PowerPoint Presentation</vt:lpstr>
      <vt:lpstr>Activity 2: Supporting Teachers in the Change Process</vt:lpstr>
      <vt:lpstr>Essential Skills for CT Core Coaches</vt:lpstr>
      <vt:lpstr>Increasing Capacity</vt:lpstr>
      <vt:lpstr>Active Listening</vt:lpstr>
      <vt:lpstr>Assessing Your Active Listening Skills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1224</cp:revision>
  <cp:lastPrinted>2014-09-08T21:26:42Z</cp:lastPrinted>
  <dcterms:created xsi:type="dcterms:W3CDTF">2014-01-18T18:47:42Z</dcterms:created>
  <dcterms:modified xsi:type="dcterms:W3CDTF">2015-01-16T21:59:05Z</dcterms:modified>
</cp:coreProperties>
</file>