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howSpecialPlsOnTitleSld="0" saveSubsetFonts="1" bookmarkIdSeed="3">
  <p:sldMasterIdLst>
    <p:sldMasterId id="2147483687" r:id="rId1"/>
    <p:sldMasterId id="2147483711" r:id="rId2"/>
    <p:sldMasterId id="2147483723" r:id="rId3"/>
  </p:sldMasterIdLst>
  <p:notesMasterIdLst>
    <p:notesMasterId r:id="rId10"/>
  </p:notesMasterIdLst>
  <p:handoutMasterIdLst>
    <p:handoutMasterId r:id="rId11"/>
  </p:handoutMasterIdLst>
  <p:sldIdLst>
    <p:sldId id="370" r:id="rId4"/>
    <p:sldId id="862" r:id="rId5"/>
    <p:sldId id="697" r:id="rId6"/>
    <p:sldId id="833" r:id="rId7"/>
    <p:sldId id="832" r:id="rId8"/>
    <p:sldId id="278" r:id="rId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3" clrIdx="4">
    <p:extLst>
      <p:ext uri="{19B8F6BF-5375-455C-9EA6-DF929625EA0E}">
        <p15:presenceInfo xmlns:p15="http://schemas.microsoft.com/office/powerpoint/2012/main" userId="S-1-5-21-1417001333-1682526488-839522115-26738" providerId="AD"/>
      </p:ext>
    </p:extLst>
  </p:cmAuthor>
  <p:cmAuthor id="5" name="Berlin, Debra" initials="BD" lastIdx="12"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0" autoAdjust="0"/>
    <p:restoredTop sz="93363" autoAdjust="0"/>
  </p:normalViewPr>
  <p:slideViewPr>
    <p:cSldViewPr snapToGrid="0">
      <p:cViewPr varScale="1">
        <p:scale>
          <a:sx n="62" d="100"/>
          <a:sy n="62" d="100"/>
        </p:scale>
        <p:origin x="830" y="53"/>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10" d="100"/>
        <a:sy n="110" d="100"/>
      </p:scale>
      <p:origin x="0" y="-24726"/>
    </p:cViewPr>
  </p:sorterViewPr>
  <p:notesViewPr>
    <p:cSldViewPr snapToGrid="0">
      <p:cViewPr>
        <p:scale>
          <a:sx n="90" d="100"/>
          <a:sy n="90" d="100"/>
        </p:scale>
        <p:origin x="2046" y="-930"/>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rgbClr val="FFFF85">
            <a:alpha val="89804"/>
          </a:srgbClr>
        </a:solidFill>
      </dgm:spPr>
      <dgm:t>
        <a:bodyPr/>
        <a:lstStyle/>
        <a:p>
          <a:pPr algn="ctr"/>
          <a:r>
            <a:rPr lang="en-US" sz="2400" b="1" dirty="0" smtClean="0">
              <a:effectLst/>
            </a:rPr>
            <a:t>Successes and Challenges</a:t>
          </a:r>
          <a:endParaRPr lang="en-US" sz="2400" b="1"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solidFill>
                <a:schemeClr val="tx1"/>
              </a:solidFill>
            </a:rPr>
            <a:t>Supporting Teachers in the Change Process</a:t>
          </a:r>
          <a:endParaRPr lang="en-US" sz="2400" b="0" dirty="0">
            <a:solidFill>
              <a:schemeClr val="tx1"/>
            </a:solidFill>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 Collaborative Examination of Student Work</a:t>
          </a:r>
          <a:endParaRPr lang="en-US" sz="2400" b="1"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 </a:t>
          </a:r>
          <a:r>
            <a:rPr lang="en-US" sz="2400" b="0" dirty="0" smtClean="0">
              <a:effectLst/>
            </a:rPr>
            <a:t>EQuIP Quality Review Rubric</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8C238388-DF82-4EF2-9204-809B310B1FB3}">
      <dgm:prSet custT="1"/>
      <dgm:spPr>
        <a:solidFill>
          <a:schemeClr val="bg1"/>
        </a:solidFill>
      </dgm:spPr>
      <dgm:t>
        <a:bodyPr/>
        <a:lstStyle/>
        <a:p>
          <a:endParaRPr lang="en-US" sz="2400" b="1" dirty="0"/>
        </a:p>
      </dgm:t>
    </dgm:pt>
    <dgm:pt modelId="{4CEF7E45-4567-436B-A172-35DEBBA146F4}" type="parTrans" cxnId="{EAB42DEA-D8E7-4FA2-9BF4-D19DE1CB4A90}">
      <dgm:prSet/>
      <dgm:spPr/>
      <dgm:t>
        <a:bodyPr/>
        <a:lstStyle/>
        <a:p>
          <a:endParaRPr lang="en-US"/>
        </a:p>
      </dgm:t>
    </dgm:pt>
    <dgm:pt modelId="{FB183792-941E-4EFE-A465-12E4D6FB8212}" type="sibTrans" cxnId="{EAB42DEA-D8E7-4FA2-9BF4-D19DE1CB4A90}">
      <dgm:prSet/>
      <dgm:spPr/>
      <dgm:t>
        <a:bodyPr/>
        <a:lstStyle/>
        <a:p>
          <a:endParaRPr lang="en-US"/>
        </a:p>
      </dgm:t>
    </dgm:pt>
    <dgm:pt modelId="{7D0CC601-3257-4A22-84A7-2E6DB456EE43}">
      <dgm:prSet phldrT="[Text]" custT="1"/>
      <dgm:spPr/>
      <dgm:t>
        <a:bodyPr/>
        <a:lstStyle/>
        <a:p>
          <a:pPr algn="ctr"/>
          <a:r>
            <a:rPr lang="en-US" sz="2400" b="0" dirty="0" smtClean="0"/>
            <a:t>Reflection and Planning</a:t>
          </a:r>
          <a:endParaRPr lang="en-US" sz="2400" b="0" dirty="0"/>
        </a:p>
      </dgm:t>
    </dgm:pt>
    <dgm:pt modelId="{341FAF17-635B-4F4F-B082-017E972455B5}" type="parTrans" cxnId="{9D1A85B3-7EFC-4A0C-B606-E9A1D6573FC0}">
      <dgm:prSet/>
      <dgm:spPr/>
      <dgm:t>
        <a:bodyPr/>
        <a:lstStyle/>
        <a:p>
          <a:endParaRPr lang="en-US"/>
        </a:p>
      </dgm:t>
    </dgm:pt>
    <dgm:pt modelId="{92230D1C-C355-4D78-9A0D-E064499AC3B6}" type="sibTrans" cxnId="{9D1A85B3-7EFC-4A0C-B606-E9A1D6573FC0}">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77161"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6319" custScaleY="82773" custLinFactNeighborY="2143">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6287" custScaleY="82430"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26338" custScaleY="83380"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26287" custScaleY="82194">
        <dgm:presLayoutVars>
          <dgm:bulletEnabled val="1"/>
        </dgm:presLayoutVars>
      </dgm:prSet>
      <dgm:spPr/>
      <dgm:t>
        <a:bodyPr/>
        <a:lstStyle/>
        <a:p>
          <a:endParaRPr lang="en-US"/>
        </a:p>
      </dgm:t>
    </dgm:pt>
    <dgm:pt modelId="{EAE06A4B-E2F4-450E-A32E-CE90F69ACE9D}" type="pres">
      <dgm:prSet presAssocID="{4CEF7E45-4567-436B-A172-35DEBBA146F4}" presName="Name13" presStyleLbl="parChTrans1D2" presStyleIdx="4" presStyleCnt="6"/>
      <dgm:spPr/>
      <dgm:t>
        <a:bodyPr/>
        <a:lstStyle/>
        <a:p>
          <a:endParaRPr lang="en-US"/>
        </a:p>
      </dgm:t>
    </dgm:pt>
    <dgm:pt modelId="{DE7641CE-B900-42CE-95C2-E273ADCC88DD}" type="pres">
      <dgm:prSet presAssocID="{8C238388-DF82-4EF2-9204-809B310B1FB3}" presName="childText" presStyleLbl="bgAcc1" presStyleIdx="4" presStyleCnt="6" custScaleX="526287" custScaleY="84061">
        <dgm:presLayoutVars>
          <dgm:bulletEnabled val="1"/>
        </dgm:presLayoutVars>
      </dgm:prSet>
      <dgm:spPr/>
      <dgm:t>
        <a:bodyPr/>
        <a:lstStyle/>
        <a:p>
          <a:endParaRPr lang="en-US"/>
        </a:p>
      </dgm:t>
    </dgm:pt>
    <dgm:pt modelId="{D6D83934-8F65-4CE3-BDF6-A562D014C213}" type="pres">
      <dgm:prSet presAssocID="{341FAF17-635B-4F4F-B082-017E972455B5}" presName="Name13" presStyleLbl="parChTrans1D2" presStyleIdx="5" presStyleCnt="6"/>
      <dgm:spPr/>
      <dgm:t>
        <a:bodyPr/>
        <a:lstStyle/>
        <a:p>
          <a:endParaRPr lang="en-US"/>
        </a:p>
      </dgm:t>
    </dgm:pt>
    <dgm:pt modelId="{4023C7BC-B81F-415D-9331-3B05B09BCB9D}" type="pres">
      <dgm:prSet presAssocID="{7D0CC601-3257-4A22-84A7-2E6DB456EE43}" presName="childText" presStyleLbl="bgAcc1" presStyleIdx="5" presStyleCnt="6" custScaleX="526287" custScaleY="82668" custLinFactNeighborX="-4476">
        <dgm:presLayoutVars>
          <dgm:bulletEnabled val="1"/>
        </dgm:presLayoutVars>
      </dgm:prSet>
      <dgm:spPr/>
      <dgm:t>
        <a:bodyPr/>
        <a:lstStyle/>
        <a:p>
          <a:endParaRPr lang="en-US"/>
        </a:p>
      </dgm:t>
    </dgm:pt>
  </dgm:ptLst>
  <dgm:cxnLst>
    <dgm:cxn modelId="{0F7EE26F-F6DE-4810-AC6E-D74AE33D4A54}" type="presOf" srcId="{875902B6-D7AA-46D0-A995-D11880EA2FD1}" destId="{30415E90-D52D-48D0-83BA-D69F81D22A24}" srcOrd="0" destOrd="0" presId="urn:microsoft.com/office/officeart/2005/8/layout/hierarchy3"/>
    <dgm:cxn modelId="{6DF0513C-9A2D-4F69-9EEA-8C96AC6F03AA}" type="presOf" srcId="{B217A518-BEE6-4DD9-9286-89D1EA55A1ED}" destId="{96FF3DE8-3675-4CB8-B07C-3DCAFF305E01}"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1F14077A-DA69-4118-8DCB-C18235300405}" srcId="{B217A518-BEE6-4DD9-9286-89D1EA55A1ED}" destId="{C49DE7C9-3CCD-4A68-9AF1-4959318AB8CE}" srcOrd="0" destOrd="0" parTransId="{56D9DDAE-EE37-44E5-B4BB-BEF2BDF040B6}" sibTransId="{ED450566-2D8F-4675-ABE7-01F032F94DCF}"/>
    <dgm:cxn modelId="{D5E35D9D-2901-4237-9F98-118F45482C6A}" type="presOf" srcId="{C49DE7C9-3CCD-4A68-9AF1-4959318AB8CE}" destId="{01013C70-3796-4887-98D0-B93D667D085C}" srcOrd="1" destOrd="0" presId="urn:microsoft.com/office/officeart/2005/8/layout/hierarchy3"/>
    <dgm:cxn modelId="{BA7AD2D0-A31B-4FC1-A999-B782E729425B}" type="presOf" srcId="{40CAD029-3C99-4E8D-98B4-2953D52807B2}" destId="{0ECFACD2-E546-4248-9C0E-3A50A1F0895C}"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7C36E0D6-284E-4CCD-8368-61B95F0B0F16}" type="presOf" srcId="{E2B7F8FC-10AD-4B06-B4C7-BEB6C56223E7}" destId="{885DB2E2-94C8-4BD6-A25B-A6DF9906D3CD}"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E6328B09-9993-4009-AC28-25B24ED7141B}" type="presOf" srcId="{EF8DE587-9847-40DC-9A6D-C684684E3EAA}" destId="{0912B255-822D-42AD-8D51-EAD24CC90B92}" srcOrd="0" destOrd="0" presId="urn:microsoft.com/office/officeart/2005/8/layout/hierarchy3"/>
    <dgm:cxn modelId="{EAB42DEA-D8E7-4FA2-9BF4-D19DE1CB4A90}" srcId="{C49DE7C9-3CCD-4A68-9AF1-4959318AB8CE}" destId="{8C238388-DF82-4EF2-9204-809B310B1FB3}" srcOrd="4" destOrd="0" parTransId="{4CEF7E45-4567-436B-A172-35DEBBA146F4}" sibTransId="{FB183792-941E-4EFE-A465-12E4D6FB8212}"/>
    <dgm:cxn modelId="{71A52077-7DB9-4BF0-8BA8-8AEB4DE98D2E}" type="presOf" srcId="{C49DE7C9-3CCD-4A68-9AF1-4959318AB8CE}" destId="{18B331A4-2A99-4364-B5B4-8854F2CECE91}" srcOrd="0" destOrd="0" presId="urn:microsoft.com/office/officeart/2005/8/layout/hierarchy3"/>
    <dgm:cxn modelId="{41CFD334-0A22-4E6C-BF78-FDDB64BCF3C4}" type="presOf" srcId="{4CEF7E45-4567-436B-A172-35DEBBA146F4}" destId="{EAE06A4B-E2F4-450E-A32E-CE90F69ACE9D}" srcOrd="0" destOrd="0" presId="urn:microsoft.com/office/officeart/2005/8/layout/hierarchy3"/>
    <dgm:cxn modelId="{9D1A85B3-7EFC-4A0C-B606-E9A1D6573FC0}" srcId="{C49DE7C9-3CCD-4A68-9AF1-4959318AB8CE}" destId="{7D0CC601-3257-4A22-84A7-2E6DB456EE43}" srcOrd="5" destOrd="0" parTransId="{341FAF17-635B-4F4F-B082-017E972455B5}" sibTransId="{92230D1C-C355-4D78-9A0D-E064499AC3B6}"/>
    <dgm:cxn modelId="{09085AEB-168B-45F8-BFDD-B20960691C9E}" type="presOf" srcId="{7D0CC601-3257-4A22-84A7-2E6DB456EE43}" destId="{4023C7BC-B81F-415D-9331-3B05B09BCB9D}" srcOrd="0" destOrd="0" presId="urn:microsoft.com/office/officeart/2005/8/layout/hierarchy3"/>
    <dgm:cxn modelId="{2E86A1D4-1412-4FC2-9D46-FB390A410E66}" type="presOf" srcId="{EF4E6064-2222-4025-843B-774CAA10FB18}" destId="{0406E04E-E93F-457E-87F7-A76954C0A595}" srcOrd="0" destOrd="0" presId="urn:microsoft.com/office/officeart/2005/8/layout/hierarchy3"/>
    <dgm:cxn modelId="{1DA85E06-24D7-48F0-BD06-F2B52B75B887}" type="presOf" srcId="{8691F7BC-3BF2-4274-8C3C-961D302C3E80}" destId="{ABA4AD6F-2F38-4BDD-9216-4EDB340AA554}" srcOrd="0" destOrd="0" presId="urn:microsoft.com/office/officeart/2005/8/layout/hierarchy3"/>
    <dgm:cxn modelId="{46357E93-5D4F-45F8-B40D-1E4A16805E16}" type="presOf" srcId="{341FAF17-635B-4F4F-B082-017E972455B5}" destId="{D6D83934-8F65-4CE3-BDF6-A562D014C213}"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9B353E67-06FB-4AB5-ACA1-62453DE7C341}" type="presOf" srcId="{8C238388-DF82-4EF2-9204-809B310B1FB3}" destId="{DE7641CE-B900-42CE-95C2-E273ADCC88DD}" srcOrd="0" destOrd="0" presId="urn:microsoft.com/office/officeart/2005/8/layout/hierarchy3"/>
    <dgm:cxn modelId="{A6CFA14C-C5AE-45C7-8F3B-A03C7BB87637}" type="presOf" srcId="{58DCE318-75B7-47FE-8525-3043B002245B}" destId="{9825A28B-C7C5-4204-94C3-E8D7000EEC4F}" srcOrd="0" destOrd="0" presId="urn:microsoft.com/office/officeart/2005/8/layout/hierarchy3"/>
    <dgm:cxn modelId="{071235A8-8CCC-42C5-8773-F44753881F2C}" type="presOf" srcId="{BC6540E0-3144-49F0-80D0-9F9B86DC9743}" destId="{19D262A1-4F11-47A2-91BC-C1BB23103FA7}" srcOrd="0" destOrd="0" presId="urn:microsoft.com/office/officeart/2005/8/layout/hierarchy3"/>
    <dgm:cxn modelId="{8AC39884-328A-49B7-B910-D856AAD58736}" type="presParOf" srcId="{96FF3DE8-3675-4CB8-B07C-3DCAFF305E01}" destId="{9DD75A0C-E450-4BE0-810F-123BF65818C1}" srcOrd="0" destOrd="0" presId="urn:microsoft.com/office/officeart/2005/8/layout/hierarchy3"/>
    <dgm:cxn modelId="{95E006DB-5BBC-4814-B474-A96A7FD99609}" type="presParOf" srcId="{9DD75A0C-E450-4BE0-810F-123BF65818C1}" destId="{0A884521-68A1-4C12-8831-974241E448AA}" srcOrd="0" destOrd="0" presId="urn:microsoft.com/office/officeart/2005/8/layout/hierarchy3"/>
    <dgm:cxn modelId="{1E4A014A-5C35-4AC2-B876-6E567B7BA2A9}" type="presParOf" srcId="{0A884521-68A1-4C12-8831-974241E448AA}" destId="{18B331A4-2A99-4364-B5B4-8854F2CECE91}" srcOrd="0" destOrd="0" presId="urn:microsoft.com/office/officeart/2005/8/layout/hierarchy3"/>
    <dgm:cxn modelId="{A0EE7FA6-DA0B-4A53-8391-B372104258F6}" type="presParOf" srcId="{0A884521-68A1-4C12-8831-974241E448AA}" destId="{01013C70-3796-4887-98D0-B93D667D085C}" srcOrd="1" destOrd="0" presId="urn:microsoft.com/office/officeart/2005/8/layout/hierarchy3"/>
    <dgm:cxn modelId="{A35B7F75-EF65-4B5D-8186-E5D2CC13025E}" type="presParOf" srcId="{9DD75A0C-E450-4BE0-810F-123BF65818C1}" destId="{7530FBDF-F41C-4729-BAE1-3909AC81C7F2}" srcOrd="1" destOrd="0" presId="urn:microsoft.com/office/officeart/2005/8/layout/hierarchy3"/>
    <dgm:cxn modelId="{507E80CD-5990-4D1A-BB4F-023EC1186194}" type="presParOf" srcId="{7530FBDF-F41C-4729-BAE1-3909AC81C7F2}" destId="{0912B255-822D-42AD-8D51-EAD24CC90B92}" srcOrd="0" destOrd="0" presId="urn:microsoft.com/office/officeart/2005/8/layout/hierarchy3"/>
    <dgm:cxn modelId="{084C8EC0-AD1C-4F6E-834E-74AFB4EF821D}" type="presParOf" srcId="{7530FBDF-F41C-4729-BAE1-3909AC81C7F2}" destId="{30415E90-D52D-48D0-83BA-D69F81D22A24}" srcOrd="1" destOrd="0" presId="urn:microsoft.com/office/officeart/2005/8/layout/hierarchy3"/>
    <dgm:cxn modelId="{B5A5E636-1529-44C3-A9C7-A140BEDD0C7D}" type="presParOf" srcId="{7530FBDF-F41C-4729-BAE1-3909AC81C7F2}" destId="{19D262A1-4F11-47A2-91BC-C1BB23103FA7}" srcOrd="2" destOrd="0" presId="urn:microsoft.com/office/officeart/2005/8/layout/hierarchy3"/>
    <dgm:cxn modelId="{14C3ABC6-28F5-4F18-B86C-A497410D680C}" type="presParOf" srcId="{7530FBDF-F41C-4729-BAE1-3909AC81C7F2}" destId="{9825A28B-C7C5-4204-94C3-E8D7000EEC4F}" srcOrd="3" destOrd="0" presId="urn:microsoft.com/office/officeart/2005/8/layout/hierarchy3"/>
    <dgm:cxn modelId="{D9FF7AA3-3429-418A-86A4-DFD2025C0BC2}" type="presParOf" srcId="{7530FBDF-F41C-4729-BAE1-3909AC81C7F2}" destId="{0ECFACD2-E546-4248-9C0E-3A50A1F0895C}" srcOrd="4" destOrd="0" presId="urn:microsoft.com/office/officeart/2005/8/layout/hierarchy3"/>
    <dgm:cxn modelId="{1538D537-109A-4977-97D2-0FE80E847E33}" type="presParOf" srcId="{7530FBDF-F41C-4729-BAE1-3909AC81C7F2}" destId="{ABA4AD6F-2F38-4BDD-9216-4EDB340AA554}" srcOrd="5" destOrd="0" presId="urn:microsoft.com/office/officeart/2005/8/layout/hierarchy3"/>
    <dgm:cxn modelId="{58D0B53F-9DC5-41AC-AC84-124DBF47D752}" type="presParOf" srcId="{7530FBDF-F41C-4729-BAE1-3909AC81C7F2}" destId="{0406E04E-E93F-457E-87F7-A76954C0A595}" srcOrd="6" destOrd="0" presId="urn:microsoft.com/office/officeart/2005/8/layout/hierarchy3"/>
    <dgm:cxn modelId="{0C5C137B-7803-4768-8572-A40DEB1BEAD7}" type="presParOf" srcId="{7530FBDF-F41C-4729-BAE1-3909AC81C7F2}" destId="{885DB2E2-94C8-4BD6-A25B-A6DF9906D3CD}" srcOrd="7" destOrd="0" presId="urn:microsoft.com/office/officeart/2005/8/layout/hierarchy3"/>
    <dgm:cxn modelId="{2DABCE19-A9C0-4F3E-BDAD-101BA74C5B46}" type="presParOf" srcId="{7530FBDF-F41C-4729-BAE1-3909AC81C7F2}" destId="{EAE06A4B-E2F4-450E-A32E-CE90F69ACE9D}" srcOrd="8" destOrd="0" presId="urn:microsoft.com/office/officeart/2005/8/layout/hierarchy3"/>
    <dgm:cxn modelId="{416F2242-5FD3-401D-B8C2-93ECCD2C36FE}" type="presParOf" srcId="{7530FBDF-F41C-4729-BAE1-3909AC81C7F2}" destId="{DE7641CE-B900-42CE-95C2-E273ADCC88DD}" srcOrd="9" destOrd="0" presId="urn:microsoft.com/office/officeart/2005/8/layout/hierarchy3"/>
    <dgm:cxn modelId="{B63D22F0-F058-430C-B11F-4DCDC093C1D8}" type="presParOf" srcId="{7530FBDF-F41C-4729-BAE1-3909AC81C7F2}" destId="{D6D83934-8F65-4CE3-BDF6-A562D014C213}" srcOrd="10" destOrd="0" presId="urn:microsoft.com/office/officeart/2005/8/layout/hierarchy3"/>
    <dgm:cxn modelId="{DCC1D883-291B-4BD7-902B-C8FA3A056032}" type="presParOf" srcId="{7530FBDF-F41C-4729-BAE1-3909AC81C7F2}" destId="{4023C7BC-B81F-415D-9331-3B05B09BCB9D}"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11</a:t>
            </a:fld>
            <a:endParaRPr lang="en-US" dirty="0"/>
          </a:p>
        </p:txBody>
      </p:sp>
    </p:spTree>
    <p:extLst>
      <p:ext uri="{BB962C8B-B14F-4D97-AF65-F5344CB8AC3E}">
        <p14:creationId xmlns:p14="http://schemas.microsoft.com/office/powerpoint/2010/main" val="921803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Start at 8:40</a:t>
            </a:r>
          </a:p>
          <a:p>
            <a:pPr eaLnBrk="1" hangingPunct="1">
              <a:spcBef>
                <a:spcPct val="0"/>
              </a:spcBef>
            </a:pPr>
            <a:r>
              <a:rPr lang="en-US" dirty="0" smtClean="0"/>
              <a:t>Part</a:t>
            </a:r>
            <a:r>
              <a:rPr lang="en-US" baseline="0" dirty="0" smtClean="0"/>
              <a:t> 1: 25</a:t>
            </a:r>
            <a:r>
              <a:rPr lang="en-US" dirty="0" smtClean="0"/>
              <a:t> minutes</a:t>
            </a:r>
            <a:r>
              <a:rPr lang="en-US" baseline="0" dirty="0" smtClean="0"/>
              <a:t> </a:t>
            </a:r>
            <a:r>
              <a:rPr lang="en-US" dirty="0" smtClean="0"/>
              <a:t>total,</a:t>
            </a:r>
            <a:r>
              <a:rPr lang="en-US" baseline="0" dirty="0" smtClean="0"/>
              <a:t> including directions.</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7BE3B105-BEAE-4170-BB65-C1C973462C25}" type="datetimeFigureOut">
              <a:rPr lang="en-US" smtClean="0">
                <a:latin typeface="Arial" pitchFamily="34" charset="0"/>
              </a:rPr>
              <a:pPr/>
              <a:t>1/16/2015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12</a:t>
            </a:fld>
            <a:endParaRPr lang="en-US" dirty="0"/>
          </a:p>
        </p:txBody>
      </p:sp>
    </p:spTree>
    <p:extLst>
      <p:ext uri="{BB962C8B-B14F-4D97-AF65-F5344CB8AC3E}">
        <p14:creationId xmlns:p14="http://schemas.microsoft.com/office/powerpoint/2010/main" val="4231612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solidFill>
                  <a:schemeClr val="dk1"/>
                </a:solidFill>
              </a:rPr>
              <a:t>Begin by quickly reviewing the key ideas developed in Module 4. </a:t>
            </a:r>
            <a:r>
              <a:rPr lang="en-US" baseline="0" dirty="0" smtClean="0"/>
              <a:t>In Module 4, they looked at best practices for creating units and lessons. In this module, they will look at how to effectively implement and evaluate units, looking for alignment to the CCS, and how to support colleagues in this change process.</a:t>
            </a:r>
            <a:endParaRPr lang="en-US" dirty="0" smtClean="0"/>
          </a:p>
        </p:txBody>
      </p:sp>
      <p:sp>
        <p:nvSpPr>
          <p:cNvPr id="11162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24581" name="Date Placeholder 4"/>
          <p:cNvSpPr>
            <a:spLocks noGrp="1"/>
          </p:cNvSpPr>
          <p:nvPr>
            <p:ph type="dt" sz="quarter" idx="1"/>
          </p:nvPr>
        </p:nvSpPr>
        <p:spPr bwMode="auto">
          <a:noFill/>
          <a:ln>
            <a:miter lim="800000"/>
            <a:headEnd/>
            <a:tailEnd/>
          </a:ln>
        </p:spPr>
        <p:txBody>
          <a:bodyPr anchor="t"/>
          <a:lstStyle/>
          <a:p>
            <a:fld id="{E69A5196-9EAF-4905-A129-180FDA785C26}" type="datetime1">
              <a:rPr lang="en-US" smtClean="0">
                <a:latin typeface="Arial" pitchFamily="34" charset="0"/>
              </a:rPr>
              <a:pPr/>
              <a:t>1/16/2015</a:t>
            </a:fld>
            <a:endParaRPr lang="en-US" dirty="0" smtClean="0">
              <a:latin typeface="Arial" pitchFamily="34" charset="0"/>
            </a:endParaRPr>
          </a:p>
        </p:txBody>
      </p:sp>
      <p:sp>
        <p:nvSpPr>
          <p:cNvPr id="11162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24583" name="Slide Number Placeholder 6"/>
          <p:cNvSpPr>
            <a:spLocks noGrp="1"/>
          </p:cNvSpPr>
          <p:nvPr>
            <p:ph type="sldNum" sz="quarter" idx="5"/>
          </p:nvPr>
        </p:nvSpPr>
        <p:spPr bwMode="auto">
          <a:noFill/>
          <a:ln>
            <a:miter lim="800000"/>
            <a:headEnd/>
            <a:tailEnd/>
          </a:ln>
        </p:spPr>
        <p:txBody>
          <a:bodyPr/>
          <a:lstStyle/>
          <a:p>
            <a:fld id="{7AB5669A-876C-4B70-B3E2-BD773135997E}" type="slidenum">
              <a:rPr lang="en-US"/>
              <a:pPr/>
              <a:t>13</a:t>
            </a:fld>
            <a:endParaRPr lang="en-US" dirty="0"/>
          </a:p>
        </p:txBody>
      </p:sp>
    </p:spTree>
    <p:extLst>
      <p:ext uri="{BB962C8B-B14F-4D97-AF65-F5344CB8AC3E}">
        <p14:creationId xmlns:p14="http://schemas.microsoft.com/office/powerpoint/2010/main" val="528396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30">
              <a:defRPr/>
            </a:pPr>
            <a:r>
              <a:rPr lang="en-US" dirty="0" smtClean="0"/>
              <a:t>Facilitator:</a:t>
            </a:r>
            <a:r>
              <a:rPr lang="en-US" dirty="0"/>
              <a:t> Remind participants that use of the Notepad is optional. Some participants like to take notes electronically. </a:t>
            </a:r>
          </a:p>
          <a:p>
            <a:pPr defTabSz="905530">
              <a:defRPr/>
            </a:pPr>
            <a:endParaRPr lang="en-US" dirty="0"/>
          </a:p>
          <a:p>
            <a:pPr defTabSz="905530">
              <a:defRPr/>
            </a:pPr>
            <a:r>
              <a:rPr lang="en-US" dirty="0"/>
              <a:t>Participants will take a few minutes to jot down in their Notepad ideas (or challenges) to share with fellow Core Standards Coaches about activities or conversations in their school or district relative to Module 4. You may want to go back to slide 8 so participants can view the topics from Module 4.</a:t>
            </a: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14</a:t>
            </a:fld>
            <a:endParaRPr lang="en-US" dirty="0"/>
          </a:p>
        </p:txBody>
      </p:sp>
    </p:spTree>
    <p:extLst>
      <p:ext uri="{BB962C8B-B14F-4D97-AF65-F5344CB8AC3E}">
        <p14:creationId xmlns:p14="http://schemas.microsoft.com/office/powerpoint/2010/main" val="2349864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Activity</a:t>
            </a:r>
            <a:r>
              <a:rPr lang="en-US" baseline="0" dirty="0" smtClean="0"/>
              <a:t> 1:  20 </a:t>
            </a:r>
            <a:r>
              <a:rPr lang="en-US" dirty="0" smtClean="0"/>
              <a:t>minutes total for this activity.</a:t>
            </a:r>
          </a:p>
          <a:p>
            <a:pPr eaLnBrk="1" hangingPunct="1">
              <a:spcBef>
                <a:spcPct val="0"/>
              </a:spcBef>
              <a:buFontTx/>
              <a:buNone/>
            </a:pPr>
            <a:endParaRPr lang="en-US" dirty="0" smtClean="0"/>
          </a:p>
          <a:p>
            <a:pPr eaLnBrk="1" hangingPunct="1">
              <a:spcBef>
                <a:spcPct val="0"/>
              </a:spcBef>
              <a:buFontTx/>
              <a:buNone/>
            </a:pPr>
            <a:r>
              <a:rPr lang="en-US" dirty="0" smtClean="0"/>
              <a:t>Materials:</a:t>
            </a:r>
          </a:p>
          <a:p>
            <a:pPr eaLnBrk="1" hangingPunct="1">
              <a:spcBef>
                <a:spcPct val="0"/>
              </a:spcBef>
              <a:buFontTx/>
              <a:buNone/>
            </a:pPr>
            <a:r>
              <a:rPr lang="en-US" dirty="0" smtClean="0"/>
              <a:t>Chart Paper</a:t>
            </a:r>
            <a:endParaRPr lang="en-US" baseline="0" dirty="0" smtClean="0"/>
          </a:p>
          <a:p>
            <a:pPr eaLnBrk="1" hangingPunct="1">
              <a:spcBef>
                <a:spcPct val="0"/>
              </a:spcBef>
              <a:buFontTx/>
              <a:buNone/>
            </a:pPr>
            <a:r>
              <a:rPr lang="en-US" baseline="0" dirty="0" smtClean="0"/>
              <a:t>Topics list in Participant Guide (also found on Slide 8)</a:t>
            </a:r>
          </a:p>
          <a:p>
            <a:pPr eaLnBrk="1" hangingPunct="1">
              <a:spcBef>
                <a:spcPct val="0"/>
              </a:spcBef>
              <a:buFontTx/>
              <a:buNone/>
            </a:pPr>
            <a:endParaRPr lang="en-US" dirty="0" smtClean="0"/>
          </a:p>
          <a:p>
            <a:r>
              <a:rPr lang="en-US" dirty="0" smtClean="0"/>
              <a:t>Facilitator:</a:t>
            </a:r>
            <a:r>
              <a:rPr lang="en-US" dirty="0"/>
              <a:t> At table groups, participants will pick a recorder/speaker and share their implementation experiences. </a:t>
            </a:r>
          </a:p>
          <a:p>
            <a:pPr marL="226383" indent="-226383">
              <a:buFont typeface="+mj-lt"/>
              <a:buAutoNum type="arabicPeriod"/>
            </a:pPr>
            <a:r>
              <a:rPr lang="en-US" dirty="0"/>
              <a:t>At your table, share </a:t>
            </a:r>
            <a:r>
              <a:rPr lang="en-US" dirty="0" smtClean="0"/>
              <a:t>your Notepad responses containing </a:t>
            </a:r>
            <a:r>
              <a:rPr lang="en-US" dirty="0"/>
              <a:t>your implementation experiences.</a:t>
            </a:r>
          </a:p>
          <a:p>
            <a:pPr marL="226383" indent="-226383">
              <a:buFont typeface="+mj-lt"/>
              <a:buAutoNum type="arabicPeriod"/>
            </a:pPr>
            <a:r>
              <a:rPr lang="en-US" dirty="0"/>
              <a:t>Note successes, challenges, activities, and conversations you have had in your school or district relative to Module 4.</a:t>
            </a:r>
          </a:p>
          <a:p>
            <a:pPr marL="226383" indent="-226383">
              <a:buFont typeface="+mj-lt"/>
              <a:buAutoNum type="arabicPeriod"/>
            </a:pPr>
            <a:r>
              <a:rPr lang="en-US" dirty="0"/>
              <a:t>Choose one participant from your table to be the recorder/speaker for your table.</a:t>
            </a:r>
          </a:p>
          <a:p>
            <a:pPr marL="226383" indent="-226383">
              <a:buFont typeface="+mj-lt"/>
              <a:buAutoNum type="arabicPeriod"/>
            </a:pPr>
            <a:r>
              <a:rPr lang="en-US" dirty="0"/>
              <a:t>Afterwards, using a whip around the room (or last man standing) tables will first share successes/activities coaches were able to accomplish.</a:t>
            </a:r>
          </a:p>
          <a:p>
            <a:pPr marL="226383" indent="-226383">
              <a:buFont typeface="+mj-lt"/>
              <a:buAutoNum type="arabicPeriod"/>
            </a:pPr>
            <a:r>
              <a:rPr lang="en-US" dirty="0"/>
              <a:t>Next, we will conduct a second whip around the room and tables will share their implementation challenges and questions which may have been raised in </a:t>
            </a:r>
            <a:r>
              <a:rPr lang="en-US" dirty="0" smtClean="0"/>
              <a:t>their </a:t>
            </a:r>
            <a:r>
              <a:rPr lang="en-US" dirty="0"/>
              <a:t>district or school.</a:t>
            </a:r>
          </a:p>
          <a:p>
            <a:endParaRPr lang="en-US" dirty="0"/>
          </a:p>
          <a:p>
            <a:r>
              <a:rPr lang="en-US" dirty="0"/>
              <a:t>After the </a:t>
            </a:r>
            <a:r>
              <a:rPr lang="en-US" dirty="0" smtClean="0"/>
              <a:t>short</a:t>
            </a:r>
            <a:r>
              <a:rPr lang="en-US" baseline="0" dirty="0" smtClean="0"/>
              <a:t>-</a:t>
            </a:r>
            <a:r>
              <a:rPr lang="en-US" dirty="0" smtClean="0"/>
              <a:t>group </a:t>
            </a:r>
            <a:r>
              <a:rPr lang="en-US" dirty="0"/>
              <a:t>discussions, lead a brief large-group </a:t>
            </a:r>
            <a:r>
              <a:rPr lang="en-US" dirty="0" smtClean="0"/>
              <a:t>discussion </a:t>
            </a:r>
            <a:r>
              <a:rPr lang="en-US" dirty="0"/>
              <a:t>and chart questions that have come up regarding Module 4, either for the participants or for the teachers with which they work.</a:t>
            </a:r>
          </a:p>
          <a:p>
            <a:r>
              <a:rPr lang="en-US" dirty="0"/>
              <a:t>The facilitator will transition to Part 2 by explaining that the remainder of Module 5 will provide tools and strategies for collaboratively deepening understanding, assessing the alignment of written curriculum and enacted instruction, and supporting colleagues in fully implementing the CCS-ELA &amp; Literacy.</a:t>
            </a:r>
          </a:p>
          <a:p>
            <a:pPr eaLnBrk="1" hangingPunct="1">
              <a:spcBef>
                <a:spcPct val="0"/>
              </a:spcBef>
              <a:buFontTx/>
              <a:buNone/>
            </a:pP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15</a:t>
            </a:fld>
            <a:endParaRPr lang="en-US" dirty="0"/>
          </a:p>
        </p:txBody>
      </p:sp>
    </p:spTree>
    <p:extLst>
      <p:ext uri="{BB962C8B-B14F-4D97-AF65-F5344CB8AC3E}">
        <p14:creationId xmlns:p14="http://schemas.microsoft.com/office/powerpoint/2010/main" val="927854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5" name="TextBox 4"/>
          <p:cNvSpPr txBox="1"/>
          <p:nvPr userDrawn="1"/>
        </p:nvSpPr>
        <p:spPr>
          <a:xfrm>
            <a:off x="3677920" y="6056630"/>
            <a:ext cx="1719580" cy="523220"/>
          </a:xfrm>
          <a:prstGeom prst="rect">
            <a:avLst/>
          </a:prstGeom>
          <a:noFill/>
        </p:spPr>
        <p:txBody>
          <a:bodyPr wrap="square" rtlCol="0">
            <a:spAutoFit/>
          </a:bodyPr>
          <a:lstStyle/>
          <a:p>
            <a:r>
              <a:rPr lang="en-US" sz="2800" baseline="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677920" y="6056630"/>
            <a:ext cx="1719580" cy="523220"/>
          </a:xfrm>
          <a:prstGeom prst="rect">
            <a:avLst/>
          </a:prstGeom>
          <a:noFill/>
        </p:spPr>
        <p:txBody>
          <a:bodyPr wrap="square" rtlCol="0">
            <a:spAutoFit/>
          </a:bodyPr>
          <a:lstStyle/>
          <a:p>
            <a:r>
              <a:rPr lang="en-US" sz="2800" baseline="0" dirty="0" smtClean="0">
                <a:solidFill>
                  <a:schemeClr val="bg1"/>
                </a:solidFill>
              </a:rPr>
              <a:t>Activity 1</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79228" y="0"/>
            <a:ext cx="8382000" cy="1049972"/>
          </a:xfrm>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11</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3152225207"/>
              </p:ext>
            </p:extLst>
          </p:nvPr>
        </p:nvGraphicFramePr>
        <p:xfrm>
          <a:off x="0" y="648979"/>
          <a:ext cx="8486776" cy="52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932279" y="4542088"/>
            <a:ext cx="3469219" cy="830997"/>
          </a:xfrm>
          <a:prstGeom prst="rect">
            <a:avLst/>
          </a:prstGeom>
          <a:noFill/>
        </p:spPr>
        <p:txBody>
          <a:bodyPr wrap="none" rtlCol="0">
            <a:spAutoFit/>
          </a:bodyPr>
          <a:lstStyle/>
          <a:p>
            <a:pPr lvl="0"/>
            <a:r>
              <a:rPr lang="en-US" sz="2400" dirty="0"/>
              <a:t> </a:t>
            </a:r>
            <a:r>
              <a:rPr lang="en-US" sz="2400" dirty="0" smtClean="0"/>
              <a:t>      Classroom “Look Fors”</a:t>
            </a:r>
            <a:endParaRPr lang="en-US" sz="2400" b="1" dirty="0"/>
          </a:p>
          <a:p>
            <a:endParaRPr lang="en-US" sz="2400" dirty="0"/>
          </a:p>
        </p:txBody>
      </p:sp>
    </p:spTree>
    <p:extLst>
      <p:ext uri="{BB962C8B-B14F-4D97-AF65-F5344CB8AC3E}">
        <p14:creationId xmlns:p14="http://schemas.microsoft.com/office/powerpoint/2010/main" val="837079772"/>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67312"/>
            <a:ext cx="7886700" cy="553998"/>
          </a:xfrm>
        </p:spPr>
        <p:txBody>
          <a:bodyPr/>
          <a:lstStyle/>
          <a:p>
            <a:r>
              <a:rPr lang="en-US" sz="4000" dirty="0" smtClean="0"/>
              <a:t>Part 1</a:t>
            </a:r>
          </a:p>
        </p:txBody>
      </p:sp>
      <p:sp>
        <p:nvSpPr>
          <p:cNvPr id="4" name="Text Placeholder 3"/>
          <p:cNvSpPr>
            <a:spLocks noGrp="1"/>
          </p:cNvSpPr>
          <p:nvPr>
            <p:ph type="body" idx="1"/>
          </p:nvPr>
        </p:nvSpPr>
        <p:spPr>
          <a:xfrm>
            <a:off x="623888" y="4257858"/>
            <a:ext cx="7886700" cy="1151084"/>
          </a:xfrm>
        </p:spPr>
        <p:txBody>
          <a:bodyPr/>
          <a:lstStyle/>
          <a:p>
            <a:pPr marL="396875" indent="-396875">
              <a:spcBef>
                <a:spcPct val="20000"/>
              </a:spcBef>
            </a:pPr>
            <a:r>
              <a:rPr lang="en-US" sz="3200" dirty="0">
                <a:solidFill>
                  <a:schemeClr val="tx1"/>
                </a:solidFill>
              </a:rPr>
              <a:t>Sharing </a:t>
            </a:r>
            <a:r>
              <a:rPr lang="en-US" sz="3200" dirty="0" smtClean="0">
                <a:solidFill>
                  <a:schemeClr val="tx1"/>
                </a:solidFill>
              </a:rPr>
              <a:t>Successes </a:t>
            </a:r>
            <a:r>
              <a:rPr lang="en-US" sz="3200" dirty="0">
                <a:solidFill>
                  <a:schemeClr val="tx1"/>
                </a:solidFill>
              </a:rPr>
              <a:t>and Challenges</a:t>
            </a: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12</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764058" y="4881845"/>
            <a:ext cx="855322" cy="932688"/>
          </a:xfrm>
          <a:prstGeom prst="rect">
            <a:avLst/>
          </a:prstGeom>
          <a:noFill/>
          <a:ln w="9525">
            <a:noFill/>
            <a:miter lim="800000"/>
            <a:headEnd/>
            <a:tailEnd/>
          </a:ln>
        </p:spPr>
      </p:pic>
      <p:sp>
        <p:nvSpPr>
          <p:cNvPr id="7" name="TextBox 6"/>
          <p:cNvSpPr txBox="1"/>
          <p:nvPr/>
        </p:nvSpPr>
        <p:spPr>
          <a:xfrm>
            <a:off x="760313" y="4863547"/>
            <a:ext cx="1135626" cy="369332"/>
          </a:xfrm>
          <a:prstGeom prst="rect">
            <a:avLst/>
          </a:prstGeom>
          <a:noFill/>
        </p:spPr>
        <p:txBody>
          <a:bodyPr wrap="square" rtlCol="0">
            <a:spAutoFit/>
          </a:bodyPr>
          <a:lstStyle/>
          <a:p>
            <a:r>
              <a:rPr lang="en-US" dirty="0" smtClean="0"/>
              <a:t>Page 6   </a:t>
            </a:r>
            <a:endParaRPr lang="en-US" dirty="0"/>
          </a:p>
        </p:txBody>
      </p:sp>
    </p:spTree>
    <p:extLst>
      <p:ext uri="{BB962C8B-B14F-4D97-AF65-F5344CB8AC3E}">
        <p14:creationId xmlns:p14="http://schemas.microsoft.com/office/powerpoint/2010/main" val="173350683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p:nvPr>
        </p:nvSpPr>
        <p:spPr>
          <a:xfrm>
            <a:off x="268456" y="230188"/>
            <a:ext cx="8580120" cy="775139"/>
          </a:xfrm>
        </p:spPr>
        <p:txBody>
          <a:bodyPr>
            <a:normAutofit fontScale="90000"/>
          </a:bodyPr>
          <a:lstStyle/>
          <a:p>
            <a:r>
              <a:rPr lang="en-US" sz="4000" dirty="0" smtClean="0"/>
              <a:t>Review of CCS-ELA &amp; Literacy: Module 4 Outcomes</a:t>
            </a:r>
          </a:p>
        </p:txBody>
      </p:sp>
      <p:sp>
        <p:nvSpPr>
          <p:cNvPr id="23556" name="Content Placeholder 1"/>
          <p:cNvSpPr>
            <a:spLocks noGrp="1"/>
          </p:cNvSpPr>
          <p:nvPr>
            <p:ph type="body" sz="quarter" idx="10"/>
          </p:nvPr>
        </p:nvSpPr>
        <p:spPr>
          <a:xfrm>
            <a:off x="268456" y="1005327"/>
            <a:ext cx="8382000" cy="4244969"/>
          </a:xfrm>
        </p:spPr>
        <p:txBody>
          <a:bodyPr>
            <a:noAutofit/>
          </a:bodyPr>
          <a:lstStyle/>
          <a:p>
            <a:pPr lvl="0">
              <a:spcAft>
                <a:spcPts val="300"/>
              </a:spcAft>
            </a:pPr>
            <a:r>
              <a:rPr lang="en-US" sz="2400" dirty="0"/>
              <a:t>E</a:t>
            </a:r>
            <a:r>
              <a:rPr lang="en-US" sz="2400" dirty="0" smtClean="0"/>
              <a:t>xtend knowledge </a:t>
            </a:r>
            <a:r>
              <a:rPr lang="en-US" sz="2400" dirty="0"/>
              <a:t>of unit </a:t>
            </a:r>
            <a:r>
              <a:rPr lang="en-US" sz="2400" dirty="0" smtClean="0"/>
              <a:t>design </a:t>
            </a:r>
            <a:r>
              <a:rPr lang="en-US" sz="2400" dirty="0"/>
              <a:t>with alignment to the </a:t>
            </a:r>
            <a:r>
              <a:rPr lang="en-US" sz="2400" dirty="0" smtClean="0"/>
              <a:t>CCS-ELA </a:t>
            </a:r>
            <a:r>
              <a:rPr lang="en-US" sz="2400" dirty="0"/>
              <a:t>&amp; Literacy and </a:t>
            </a:r>
            <a:r>
              <a:rPr lang="en-US" sz="2400" dirty="0" smtClean="0"/>
              <a:t>the </a:t>
            </a:r>
            <a:r>
              <a:rPr lang="en-US" sz="2400" dirty="0"/>
              <a:t>instructional </a:t>
            </a:r>
            <a:r>
              <a:rPr lang="en-US" sz="2400" dirty="0" smtClean="0"/>
              <a:t>shifts</a:t>
            </a:r>
            <a:endParaRPr lang="en-US" sz="2400" dirty="0"/>
          </a:p>
          <a:p>
            <a:pPr lvl="0">
              <a:spcAft>
                <a:spcPts val="300"/>
              </a:spcAft>
            </a:pPr>
            <a:r>
              <a:rPr lang="en-US" sz="2400" dirty="0" smtClean="0"/>
              <a:t>Begin to build parts of a model unit:</a:t>
            </a:r>
          </a:p>
          <a:p>
            <a:pPr lvl="1">
              <a:spcAft>
                <a:spcPts val="300"/>
              </a:spcAft>
            </a:pPr>
            <a:r>
              <a:rPr lang="en-US" sz="2200" dirty="0" smtClean="0"/>
              <a:t>Develop goals aligned to the CT Core Standards</a:t>
            </a:r>
          </a:p>
          <a:p>
            <a:pPr lvl="1">
              <a:spcAft>
                <a:spcPts val="300"/>
              </a:spcAft>
            </a:pPr>
            <a:r>
              <a:rPr lang="en-US" sz="2200" dirty="0" smtClean="0"/>
              <a:t>Use key understandings </a:t>
            </a:r>
            <a:r>
              <a:rPr lang="en-US" sz="2200" dirty="0"/>
              <a:t>and guiding questions to inform instruction and performance tasks</a:t>
            </a:r>
          </a:p>
          <a:p>
            <a:pPr lvl="1">
              <a:spcAft>
                <a:spcPts val="300"/>
              </a:spcAft>
            </a:pPr>
            <a:r>
              <a:rPr lang="en-US" sz="2200" dirty="0" smtClean="0"/>
              <a:t>Understand the use of the Cognitive </a:t>
            </a:r>
            <a:r>
              <a:rPr lang="en-US" sz="2200" dirty="0"/>
              <a:t>Rigor Matrix</a:t>
            </a:r>
          </a:p>
          <a:p>
            <a:pPr lvl="1">
              <a:spcAft>
                <a:spcPts val="300"/>
              </a:spcAft>
            </a:pPr>
            <a:r>
              <a:rPr lang="en-US" sz="2200" dirty="0"/>
              <a:t>Examine performance tasks and rubrics and develop aligned performance </a:t>
            </a:r>
            <a:r>
              <a:rPr lang="en-US" sz="2200" dirty="0" smtClean="0"/>
              <a:t>tasks</a:t>
            </a:r>
            <a:endParaRPr lang="en-US" sz="2200" dirty="0"/>
          </a:p>
          <a:p>
            <a:pPr lvl="1">
              <a:spcAft>
                <a:spcPts val="300"/>
              </a:spcAft>
            </a:pPr>
            <a:r>
              <a:rPr lang="en-US" sz="2200" dirty="0"/>
              <a:t>Understand how learning </a:t>
            </a:r>
            <a:r>
              <a:rPr lang="en-US" sz="2200" dirty="0" smtClean="0"/>
              <a:t>progressions </a:t>
            </a:r>
            <a:r>
              <a:rPr lang="en-US" sz="2200" dirty="0"/>
              <a:t>and formative assessment </a:t>
            </a:r>
            <a:r>
              <a:rPr lang="en-US" sz="2200" dirty="0" smtClean="0"/>
              <a:t>provide a framework for lesson design</a:t>
            </a:r>
          </a:p>
          <a:p>
            <a:pPr lvl="0">
              <a:spcAft>
                <a:spcPts val="300"/>
              </a:spcAft>
            </a:pPr>
            <a:r>
              <a:rPr lang="en-US" sz="2400" dirty="0" smtClean="0"/>
              <a:t>Collaboratively plan for sharing the key components of this module within your school and/or district</a:t>
            </a:r>
            <a:endParaRPr lang="en-US" sz="2400" dirty="0"/>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13</a:t>
            </a:fld>
            <a:endParaRPr lang="en-US" dirty="0"/>
          </a:p>
        </p:txBody>
      </p:sp>
    </p:spTree>
    <p:extLst>
      <p:ext uri="{BB962C8B-B14F-4D97-AF65-F5344CB8AC3E}">
        <p14:creationId xmlns:p14="http://schemas.microsoft.com/office/powerpoint/2010/main" val="262529028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381000" y="1103157"/>
            <a:ext cx="8153400" cy="2954655"/>
          </a:xfrm>
        </p:spPr>
        <p:txBody>
          <a:bodyPr/>
          <a:lstStyle/>
          <a:p>
            <a:pPr>
              <a:spcAft>
                <a:spcPts val="1200"/>
              </a:spcAft>
            </a:pPr>
            <a:r>
              <a:rPr lang="en-US" sz="2800" dirty="0" smtClean="0"/>
              <a:t>Jot down ideas to share with fellow Core Standards Coaches about activities or conversations you facilitated in your school or district relative to Module 4. If you encountered challenges, feel free to share those as well!</a:t>
            </a:r>
          </a:p>
          <a:p>
            <a:pPr>
              <a:spcAft>
                <a:spcPts val="1200"/>
              </a:spcAft>
            </a:pPr>
            <a:r>
              <a:rPr lang="en-US" sz="2800" dirty="0" smtClean="0"/>
              <a:t>Use the “Notepad” section of your Participant Guide to record your thoughts. </a:t>
            </a:r>
            <a:endParaRPr lang="en-US" sz="2800" i="1" dirty="0"/>
          </a:p>
        </p:txBody>
      </p:sp>
      <p:sp>
        <p:nvSpPr>
          <p:cNvPr id="2" name="Title 1"/>
          <p:cNvSpPr>
            <a:spLocks noGrp="1"/>
          </p:cNvSpPr>
          <p:nvPr>
            <p:ph type="title"/>
          </p:nvPr>
        </p:nvSpPr>
        <p:spPr/>
        <p:txBody>
          <a:bodyPr/>
          <a:lstStyle/>
          <a:p>
            <a:r>
              <a:rPr lang="en-US" dirty="0" smtClean="0"/>
              <a:t>Notepad</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14</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115" y="4391820"/>
            <a:ext cx="1371600" cy="1371600"/>
          </a:xfrm>
          <a:prstGeom prst="rect">
            <a:avLst/>
          </a:prstGeom>
        </p:spPr>
      </p:pic>
      <p:sp>
        <p:nvSpPr>
          <p:cNvPr id="8" name="TextBox 5"/>
          <p:cNvSpPr txBox="1">
            <a:spLocks noChangeArrowheads="1"/>
          </p:cNvSpPr>
          <p:nvPr/>
        </p:nvSpPr>
        <p:spPr bwMode="auto">
          <a:xfrm>
            <a:off x="5490988" y="4695544"/>
            <a:ext cx="1295400" cy="369888"/>
          </a:xfrm>
          <a:prstGeom prst="rect">
            <a:avLst/>
          </a:prstGeom>
          <a:noFill/>
          <a:ln w="9525">
            <a:noFill/>
            <a:miter lim="800000"/>
            <a:headEnd/>
            <a:tailEnd/>
          </a:ln>
        </p:spPr>
        <p:txBody>
          <a:bodyPr>
            <a:spAutoFit/>
          </a:bodyPr>
          <a:lstStyle/>
          <a:p>
            <a:pPr algn="ctr" eaLnBrk="1" hangingPunct="1"/>
            <a:r>
              <a:rPr lang="en-US" dirty="0" smtClean="0"/>
              <a:t>Page 36</a:t>
            </a:r>
            <a:endParaRPr lang="en-US" dirty="0"/>
          </a:p>
        </p:txBody>
      </p:sp>
    </p:spTree>
    <p:extLst>
      <p:ext uri="{BB962C8B-B14F-4D97-AF65-F5344CB8AC3E}">
        <p14:creationId xmlns:p14="http://schemas.microsoft.com/office/powerpoint/2010/main" val="235173717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1: </a:t>
            </a:r>
            <a:br>
              <a:rPr lang="en-US" sz="4000" dirty="0" smtClean="0"/>
            </a:br>
            <a:r>
              <a:rPr lang="en-US" sz="4000" dirty="0" smtClean="0"/>
              <a:t>Sharing Successes and Challenges</a:t>
            </a:r>
          </a:p>
        </p:txBody>
      </p:sp>
      <p:sp>
        <p:nvSpPr>
          <p:cNvPr id="2" name="Footer Placeholder 1"/>
          <p:cNvSpPr>
            <a:spLocks noGrp="1"/>
          </p:cNvSpPr>
          <p:nvPr>
            <p:ph type="ftr" sz="quarter" idx="10"/>
          </p:nvPr>
        </p:nvSpPr>
        <p:spPr>
          <a:xfrm>
            <a:off x="329485" y="6074282"/>
            <a:ext cx="2203704" cy="484632"/>
          </a:xfr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15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11667773"/>
              </p:ext>
            </p:extLst>
          </p:nvPr>
        </p:nvGraphicFramePr>
        <p:xfrm>
          <a:off x="381000" y="1635819"/>
          <a:ext cx="8569818" cy="3849282"/>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569818"/>
              </a:tblGrid>
              <a:tr h="390938">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2400" u="none" strike="noStrike" cap="none" normalizeH="0" baseline="0" dirty="0" smtClean="0">
                          <a:ln>
                            <a:noFill/>
                          </a:ln>
                          <a:effectLst/>
                        </a:rPr>
                        <a:t>Activity 1: Sharing Success and Challenges</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392098">
                <a:tc>
                  <a:txBody>
                    <a:bodyPr/>
                    <a:lstStyle/>
                    <a:p>
                      <a:pPr marL="457200" indent="-457200">
                        <a:buFont typeface="+mj-lt"/>
                        <a:buAutoNum type="arabicPeriod"/>
                      </a:pPr>
                      <a:r>
                        <a:rPr lang="en-US" sz="2200" kern="1200" baseline="0" dirty="0" smtClean="0">
                          <a:solidFill>
                            <a:schemeClr val="dk1"/>
                          </a:solidFill>
                          <a:effectLst/>
                          <a:latin typeface="+mn-lt"/>
                          <a:ea typeface="+mn-ea"/>
                          <a:cs typeface="+mn-cs"/>
                        </a:rPr>
                        <a:t>Choose one</a:t>
                      </a:r>
                      <a:r>
                        <a:rPr lang="en-US" sz="2200" kern="1200" dirty="0" smtClean="0">
                          <a:solidFill>
                            <a:schemeClr val="dk1"/>
                          </a:solidFill>
                          <a:effectLst/>
                          <a:latin typeface="+mn-lt"/>
                          <a:ea typeface="+mn-ea"/>
                          <a:cs typeface="+mn-cs"/>
                        </a:rPr>
                        <a:t> participant</a:t>
                      </a:r>
                      <a:r>
                        <a:rPr lang="en-US" sz="2200" kern="1200" baseline="0" dirty="0" smtClean="0">
                          <a:solidFill>
                            <a:schemeClr val="dk1"/>
                          </a:solidFill>
                          <a:effectLst/>
                          <a:latin typeface="+mn-lt"/>
                          <a:ea typeface="+mn-ea"/>
                          <a:cs typeface="+mn-cs"/>
                        </a:rPr>
                        <a:t> from your table to be the recorder/speaker for your table.</a:t>
                      </a:r>
                    </a:p>
                    <a:p>
                      <a:pPr marL="457200" indent="-457200">
                        <a:buFont typeface="+mj-lt"/>
                        <a:buAutoNum type="arabicPeriod"/>
                      </a:pPr>
                      <a:r>
                        <a:rPr lang="en-US" sz="2200" kern="1200" dirty="0" smtClean="0">
                          <a:solidFill>
                            <a:schemeClr val="dk1"/>
                          </a:solidFill>
                          <a:effectLst/>
                          <a:latin typeface="+mn-lt"/>
                          <a:ea typeface="+mn-ea"/>
                          <a:cs typeface="+mn-cs"/>
                        </a:rPr>
                        <a:t>At your table,</a:t>
                      </a:r>
                      <a:r>
                        <a:rPr lang="en-US" sz="2200" kern="1200" baseline="0" dirty="0" smtClean="0">
                          <a:solidFill>
                            <a:schemeClr val="dk1"/>
                          </a:solidFill>
                          <a:effectLst/>
                          <a:latin typeface="+mn-lt"/>
                          <a:ea typeface="+mn-ea"/>
                          <a:cs typeface="+mn-cs"/>
                        </a:rPr>
                        <a:t> </a:t>
                      </a:r>
                      <a:r>
                        <a:rPr lang="en-US" sz="2200" kern="1200" dirty="0" smtClean="0">
                          <a:solidFill>
                            <a:schemeClr val="dk1"/>
                          </a:solidFill>
                          <a:effectLst/>
                          <a:latin typeface="+mn-lt"/>
                          <a:ea typeface="+mn-ea"/>
                          <a:cs typeface="+mn-cs"/>
                        </a:rPr>
                        <a:t>share your</a:t>
                      </a:r>
                      <a:r>
                        <a:rPr lang="en-US" sz="2200" kern="1200" baseline="0" dirty="0" smtClean="0">
                          <a:solidFill>
                            <a:schemeClr val="dk1"/>
                          </a:solidFill>
                          <a:effectLst/>
                          <a:latin typeface="+mn-lt"/>
                          <a:ea typeface="+mn-ea"/>
                          <a:cs typeface="+mn-cs"/>
                        </a:rPr>
                        <a:t> Notepad responses containing your</a:t>
                      </a:r>
                      <a:r>
                        <a:rPr lang="en-US" sz="2200" kern="1200" dirty="0" smtClean="0">
                          <a:solidFill>
                            <a:schemeClr val="dk1"/>
                          </a:solidFill>
                          <a:effectLst/>
                          <a:latin typeface="+mn-lt"/>
                          <a:ea typeface="+mn-ea"/>
                          <a:cs typeface="+mn-cs"/>
                        </a:rPr>
                        <a:t> implementation</a:t>
                      </a:r>
                      <a:r>
                        <a:rPr lang="en-US" sz="2200" kern="1200" baseline="0" dirty="0" smtClean="0">
                          <a:solidFill>
                            <a:schemeClr val="dk1"/>
                          </a:solidFill>
                          <a:effectLst/>
                          <a:latin typeface="+mn-lt"/>
                          <a:ea typeface="+mn-ea"/>
                          <a:cs typeface="+mn-cs"/>
                        </a:rPr>
                        <a:t> </a:t>
                      </a:r>
                      <a:r>
                        <a:rPr lang="en-US" sz="2200" kern="1200" dirty="0" smtClean="0">
                          <a:solidFill>
                            <a:schemeClr val="dk1"/>
                          </a:solidFill>
                          <a:effectLst/>
                          <a:latin typeface="+mn-lt"/>
                          <a:ea typeface="+mn-ea"/>
                          <a:cs typeface="+mn-cs"/>
                        </a:rPr>
                        <a:t>experiences.</a:t>
                      </a:r>
                    </a:p>
                    <a:p>
                      <a:pPr marL="457200" indent="-457200">
                        <a:buFont typeface="+mj-lt"/>
                        <a:buAutoNum type="arabicPeriod"/>
                      </a:pPr>
                      <a:r>
                        <a:rPr lang="en-US" sz="2200" kern="1200" baseline="0" dirty="0" smtClean="0">
                          <a:solidFill>
                            <a:schemeClr val="dk1"/>
                          </a:solidFill>
                          <a:effectLst/>
                          <a:latin typeface="+mn-lt"/>
                          <a:ea typeface="+mn-ea"/>
                          <a:cs typeface="+mn-cs"/>
                        </a:rPr>
                        <a:t>Note successes, challenges, </a:t>
                      </a:r>
                      <a:r>
                        <a:rPr lang="en-US" sz="2200" kern="1200" dirty="0" smtClean="0">
                          <a:solidFill>
                            <a:schemeClr val="dk1"/>
                          </a:solidFill>
                          <a:effectLst/>
                          <a:latin typeface="+mn-lt"/>
                          <a:ea typeface="+mn-ea"/>
                          <a:cs typeface="+mn-cs"/>
                        </a:rPr>
                        <a:t>activities, and conversations</a:t>
                      </a:r>
                      <a:r>
                        <a:rPr lang="en-US" sz="2200" kern="1200" baseline="0" dirty="0" smtClean="0">
                          <a:solidFill>
                            <a:schemeClr val="dk1"/>
                          </a:solidFill>
                          <a:effectLst/>
                          <a:latin typeface="+mn-lt"/>
                          <a:ea typeface="+mn-ea"/>
                          <a:cs typeface="+mn-cs"/>
                        </a:rPr>
                        <a:t> that have arisen in your</a:t>
                      </a:r>
                      <a:r>
                        <a:rPr lang="en-US" sz="2200" kern="1200" dirty="0" smtClean="0">
                          <a:solidFill>
                            <a:schemeClr val="dk1"/>
                          </a:solidFill>
                          <a:effectLst/>
                          <a:latin typeface="+mn-lt"/>
                          <a:ea typeface="+mn-ea"/>
                          <a:cs typeface="+mn-cs"/>
                        </a:rPr>
                        <a:t> school or</a:t>
                      </a:r>
                      <a:r>
                        <a:rPr lang="en-US" sz="2200" kern="1200" baseline="0" dirty="0" smtClean="0">
                          <a:solidFill>
                            <a:schemeClr val="dk1"/>
                          </a:solidFill>
                          <a:effectLst/>
                          <a:latin typeface="+mn-lt"/>
                          <a:ea typeface="+mn-ea"/>
                          <a:cs typeface="+mn-cs"/>
                        </a:rPr>
                        <a:t> </a:t>
                      </a:r>
                      <a:r>
                        <a:rPr lang="en-US" sz="2200" kern="1200" dirty="0" smtClean="0">
                          <a:solidFill>
                            <a:schemeClr val="dk1"/>
                          </a:solidFill>
                          <a:effectLst/>
                          <a:latin typeface="+mn-lt"/>
                          <a:ea typeface="+mn-ea"/>
                          <a:cs typeface="+mn-cs"/>
                        </a:rPr>
                        <a:t>district relative to Module 4.</a:t>
                      </a:r>
                    </a:p>
                    <a:p>
                      <a:pPr marL="457200" indent="-457200">
                        <a:buFont typeface="+mj-lt"/>
                        <a:buAutoNum type="arabicPeriod"/>
                      </a:pPr>
                      <a:r>
                        <a:rPr lang="en-US" sz="2200" kern="1200" baseline="0" dirty="0" smtClean="0">
                          <a:solidFill>
                            <a:schemeClr val="dk1"/>
                          </a:solidFill>
                          <a:effectLst/>
                          <a:latin typeface="+mn-lt"/>
                          <a:ea typeface="+mn-ea"/>
                          <a:cs typeface="+mn-cs"/>
                        </a:rPr>
                        <a:t>The full group will participate in two rounds of reporting:</a:t>
                      </a:r>
                    </a:p>
                    <a:p>
                      <a:pPr marL="914382" lvl="1" indent="-457200">
                        <a:buFont typeface="+mj-lt"/>
                        <a:buAutoNum type="alphaLcPeriod"/>
                      </a:pPr>
                      <a:r>
                        <a:rPr lang="en-US" sz="2200" kern="1200" baseline="0" dirty="0" smtClean="0">
                          <a:solidFill>
                            <a:schemeClr val="dk1"/>
                          </a:solidFill>
                          <a:effectLst/>
                          <a:latin typeface="+mn-lt"/>
                          <a:ea typeface="+mn-ea"/>
                          <a:cs typeface="+mn-cs"/>
                        </a:rPr>
                        <a:t>Round 1: Recorder/speaker will share activities and successes.</a:t>
                      </a:r>
                    </a:p>
                    <a:p>
                      <a:pPr marL="914382" lvl="1" indent="-457200">
                        <a:buFont typeface="+mj-lt"/>
                        <a:buAutoNum type="alphaLcPeriod"/>
                      </a:pPr>
                      <a:r>
                        <a:rPr lang="en-US" sz="2200" kern="1200" baseline="0" dirty="0" smtClean="0">
                          <a:solidFill>
                            <a:schemeClr val="dk1"/>
                          </a:solidFill>
                          <a:effectLst/>
                          <a:latin typeface="+mn-lt"/>
                          <a:ea typeface="+mn-ea"/>
                          <a:cs typeface="+mn-cs"/>
                        </a:rPr>
                        <a:t>Round 2: Recorder/speaker will share questions and challenges.</a:t>
                      </a:r>
                      <a:endParaRPr lang="en-US" sz="2200" kern="1200" dirty="0" smtClean="0">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4" name="Rectangle 3"/>
          <p:cNvSpPr/>
          <p:nvPr/>
        </p:nvSpPr>
        <p:spPr>
          <a:xfrm>
            <a:off x="5881790" y="5485101"/>
            <a:ext cx="631455" cy="369332"/>
          </a:xfrm>
          <a:prstGeom prst="rect">
            <a:avLst/>
          </a:prstGeom>
        </p:spPr>
        <p:txBody>
          <a:bodyPr wrap="none">
            <a:spAutoFit/>
          </a:bodyPr>
          <a:lstStyle/>
          <a:p>
            <a:r>
              <a:rPr lang="en-US" dirty="0" smtClean="0"/>
              <a:t>Page</a:t>
            </a:r>
            <a:endParaRPr lang="en-US" dirty="0"/>
          </a:p>
        </p:txBody>
      </p:sp>
      <p:pic>
        <p:nvPicPr>
          <p:cNvPr id="9" name="Picture 5" descr="Picture10.png"/>
          <p:cNvPicPr>
            <a:picLocks noChangeAspect="1"/>
          </p:cNvPicPr>
          <p:nvPr/>
        </p:nvPicPr>
        <p:blipFill>
          <a:blip r:embed="rId4" cstate="print"/>
          <a:srcRect/>
          <a:stretch>
            <a:fillRect/>
          </a:stretch>
        </p:blipFill>
        <p:spPr bwMode="auto">
          <a:xfrm>
            <a:off x="5914221" y="5314861"/>
            <a:ext cx="861717" cy="929662"/>
          </a:xfrm>
          <a:prstGeom prst="rect">
            <a:avLst/>
          </a:prstGeom>
          <a:noFill/>
          <a:ln w="9525">
            <a:noFill/>
            <a:miter lim="800000"/>
            <a:headEnd/>
            <a:tailEnd/>
          </a:ln>
        </p:spPr>
      </p:pic>
      <p:sp>
        <p:nvSpPr>
          <p:cNvPr id="11" name="Rectangle 10"/>
          <p:cNvSpPr/>
          <p:nvPr/>
        </p:nvSpPr>
        <p:spPr>
          <a:xfrm>
            <a:off x="5881790" y="5314861"/>
            <a:ext cx="801373" cy="369332"/>
          </a:xfrm>
          <a:prstGeom prst="rect">
            <a:avLst/>
          </a:prstGeom>
        </p:spPr>
        <p:txBody>
          <a:bodyPr wrap="none">
            <a:spAutoFit/>
          </a:bodyPr>
          <a:lstStyle/>
          <a:p>
            <a:r>
              <a:rPr lang="en-US" dirty="0" smtClean="0"/>
              <a:t>Page 6</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24887</TotalTime>
  <Words>716</Words>
  <Application>Microsoft Office PowerPoint</Application>
  <PresentationFormat>On-screen Show (4:3)</PresentationFormat>
  <Paragraphs>83</Paragraphs>
  <Slides>6</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1</vt:lpstr>
      <vt:lpstr>Review of CCS-ELA &amp; Literacy: Module 4 Outcomes</vt:lpstr>
      <vt:lpstr>Notepad</vt:lpstr>
      <vt:lpstr>Activity 1:  Sharing Successes and Challenges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1223</cp:revision>
  <cp:lastPrinted>2014-09-08T21:26:42Z</cp:lastPrinted>
  <dcterms:created xsi:type="dcterms:W3CDTF">2014-01-18T18:47:42Z</dcterms:created>
  <dcterms:modified xsi:type="dcterms:W3CDTF">2015-01-16T21:59:09Z</dcterms:modified>
</cp:coreProperties>
</file>