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 id="2147483711" r:id="rId2"/>
    <p:sldMasterId id="2147483723" r:id="rId3"/>
  </p:sldMasterIdLst>
  <p:notesMasterIdLst>
    <p:notesMasterId r:id="rId85"/>
  </p:notesMasterIdLst>
  <p:handoutMasterIdLst>
    <p:handoutMasterId r:id="rId86"/>
  </p:handoutMasterIdLst>
  <p:sldIdLst>
    <p:sldId id="370" r:id="rId4"/>
    <p:sldId id="340" r:id="rId5"/>
    <p:sldId id="474" r:id="rId6"/>
    <p:sldId id="428" r:id="rId7"/>
    <p:sldId id="427" r:id="rId8"/>
    <p:sldId id="475" r:id="rId9"/>
    <p:sldId id="430" r:id="rId10"/>
    <p:sldId id="278" r:id="rId11"/>
    <p:sldId id="476" r:id="rId12"/>
    <p:sldId id="400" r:id="rId13"/>
    <p:sldId id="401" r:id="rId14"/>
    <p:sldId id="402" r:id="rId15"/>
    <p:sldId id="404" r:id="rId16"/>
    <p:sldId id="391" r:id="rId17"/>
    <p:sldId id="392" r:id="rId18"/>
    <p:sldId id="393" r:id="rId19"/>
    <p:sldId id="405" r:id="rId20"/>
    <p:sldId id="290" r:id="rId21"/>
    <p:sldId id="291" r:id="rId22"/>
    <p:sldId id="477" r:id="rId23"/>
    <p:sldId id="420" r:id="rId24"/>
    <p:sldId id="403" r:id="rId25"/>
    <p:sldId id="408" r:id="rId26"/>
    <p:sldId id="409" r:id="rId27"/>
    <p:sldId id="410" r:id="rId28"/>
    <p:sldId id="414" r:id="rId29"/>
    <p:sldId id="413" r:id="rId30"/>
    <p:sldId id="429" r:id="rId31"/>
    <p:sldId id="417" r:id="rId32"/>
    <p:sldId id="407" r:id="rId33"/>
    <p:sldId id="421" r:id="rId34"/>
    <p:sldId id="478" r:id="rId35"/>
    <p:sldId id="425" r:id="rId36"/>
    <p:sldId id="334" r:id="rId37"/>
    <p:sldId id="306" r:id="rId38"/>
    <p:sldId id="497" r:id="rId39"/>
    <p:sldId id="469" r:id="rId40"/>
    <p:sldId id="490" r:id="rId41"/>
    <p:sldId id="479" r:id="rId42"/>
    <p:sldId id="432" r:id="rId43"/>
    <p:sldId id="433" r:id="rId44"/>
    <p:sldId id="434" r:id="rId45"/>
    <p:sldId id="438" r:id="rId46"/>
    <p:sldId id="439" r:id="rId47"/>
    <p:sldId id="440" r:id="rId48"/>
    <p:sldId id="481" r:id="rId49"/>
    <p:sldId id="442" r:id="rId50"/>
    <p:sldId id="485" r:id="rId51"/>
    <p:sldId id="445" r:id="rId52"/>
    <p:sldId id="472" r:id="rId53"/>
    <p:sldId id="443" r:id="rId54"/>
    <p:sldId id="482" r:id="rId55"/>
    <p:sldId id="444" r:id="rId56"/>
    <p:sldId id="484" r:id="rId57"/>
    <p:sldId id="446" r:id="rId58"/>
    <p:sldId id="447" r:id="rId59"/>
    <p:sldId id="448" r:id="rId60"/>
    <p:sldId id="488" r:id="rId61"/>
    <p:sldId id="449" r:id="rId62"/>
    <p:sldId id="451" r:id="rId63"/>
    <p:sldId id="496" r:id="rId64"/>
    <p:sldId id="452" r:id="rId65"/>
    <p:sldId id="489" r:id="rId66"/>
    <p:sldId id="453" r:id="rId67"/>
    <p:sldId id="491" r:id="rId68"/>
    <p:sldId id="454" r:id="rId69"/>
    <p:sldId id="493" r:id="rId70"/>
    <p:sldId id="455" r:id="rId71"/>
    <p:sldId id="456" r:id="rId72"/>
    <p:sldId id="457" r:id="rId73"/>
    <p:sldId id="458" r:id="rId74"/>
    <p:sldId id="459" r:id="rId75"/>
    <p:sldId id="460" r:id="rId76"/>
    <p:sldId id="461" r:id="rId77"/>
    <p:sldId id="462" r:id="rId78"/>
    <p:sldId id="463" r:id="rId79"/>
    <p:sldId id="464" r:id="rId80"/>
    <p:sldId id="465" r:id="rId81"/>
    <p:sldId id="466" r:id="rId82"/>
    <p:sldId id="473" r:id="rId83"/>
    <p:sldId id="468" r:id="rId8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B" initials="DB" lastIdx="8" clrIdx="0"/>
  <p:cmAuthor id="1" name="DeCarlo, Sharon" initials="DS" lastIdx="1" clrIdx="1"/>
  <p:cmAuthor id="2" name="Jackson, Dennis" initials="JD" lastIdx="12" clrIdx="2">
    <p:extLst>
      <p:ext uri="{19B8F6BF-5375-455C-9EA6-DF929625EA0E}">
        <p15:presenceInfo xmlns:p15="http://schemas.microsoft.com/office/powerpoint/2012/main" userId="S-1-5-21-1417001333-1682526488-839522115-32878" providerId="AD"/>
      </p:ext>
    </p:extLst>
  </p:cmAuthor>
  <p:cmAuthor id="3" name="Kelley, Nora" initials="KN" lastIdx="1" clrIdx="3">
    <p:extLst>
      <p:ext uri="{19B8F6BF-5375-455C-9EA6-DF929625EA0E}">
        <p15:presenceInfo xmlns:p15="http://schemas.microsoft.com/office/powerpoint/2012/main" userId="S-1-5-21-1417001333-1682526488-839522115-26731" providerId="AD"/>
      </p:ext>
    </p:extLst>
  </p:cmAuthor>
  <p:cmAuthor id="4" name="Hannon, Mary Ellen" initials="HME" lastIdx="5" clrIdx="4">
    <p:extLst>
      <p:ext uri="{19B8F6BF-5375-455C-9EA6-DF929625EA0E}">
        <p15:presenceInfo xmlns:p15="http://schemas.microsoft.com/office/powerpoint/2012/main" userId="S-1-5-21-1417001333-1682526488-839522115-60239" providerId="AD"/>
      </p:ext>
    </p:extLst>
  </p:cmAuthor>
  <p:cmAuthor id="5" name="Wade, Michelle" initials="WM" lastIdx="11" clrIdx="5">
    <p:extLst>
      <p:ext uri="{19B8F6BF-5375-455C-9EA6-DF929625EA0E}">
        <p15:presenceInfo xmlns:p15="http://schemas.microsoft.com/office/powerpoint/2012/main" userId="S-1-5-21-1417001333-1682526488-839522115-26738" providerId="AD"/>
      </p:ext>
    </p:extLst>
  </p:cmAuthor>
  <p:cmAuthor id="6" name="Flanagan, Barbara" initials="FB" lastIdx="2" clrIdx="6">
    <p:extLst>
      <p:ext uri="{19B8F6BF-5375-455C-9EA6-DF929625EA0E}">
        <p15:presenceInfo xmlns:p15="http://schemas.microsoft.com/office/powerpoint/2012/main" userId="S-1-5-21-1417001333-1682526488-839522115-52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0000FF"/>
    <a:srgbClr val="DF8045"/>
    <a:srgbClr val="FFC000"/>
    <a:srgbClr val="32C658"/>
    <a:srgbClr val="D4ECBA"/>
    <a:srgbClr val="92D050"/>
    <a:srgbClr val="9BBB59"/>
    <a:srgbClr val="E6E6E6"/>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60" autoAdjust="0"/>
    <p:restoredTop sz="93841" autoAdjust="0"/>
  </p:normalViewPr>
  <p:slideViewPr>
    <p:cSldViewPr snapToGrid="0">
      <p:cViewPr varScale="1">
        <p:scale>
          <a:sx n="66" d="100"/>
          <a:sy n="66" d="100"/>
        </p:scale>
        <p:origin x="773" y="38"/>
      </p:cViewPr>
      <p:guideLst>
        <p:guide orient="horz" pos="2160"/>
        <p:guide pos="2880"/>
      </p:guideLst>
    </p:cSldViewPr>
  </p:slideViewPr>
  <p:outlineViewPr>
    <p:cViewPr>
      <p:scale>
        <a:sx n="33" d="100"/>
        <a:sy n="33" d="100"/>
      </p:scale>
      <p:origin x="0" y="-21936"/>
    </p:cViewPr>
  </p:outlineViewPr>
  <p:notesTextViewPr>
    <p:cViewPr>
      <p:scale>
        <a:sx n="125" d="100"/>
        <a:sy n="125" d="100"/>
      </p:scale>
      <p:origin x="0" y="0"/>
    </p:cViewPr>
  </p:notesTextViewPr>
  <p:sorterViewPr>
    <p:cViewPr>
      <p:scale>
        <a:sx n="110" d="100"/>
        <a:sy n="110" d="100"/>
      </p:scale>
      <p:origin x="0" y="-23892"/>
    </p:cViewPr>
  </p:sorterViewPr>
  <p:notesViewPr>
    <p:cSldViewPr snapToGrid="0">
      <p:cViewPr>
        <p:scale>
          <a:sx n="90" d="100"/>
          <a:sy n="90" d="100"/>
        </p:scale>
        <p:origin x="1986" y="-1230"/>
      </p:cViewPr>
      <p:guideLst>
        <p:guide orient="horz" pos="2880"/>
        <p:guide pos="2160"/>
        <p:guide orient="horz" pos="2932"/>
        <p:guide pos="2212"/>
      </p:guideLst>
    </p:cSldViewPr>
  </p:notes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4_2" csCatId="accent4" phldr="1"/>
      <dgm:spPr/>
    </dgm:pt>
    <dgm:pt modelId="{E521DBDB-1FAF-46A1-A428-3D9C313FA6BF}">
      <dgm:prSet phldrT="[Text]"/>
      <dgm:spPr/>
      <dgm:t>
        <a:bodyPr/>
        <a:lstStyle/>
        <a:p>
          <a:r>
            <a:rPr lang="en-US" dirty="0" smtClean="0"/>
            <a:t>Introductory Activity</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pPr>
            <a:spcAft>
              <a:spcPts val="0"/>
            </a:spcAft>
          </a:pPr>
          <a:r>
            <a:rPr lang="en-US" b="1" dirty="0" smtClean="0">
              <a:effectLst/>
            </a:rPr>
            <a:t>Part 1:</a:t>
          </a:r>
        </a:p>
        <a:p>
          <a:pPr>
            <a:spcAft>
              <a:spcPct val="35000"/>
            </a:spcAft>
          </a:pPr>
          <a:r>
            <a:rPr lang="en-US" b="0" dirty="0" smtClean="0">
              <a:effectLst/>
            </a:rPr>
            <a:t>What it takes for Student Success</a:t>
          </a:r>
          <a:endParaRPr lang="en-US" b="0"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pPr>
            <a:spcAft>
              <a:spcPts val="0"/>
            </a:spcAft>
          </a:pPr>
          <a:r>
            <a:rPr lang="en-US" b="1" dirty="0" smtClean="0"/>
            <a:t>Part 2:</a:t>
          </a:r>
        </a:p>
        <a:p>
          <a:pPr>
            <a:spcAft>
              <a:spcPct val="35000"/>
            </a:spcAft>
          </a:pPr>
          <a:r>
            <a:rPr lang="en-US" b="0" dirty="0" smtClean="0"/>
            <a:t>Academic Optimism</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79122E8D-09CC-4A9B-AE18-3012327CDA24}">
      <dgm:prSet/>
      <dgm:spPr/>
      <dgm:t>
        <a:bodyPr/>
        <a:lstStyle/>
        <a:p>
          <a:pPr>
            <a:spcAft>
              <a:spcPts val="0"/>
            </a:spcAft>
          </a:pPr>
          <a:r>
            <a:rPr lang="en-US" b="1" dirty="0" smtClean="0"/>
            <a:t>Part 4:</a:t>
          </a:r>
        </a:p>
        <a:p>
          <a:pPr>
            <a:spcAft>
              <a:spcPct val="35000"/>
            </a:spcAft>
          </a:pPr>
          <a:r>
            <a:rPr lang="en-US" b="0" dirty="0" smtClean="0"/>
            <a:t>Building a Plan for Academic Optimism</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3B878146-078A-4758-A9C4-C1BBE02DC20F}">
      <dgm:prSet/>
      <dgm:spPr/>
      <dgm:t>
        <a:bodyPr/>
        <a:lstStyle/>
        <a:p>
          <a:pPr>
            <a:spcAft>
              <a:spcPts val="0"/>
            </a:spcAft>
          </a:pPr>
          <a:r>
            <a:rPr lang="en-US" b="1" dirty="0" smtClean="0"/>
            <a:t>Part 3:</a:t>
          </a:r>
        </a:p>
        <a:p>
          <a:pPr>
            <a:spcAft>
              <a:spcPct val="35000"/>
            </a:spcAft>
          </a:pPr>
          <a:r>
            <a:rPr lang="en-US" b="0" dirty="0" smtClean="0"/>
            <a:t>Growth vs. Fixed Mindset</a:t>
          </a:r>
          <a:endParaRPr lang="en-US" dirty="0"/>
        </a:p>
      </dgm:t>
    </dgm:pt>
    <dgm:pt modelId="{EC0B2CB1-EE74-40E4-8B51-D40323ACA306}" type="sibTrans" cxnId="{9D0FC3CE-4338-419D-9355-CC9E8D94C6C9}">
      <dgm:prSet/>
      <dgm:spPr/>
      <dgm:t>
        <a:bodyPr/>
        <a:lstStyle/>
        <a:p>
          <a:endParaRPr lang="en-US"/>
        </a:p>
      </dgm:t>
    </dgm:pt>
    <dgm:pt modelId="{E583B627-D54C-426A-881F-BFC75ABAF015}" type="parTrans" cxnId="{9D0FC3CE-4338-419D-9355-CC9E8D94C6C9}">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687C1E8D-AE74-4629-825D-138D15441DE3}" type="presOf" srcId="{1DB61AC9-8D53-442B-A13D-347B7EDB2ADF}" destId="{C38541EF-4DF9-41B0-9D5E-4E47D74DF639}" srcOrd="0" destOrd="0" presId="urn:microsoft.com/office/officeart/2005/8/layout/hProcess9"/>
    <dgm:cxn modelId="{02F38EC4-73EF-411A-95C1-E2DD27C65864}" type="presOf" srcId="{E521DBDB-1FAF-46A1-A428-3D9C313FA6BF}" destId="{74CA8EB8-9B8D-48AE-82CD-18306B63FD7E}" srcOrd="0" destOrd="0" presId="urn:microsoft.com/office/officeart/2005/8/layout/hProcess9"/>
    <dgm:cxn modelId="{037BA7DC-0A2F-47D8-9CAB-5D2C2C46D2AD}" type="presOf" srcId="{3B789149-2A26-4759-A2C3-8C905BC6CD27}" destId="{9D33C234-D0E6-4992-8B7C-D92B002BE879}"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BB3C7502-9D9B-4A24-BF24-69F75CD19E85}" type="presOf" srcId="{79122E8D-09CC-4A9B-AE18-3012327CDA24}" destId="{7B0C7520-CF60-4061-98C9-9A6306CEF3B3}"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7BF16C85-1A8D-4697-A76A-FDCC9C89798D}" type="presOf" srcId="{3B878146-078A-4758-A9C4-C1BBE02DC20F}" destId="{301895F6-ABC0-4D82-A2F5-4438A2A8BD7C}"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80075428-3019-4799-A42E-CB6194E4ECE2}" type="presOf" srcId="{95E54D3F-5A2D-4143-B991-86309F1DEBB8}" destId="{4826D4E2-F0C0-4A47-8BE4-D4D4C6E4F1C2}"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EDD73090-2466-42AC-8018-FE3E9B209F6B}" type="presParOf" srcId="{9D33C234-D0E6-4992-8B7C-D92B002BE879}" destId="{3845557A-A1F1-4BA1-B659-069E63A21C44}" srcOrd="0" destOrd="0" presId="urn:microsoft.com/office/officeart/2005/8/layout/hProcess9"/>
    <dgm:cxn modelId="{9351FC95-10AF-4456-A526-9858D53A13DB}" type="presParOf" srcId="{9D33C234-D0E6-4992-8B7C-D92B002BE879}" destId="{F919B9D1-C624-48A3-B2B8-A142724639D6}" srcOrd="1" destOrd="0" presId="urn:microsoft.com/office/officeart/2005/8/layout/hProcess9"/>
    <dgm:cxn modelId="{74208261-8A85-4415-B5F8-817395E3C70A}" type="presParOf" srcId="{F919B9D1-C624-48A3-B2B8-A142724639D6}" destId="{74CA8EB8-9B8D-48AE-82CD-18306B63FD7E}" srcOrd="0" destOrd="0" presId="urn:microsoft.com/office/officeart/2005/8/layout/hProcess9"/>
    <dgm:cxn modelId="{DACAE61E-4989-459A-B91F-D4E9073F6CD6}" type="presParOf" srcId="{F919B9D1-C624-48A3-B2B8-A142724639D6}" destId="{BFA80503-D884-4B14-BC5A-807D7EA9821C}" srcOrd="1" destOrd="0" presId="urn:microsoft.com/office/officeart/2005/8/layout/hProcess9"/>
    <dgm:cxn modelId="{EEEB2C2A-AF2B-4105-8C3A-C5E35F0ECFD4}" type="presParOf" srcId="{F919B9D1-C624-48A3-B2B8-A142724639D6}" destId="{C38541EF-4DF9-41B0-9D5E-4E47D74DF639}" srcOrd="2" destOrd="0" presId="urn:microsoft.com/office/officeart/2005/8/layout/hProcess9"/>
    <dgm:cxn modelId="{6704A8E4-F33B-4A5A-AE41-B5351D8C17A3}" type="presParOf" srcId="{F919B9D1-C624-48A3-B2B8-A142724639D6}" destId="{93F46FCC-2684-47F0-91C5-0CA25E5DA598}" srcOrd="3" destOrd="0" presId="urn:microsoft.com/office/officeart/2005/8/layout/hProcess9"/>
    <dgm:cxn modelId="{963C2A28-A9D6-4F42-8BDE-1E7F23986D22}" type="presParOf" srcId="{F919B9D1-C624-48A3-B2B8-A142724639D6}" destId="{4826D4E2-F0C0-4A47-8BE4-D4D4C6E4F1C2}" srcOrd="4" destOrd="0" presId="urn:microsoft.com/office/officeart/2005/8/layout/hProcess9"/>
    <dgm:cxn modelId="{680A468E-6F56-4D05-A47D-127BA0C11656}" type="presParOf" srcId="{F919B9D1-C624-48A3-B2B8-A142724639D6}" destId="{9C816D5D-0FDC-43BE-B0C0-366FE43C8581}" srcOrd="5" destOrd="0" presId="urn:microsoft.com/office/officeart/2005/8/layout/hProcess9"/>
    <dgm:cxn modelId="{69054E69-24A4-4544-9FE3-8EF52D3F708B}" type="presParOf" srcId="{F919B9D1-C624-48A3-B2B8-A142724639D6}" destId="{301895F6-ABC0-4D82-A2F5-4438A2A8BD7C}" srcOrd="6" destOrd="0" presId="urn:microsoft.com/office/officeart/2005/8/layout/hProcess9"/>
    <dgm:cxn modelId="{4247C2AE-6916-4FDB-82CE-8546C5520214}" type="presParOf" srcId="{F919B9D1-C624-48A3-B2B8-A142724639D6}" destId="{59989081-3F3C-4D96-8F6D-A3972D908551}" srcOrd="7" destOrd="0" presId="urn:microsoft.com/office/officeart/2005/8/layout/hProcess9"/>
    <dgm:cxn modelId="{51C7BF8F-0B1E-4A3B-A4A6-D6112889FD55}"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Introductory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a:t>
          </a:r>
          <a:r>
            <a:rPr lang="en-US" dirty="0" smtClean="0"/>
            <a:t/>
          </a:r>
          <a:br>
            <a:rPr lang="en-US" dirty="0" smtClean="0"/>
          </a:br>
          <a:r>
            <a:rPr lang="en-US" dirty="0" smtClean="0"/>
            <a:t>The Foundation for UDL</a:t>
          </a:r>
          <a:endParaRPr lang="en-US"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a:t>
          </a:r>
          <a:br>
            <a:rPr lang="en-US" b="1" dirty="0" smtClean="0"/>
          </a:br>
          <a:r>
            <a:rPr lang="en-US" dirty="0" smtClean="0"/>
            <a:t>UDL in Practice</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a:t>
          </a:r>
          <a:r>
            <a:rPr lang="en-US" dirty="0" smtClean="0"/>
            <a:t/>
          </a:r>
          <a:br>
            <a:rPr lang="en-US" dirty="0" smtClean="0"/>
          </a:br>
          <a:r>
            <a:rPr lang="en-US" dirty="0" smtClean="0"/>
            <a:t>UDL for Unit &amp; Lesson Planning</a:t>
          </a:r>
          <a:endParaRPr lang="en-US" dirty="0"/>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r>
            <a:rPr lang="en-US" dirty="0" smtClean="0"/>
            <a:t/>
          </a:r>
          <a:br>
            <a:rPr lang="en-US" dirty="0" smtClean="0"/>
          </a:br>
          <a:r>
            <a:rPr lang="en-US" dirty="0" smtClean="0"/>
            <a:t>Reflection,  Next Steps, &amp; Session Evaluation</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1A44FAB9-D416-4D80-BF83-B9064F17C0C0}" type="presOf" srcId="{E521DBDB-1FAF-46A1-A428-3D9C313FA6BF}" destId="{74CA8EB8-9B8D-48AE-82CD-18306B63FD7E}"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BEE6D02E-C8B2-4564-A49E-0198E08A18C2}" srcId="{3B789149-2A26-4759-A2C3-8C905BC6CD27}" destId="{E521DBDB-1FAF-46A1-A428-3D9C313FA6BF}" srcOrd="0" destOrd="0" parTransId="{32A9A19C-35B5-4299-8BCA-320FAAD007A6}" sibTransId="{299064BE-1929-4C5D-847E-3294628D0255}"/>
    <dgm:cxn modelId="{6FC6BCC0-0A90-480F-A8CE-F823EB878108}" type="presOf" srcId="{79122E8D-09CC-4A9B-AE18-3012327CDA24}" destId="{7B0C7520-CF60-4061-98C9-9A6306CEF3B3}" srcOrd="0" destOrd="0" presId="urn:microsoft.com/office/officeart/2005/8/layout/hProcess9"/>
    <dgm:cxn modelId="{274F0342-9EED-42EB-8B9A-F7DE9EB9657C}" type="presOf" srcId="{95E54D3F-5A2D-4143-B991-86309F1DEBB8}" destId="{4826D4E2-F0C0-4A47-8BE4-D4D4C6E4F1C2}" srcOrd="0" destOrd="0" presId="urn:microsoft.com/office/officeart/2005/8/layout/hProcess9"/>
    <dgm:cxn modelId="{4C287E4D-AEED-4E20-B1DF-13C8EB39CA9C}" type="presOf" srcId="{1DB61AC9-8D53-442B-A13D-347B7EDB2ADF}" destId="{C38541EF-4DF9-41B0-9D5E-4E47D74DF63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EB2A6D6E-66E3-40B9-8EA0-C09F41774DE4}" type="presOf" srcId="{3B878146-078A-4758-A9C4-C1BBE02DC20F}" destId="{301895F6-ABC0-4D82-A2F5-4438A2A8BD7C}" srcOrd="0" destOrd="0" presId="urn:microsoft.com/office/officeart/2005/8/layout/hProcess9"/>
    <dgm:cxn modelId="{031CE73E-5E5E-489C-A3A5-DDD3A3C20AE0}" type="presOf" srcId="{3B789149-2A26-4759-A2C3-8C905BC6CD27}" destId="{9D33C234-D0E6-4992-8B7C-D92B002BE879}"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08A0092D-3338-4D0E-9F62-E8DE077FB1CA}" type="presParOf" srcId="{9D33C234-D0E6-4992-8B7C-D92B002BE879}" destId="{3845557A-A1F1-4BA1-B659-069E63A21C44}" srcOrd="0" destOrd="0" presId="urn:microsoft.com/office/officeart/2005/8/layout/hProcess9"/>
    <dgm:cxn modelId="{20FE8B5E-DB14-4594-A514-4317F259CF05}" type="presParOf" srcId="{9D33C234-D0E6-4992-8B7C-D92B002BE879}" destId="{F919B9D1-C624-48A3-B2B8-A142724639D6}" srcOrd="1" destOrd="0" presId="urn:microsoft.com/office/officeart/2005/8/layout/hProcess9"/>
    <dgm:cxn modelId="{1A8D20BA-8961-4BA1-96FD-B0312D00C044}" type="presParOf" srcId="{F919B9D1-C624-48A3-B2B8-A142724639D6}" destId="{74CA8EB8-9B8D-48AE-82CD-18306B63FD7E}" srcOrd="0" destOrd="0" presId="urn:microsoft.com/office/officeart/2005/8/layout/hProcess9"/>
    <dgm:cxn modelId="{2D7C03BC-9C98-4411-9254-42CC010CF4EE}" type="presParOf" srcId="{F919B9D1-C624-48A3-B2B8-A142724639D6}" destId="{BFA80503-D884-4B14-BC5A-807D7EA9821C}" srcOrd="1" destOrd="0" presId="urn:microsoft.com/office/officeart/2005/8/layout/hProcess9"/>
    <dgm:cxn modelId="{D8F1B886-47B4-430F-B60A-DF8CADA7304C}" type="presParOf" srcId="{F919B9D1-C624-48A3-B2B8-A142724639D6}" destId="{C38541EF-4DF9-41B0-9D5E-4E47D74DF639}" srcOrd="2" destOrd="0" presId="urn:microsoft.com/office/officeart/2005/8/layout/hProcess9"/>
    <dgm:cxn modelId="{47666454-CFF8-4E19-892D-BC661073E5B6}" type="presParOf" srcId="{F919B9D1-C624-48A3-B2B8-A142724639D6}" destId="{93F46FCC-2684-47F0-91C5-0CA25E5DA598}" srcOrd="3" destOrd="0" presId="urn:microsoft.com/office/officeart/2005/8/layout/hProcess9"/>
    <dgm:cxn modelId="{7767E275-62EB-482C-8040-367F6051C1A1}" type="presParOf" srcId="{F919B9D1-C624-48A3-B2B8-A142724639D6}" destId="{4826D4E2-F0C0-4A47-8BE4-D4D4C6E4F1C2}" srcOrd="4" destOrd="0" presId="urn:microsoft.com/office/officeart/2005/8/layout/hProcess9"/>
    <dgm:cxn modelId="{2442BE22-0FA5-45BB-9E40-26D42AE2AB30}" type="presParOf" srcId="{F919B9D1-C624-48A3-B2B8-A142724639D6}" destId="{9C816D5D-0FDC-43BE-B0C0-366FE43C8581}" srcOrd="5" destOrd="0" presId="urn:microsoft.com/office/officeart/2005/8/layout/hProcess9"/>
    <dgm:cxn modelId="{D4E9FBD3-643C-4809-9087-77019666B20F}" type="presParOf" srcId="{F919B9D1-C624-48A3-B2B8-A142724639D6}" destId="{301895F6-ABC0-4D82-A2F5-4438A2A8BD7C}" srcOrd="6" destOrd="0" presId="urn:microsoft.com/office/officeart/2005/8/layout/hProcess9"/>
    <dgm:cxn modelId="{0031AF1E-60AC-424B-BBBE-BE86C52A0988}" type="presParOf" srcId="{F919B9D1-C624-48A3-B2B8-A142724639D6}" destId="{59989081-3F3C-4D96-8F6D-A3972D908551}" srcOrd="7" destOrd="0" presId="urn:microsoft.com/office/officeart/2005/8/layout/hProcess9"/>
    <dgm:cxn modelId="{CFE220BB-C99F-4349-8794-352E56822BC3}"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Introductory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a:t>
          </a:r>
          <a:br>
            <a:rPr lang="en-US" b="1" dirty="0" smtClean="0"/>
          </a:br>
          <a:r>
            <a:rPr lang="en-US" dirty="0" smtClean="0"/>
            <a:t>The Foundation for UDL</a:t>
          </a:r>
          <a:endParaRPr lang="en-US"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a:t>
          </a:r>
          <a:br>
            <a:rPr lang="en-US" b="1" dirty="0" smtClean="0"/>
          </a:br>
          <a:r>
            <a:rPr lang="en-US" dirty="0" smtClean="0"/>
            <a:t>UDL in Practice</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a:t>
          </a:r>
          <a:br>
            <a:rPr lang="en-US" b="1" dirty="0" smtClean="0"/>
          </a:br>
          <a:r>
            <a:rPr lang="en-US" dirty="0" smtClean="0"/>
            <a:t>UDL for Unit &amp; Lesson Planning</a:t>
          </a:r>
          <a:endParaRPr lang="en-US" dirty="0"/>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br>
            <a:rPr lang="en-US" b="1" dirty="0" smtClean="0"/>
          </a:br>
          <a:r>
            <a:rPr lang="en-US" dirty="0" smtClean="0"/>
            <a:t>Reflection,  Next Steps, &amp; Session Evaluation</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BEE6D02E-C8B2-4564-A49E-0198E08A18C2}" srcId="{3B789149-2A26-4759-A2C3-8C905BC6CD27}" destId="{E521DBDB-1FAF-46A1-A428-3D9C313FA6BF}" srcOrd="0" destOrd="0" parTransId="{32A9A19C-35B5-4299-8BCA-320FAAD007A6}" sibTransId="{299064BE-1929-4C5D-847E-3294628D0255}"/>
    <dgm:cxn modelId="{8AD406F1-20F7-4FBD-B30D-A8A4875A266F}" type="presOf" srcId="{3B789149-2A26-4759-A2C3-8C905BC6CD27}" destId="{9D33C234-D0E6-4992-8B7C-D92B002BE87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D17842F2-0102-4B00-BA64-7E7A66C9AD47}" type="presOf" srcId="{E521DBDB-1FAF-46A1-A428-3D9C313FA6BF}" destId="{74CA8EB8-9B8D-48AE-82CD-18306B63FD7E}" srcOrd="0" destOrd="0" presId="urn:microsoft.com/office/officeart/2005/8/layout/hProcess9"/>
    <dgm:cxn modelId="{FD420389-1DDA-4771-BE72-73F1AA8AEFD2}" type="presOf" srcId="{95E54D3F-5A2D-4143-B991-86309F1DEBB8}" destId="{4826D4E2-F0C0-4A47-8BE4-D4D4C6E4F1C2}" srcOrd="0" destOrd="0" presId="urn:microsoft.com/office/officeart/2005/8/layout/hProcess9"/>
    <dgm:cxn modelId="{A8DC7F92-3283-413A-BF6B-D521F023B142}" type="presOf" srcId="{3B878146-078A-4758-A9C4-C1BBE02DC20F}" destId="{301895F6-ABC0-4D82-A2F5-4438A2A8BD7C}"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E9E981D6-1356-4ED4-B7B4-2891DD4CE1BA}" type="presOf" srcId="{1DB61AC9-8D53-442B-A13D-347B7EDB2ADF}" destId="{C38541EF-4DF9-41B0-9D5E-4E47D74DF639}" srcOrd="0" destOrd="0" presId="urn:microsoft.com/office/officeart/2005/8/layout/hProcess9"/>
    <dgm:cxn modelId="{6D16B6CB-830B-4FE2-B1BB-54ED445322EF}" type="presOf" srcId="{79122E8D-09CC-4A9B-AE18-3012327CDA24}" destId="{7B0C7520-CF60-4061-98C9-9A6306CEF3B3}"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7B005B83-7744-405C-82FA-BA837B5C7F2E}" type="presParOf" srcId="{9D33C234-D0E6-4992-8B7C-D92B002BE879}" destId="{3845557A-A1F1-4BA1-B659-069E63A21C44}" srcOrd="0" destOrd="0" presId="urn:microsoft.com/office/officeart/2005/8/layout/hProcess9"/>
    <dgm:cxn modelId="{1663A4D6-0FCE-4A31-AFD5-3CD54DC55D7E}" type="presParOf" srcId="{9D33C234-D0E6-4992-8B7C-D92B002BE879}" destId="{F919B9D1-C624-48A3-B2B8-A142724639D6}" srcOrd="1" destOrd="0" presId="urn:microsoft.com/office/officeart/2005/8/layout/hProcess9"/>
    <dgm:cxn modelId="{6437856D-8FA2-4FD5-A9A1-02BE4B942CF8}" type="presParOf" srcId="{F919B9D1-C624-48A3-B2B8-A142724639D6}" destId="{74CA8EB8-9B8D-48AE-82CD-18306B63FD7E}" srcOrd="0" destOrd="0" presId="urn:microsoft.com/office/officeart/2005/8/layout/hProcess9"/>
    <dgm:cxn modelId="{8E236754-6761-4827-B7AC-8FD1AA42971D}" type="presParOf" srcId="{F919B9D1-C624-48A3-B2B8-A142724639D6}" destId="{BFA80503-D884-4B14-BC5A-807D7EA9821C}" srcOrd="1" destOrd="0" presId="urn:microsoft.com/office/officeart/2005/8/layout/hProcess9"/>
    <dgm:cxn modelId="{4F3773E7-31F3-480B-B4F3-C88C924F18F8}" type="presParOf" srcId="{F919B9D1-C624-48A3-B2B8-A142724639D6}" destId="{C38541EF-4DF9-41B0-9D5E-4E47D74DF639}" srcOrd="2" destOrd="0" presId="urn:microsoft.com/office/officeart/2005/8/layout/hProcess9"/>
    <dgm:cxn modelId="{7D774F27-7239-4A0A-A442-BA5A4547FBCF}" type="presParOf" srcId="{F919B9D1-C624-48A3-B2B8-A142724639D6}" destId="{93F46FCC-2684-47F0-91C5-0CA25E5DA598}" srcOrd="3" destOrd="0" presId="urn:microsoft.com/office/officeart/2005/8/layout/hProcess9"/>
    <dgm:cxn modelId="{FC67E760-7EC9-4908-990F-2099491352F2}" type="presParOf" srcId="{F919B9D1-C624-48A3-B2B8-A142724639D6}" destId="{4826D4E2-F0C0-4A47-8BE4-D4D4C6E4F1C2}" srcOrd="4" destOrd="0" presId="urn:microsoft.com/office/officeart/2005/8/layout/hProcess9"/>
    <dgm:cxn modelId="{CEC2D91A-CE37-4782-9CBD-6C9AF1E871BB}" type="presParOf" srcId="{F919B9D1-C624-48A3-B2B8-A142724639D6}" destId="{9C816D5D-0FDC-43BE-B0C0-366FE43C8581}" srcOrd="5" destOrd="0" presId="urn:microsoft.com/office/officeart/2005/8/layout/hProcess9"/>
    <dgm:cxn modelId="{906FE19E-2371-4E78-8B0F-CBFE3CE7C5BE}" type="presParOf" srcId="{F919B9D1-C624-48A3-B2B8-A142724639D6}" destId="{301895F6-ABC0-4D82-A2F5-4438A2A8BD7C}" srcOrd="6" destOrd="0" presId="urn:microsoft.com/office/officeart/2005/8/layout/hProcess9"/>
    <dgm:cxn modelId="{A90B1415-76E7-4067-B487-1CAE678C9607}" type="presParOf" srcId="{F919B9D1-C624-48A3-B2B8-A142724639D6}" destId="{59989081-3F3C-4D96-8F6D-A3972D908551}" srcOrd="7" destOrd="0" presId="urn:microsoft.com/office/officeart/2005/8/layout/hProcess9"/>
    <dgm:cxn modelId="{6F87819E-0F86-4C6D-903B-0E2820C55D9B}"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Introductory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a:t>
          </a:r>
          <a:br>
            <a:rPr lang="en-US" b="1" dirty="0" smtClean="0"/>
          </a:br>
          <a:r>
            <a:rPr lang="en-US" dirty="0" smtClean="0"/>
            <a:t>The Foundation for UDL</a:t>
          </a:r>
          <a:endParaRPr lang="en-US"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a:t>
          </a:r>
          <a:br>
            <a:rPr lang="en-US" b="1" dirty="0" smtClean="0"/>
          </a:br>
          <a:r>
            <a:rPr lang="en-US" dirty="0" smtClean="0"/>
            <a:t>UDL in Practice</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a:t>
          </a:r>
          <a:br>
            <a:rPr lang="en-US" b="1" dirty="0" smtClean="0"/>
          </a:br>
          <a:r>
            <a:rPr lang="en-US" dirty="0" smtClean="0"/>
            <a:t>UDL for Unit &amp; Lesson Planning</a:t>
          </a:r>
          <a:endParaRPr lang="en-US" dirty="0"/>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br>
            <a:rPr lang="en-US" b="1" dirty="0" smtClean="0"/>
          </a:br>
          <a:r>
            <a:rPr lang="en-US" dirty="0" smtClean="0"/>
            <a:t>Reflection,  Next Steps, &amp; Session Evaluation</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BEE6D02E-C8B2-4564-A49E-0198E08A18C2}" srcId="{3B789149-2A26-4759-A2C3-8C905BC6CD27}" destId="{E521DBDB-1FAF-46A1-A428-3D9C313FA6BF}" srcOrd="0" destOrd="0" parTransId="{32A9A19C-35B5-4299-8BCA-320FAAD007A6}" sibTransId="{299064BE-1929-4C5D-847E-3294628D0255}"/>
    <dgm:cxn modelId="{4D073697-3F88-49E2-A468-AEE7776DC257}" type="presOf" srcId="{3B878146-078A-4758-A9C4-C1BBE02DC20F}" destId="{301895F6-ABC0-4D82-A2F5-4438A2A8BD7C}" srcOrd="0" destOrd="0" presId="urn:microsoft.com/office/officeart/2005/8/layout/hProcess9"/>
    <dgm:cxn modelId="{DDD79EDE-F979-430F-B89F-3726D34EF5F7}" type="presOf" srcId="{3B789149-2A26-4759-A2C3-8C905BC6CD27}" destId="{9D33C234-D0E6-4992-8B7C-D92B002BE879}" srcOrd="0" destOrd="0" presId="urn:microsoft.com/office/officeart/2005/8/layout/hProcess9"/>
    <dgm:cxn modelId="{139FD9D7-013E-454B-A33D-48BA6ACD5AFC}" type="presOf" srcId="{1DB61AC9-8D53-442B-A13D-347B7EDB2ADF}" destId="{C38541EF-4DF9-41B0-9D5E-4E47D74DF63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F4259810-1C6A-4719-BA94-7BBD6224CC20}" type="presOf" srcId="{79122E8D-09CC-4A9B-AE18-3012327CDA24}" destId="{7B0C7520-CF60-4061-98C9-9A6306CEF3B3}"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55529A91-4F93-4FFE-BC42-CB691CA5EFC3}" type="presOf" srcId="{95E54D3F-5A2D-4143-B991-86309F1DEBB8}" destId="{4826D4E2-F0C0-4A47-8BE4-D4D4C6E4F1C2}" srcOrd="0" destOrd="0" presId="urn:microsoft.com/office/officeart/2005/8/layout/hProcess9"/>
    <dgm:cxn modelId="{64E24620-9D51-41B1-A413-1B3531C4EC0B}" type="presOf" srcId="{E521DBDB-1FAF-46A1-A428-3D9C313FA6BF}" destId="{74CA8EB8-9B8D-48AE-82CD-18306B63FD7E}"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F81C1E89-BE56-4AEC-9E40-9323C2A92AE9}" type="presParOf" srcId="{9D33C234-D0E6-4992-8B7C-D92B002BE879}" destId="{3845557A-A1F1-4BA1-B659-069E63A21C44}" srcOrd="0" destOrd="0" presId="urn:microsoft.com/office/officeart/2005/8/layout/hProcess9"/>
    <dgm:cxn modelId="{9972C81F-113C-4666-8D03-6B1FA55B213B}" type="presParOf" srcId="{9D33C234-D0E6-4992-8B7C-D92B002BE879}" destId="{F919B9D1-C624-48A3-B2B8-A142724639D6}" srcOrd="1" destOrd="0" presId="urn:microsoft.com/office/officeart/2005/8/layout/hProcess9"/>
    <dgm:cxn modelId="{630772CF-9AF8-4B4C-86E2-B9297C66CC76}" type="presParOf" srcId="{F919B9D1-C624-48A3-B2B8-A142724639D6}" destId="{74CA8EB8-9B8D-48AE-82CD-18306B63FD7E}" srcOrd="0" destOrd="0" presId="urn:microsoft.com/office/officeart/2005/8/layout/hProcess9"/>
    <dgm:cxn modelId="{6672EEBF-D702-4E8A-8C28-6020ABDB5C03}" type="presParOf" srcId="{F919B9D1-C624-48A3-B2B8-A142724639D6}" destId="{BFA80503-D884-4B14-BC5A-807D7EA9821C}" srcOrd="1" destOrd="0" presId="urn:microsoft.com/office/officeart/2005/8/layout/hProcess9"/>
    <dgm:cxn modelId="{027450A3-4168-4570-9341-D3B657F26B2B}" type="presParOf" srcId="{F919B9D1-C624-48A3-B2B8-A142724639D6}" destId="{C38541EF-4DF9-41B0-9D5E-4E47D74DF639}" srcOrd="2" destOrd="0" presId="urn:microsoft.com/office/officeart/2005/8/layout/hProcess9"/>
    <dgm:cxn modelId="{0A8336C4-95BB-4C75-9CD2-75C5F42C4FFF}" type="presParOf" srcId="{F919B9D1-C624-48A3-B2B8-A142724639D6}" destId="{93F46FCC-2684-47F0-91C5-0CA25E5DA598}" srcOrd="3" destOrd="0" presId="urn:microsoft.com/office/officeart/2005/8/layout/hProcess9"/>
    <dgm:cxn modelId="{E5A53CC6-E04A-448A-8F81-AC1FFC674273}" type="presParOf" srcId="{F919B9D1-C624-48A3-B2B8-A142724639D6}" destId="{4826D4E2-F0C0-4A47-8BE4-D4D4C6E4F1C2}" srcOrd="4" destOrd="0" presId="urn:microsoft.com/office/officeart/2005/8/layout/hProcess9"/>
    <dgm:cxn modelId="{870F1C3B-F5C2-425E-AF38-6215AB87EE35}" type="presParOf" srcId="{F919B9D1-C624-48A3-B2B8-A142724639D6}" destId="{9C816D5D-0FDC-43BE-B0C0-366FE43C8581}" srcOrd="5" destOrd="0" presId="urn:microsoft.com/office/officeart/2005/8/layout/hProcess9"/>
    <dgm:cxn modelId="{C9708D46-4F65-40E5-B9D9-23D2DBD28CAF}" type="presParOf" srcId="{F919B9D1-C624-48A3-B2B8-A142724639D6}" destId="{301895F6-ABC0-4D82-A2F5-4438A2A8BD7C}" srcOrd="6" destOrd="0" presId="urn:microsoft.com/office/officeart/2005/8/layout/hProcess9"/>
    <dgm:cxn modelId="{ACFE036C-FCEA-4942-AB19-06CE59CF12EA}" type="presParOf" srcId="{F919B9D1-C624-48A3-B2B8-A142724639D6}" destId="{59989081-3F3C-4D96-8F6D-A3972D908551}" srcOrd="7" destOrd="0" presId="urn:microsoft.com/office/officeart/2005/8/layout/hProcess9"/>
    <dgm:cxn modelId="{1C6055DF-FDB0-4085-B84F-56C2E6FD2362}"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3486F6-78DB-4215-8F51-A7B369E43F8A}"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02F8014A-30DE-4450-9737-6E34EEF1CC54}">
      <dgm:prSet phldrT="[Text]"/>
      <dgm:spPr/>
      <dgm:t>
        <a:bodyPr/>
        <a:lstStyle/>
        <a:p>
          <a:r>
            <a:rPr lang="en-US" dirty="0"/>
            <a:t>Learning Goals</a:t>
          </a:r>
        </a:p>
      </dgm:t>
    </dgm:pt>
    <dgm:pt modelId="{EBE471F0-AFA2-4234-90F3-1DF3EEE71939}" type="parTrans" cxnId="{4BFBFED5-DEFA-4935-9979-E76FC057D798}">
      <dgm:prSet/>
      <dgm:spPr/>
      <dgm:t>
        <a:bodyPr/>
        <a:lstStyle/>
        <a:p>
          <a:endParaRPr lang="en-US"/>
        </a:p>
      </dgm:t>
    </dgm:pt>
    <dgm:pt modelId="{C113F62A-F6A0-46BA-A6EB-94E2CA04F77C}" type="sibTrans" cxnId="{4BFBFED5-DEFA-4935-9979-E76FC057D798}">
      <dgm:prSet/>
      <dgm:spPr/>
      <dgm:t>
        <a:bodyPr/>
        <a:lstStyle/>
        <a:p>
          <a:endParaRPr lang="en-US"/>
        </a:p>
      </dgm:t>
    </dgm:pt>
    <dgm:pt modelId="{6DABE838-9D20-4E15-A421-A5E9918CF9DA}">
      <dgm:prSet phldrT="[Text]"/>
      <dgm:spPr/>
      <dgm:t>
        <a:bodyPr/>
        <a:lstStyle/>
        <a:p>
          <a:r>
            <a:rPr lang="en-US" dirty="0"/>
            <a:t>Instructional Materials</a:t>
          </a:r>
        </a:p>
      </dgm:t>
    </dgm:pt>
    <dgm:pt modelId="{B890EA74-A19B-4FFC-8A84-8D92C0EB2AC0}" type="parTrans" cxnId="{07A8FB5E-D99B-4963-BDB7-E338D2244116}">
      <dgm:prSet/>
      <dgm:spPr/>
      <dgm:t>
        <a:bodyPr/>
        <a:lstStyle/>
        <a:p>
          <a:endParaRPr lang="en-US"/>
        </a:p>
      </dgm:t>
    </dgm:pt>
    <dgm:pt modelId="{5C8CFAEB-480B-43FE-9C35-B58D64DFBD96}" type="sibTrans" cxnId="{07A8FB5E-D99B-4963-BDB7-E338D2244116}">
      <dgm:prSet/>
      <dgm:spPr/>
      <dgm:t>
        <a:bodyPr/>
        <a:lstStyle/>
        <a:p>
          <a:endParaRPr lang="en-US"/>
        </a:p>
      </dgm:t>
    </dgm:pt>
    <dgm:pt modelId="{39DF7843-883A-4B41-824A-97CE46A81782}">
      <dgm:prSet phldrT="[Text]"/>
      <dgm:spPr/>
      <dgm:t>
        <a:bodyPr/>
        <a:lstStyle/>
        <a:p>
          <a:r>
            <a:rPr lang="en-US" dirty="0"/>
            <a:t>Instructional Methods</a:t>
          </a:r>
        </a:p>
      </dgm:t>
    </dgm:pt>
    <dgm:pt modelId="{0D39D793-F01A-407F-BCB2-05B789F418AB}" type="parTrans" cxnId="{CAF661D7-B6A6-49D3-A693-4D11EF15A68A}">
      <dgm:prSet/>
      <dgm:spPr/>
      <dgm:t>
        <a:bodyPr/>
        <a:lstStyle/>
        <a:p>
          <a:endParaRPr lang="en-US"/>
        </a:p>
      </dgm:t>
    </dgm:pt>
    <dgm:pt modelId="{8C878088-84EC-44C8-9EEF-0EE508109FFF}" type="sibTrans" cxnId="{CAF661D7-B6A6-49D3-A693-4D11EF15A68A}">
      <dgm:prSet/>
      <dgm:spPr/>
      <dgm:t>
        <a:bodyPr/>
        <a:lstStyle/>
        <a:p>
          <a:endParaRPr lang="en-US"/>
        </a:p>
      </dgm:t>
    </dgm:pt>
    <dgm:pt modelId="{02D0749B-2758-4630-89ED-A5534E3BA95E}">
      <dgm:prSet phldrT="[Text]"/>
      <dgm:spPr/>
      <dgm:t>
        <a:bodyPr/>
        <a:lstStyle/>
        <a:p>
          <a:r>
            <a:rPr lang="en-US" dirty="0"/>
            <a:t>Assessments</a:t>
          </a:r>
        </a:p>
      </dgm:t>
    </dgm:pt>
    <dgm:pt modelId="{FE7E7FB6-32F1-466F-8B3D-2A268F7BE85E}" type="parTrans" cxnId="{1A58DAA8-DD85-415E-9C88-1EA9EC112844}">
      <dgm:prSet/>
      <dgm:spPr/>
      <dgm:t>
        <a:bodyPr/>
        <a:lstStyle/>
        <a:p>
          <a:endParaRPr lang="en-US"/>
        </a:p>
      </dgm:t>
    </dgm:pt>
    <dgm:pt modelId="{015C3442-7C9F-44ED-B1EE-36CB976C3938}" type="sibTrans" cxnId="{1A58DAA8-DD85-415E-9C88-1EA9EC112844}">
      <dgm:prSet/>
      <dgm:spPr/>
      <dgm:t>
        <a:bodyPr/>
        <a:lstStyle/>
        <a:p>
          <a:endParaRPr lang="en-US"/>
        </a:p>
      </dgm:t>
    </dgm:pt>
    <dgm:pt modelId="{0EA32860-1145-4A4E-B938-981AF102A806}" type="pres">
      <dgm:prSet presAssocID="{F93486F6-78DB-4215-8F51-A7B369E43F8A}" presName="Name0" presStyleCnt="0">
        <dgm:presLayoutVars>
          <dgm:chMax val="1"/>
          <dgm:dir/>
          <dgm:animLvl val="ctr"/>
          <dgm:resizeHandles val="exact"/>
        </dgm:presLayoutVars>
      </dgm:prSet>
      <dgm:spPr/>
      <dgm:t>
        <a:bodyPr/>
        <a:lstStyle/>
        <a:p>
          <a:endParaRPr lang="en-US"/>
        </a:p>
      </dgm:t>
    </dgm:pt>
    <dgm:pt modelId="{4FE28C74-54F7-4B37-A851-EE993E2808E8}" type="pres">
      <dgm:prSet presAssocID="{02F8014A-30DE-4450-9737-6E34EEF1CC54}" presName="centerShape" presStyleLbl="node0" presStyleIdx="0" presStyleCnt="1" custScaleX="105606" custScaleY="105606"/>
      <dgm:spPr/>
      <dgm:t>
        <a:bodyPr/>
        <a:lstStyle/>
        <a:p>
          <a:endParaRPr lang="en-US"/>
        </a:p>
      </dgm:t>
    </dgm:pt>
    <dgm:pt modelId="{052FFB33-9BF2-498E-90E9-111F3C3C51E2}" type="pres">
      <dgm:prSet presAssocID="{6DABE838-9D20-4E15-A421-A5E9918CF9DA}" presName="node" presStyleLbl="node1" presStyleIdx="0" presStyleCnt="3" custScaleX="114945" custScaleY="114945">
        <dgm:presLayoutVars>
          <dgm:bulletEnabled val="1"/>
        </dgm:presLayoutVars>
      </dgm:prSet>
      <dgm:spPr/>
      <dgm:t>
        <a:bodyPr/>
        <a:lstStyle/>
        <a:p>
          <a:endParaRPr lang="en-US"/>
        </a:p>
      </dgm:t>
    </dgm:pt>
    <dgm:pt modelId="{65E63561-436D-46DB-A8EC-DBB3DBC261D0}" type="pres">
      <dgm:prSet presAssocID="{6DABE838-9D20-4E15-A421-A5E9918CF9DA}" presName="dummy" presStyleCnt="0"/>
      <dgm:spPr/>
    </dgm:pt>
    <dgm:pt modelId="{73721EDD-43DF-421B-B98F-4DB284531509}" type="pres">
      <dgm:prSet presAssocID="{5C8CFAEB-480B-43FE-9C35-B58D64DFBD96}" presName="sibTrans" presStyleLbl="sibTrans2D1" presStyleIdx="0" presStyleCnt="3"/>
      <dgm:spPr/>
      <dgm:t>
        <a:bodyPr/>
        <a:lstStyle/>
        <a:p>
          <a:endParaRPr lang="en-US"/>
        </a:p>
      </dgm:t>
    </dgm:pt>
    <dgm:pt modelId="{C0853852-EA04-47B0-8615-E61737CEEAAE}" type="pres">
      <dgm:prSet presAssocID="{39DF7843-883A-4B41-824A-97CE46A81782}" presName="node" presStyleLbl="node1" presStyleIdx="1" presStyleCnt="3" custScaleX="114945" custScaleY="114945">
        <dgm:presLayoutVars>
          <dgm:bulletEnabled val="1"/>
        </dgm:presLayoutVars>
      </dgm:prSet>
      <dgm:spPr/>
      <dgm:t>
        <a:bodyPr/>
        <a:lstStyle/>
        <a:p>
          <a:endParaRPr lang="en-US"/>
        </a:p>
      </dgm:t>
    </dgm:pt>
    <dgm:pt modelId="{98F463E0-85E1-435B-9515-195C928B690D}" type="pres">
      <dgm:prSet presAssocID="{39DF7843-883A-4B41-824A-97CE46A81782}" presName="dummy" presStyleCnt="0"/>
      <dgm:spPr/>
    </dgm:pt>
    <dgm:pt modelId="{D382DE70-70D1-4A1E-880B-3F1A48A1A351}" type="pres">
      <dgm:prSet presAssocID="{8C878088-84EC-44C8-9EEF-0EE508109FFF}" presName="sibTrans" presStyleLbl="sibTrans2D1" presStyleIdx="1" presStyleCnt="3"/>
      <dgm:spPr/>
      <dgm:t>
        <a:bodyPr/>
        <a:lstStyle/>
        <a:p>
          <a:endParaRPr lang="en-US"/>
        </a:p>
      </dgm:t>
    </dgm:pt>
    <dgm:pt modelId="{B876B83C-5865-4D46-9EB7-A545DD510C39}" type="pres">
      <dgm:prSet presAssocID="{02D0749B-2758-4630-89ED-A5534E3BA95E}" presName="node" presStyleLbl="node1" presStyleIdx="2" presStyleCnt="3" custScaleX="114945" custScaleY="114945">
        <dgm:presLayoutVars>
          <dgm:bulletEnabled val="1"/>
        </dgm:presLayoutVars>
      </dgm:prSet>
      <dgm:spPr/>
      <dgm:t>
        <a:bodyPr/>
        <a:lstStyle/>
        <a:p>
          <a:endParaRPr lang="en-US"/>
        </a:p>
      </dgm:t>
    </dgm:pt>
    <dgm:pt modelId="{06CC93F6-9F68-4F7C-9DF9-16C20E1C4D5F}" type="pres">
      <dgm:prSet presAssocID="{02D0749B-2758-4630-89ED-A5534E3BA95E}" presName="dummy" presStyleCnt="0"/>
      <dgm:spPr/>
    </dgm:pt>
    <dgm:pt modelId="{2F2CE350-7DC4-4657-B2AE-CB4BE38D1E3B}" type="pres">
      <dgm:prSet presAssocID="{015C3442-7C9F-44ED-B1EE-36CB976C3938}" presName="sibTrans" presStyleLbl="sibTrans2D1" presStyleIdx="2" presStyleCnt="3"/>
      <dgm:spPr/>
      <dgm:t>
        <a:bodyPr/>
        <a:lstStyle/>
        <a:p>
          <a:endParaRPr lang="en-US"/>
        </a:p>
      </dgm:t>
    </dgm:pt>
  </dgm:ptLst>
  <dgm:cxnLst>
    <dgm:cxn modelId="{1A58DAA8-DD85-415E-9C88-1EA9EC112844}" srcId="{02F8014A-30DE-4450-9737-6E34EEF1CC54}" destId="{02D0749B-2758-4630-89ED-A5534E3BA95E}" srcOrd="2" destOrd="0" parTransId="{FE7E7FB6-32F1-466F-8B3D-2A268F7BE85E}" sibTransId="{015C3442-7C9F-44ED-B1EE-36CB976C3938}"/>
    <dgm:cxn modelId="{CAF661D7-B6A6-49D3-A693-4D11EF15A68A}" srcId="{02F8014A-30DE-4450-9737-6E34EEF1CC54}" destId="{39DF7843-883A-4B41-824A-97CE46A81782}" srcOrd="1" destOrd="0" parTransId="{0D39D793-F01A-407F-BCB2-05B789F418AB}" sibTransId="{8C878088-84EC-44C8-9EEF-0EE508109FFF}"/>
    <dgm:cxn modelId="{5E07F875-CC0C-4958-BA79-3D15CF429294}" type="presOf" srcId="{5C8CFAEB-480B-43FE-9C35-B58D64DFBD96}" destId="{73721EDD-43DF-421B-B98F-4DB284531509}" srcOrd="0" destOrd="0" presId="urn:microsoft.com/office/officeart/2005/8/layout/radial6"/>
    <dgm:cxn modelId="{91E766FA-5CD0-4E94-BF12-73A4953DF9D5}" type="presOf" srcId="{015C3442-7C9F-44ED-B1EE-36CB976C3938}" destId="{2F2CE350-7DC4-4657-B2AE-CB4BE38D1E3B}" srcOrd="0" destOrd="0" presId="urn:microsoft.com/office/officeart/2005/8/layout/radial6"/>
    <dgm:cxn modelId="{CD9E9FEE-BA2A-4B79-8055-F2BB09EE7B59}" type="presOf" srcId="{02F8014A-30DE-4450-9737-6E34EEF1CC54}" destId="{4FE28C74-54F7-4B37-A851-EE993E2808E8}" srcOrd="0" destOrd="0" presId="urn:microsoft.com/office/officeart/2005/8/layout/radial6"/>
    <dgm:cxn modelId="{C3BC4AFD-CDA3-4CA0-8027-61988DAF22D7}" type="presOf" srcId="{8C878088-84EC-44C8-9EEF-0EE508109FFF}" destId="{D382DE70-70D1-4A1E-880B-3F1A48A1A351}" srcOrd="0" destOrd="0" presId="urn:microsoft.com/office/officeart/2005/8/layout/radial6"/>
    <dgm:cxn modelId="{D9C197BD-384E-4F99-AB75-289EFB8D8D5A}" type="presOf" srcId="{02D0749B-2758-4630-89ED-A5534E3BA95E}" destId="{B876B83C-5865-4D46-9EB7-A545DD510C39}" srcOrd="0" destOrd="0" presId="urn:microsoft.com/office/officeart/2005/8/layout/radial6"/>
    <dgm:cxn modelId="{0B404670-506A-4BB2-9C3D-164A1C5E6E39}" type="presOf" srcId="{6DABE838-9D20-4E15-A421-A5E9918CF9DA}" destId="{052FFB33-9BF2-498E-90E9-111F3C3C51E2}" srcOrd="0" destOrd="0" presId="urn:microsoft.com/office/officeart/2005/8/layout/radial6"/>
    <dgm:cxn modelId="{8038480D-7568-4769-A4DC-2D29901CFE1E}" type="presOf" srcId="{F93486F6-78DB-4215-8F51-A7B369E43F8A}" destId="{0EA32860-1145-4A4E-B938-981AF102A806}" srcOrd="0" destOrd="0" presId="urn:microsoft.com/office/officeart/2005/8/layout/radial6"/>
    <dgm:cxn modelId="{07A8FB5E-D99B-4963-BDB7-E338D2244116}" srcId="{02F8014A-30DE-4450-9737-6E34EEF1CC54}" destId="{6DABE838-9D20-4E15-A421-A5E9918CF9DA}" srcOrd="0" destOrd="0" parTransId="{B890EA74-A19B-4FFC-8A84-8D92C0EB2AC0}" sibTransId="{5C8CFAEB-480B-43FE-9C35-B58D64DFBD96}"/>
    <dgm:cxn modelId="{4BFBFED5-DEFA-4935-9979-E76FC057D798}" srcId="{F93486F6-78DB-4215-8F51-A7B369E43F8A}" destId="{02F8014A-30DE-4450-9737-6E34EEF1CC54}" srcOrd="0" destOrd="0" parTransId="{EBE471F0-AFA2-4234-90F3-1DF3EEE71939}" sibTransId="{C113F62A-F6A0-46BA-A6EB-94E2CA04F77C}"/>
    <dgm:cxn modelId="{469E46B6-414F-4515-BD7C-358B6E6AAEEA}" type="presOf" srcId="{39DF7843-883A-4B41-824A-97CE46A81782}" destId="{C0853852-EA04-47B0-8615-E61737CEEAAE}" srcOrd="0" destOrd="0" presId="urn:microsoft.com/office/officeart/2005/8/layout/radial6"/>
    <dgm:cxn modelId="{361294F9-396D-42EF-BBA6-4E771236DBA0}" type="presParOf" srcId="{0EA32860-1145-4A4E-B938-981AF102A806}" destId="{4FE28C74-54F7-4B37-A851-EE993E2808E8}" srcOrd="0" destOrd="0" presId="urn:microsoft.com/office/officeart/2005/8/layout/radial6"/>
    <dgm:cxn modelId="{F679ABE8-3B25-4D23-8957-9F573EFF3EBA}" type="presParOf" srcId="{0EA32860-1145-4A4E-B938-981AF102A806}" destId="{052FFB33-9BF2-498E-90E9-111F3C3C51E2}" srcOrd="1" destOrd="0" presId="urn:microsoft.com/office/officeart/2005/8/layout/radial6"/>
    <dgm:cxn modelId="{C95B94D6-8EA1-4C0C-A861-BEDF5AF0C96C}" type="presParOf" srcId="{0EA32860-1145-4A4E-B938-981AF102A806}" destId="{65E63561-436D-46DB-A8EC-DBB3DBC261D0}" srcOrd="2" destOrd="0" presId="urn:microsoft.com/office/officeart/2005/8/layout/radial6"/>
    <dgm:cxn modelId="{24C8B30F-C650-4D0A-ACB9-6894B4A49513}" type="presParOf" srcId="{0EA32860-1145-4A4E-B938-981AF102A806}" destId="{73721EDD-43DF-421B-B98F-4DB284531509}" srcOrd="3" destOrd="0" presId="urn:microsoft.com/office/officeart/2005/8/layout/radial6"/>
    <dgm:cxn modelId="{9F7A2AA0-95D4-4822-9D09-A0366CF43249}" type="presParOf" srcId="{0EA32860-1145-4A4E-B938-981AF102A806}" destId="{C0853852-EA04-47B0-8615-E61737CEEAAE}" srcOrd="4" destOrd="0" presId="urn:microsoft.com/office/officeart/2005/8/layout/radial6"/>
    <dgm:cxn modelId="{2C4ABA6F-F157-4383-BB30-AB779E3C5F3C}" type="presParOf" srcId="{0EA32860-1145-4A4E-B938-981AF102A806}" destId="{98F463E0-85E1-435B-9515-195C928B690D}" srcOrd="5" destOrd="0" presId="urn:microsoft.com/office/officeart/2005/8/layout/radial6"/>
    <dgm:cxn modelId="{9A9CC42D-EE09-4592-A0B2-D866E8F0C36C}" type="presParOf" srcId="{0EA32860-1145-4A4E-B938-981AF102A806}" destId="{D382DE70-70D1-4A1E-880B-3F1A48A1A351}" srcOrd="6" destOrd="0" presId="urn:microsoft.com/office/officeart/2005/8/layout/radial6"/>
    <dgm:cxn modelId="{482D9312-738D-4B0E-BA3F-5D80BF1389FE}" type="presParOf" srcId="{0EA32860-1145-4A4E-B938-981AF102A806}" destId="{B876B83C-5865-4D46-9EB7-A545DD510C39}" srcOrd="7" destOrd="0" presId="urn:microsoft.com/office/officeart/2005/8/layout/radial6"/>
    <dgm:cxn modelId="{68987B15-F7AC-4100-B75A-B9FDC82D7115}" type="presParOf" srcId="{0EA32860-1145-4A4E-B938-981AF102A806}" destId="{06CC93F6-9F68-4F7C-9DF9-16C20E1C4D5F}" srcOrd="8" destOrd="0" presId="urn:microsoft.com/office/officeart/2005/8/layout/radial6"/>
    <dgm:cxn modelId="{17247980-52AC-4F4A-84BE-28CC337BD33F}" type="presParOf" srcId="{0EA32860-1145-4A4E-B938-981AF102A806}" destId="{2F2CE350-7DC4-4657-B2AE-CB4BE38D1E3B}"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Introductory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a:t>
          </a:r>
          <a:br>
            <a:rPr lang="en-US" b="1" dirty="0" smtClean="0"/>
          </a:br>
          <a:r>
            <a:rPr lang="en-US" dirty="0" smtClean="0"/>
            <a:t>The Foundation for UDL</a:t>
          </a:r>
          <a:endParaRPr lang="en-US"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i="0" dirty="0" smtClean="0"/>
            <a:t>Part 2:</a:t>
          </a:r>
          <a:br>
            <a:rPr lang="en-US" b="1" i="0" dirty="0" smtClean="0"/>
          </a:br>
          <a:r>
            <a:rPr lang="en-US" dirty="0" smtClean="0"/>
            <a:t>UDL in Practice</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a:t>
          </a:r>
          <a:br>
            <a:rPr lang="en-US" b="1" dirty="0" smtClean="0"/>
          </a:br>
          <a:r>
            <a:rPr lang="en-US" dirty="0" smtClean="0"/>
            <a:t>UDL for Unit &amp; Lesson Planning</a:t>
          </a:r>
          <a:endParaRPr lang="en-US" dirty="0"/>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br>
            <a:rPr lang="en-US" b="1" dirty="0" smtClean="0"/>
          </a:br>
          <a:r>
            <a:rPr lang="en-US" dirty="0" smtClean="0"/>
            <a:t>Reflection,  Next Steps, &amp; Session Evaluation</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DF0B708B-C378-4C6E-8D04-FC9D304B51A1}" type="presOf" srcId="{95E54D3F-5A2D-4143-B991-86309F1DEBB8}" destId="{4826D4E2-F0C0-4A47-8BE4-D4D4C6E4F1C2}" srcOrd="0" destOrd="0" presId="urn:microsoft.com/office/officeart/2005/8/layout/hProcess9"/>
    <dgm:cxn modelId="{1285D8DF-C5F0-490A-BE4D-BEFE13B20A31}" type="presOf" srcId="{3B789149-2A26-4759-A2C3-8C905BC6CD27}" destId="{9D33C234-D0E6-4992-8B7C-D92B002BE879}"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15DF9587-FD13-4454-AC7A-0E38AD42BA7F}" srcId="{3B789149-2A26-4759-A2C3-8C905BC6CD27}" destId="{79122E8D-09CC-4A9B-AE18-3012327CDA24}" srcOrd="4" destOrd="0" parTransId="{C920DC74-46CB-40A9-8C3B-0D9C86CBA0EA}" sibTransId="{297875A0-1612-413D-9260-13380CD9DFCB}"/>
    <dgm:cxn modelId="{6E5025B0-62CB-4E71-9EE8-69D2DBBBBC05}" type="presOf" srcId="{3B878146-078A-4758-A9C4-C1BBE02DC20F}" destId="{301895F6-ABC0-4D82-A2F5-4438A2A8BD7C}" srcOrd="0" destOrd="0" presId="urn:microsoft.com/office/officeart/2005/8/layout/hProcess9"/>
    <dgm:cxn modelId="{3D7F7A33-42DE-4699-91BD-E249FE1180C9}" type="presOf" srcId="{1DB61AC9-8D53-442B-A13D-347B7EDB2ADF}" destId="{C38541EF-4DF9-41B0-9D5E-4E47D74DF639}"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345FE053-52FB-49F2-AD82-98269B9DB002}" type="presOf" srcId="{79122E8D-09CC-4A9B-AE18-3012327CDA24}" destId="{7B0C7520-CF60-4061-98C9-9A6306CEF3B3}"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D8DA4D93-9B08-4921-9031-E46DBD71D4C5}" type="presOf" srcId="{E521DBDB-1FAF-46A1-A428-3D9C313FA6BF}" destId="{74CA8EB8-9B8D-48AE-82CD-18306B63FD7E}"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2D7ECC6D-A602-4759-B12E-26139ACF579D}" type="presParOf" srcId="{9D33C234-D0E6-4992-8B7C-D92B002BE879}" destId="{3845557A-A1F1-4BA1-B659-069E63A21C44}" srcOrd="0" destOrd="0" presId="urn:microsoft.com/office/officeart/2005/8/layout/hProcess9"/>
    <dgm:cxn modelId="{7F211B25-7E02-41F3-B662-979B5423D657}" type="presParOf" srcId="{9D33C234-D0E6-4992-8B7C-D92B002BE879}" destId="{F919B9D1-C624-48A3-B2B8-A142724639D6}" srcOrd="1" destOrd="0" presId="urn:microsoft.com/office/officeart/2005/8/layout/hProcess9"/>
    <dgm:cxn modelId="{B63B82C6-88B3-408F-9E8E-AF3D7BFDA4D6}" type="presParOf" srcId="{F919B9D1-C624-48A3-B2B8-A142724639D6}" destId="{74CA8EB8-9B8D-48AE-82CD-18306B63FD7E}" srcOrd="0" destOrd="0" presId="urn:microsoft.com/office/officeart/2005/8/layout/hProcess9"/>
    <dgm:cxn modelId="{6361711F-9DC6-4A71-9765-89DB63288ADC}" type="presParOf" srcId="{F919B9D1-C624-48A3-B2B8-A142724639D6}" destId="{BFA80503-D884-4B14-BC5A-807D7EA9821C}" srcOrd="1" destOrd="0" presId="urn:microsoft.com/office/officeart/2005/8/layout/hProcess9"/>
    <dgm:cxn modelId="{9D3643D7-4FE8-4795-96E6-FECE3CAA5AFF}" type="presParOf" srcId="{F919B9D1-C624-48A3-B2B8-A142724639D6}" destId="{C38541EF-4DF9-41B0-9D5E-4E47D74DF639}" srcOrd="2" destOrd="0" presId="urn:microsoft.com/office/officeart/2005/8/layout/hProcess9"/>
    <dgm:cxn modelId="{31B8FA79-3471-4E6F-B22E-7A63119185C4}" type="presParOf" srcId="{F919B9D1-C624-48A3-B2B8-A142724639D6}" destId="{93F46FCC-2684-47F0-91C5-0CA25E5DA598}" srcOrd="3" destOrd="0" presId="urn:microsoft.com/office/officeart/2005/8/layout/hProcess9"/>
    <dgm:cxn modelId="{029489C5-6F7D-4744-92F5-FB2A4343000A}" type="presParOf" srcId="{F919B9D1-C624-48A3-B2B8-A142724639D6}" destId="{4826D4E2-F0C0-4A47-8BE4-D4D4C6E4F1C2}" srcOrd="4" destOrd="0" presId="urn:microsoft.com/office/officeart/2005/8/layout/hProcess9"/>
    <dgm:cxn modelId="{99431D04-0AE0-4654-9007-E26A7BD3CD01}" type="presParOf" srcId="{F919B9D1-C624-48A3-B2B8-A142724639D6}" destId="{9C816D5D-0FDC-43BE-B0C0-366FE43C8581}" srcOrd="5" destOrd="0" presId="urn:microsoft.com/office/officeart/2005/8/layout/hProcess9"/>
    <dgm:cxn modelId="{7F8546B8-B231-4303-A8D6-0453D09542A5}" type="presParOf" srcId="{F919B9D1-C624-48A3-B2B8-A142724639D6}" destId="{301895F6-ABC0-4D82-A2F5-4438A2A8BD7C}" srcOrd="6" destOrd="0" presId="urn:microsoft.com/office/officeart/2005/8/layout/hProcess9"/>
    <dgm:cxn modelId="{1E10A58A-50B4-4D6D-866B-D10351C23BAD}" type="presParOf" srcId="{F919B9D1-C624-48A3-B2B8-A142724639D6}" destId="{59989081-3F3C-4D96-8F6D-A3972D908551}" srcOrd="7" destOrd="0" presId="urn:microsoft.com/office/officeart/2005/8/layout/hProcess9"/>
    <dgm:cxn modelId="{9CEF3CCF-F380-4E99-BAC6-C7A29DCE4732}"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Introductory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a:t>
          </a:r>
          <a:br>
            <a:rPr lang="en-US" b="1" dirty="0" smtClean="0"/>
          </a:br>
          <a:r>
            <a:rPr lang="en-US" dirty="0" smtClean="0"/>
            <a:t>The Foundation for UDL</a:t>
          </a:r>
          <a:endParaRPr lang="en-US"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a:t>
          </a:r>
          <a:br>
            <a:rPr lang="en-US" b="1" dirty="0" smtClean="0"/>
          </a:br>
          <a:r>
            <a:rPr lang="en-US" dirty="0" smtClean="0"/>
            <a:t>UDL in Practice</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a:t>
          </a:r>
          <a:br>
            <a:rPr lang="en-US" b="1" dirty="0" smtClean="0"/>
          </a:br>
          <a:r>
            <a:rPr lang="en-US" dirty="0" smtClean="0"/>
            <a:t>UDL for Unit &amp; Lesson Planning</a:t>
          </a:r>
          <a:endParaRPr lang="en-US" dirty="0"/>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br>
            <a:rPr lang="en-US" b="1" dirty="0" smtClean="0"/>
          </a:br>
          <a:r>
            <a:rPr lang="en-US" dirty="0" smtClean="0"/>
            <a:t>Reflection,  Next Steps, &amp; Session Evaluation</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4AFB2A41-1F7A-4CD5-9E83-9FB97B41C096}" type="presOf" srcId="{95E54D3F-5A2D-4143-B991-86309F1DEBB8}" destId="{4826D4E2-F0C0-4A47-8BE4-D4D4C6E4F1C2}"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B4663DB4-F15D-4206-8284-E0EEB37A14B7}" type="presOf" srcId="{E521DBDB-1FAF-46A1-A428-3D9C313FA6BF}" destId="{74CA8EB8-9B8D-48AE-82CD-18306B63FD7E}"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6CEC68C3-3385-401C-9B8D-61F61542AEA7}" type="presOf" srcId="{3B789149-2A26-4759-A2C3-8C905BC6CD27}" destId="{9D33C234-D0E6-4992-8B7C-D92B002BE87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F95FBC2A-EAD9-4FFF-8C8E-D8555E1EFBCF}" type="presOf" srcId="{1DB61AC9-8D53-442B-A13D-347B7EDB2ADF}" destId="{C38541EF-4DF9-41B0-9D5E-4E47D74DF639}"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27BD4C06-0F02-410D-A859-8A1B99639B26}" type="presOf" srcId="{3B878146-078A-4758-A9C4-C1BBE02DC20F}" destId="{301895F6-ABC0-4D82-A2F5-4438A2A8BD7C}" srcOrd="0" destOrd="0" presId="urn:microsoft.com/office/officeart/2005/8/layout/hProcess9"/>
    <dgm:cxn modelId="{46C231E0-8AE7-40B1-B40E-4856550841E4}" type="presOf" srcId="{79122E8D-09CC-4A9B-AE18-3012327CDA24}" destId="{7B0C7520-CF60-4061-98C9-9A6306CEF3B3}" srcOrd="0" destOrd="0" presId="urn:microsoft.com/office/officeart/2005/8/layout/hProcess9"/>
    <dgm:cxn modelId="{CDBC5179-2B2A-4ADA-9EA7-4127FA17E161}" type="presParOf" srcId="{9D33C234-D0E6-4992-8B7C-D92B002BE879}" destId="{3845557A-A1F1-4BA1-B659-069E63A21C44}" srcOrd="0" destOrd="0" presId="urn:microsoft.com/office/officeart/2005/8/layout/hProcess9"/>
    <dgm:cxn modelId="{B7548781-90D2-4A07-A033-A2470425A202}" type="presParOf" srcId="{9D33C234-D0E6-4992-8B7C-D92B002BE879}" destId="{F919B9D1-C624-48A3-B2B8-A142724639D6}" srcOrd="1" destOrd="0" presId="urn:microsoft.com/office/officeart/2005/8/layout/hProcess9"/>
    <dgm:cxn modelId="{CD00484F-7B3D-4064-9F32-85DE01F939C5}" type="presParOf" srcId="{F919B9D1-C624-48A3-B2B8-A142724639D6}" destId="{74CA8EB8-9B8D-48AE-82CD-18306B63FD7E}" srcOrd="0" destOrd="0" presId="urn:microsoft.com/office/officeart/2005/8/layout/hProcess9"/>
    <dgm:cxn modelId="{FD66C2FD-B606-45AF-907E-A4E0BEFAE039}" type="presParOf" srcId="{F919B9D1-C624-48A3-B2B8-A142724639D6}" destId="{BFA80503-D884-4B14-BC5A-807D7EA9821C}" srcOrd="1" destOrd="0" presId="urn:microsoft.com/office/officeart/2005/8/layout/hProcess9"/>
    <dgm:cxn modelId="{A5AC5107-2284-4175-8922-E313A306DC38}" type="presParOf" srcId="{F919B9D1-C624-48A3-B2B8-A142724639D6}" destId="{C38541EF-4DF9-41B0-9D5E-4E47D74DF639}" srcOrd="2" destOrd="0" presId="urn:microsoft.com/office/officeart/2005/8/layout/hProcess9"/>
    <dgm:cxn modelId="{AEFB1D5A-7B9D-4CE2-A491-C6DD815BEAB7}" type="presParOf" srcId="{F919B9D1-C624-48A3-B2B8-A142724639D6}" destId="{93F46FCC-2684-47F0-91C5-0CA25E5DA598}" srcOrd="3" destOrd="0" presId="urn:microsoft.com/office/officeart/2005/8/layout/hProcess9"/>
    <dgm:cxn modelId="{00CFD37C-DD2B-4D3D-9169-5773F6952D49}" type="presParOf" srcId="{F919B9D1-C624-48A3-B2B8-A142724639D6}" destId="{4826D4E2-F0C0-4A47-8BE4-D4D4C6E4F1C2}" srcOrd="4" destOrd="0" presId="urn:microsoft.com/office/officeart/2005/8/layout/hProcess9"/>
    <dgm:cxn modelId="{C93F2D60-FC6D-4919-B164-8E5AF813163F}" type="presParOf" srcId="{F919B9D1-C624-48A3-B2B8-A142724639D6}" destId="{9C816D5D-0FDC-43BE-B0C0-366FE43C8581}" srcOrd="5" destOrd="0" presId="urn:microsoft.com/office/officeart/2005/8/layout/hProcess9"/>
    <dgm:cxn modelId="{4510E258-91FC-462F-BCFF-D7FA75960236}" type="presParOf" srcId="{F919B9D1-C624-48A3-B2B8-A142724639D6}" destId="{301895F6-ABC0-4D82-A2F5-4438A2A8BD7C}" srcOrd="6" destOrd="0" presId="urn:microsoft.com/office/officeart/2005/8/layout/hProcess9"/>
    <dgm:cxn modelId="{9E2ABC8A-9DCB-41E7-9F54-81C89B0BAE0E}" type="presParOf" srcId="{F919B9D1-C624-48A3-B2B8-A142724639D6}" destId="{59989081-3F3C-4D96-8F6D-A3972D908551}" srcOrd="7" destOrd="0" presId="urn:microsoft.com/office/officeart/2005/8/layout/hProcess9"/>
    <dgm:cxn modelId="{3A23A26C-F73F-40F3-9B49-1848EF15B402}"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40A773-9DE9-4B51-897B-2093B71834FA}"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7EFB7515-CE3C-4EEB-BCAE-8F1E99C46252}">
      <dgm:prSet phldrT="[Text]"/>
      <dgm:spPr/>
      <dgm:t>
        <a:bodyPr/>
        <a:lstStyle/>
        <a:p>
          <a:r>
            <a:rPr lang="en-US" dirty="0" smtClean="0"/>
            <a:t>Tweak the Environment</a:t>
          </a:r>
          <a:endParaRPr lang="en-US" dirty="0"/>
        </a:p>
      </dgm:t>
    </dgm:pt>
    <dgm:pt modelId="{C92717C8-0BDD-4AD7-A895-108A9850BB5D}" type="parTrans" cxnId="{1000A7D4-A061-40B1-B0F8-4D2F36722F6A}">
      <dgm:prSet/>
      <dgm:spPr/>
      <dgm:t>
        <a:bodyPr/>
        <a:lstStyle/>
        <a:p>
          <a:endParaRPr lang="en-US"/>
        </a:p>
      </dgm:t>
    </dgm:pt>
    <dgm:pt modelId="{E0E31251-98B1-4A48-8CBA-57722D199247}" type="sibTrans" cxnId="{1000A7D4-A061-40B1-B0F8-4D2F36722F6A}">
      <dgm:prSet/>
      <dgm:spPr/>
      <dgm:t>
        <a:bodyPr/>
        <a:lstStyle/>
        <a:p>
          <a:endParaRPr lang="en-US"/>
        </a:p>
      </dgm:t>
    </dgm:pt>
    <dgm:pt modelId="{D8261329-2601-4502-9402-46D42EBEFE3A}">
      <dgm:prSet phldrT="[Text]"/>
      <dgm:spPr/>
      <dgm:t>
        <a:bodyPr/>
        <a:lstStyle/>
        <a:p>
          <a:endParaRPr lang="en-US" sz="2400" dirty="0"/>
        </a:p>
      </dgm:t>
    </dgm:pt>
    <dgm:pt modelId="{C6AEE222-FB7A-40A8-A2BE-1A9CC52C0516}" type="parTrans" cxnId="{8C6130F8-35F8-4D12-91B9-8E62DE274C55}">
      <dgm:prSet/>
      <dgm:spPr/>
      <dgm:t>
        <a:bodyPr/>
        <a:lstStyle/>
        <a:p>
          <a:endParaRPr lang="en-US"/>
        </a:p>
      </dgm:t>
    </dgm:pt>
    <dgm:pt modelId="{3BE60F62-ECAE-4BD1-B674-87A1AB4C5F3C}" type="sibTrans" cxnId="{8C6130F8-35F8-4D12-91B9-8E62DE274C55}">
      <dgm:prSet/>
      <dgm:spPr/>
      <dgm:t>
        <a:bodyPr/>
        <a:lstStyle/>
        <a:p>
          <a:endParaRPr lang="en-US"/>
        </a:p>
      </dgm:t>
    </dgm:pt>
    <dgm:pt modelId="{AC674EB8-C382-4474-ADEE-3FE7B385C59B}">
      <dgm:prSet phldrT="[Text]"/>
      <dgm:spPr/>
      <dgm:t>
        <a:bodyPr/>
        <a:lstStyle/>
        <a:p>
          <a:r>
            <a:rPr lang="en-US" dirty="0" smtClean="0"/>
            <a:t>Build UDL-izing habits</a:t>
          </a:r>
          <a:endParaRPr lang="en-US" dirty="0"/>
        </a:p>
      </dgm:t>
    </dgm:pt>
    <dgm:pt modelId="{135359DF-2BEB-49EB-81A0-C93961EABDF6}" type="parTrans" cxnId="{21159283-28C9-4623-8D71-EC9B5A7C832D}">
      <dgm:prSet/>
      <dgm:spPr/>
      <dgm:t>
        <a:bodyPr/>
        <a:lstStyle/>
        <a:p>
          <a:endParaRPr lang="en-US"/>
        </a:p>
      </dgm:t>
    </dgm:pt>
    <dgm:pt modelId="{7C6A6FD0-FBBD-4E83-B3B9-DF80B39504BD}" type="sibTrans" cxnId="{21159283-28C9-4623-8D71-EC9B5A7C832D}">
      <dgm:prSet/>
      <dgm:spPr/>
      <dgm:t>
        <a:bodyPr/>
        <a:lstStyle/>
        <a:p>
          <a:endParaRPr lang="en-US"/>
        </a:p>
      </dgm:t>
    </dgm:pt>
    <dgm:pt modelId="{6373E8CC-D550-4EAB-913B-BF92940B4BA0}">
      <dgm:prSet phldrT="[Text]" custT="1"/>
      <dgm:spPr/>
      <dgm:t>
        <a:bodyPr/>
        <a:lstStyle/>
        <a:p>
          <a:r>
            <a:rPr lang="en-US" sz="2800" dirty="0" smtClean="0"/>
            <a:t>1.</a:t>
          </a:r>
          <a:endParaRPr lang="en-US" sz="2800" dirty="0"/>
        </a:p>
      </dgm:t>
    </dgm:pt>
    <dgm:pt modelId="{0788B5D3-008A-41F7-812B-E72B91E79F1B}" type="parTrans" cxnId="{BDBF5298-E923-45DF-8002-1BB4F9761E2E}">
      <dgm:prSet/>
      <dgm:spPr/>
      <dgm:t>
        <a:bodyPr/>
        <a:lstStyle/>
        <a:p>
          <a:endParaRPr lang="en-US"/>
        </a:p>
      </dgm:t>
    </dgm:pt>
    <dgm:pt modelId="{277F2EF5-404A-492D-A71A-D42B31CF579B}" type="sibTrans" cxnId="{BDBF5298-E923-45DF-8002-1BB4F9761E2E}">
      <dgm:prSet/>
      <dgm:spPr/>
      <dgm:t>
        <a:bodyPr/>
        <a:lstStyle/>
        <a:p>
          <a:endParaRPr lang="en-US"/>
        </a:p>
      </dgm:t>
    </dgm:pt>
    <dgm:pt modelId="{177C6475-ACBD-4A95-935F-1845D1758E62}">
      <dgm:prSet phldrT="[Text]" custT="1"/>
      <dgm:spPr/>
      <dgm:t>
        <a:bodyPr/>
        <a:lstStyle/>
        <a:p>
          <a:r>
            <a:rPr lang="en-US" sz="2800" dirty="0" smtClean="0"/>
            <a:t>1.</a:t>
          </a:r>
          <a:endParaRPr lang="en-US" sz="2800" dirty="0"/>
        </a:p>
      </dgm:t>
    </dgm:pt>
    <dgm:pt modelId="{570E5436-B9B3-4B2D-8217-440CCE0BF09A}" type="parTrans" cxnId="{D31DAF90-79C9-4858-8150-DEF427416121}">
      <dgm:prSet/>
      <dgm:spPr/>
      <dgm:t>
        <a:bodyPr/>
        <a:lstStyle/>
        <a:p>
          <a:endParaRPr lang="en-US"/>
        </a:p>
      </dgm:t>
    </dgm:pt>
    <dgm:pt modelId="{59FC201E-3E16-42C3-A8CF-1FF24A766628}" type="sibTrans" cxnId="{D31DAF90-79C9-4858-8150-DEF427416121}">
      <dgm:prSet/>
      <dgm:spPr/>
      <dgm:t>
        <a:bodyPr/>
        <a:lstStyle/>
        <a:p>
          <a:endParaRPr lang="en-US"/>
        </a:p>
      </dgm:t>
    </dgm:pt>
    <dgm:pt modelId="{BEF8F5BF-5280-45D5-B724-8FAC070961FB}">
      <dgm:prSet phldrT="[Text]" custT="1"/>
      <dgm:spPr/>
      <dgm:t>
        <a:bodyPr/>
        <a:lstStyle/>
        <a:p>
          <a:r>
            <a:rPr lang="en-US" sz="2800" dirty="0" smtClean="0"/>
            <a:t>3.</a:t>
          </a:r>
          <a:endParaRPr lang="en-US" sz="2800" dirty="0"/>
        </a:p>
      </dgm:t>
    </dgm:pt>
    <dgm:pt modelId="{56310CBC-9AC8-4922-B77A-730BEDF406B6}" type="parTrans" cxnId="{FEFE3F66-F6CF-479F-B130-2AD6DB13A915}">
      <dgm:prSet/>
      <dgm:spPr/>
      <dgm:t>
        <a:bodyPr/>
        <a:lstStyle/>
        <a:p>
          <a:endParaRPr lang="en-US"/>
        </a:p>
      </dgm:t>
    </dgm:pt>
    <dgm:pt modelId="{76092A3E-F064-4F01-9FE3-AA1E18740BA3}" type="sibTrans" cxnId="{FEFE3F66-F6CF-479F-B130-2AD6DB13A915}">
      <dgm:prSet/>
      <dgm:spPr/>
      <dgm:t>
        <a:bodyPr/>
        <a:lstStyle/>
        <a:p>
          <a:endParaRPr lang="en-US"/>
        </a:p>
      </dgm:t>
    </dgm:pt>
    <dgm:pt modelId="{570B70AC-C52F-496D-B88E-93BC9BFBBDD5}">
      <dgm:prSet phldrT="[Text]" custT="1"/>
      <dgm:spPr/>
      <dgm:t>
        <a:bodyPr/>
        <a:lstStyle/>
        <a:p>
          <a:r>
            <a:rPr lang="en-US" sz="2800" dirty="0" smtClean="0"/>
            <a:t>2.</a:t>
          </a:r>
          <a:endParaRPr lang="en-US" sz="2800" dirty="0"/>
        </a:p>
      </dgm:t>
    </dgm:pt>
    <dgm:pt modelId="{26B40375-B1A6-48E8-BCE2-6D924C3C83E4}" type="parTrans" cxnId="{CA6BA3D1-D80E-4D4D-8CAC-4B3BA9306030}">
      <dgm:prSet/>
      <dgm:spPr/>
      <dgm:t>
        <a:bodyPr/>
        <a:lstStyle/>
        <a:p>
          <a:endParaRPr lang="en-US"/>
        </a:p>
      </dgm:t>
    </dgm:pt>
    <dgm:pt modelId="{1AF03DF4-0CAA-4BCC-8028-26C75708C300}" type="sibTrans" cxnId="{CA6BA3D1-D80E-4D4D-8CAC-4B3BA9306030}">
      <dgm:prSet/>
      <dgm:spPr/>
      <dgm:t>
        <a:bodyPr/>
        <a:lstStyle/>
        <a:p>
          <a:endParaRPr lang="en-US"/>
        </a:p>
      </dgm:t>
    </dgm:pt>
    <dgm:pt modelId="{13CA4BD4-344E-4CB0-86DA-F5FF7C9AFB29}">
      <dgm:prSet phldrT="[Text]" custT="1"/>
      <dgm:spPr/>
      <dgm:t>
        <a:bodyPr/>
        <a:lstStyle/>
        <a:p>
          <a:r>
            <a:rPr lang="en-US" sz="2800" dirty="0" smtClean="0"/>
            <a:t>3.</a:t>
          </a:r>
          <a:endParaRPr lang="en-US" sz="2800" dirty="0"/>
        </a:p>
      </dgm:t>
    </dgm:pt>
    <dgm:pt modelId="{ACE02E97-8377-4846-B567-81616EDC6BCD}" type="parTrans" cxnId="{E9FC6F3B-338A-4B7D-8261-6B3EE1D076C2}">
      <dgm:prSet/>
      <dgm:spPr/>
      <dgm:t>
        <a:bodyPr/>
        <a:lstStyle/>
        <a:p>
          <a:endParaRPr lang="en-US"/>
        </a:p>
      </dgm:t>
    </dgm:pt>
    <dgm:pt modelId="{34A02A2A-5150-4369-9762-379B4905B3C7}" type="sibTrans" cxnId="{E9FC6F3B-338A-4B7D-8261-6B3EE1D076C2}">
      <dgm:prSet/>
      <dgm:spPr/>
      <dgm:t>
        <a:bodyPr/>
        <a:lstStyle/>
        <a:p>
          <a:endParaRPr lang="en-US"/>
        </a:p>
      </dgm:t>
    </dgm:pt>
    <dgm:pt modelId="{8531E087-6D4D-439C-9234-8B6B2758085F}">
      <dgm:prSet phldrT="[Text]" custT="1"/>
      <dgm:spPr/>
      <dgm:t>
        <a:bodyPr/>
        <a:lstStyle/>
        <a:p>
          <a:r>
            <a:rPr lang="en-US" sz="2800" dirty="0" smtClean="0"/>
            <a:t>2.</a:t>
          </a:r>
          <a:endParaRPr lang="en-US" sz="2800" dirty="0"/>
        </a:p>
      </dgm:t>
    </dgm:pt>
    <dgm:pt modelId="{BF5F1114-B6E4-4380-A123-7C7A742A4FD4}" type="parTrans" cxnId="{9BBD66AD-C7BA-4ECB-8005-B80BD4F34D37}">
      <dgm:prSet/>
      <dgm:spPr/>
      <dgm:t>
        <a:bodyPr/>
        <a:lstStyle/>
        <a:p>
          <a:endParaRPr lang="en-US"/>
        </a:p>
      </dgm:t>
    </dgm:pt>
    <dgm:pt modelId="{9C302469-0827-4FDE-ACBE-9406292B3458}" type="sibTrans" cxnId="{9BBD66AD-C7BA-4ECB-8005-B80BD4F34D37}">
      <dgm:prSet/>
      <dgm:spPr/>
      <dgm:t>
        <a:bodyPr/>
        <a:lstStyle/>
        <a:p>
          <a:endParaRPr lang="en-US"/>
        </a:p>
      </dgm:t>
    </dgm:pt>
    <dgm:pt modelId="{202F0E0A-75D2-400A-B994-0F54BAE4F626}" type="pres">
      <dgm:prSet presAssocID="{AA40A773-9DE9-4B51-897B-2093B71834FA}" presName="Name0" presStyleCnt="0">
        <dgm:presLayoutVars>
          <dgm:dir/>
          <dgm:animLvl val="lvl"/>
          <dgm:resizeHandles/>
        </dgm:presLayoutVars>
      </dgm:prSet>
      <dgm:spPr/>
      <dgm:t>
        <a:bodyPr/>
        <a:lstStyle/>
        <a:p>
          <a:endParaRPr lang="en-US"/>
        </a:p>
      </dgm:t>
    </dgm:pt>
    <dgm:pt modelId="{4A220FC5-6242-4168-BEBB-8E933E03590C}" type="pres">
      <dgm:prSet presAssocID="{7EFB7515-CE3C-4EEB-BCAE-8F1E99C46252}" presName="linNode" presStyleCnt="0"/>
      <dgm:spPr/>
    </dgm:pt>
    <dgm:pt modelId="{C11FB972-33EA-4C12-9B10-309F44BB7CF8}" type="pres">
      <dgm:prSet presAssocID="{7EFB7515-CE3C-4EEB-BCAE-8F1E99C46252}" presName="parentShp" presStyleLbl="node1" presStyleIdx="0" presStyleCnt="2">
        <dgm:presLayoutVars>
          <dgm:bulletEnabled val="1"/>
        </dgm:presLayoutVars>
      </dgm:prSet>
      <dgm:spPr/>
      <dgm:t>
        <a:bodyPr/>
        <a:lstStyle/>
        <a:p>
          <a:endParaRPr lang="en-US"/>
        </a:p>
      </dgm:t>
    </dgm:pt>
    <dgm:pt modelId="{8A2AE132-14AF-4390-8107-A0F7FED09E4C}" type="pres">
      <dgm:prSet presAssocID="{7EFB7515-CE3C-4EEB-BCAE-8F1E99C46252}" presName="childShp" presStyleLbl="bgAccFollowNode1" presStyleIdx="0" presStyleCnt="2">
        <dgm:presLayoutVars>
          <dgm:bulletEnabled val="1"/>
        </dgm:presLayoutVars>
      </dgm:prSet>
      <dgm:spPr/>
      <dgm:t>
        <a:bodyPr/>
        <a:lstStyle/>
        <a:p>
          <a:endParaRPr lang="en-US"/>
        </a:p>
      </dgm:t>
    </dgm:pt>
    <dgm:pt modelId="{EA7AFD62-5BB3-4A5B-9396-1D44BE9109AE}" type="pres">
      <dgm:prSet presAssocID="{E0E31251-98B1-4A48-8CBA-57722D199247}" presName="spacing" presStyleCnt="0"/>
      <dgm:spPr/>
    </dgm:pt>
    <dgm:pt modelId="{4B7FB1E8-9B20-4784-AD18-A2FFD9F19ED5}" type="pres">
      <dgm:prSet presAssocID="{AC674EB8-C382-4474-ADEE-3FE7B385C59B}" presName="linNode" presStyleCnt="0"/>
      <dgm:spPr/>
    </dgm:pt>
    <dgm:pt modelId="{EB5C622F-7C0F-4FC2-881C-9B785E8306A3}" type="pres">
      <dgm:prSet presAssocID="{AC674EB8-C382-4474-ADEE-3FE7B385C59B}" presName="parentShp" presStyleLbl="node1" presStyleIdx="1" presStyleCnt="2">
        <dgm:presLayoutVars>
          <dgm:bulletEnabled val="1"/>
        </dgm:presLayoutVars>
      </dgm:prSet>
      <dgm:spPr/>
      <dgm:t>
        <a:bodyPr/>
        <a:lstStyle/>
        <a:p>
          <a:endParaRPr lang="en-US"/>
        </a:p>
      </dgm:t>
    </dgm:pt>
    <dgm:pt modelId="{355041C7-D809-4BA0-A310-DF9A79221A5C}" type="pres">
      <dgm:prSet presAssocID="{AC674EB8-C382-4474-ADEE-3FE7B385C59B}" presName="childShp" presStyleLbl="bgAccFollowNode1" presStyleIdx="1" presStyleCnt="2">
        <dgm:presLayoutVars>
          <dgm:bulletEnabled val="1"/>
        </dgm:presLayoutVars>
      </dgm:prSet>
      <dgm:spPr/>
      <dgm:t>
        <a:bodyPr/>
        <a:lstStyle/>
        <a:p>
          <a:endParaRPr lang="en-US"/>
        </a:p>
      </dgm:t>
    </dgm:pt>
  </dgm:ptLst>
  <dgm:cxnLst>
    <dgm:cxn modelId="{9BBD66AD-C7BA-4ECB-8005-B80BD4F34D37}" srcId="{7EFB7515-CE3C-4EEB-BCAE-8F1E99C46252}" destId="{8531E087-6D4D-439C-9234-8B6B2758085F}" srcOrd="1" destOrd="0" parTransId="{BF5F1114-B6E4-4380-A123-7C7A742A4FD4}" sibTransId="{9C302469-0827-4FDE-ACBE-9406292B3458}"/>
    <dgm:cxn modelId="{21159283-28C9-4623-8D71-EC9B5A7C832D}" srcId="{AA40A773-9DE9-4B51-897B-2093B71834FA}" destId="{AC674EB8-C382-4474-ADEE-3FE7B385C59B}" srcOrd="1" destOrd="0" parTransId="{135359DF-2BEB-49EB-81A0-C93961EABDF6}" sibTransId="{7C6A6FD0-FBBD-4E83-B3B9-DF80B39504BD}"/>
    <dgm:cxn modelId="{1000A7D4-A061-40B1-B0F8-4D2F36722F6A}" srcId="{AA40A773-9DE9-4B51-897B-2093B71834FA}" destId="{7EFB7515-CE3C-4EEB-BCAE-8F1E99C46252}" srcOrd="0" destOrd="0" parTransId="{C92717C8-0BDD-4AD7-A895-108A9850BB5D}" sibTransId="{E0E31251-98B1-4A48-8CBA-57722D199247}"/>
    <dgm:cxn modelId="{7D3F4E0B-6C2E-42CA-AFB7-891F14E41CF9}" type="presOf" srcId="{BEF8F5BF-5280-45D5-B724-8FAC070961FB}" destId="{8A2AE132-14AF-4390-8107-A0F7FED09E4C}" srcOrd="0" destOrd="2" presId="urn:microsoft.com/office/officeart/2005/8/layout/vList6"/>
    <dgm:cxn modelId="{9BD3533A-0C9A-4B04-AE7D-F7008B1BD28F}" type="presOf" srcId="{177C6475-ACBD-4A95-935F-1845D1758E62}" destId="{8A2AE132-14AF-4390-8107-A0F7FED09E4C}" srcOrd="0" destOrd="0" presId="urn:microsoft.com/office/officeart/2005/8/layout/vList6"/>
    <dgm:cxn modelId="{E9FC6F3B-338A-4B7D-8261-6B3EE1D076C2}" srcId="{AC674EB8-C382-4474-ADEE-3FE7B385C59B}" destId="{13CA4BD4-344E-4CB0-86DA-F5FF7C9AFB29}" srcOrd="2" destOrd="0" parTransId="{ACE02E97-8377-4846-B567-81616EDC6BCD}" sibTransId="{34A02A2A-5150-4369-9762-379B4905B3C7}"/>
    <dgm:cxn modelId="{BDBF5298-E923-45DF-8002-1BB4F9761E2E}" srcId="{AC674EB8-C382-4474-ADEE-3FE7B385C59B}" destId="{6373E8CC-D550-4EAB-913B-BF92940B4BA0}" srcOrd="0" destOrd="0" parTransId="{0788B5D3-008A-41F7-812B-E72B91E79F1B}" sibTransId="{277F2EF5-404A-492D-A71A-D42B31CF579B}"/>
    <dgm:cxn modelId="{02816E4E-D914-48DB-8FAD-63A83F86C3EF}" type="presOf" srcId="{7EFB7515-CE3C-4EEB-BCAE-8F1E99C46252}" destId="{C11FB972-33EA-4C12-9B10-309F44BB7CF8}" srcOrd="0" destOrd="0" presId="urn:microsoft.com/office/officeart/2005/8/layout/vList6"/>
    <dgm:cxn modelId="{B5FE4C02-A412-4FCB-BF34-10DB5C96A09C}" type="presOf" srcId="{570B70AC-C52F-496D-B88E-93BC9BFBBDD5}" destId="{355041C7-D809-4BA0-A310-DF9A79221A5C}" srcOrd="0" destOrd="1" presId="urn:microsoft.com/office/officeart/2005/8/layout/vList6"/>
    <dgm:cxn modelId="{AF94A24E-B609-4059-B675-526096EA7AD9}" type="presOf" srcId="{AA40A773-9DE9-4B51-897B-2093B71834FA}" destId="{202F0E0A-75D2-400A-B994-0F54BAE4F626}" srcOrd="0" destOrd="0" presId="urn:microsoft.com/office/officeart/2005/8/layout/vList6"/>
    <dgm:cxn modelId="{8C6130F8-35F8-4D12-91B9-8E62DE274C55}" srcId="{7EFB7515-CE3C-4EEB-BCAE-8F1E99C46252}" destId="{D8261329-2601-4502-9402-46D42EBEFE3A}" srcOrd="3" destOrd="0" parTransId="{C6AEE222-FB7A-40A8-A2BE-1A9CC52C0516}" sibTransId="{3BE60F62-ECAE-4BD1-B674-87A1AB4C5F3C}"/>
    <dgm:cxn modelId="{0EE3E9A6-5E76-4ACE-A104-E6812F9E8686}" type="presOf" srcId="{D8261329-2601-4502-9402-46D42EBEFE3A}" destId="{8A2AE132-14AF-4390-8107-A0F7FED09E4C}" srcOrd="0" destOrd="3" presId="urn:microsoft.com/office/officeart/2005/8/layout/vList6"/>
    <dgm:cxn modelId="{D31DAF90-79C9-4858-8150-DEF427416121}" srcId="{7EFB7515-CE3C-4EEB-BCAE-8F1E99C46252}" destId="{177C6475-ACBD-4A95-935F-1845D1758E62}" srcOrd="0" destOrd="0" parTransId="{570E5436-B9B3-4B2D-8217-440CCE0BF09A}" sibTransId="{59FC201E-3E16-42C3-A8CF-1FF24A766628}"/>
    <dgm:cxn modelId="{CA6BA3D1-D80E-4D4D-8CAC-4B3BA9306030}" srcId="{AC674EB8-C382-4474-ADEE-3FE7B385C59B}" destId="{570B70AC-C52F-496D-B88E-93BC9BFBBDD5}" srcOrd="1" destOrd="0" parTransId="{26B40375-B1A6-48E8-BCE2-6D924C3C83E4}" sibTransId="{1AF03DF4-0CAA-4BCC-8028-26C75708C300}"/>
    <dgm:cxn modelId="{CBFE3C71-D9BB-4B39-B421-378E045414A4}" type="presOf" srcId="{13CA4BD4-344E-4CB0-86DA-F5FF7C9AFB29}" destId="{355041C7-D809-4BA0-A310-DF9A79221A5C}" srcOrd="0" destOrd="2" presId="urn:microsoft.com/office/officeart/2005/8/layout/vList6"/>
    <dgm:cxn modelId="{6D63C01F-FC41-4212-ABFF-6C704CB9E945}" type="presOf" srcId="{AC674EB8-C382-4474-ADEE-3FE7B385C59B}" destId="{EB5C622F-7C0F-4FC2-881C-9B785E8306A3}" srcOrd="0" destOrd="0" presId="urn:microsoft.com/office/officeart/2005/8/layout/vList6"/>
    <dgm:cxn modelId="{850AEC41-FFDC-4BE2-81B8-35DF6EC0A091}" type="presOf" srcId="{8531E087-6D4D-439C-9234-8B6B2758085F}" destId="{8A2AE132-14AF-4390-8107-A0F7FED09E4C}" srcOrd="0" destOrd="1" presId="urn:microsoft.com/office/officeart/2005/8/layout/vList6"/>
    <dgm:cxn modelId="{FEFE3F66-F6CF-479F-B130-2AD6DB13A915}" srcId="{7EFB7515-CE3C-4EEB-BCAE-8F1E99C46252}" destId="{BEF8F5BF-5280-45D5-B724-8FAC070961FB}" srcOrd="2" destOrd="0" parTransId="{56310CBC-9AC8-4922-B77A-730BEDF406B6}" sibTransId="{76092A3E-F064-4F01-9FE3-AA1E18740BA3}"/>
    <dgm:cxn modelId="{21C42E81-3CAD-40F1-9441-9BE8F7F41441}" type="presOf" srcId="{6373E8CC-D550-4EAB-913B-BF92940B4BA0}" destId="{355041C7-D809-4BA0-A310-DF9A79221A5C}" srcOrd="0" destOrd="0" presId="urn:microsoft.com/office/officeart/2005/8/layout/vList6"/>
    <dgm:cxn modelId="{E4D82C83-A270-4544-995A-02664E717F78}" type="presParOf" srcId="{202F0E0A-75D2-400A-B994-0F54BAE4F626}" destId="{4A220FC5-6242-4168-BEBB-8E933E03590C}" srcOrd="0" destOrd="0" presId="urn:microsoft.com/office/officeart/2005/8/layout/vList6"/>
    <dgm:cxn modelId="{7075622F-B718-4BE4-83B8-811E674B29B5}" type="presParOf" srcId="{4A220FC5-6242-4168-BEBB-8E933E03590C}" destId="{C11FB972-33EA-4C12-9B10-309F44BB7CF8}" srcOrd="0" destOrd="0" presId="urn:microsoft.com/office/officeart/2005/8/layout/vList6"/>
    <dgm:cxn modelId="{BF53EEA4-F948-4ED5-96E2-7D3B86BDD391}" type="presParOf" srcId="{4A220FC5-6242-4168-BEBB-8E933E03590C}" destId="{8A2AE132-14AF-4390-8107-A0F7FED09E4C}" srcOrd="1" destOrd="0" presId="urn:microsoft.com/office/officeart/2005/8/layout/vList6"/>
    <dgm:cxn modelId="{8C0DC36C-0792-45A8-8AB1-F8513C02FDB0}" type="presParOf" srcId="{202F0E0A-75D2-400A-B994-0F54BAE4F626}" destId="{EA7AFD62-5BB3-4A5B-9396-1D44BE9109AE}" srcOrd="1" destOrd="0" presId="urn:microsoft.com/office/officeart/2005/8/layout/vList6"/>
    <dgm:cxn modelId="{502E5E17-19A1-4E83-8E56-A6AF20D3E9A8}" type="presParOf" srcId="{202F0E0A-75D2-400A-B994-0F54BAE4F626}" destId="{4B7FB1E8-9B20-4784-AD18-A2FFD9F19ED5}" srcOrd="2" destOrd="0" presId="urn:microsoft.com/office/officeart/2005/8/layout/vList6"/>
    <dgm:cxn modelId="{DB4BE50A-D48B-412C-88A3-D903B062D450}" type="presParOf" srcId="{4B7FB1E8-9B20-4784-AD18-A2FFD9F19ED5}" destId="{EB5C622F-7C0F-4FC2-881C-9B785E8306A3}" srcOrd="0" destOrd="0" presId="urn:microsoft.com/office/officeart/2005/8/layout/vList6"/>
    <dgm:cxn modelId="{B0DFFC7C-8443-4BAF-B334-918D70EC0C15}" type="presParOf" srcId="{4B7FB1E8-9B20-4784-AD18-A2FFD9F19ED5}" destId="{355041C7-D809-4BA0-A310-DF9A79221A5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4_2" csCatId="accent4" phldr="1"/>
      <dgm:spPr/>
    </dgm:pt>
    <dgm:pt modelId="{E521DBDB-1FAF-46A1-A428-3D9C313FA6BF}">
      <dgm:prSet phldrT="[Text]"/>
      <dgm:spPr/>
      <dgm:t>
        <a:bodyPr/>
        <a:lstStyle/>
        <a:p>
          <a:r>
            <a:rPr lang="en-US" dirty="0" smtClean="0"/>
            <a:t>Introductory Activity</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pPr>
            <a:spcAft>
              <a:spcPts val="0"/>
            </a:spcAft>
          </a:pPr>
          <a:r>
            <a:rPr lang="en-US" b="1" dirty="0" smtClean="0">
              <a:effectLst/>
            </a:rPr>
            <a:t>Part 1:</a:t>
          </a:r>
        </a:p>
        <a:p>
          <a:pPr>
            <a:spcAft>
              <a:spcPct val="35000"/>
            </a:spcAft>
          </a:pPr>
          <a:r>
            <a:rPr lang="en-US" b="0" dirty="0" smtClean="0">
              <a:effectLst/>
            </a:rPr>
            <a:t>What it Takes for Student Success</a:t>
          </a:r>
          <a:endParaRPr lang="en-US" b="0"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pPr>
            <a:spcAft>
              <a:spcPts val="0"/>
            </a:spcAft>
          </a:pPr>
          <a:r>
            <a:rPr lang="en-US" b="1" dirty="0" smtClean="0"/>
            <a:t>Part 2:</a:t>
          </a:r>
        </a:p>
        <a:p>
          <a:pPr>
            <a:spcAft>
              <a:spcPct val="35000"/>
            </a:spcAft>
          </a:pPr>
          <a:r>
            <a:rPr lang="en-US" b="0" dirty="0" smtClean="0"/>
            <a:t>Academic Optimism</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79122E8D-09CC-4A9B-AE18-3012327CDA24}">
      <dgm:prSet/>
      <dgm:spPr/>
      <dgm:t>
        <a:bodyPr/>
        <a:lstStyle/>
        <a:p>
          <a:pPr>
            <a:spcAft>
              <a:spcPts val="0"/>
            </a:spcAft>
          </a:pPr>
          <a:r>
            <a:rPr lang="en-US" b="1" dirty="0" smtClean="0"/>
            <a:t>Part 4:</a:t>
          </a:r>
        </a:p>
        <a:p>
          <a:pPr>
            <a:spcAft>
              <a:spcPct val="35000"/>
            </a:spcAft>
          </a:pPr>
          <a:r>
            <a:rPr lang="en-US" b="0" dirty="0" smtClean="0"/>
            <a:t>Building a Plan for Academic Optimism</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3B878146-078A-4758-A9C4-C1BBE02DC20F}">
      <dgm:prSet/>
      <dgm:spPr/>
      <dgm:t>
        <a:bodyPr/>
        <a:lstStyle/>
        <a:p>
          <a:pPr>
            <a:spcAft>
              <a:spcPts val="0"/>
            </a:spcAft>
          </a:pPr>
          <a:r>
            <a:rPr lang="en-US" b="1" dirty="0" smtClean="0"/>
            <a:t>Part 3:</a:t>
          </a:r>
        </a:p>
        <a:p>
          <a:pPr>
            <a:spcAft>
              <a:spcPct val="35000"/>
            </a:spcAft>
          </a:pPr>
          <a:r>
            <a:rPr lang="en-US" b="0" dirty="0" smtClean="0"/>
            <a:t>Growth vs. Fixed Mindset</a:t>
          </a:r>
          <a:endParaRPr lang="en-US" dirty="0"/>
        </a:p>
      </dgm:t>
    </dgm:pt>
    <dgm:pt modelId="{EC0B2CB1-EE74-40E4-8B51-D40323ACA306}" type="sibTrans" cxnId="{9D0FC3CE-4338-419D-9355-CC9E8D94C6C9}">
      <dgm:prSet/>
      <dgm:spPr/>
      <dgm:t>
        <a:bodyPr/>
        <a:lstStyle/>
        <a:p>
          <a:endParaRPr lang="en-US"/>
        </a:p>
      </dgm:t>
    </dgm:pt>
    <dgm:pt modelId="{E583B627-D54C-426A-881F-BFC75ABAF015}" type="parTrans" cxnId="{9D0FC3CE-4338-419D-9355-CC9E8D94C6C9}">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D545F61F-42B2-4221-B6D0-8858275EE36F}" type="presOf" srcId="{1DB61AC9-8D53-442B-A13D-347B7EDB2ADF}" destId="{C38541EF-4DF9-41B0-9D5E-4E47D74DF639}" srcOrd="0" destOrd="0" presId="urn:microsoft.com/office/officeart/2005/8/layout/hProcess9"/>
    <dgm:cxn modelId="{7F17513C-64F3-4111-9EFF-A3E14DCFD234}" type="presOf" srcId="{3B789149-2A26-4759-A2C3-8C905BC6CD27}" destId="{9D33C234-D0E6-4992-8B7C-D92B002BE879}" srcOrd="0" destOrd="0" presId="urn:microsoft.com/office/officeart/2005/8/layout/hProcess9"/>
    <dgm:cxn modelId="{FE593E5C-12C1-4CF0-A3B4-C13176A775D5}" type="presOf" srcId="{3B878146-078A-4758-A9C4-C1BBE02DC20F}" destId="{301895F6-ABC0-4D82-A2F5-4438A2A8BD7C}"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BEE6D02E-C8B2-4564-A49E-0198E08A18C2}" srcId="{3B789149-2A26-4759-A2C3-8C905BC6CD27}" destId="{E521DBDB-1FAF-46A1-A428-3D9C313FA6BF}" srcOrd="0" destOrd="0" parTransId="{32A9A19C-35B5-4299-8BCA-320FAAD007A6}" sibTransId="{299064BE-1929-4C5D-847E-3294628D0255}"/>
    <dgm:cxn modelId="{D684E216-36B5-4795-8E96-23D3B840C2A8}" type="presOf" srcId="{E521DBDB-1FAF-46A1-A428-3D9C313FA6BF}" destId="{74CA8EB8-9B8D-48AE-82CD-18306B63FD7E}" srcOrd="0" destOrd="0" presId="urn:microsoft.com/office/officeart/2005/8/layout/hProcess9"/>
    <dgm:cxn modelId="{F380C382-0F6C-4C9E-9E3D-2BF881F33740}" type="presOf" srcId="{79122E8D-09CC-4A9B-AE18-3012327CDA24}" destId="{7B0C7520-CF60-4061-98C9-9A6306CEF3B3}"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C69AC336-84E8-4CB8-9486-5B41181C13AC}" type="presOf" srcId="{95E54D3F-5A2D-4143-B991-86309F1DEBB8}" destId="{4826D4E2-F0C0-4A47-8BE4-D4D4C6E4F1C2}"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C8C26B1B-3F7E-4AE1-8451-21CC52CEB01E}" type="presParOf" srcId="{9D33C234-D0E6-4992-8B7C-D92B002BE879}" destId="{3845557A-A1F1-4BA1-B659-069E63A21C44}" srcOrd="0" destOrd="0" presId="urn:microsoft.com/office/officeart/2005/8/layout/hProcess9"/>
    <dgm:cxn modelId="{272886A3-24A7-4064-A38A-6B3981B268C6}" type="presParOf" srcId="{9D33C234-D0E6-4992-8B7C-D92B002BE879}" destId="{F919B9D1-C624-48A3-B2B8-A142724639D6}" srcOrd="1" destOrd="0" presId="urn:microsoft.com/office/officeart/2005/8/layout/hProcess9"/>
    <dgm:cxn modelId="{A910653E-A9C1-4A6E-AF81-87AD4A43F1DD}" type="presParOf" srcId="{F919B9D1-C624-48A3-B2B8-A142724639D6}" destId="{74CA8EB8-9B8D-48AE-82CD-18306B63FD7E}" srcOrd="0" destOrd="0" presId="urn:microsoft.com/office/officeart/2005/8/layout/hProcess9"/>
    <dgm:cxn modelId="{29F13B75-F08B-4582-AED0-6930C8179188}" type="presParOf" srcId="{F919B9D1-C624-48A3-B2B8-A142724639D6}" destId="{BFA80503-D884-4B14-BC5A-807D7EA9821C}" srcOrd="1" destOrd="0" presId="urn:microsoft.com/office/officeart/2005/8/layout/hProcess9"/>
    <dgm:cxn modelId="{D878D481-DDDB-4F75-A332-78ED1D056363}" type="presParOf" srcId="{F919B9D1-C624-48A3-B2B8-A142724639D6}" destId="{C38541EF-4DF9-41B0-9D5E-4E47D74DF639}" srcOrd="2" destOrd="0" presId="urn:microsoft.com/office/officeart/2005/8/layout/hProcess9"/>
    <dgm:cxn modelId="{08D3A7F2-3BB4-44B2-A47F-73234AE328BB}" type="presParOf" srcId="{F919B9D1-C624-48A3-B2B8-A142724639D6}" destId="{93F46FCC-2684-47F0-91C5-0CA25E5DA598}" srcOrd="3" destOrd="0" presId="urn:microsoft.com/office/officeart/2005/8/layout/hProcess9"/>
    <dgm:cxn modelId="{CC1748F5-0339-49A9-804E-CC9FB5AA6AA1}" type="presParOf" srcId="{F919B9D1-C624-48A3-B2B8-A142724639D6}" destId="{4826D4E2-F0C0-4A47-8BE4-D4D4C6E4F1C2}" srcOrd="4" destOrd="0" presId="urn:microsoft.com/office/officeart/2005/8/layout/hProcess9"/>
    <dgm:cxn modelId="{1CBD3C99-5688-4B95-B016-F4549C7F9BAE}" type="presParOf" srcId="{F919B9D1-C624-48A3-B2B8-A142724639D6}" destId="{9C816D5D-0FDC-43BE-B0C0-366FE43C8581}" srcOrd="5" destOrd="0" presId="urn:microsoft.com/office/officeart/2005/8/layout/hProcess9"/>
    <dgm:cxn modelId="{F1D5E397-074C-40E2-B10E-02411A61E553}" type="presParOf" srcId="{F919B9D1-C624-48A3-B2B8-A142724639D6}" destId="{301895F6-ABC0-4D82-A2F5-4438A2A8BD7C}" srcOrd="6" destOrd="0" presId="urn:microsoft.com/office/officeart/2005/8/layout/hProcess9"/>
    <dgm:cxn modelId="{56D19A17-4DB2-4E4D-9567-FCDEE068D5AA}" type="presParOf" srcId="{F919B9D1-C624-48A3-B2B8-A142724639D6}" destId="{59989081-3F3C-4D96-8F6D-A3972D908551}" srcOrd="7" destOrd="0" presId="urn:microsoft.com/office/officeart/2005/8/layout/hProcess9"/>
    <dgm:cxn modelId="{70CD64F5-37D7-4014-92F0-09F7E2D269BA}"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4_2" csCatId="accent4" phldr="1"/>
      <dgm:spPr/>
    </dgm:pt>
    <dgm:pt modelId="{E521DBDB-1FAF-46A1-A428-3D9C313FA6BF}">
      <dgm:prSet phldrT="[Text]"/>
      <dgm:spPr/>
      <dgm:t>
        <a:bodyPr/>
        <a:lstStyle/>
        <a:p>
          <a:r>
            <a:rPr lang="en-US" dirty="0" smtClean="0"/>
            <a:t>Introductory Activity</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pPr>
            <a:spcAft>
              <a:spcPts val="0"/>
            </a:spcAft>
          </a:pPr>
          <a:r>
            <a:rPr lang="en-US" b="1" dirty="0" smtClean="0">
              <a:effectLst/>
            </a:rPr>
            <a:t>Part 1:</a:t>
          </a:r>
        </a:p>
        <a:p>
          <a:pPr>
            <a:spcAft>
              <a:spcPct val="35000"/>
            </a:spcAft>
          </a:pPr>
          <a:r>
            <a:rPr lang="en-US" b="0" dirty="0" smtClean="0">
              <a:effectLst/>
            </a:rPr>
            <a:t>What it takes for Student Success</a:t>
          </a:r>
          <a:endParaRPr lang="en-US" b="0"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pPr>
            <a:spcAft>
              <a:spcPts val="0"/>
            </a:spcAft>
          </a:pPr>
          <a:r>
            <a:rPr lang="en-US" b="1" dirty="0" smtClean="0"/>
            <a:t>Part 2:</a:t>
          </a:r>
        </a:p>
        <a:p>
          <a:pPr>
            <a:spcAft>
              <a:spcPct val="35000"/>
            </a:spcAft>
          </a:pPr>
          <a:r>
            <a:rPr lang="en-US" b="0" dirty="0" smtClean="0"/>
            <a:t>Academic Optimism</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79122E8D-09CC-4A9B-AE18-3012327CDA24}">
      <dgm:prSet/>
      <dgm:spPr/>
      <dgm:t>
        <a:bodyPr/>
        <a:lstStyle/>
        <a:p>
          <a:pPr>
            <a:spcAft>
              <a:spcPts val="0"/>
            </a:spcAft>
          </a:pPr>
          <a:r>
            <a:rPr lang="en-US" b="1" dirty="0" smtClean="0"/>
            <a:t>Part 4:</a:t>
          </a:r>
        </a:p>
        <a:p>
          <a:pPr>
            <a:spcAft>
              <a:spcPct val="35000"/>
            </a:spcAft>
          </a:pPr>
          <a:r>
            <a:rPr lang="en-US" b="0" dirty="0" smtClean="0"/>
            <a:t>Building a Plan for Academic Optimism</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3B878146-078A-4758-A9C4-C1BBE02DC20F}">
      <dgm:prSet/>
      <dgm:spPr/>
      <dgm:t>
        <a:bodyPr/>
        <a:lstStyle/>
        <a:p>
          <a:pPr>
            <a:spcAft>
              <a:spcPts val="0"/>
            </a:spcAft>
          </a:pPr>
          <a:r>
            <a:rPr lang="en-US" b="1" dirty="0" smtClean="0"/>
            <a:t>Part 3:</a:t>
          </a:r>
        </a:p>
        <a:p>
          <a:pPr>
            <a:spcAft>
              <a:spcPct val="35000"/>
            </a:spcAft>
          </a:pPr>
          <a:r>
            <a:rPr lang="en-US" b="0" dirty="0" smtClean="0"/>
            <a:t>Growth vs. Fixed Mindset</a:t>
          </a:r>
          <a:endParaRPr lang="en-US" dirty="0"/>
        </a:p>
      </dgm:t>
    </dgm:pt>
    <dgm:pt modelId="{EC0B2CB1-EE74-40E4-8B51-D40323ACA306}" type="sibTrans" cxnId="{9D0FC3CE-4338-419D-9355-CC9E8D94C6C9}">
      <dgm:prSet/>
      <dgm:spPr/>
      <dgm:t>
        <a:bodyPr/>
        <a:lstStyle/>
        <a:p>
          <a:endParaRPr lang="en-US"/>
        </a:p>
      </dgm:t>
    </dgm:pt>
    <dgm:pt modelId="{E583B627-D54C-426A-881F-BFC75ABAF015}" type="parTrans" cxnId="{9D0FC3CE-4338-419D-9355-CC9E8D94C6C9}">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BEE6D02E-C8B2-4564-A49E-0198E08A18C2}" srcId="{3B789149-2A26-4759-A2C3-8C905BC6CD27}" destId="{E521DBDB-1FAF-46A1-A428-3D9C313FA6BF}" srcOrd="0" destOrd="0" parTransId="{32A9A19C-35B5-4299-8BCA-320FAAD007A6}" sibTransId="{299064BE-1929-4C5D-847E-3294628D0255}"/>
    <dgm:cxn modelId="{E721F013-BC7F-499E-966B-20B6FA7C4370}" type="presOf" srcId="{79122E8D-09CC-4A9B-AE18-3012327CDA24}" destId="{7B0C7520-CF60-4061-98C9-9A6306CEF3B3}" srcOrd="0" destOrd="0" presId="urn:microsoft.com/office/officeart/2005/8/layout/hProcess9"/>
    <dgm:cxn modelId="{27351B22-6A06-4C6F-A889-A7F8D9D1036D}" type="presOf" srcId="{3B878146-078A-4758-A9C4-C1BBE02DC20F}" destId="{301895F6-ABC0-4D82-A2F5-4438A2A8BD7C}" srcOrd="0" destOrd="0" presId="urn:microsoft.com/office/officeart/2005/8/layout/hProcess9"/>
    <dgm:cxn modelId="{D60876B0-A06C-44A5-9A2F-599E7BAD9424}" type="presOf" srcId="{1DB61AC9-8D53-442B-A13D-347B7EDB2ADF}" destId="{C38541EF-4DF9-41B0-9D5E-4E47D74DF63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D0099759-6ACA-4813-8441-2A19C46856CF}" type="presOf" srcId="{95E54D3F-5A2D-4143-B991-86309F1DEBB8}" destId="{4826D4E2-F0C0-4A47-8BE4-D4D4C6E4F1C2}" srcOrd="0" destOrd="0" presId="urn:microsoft.com/office/officeart/2005/8/layout/hProcess9"/>
    <dgm:cxn modelId="{D1FA3036-A705-4672-9567-6E03347D1EEF}" type="presOf" srcId="{E521DBDB-1FAF-46A1-A428-3D9C313FA6BF}" destId="{74CA8EB8-9B8D-48AE-82CD-18306B63FD7E}"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B6A16D0A-7438-47F1-AA29-10A1A04D18DF}" srcId="{3B789149-2A26-4759-A2C3-8C905BC6CD27}" destId="{1DB61AC9-8D53-442B-A13D-347B7EDB2ADF}" srcOrd="1" destOrd="0" parTransId="{767A247C-41B2-4BFB-A5DD-D88798FB6E4A}" sibTransId="{B5F124C7-06CE-4AB8-BBFB-32CA69F2EBD3}"/>
    <dgm:cxn modelId="{A3069EC0-3B04-46BA-A5DF-F6C051A80455}" type="presOf" srcId="{3B789149-2A26-4759-A2C3-8C905BC6CD27}" destId="{9D33C234-D0E6-4992-8B7C-D92B002BE879}" srcOrd="0" destOrd="0" presId="urn:microsoft.com/office/officeart/2005/8/layout/hProcess9"/>
    <dgm:cxn modelId="{70CA0D16-AB5C-4EE9-8775-9A711C619EC9}" type="presParOf" srcId="{9D33C234-D0E6-4992-8B7C-D92B002BE879}" destId="{3845557A-A1F1-4BA1-B659-069E63A21C44}" srcOrd="0" destOrd="0" presId="urn:microsoft.com/office/officeart/2005/8/layout/hProcess9"/>
    <dgm:cxn modelId="{699F6A51-038D-4E63-A084-29DFD1D620E3}" type="presParOf" srcId="{9D33C234-D0E6-4992-8B7C-D92B002BE879}" destId="{F919B9D1-C624-48A3-B2B8-A142724639D6}" srcOrd="1" destOrd="0" presId="urn:microsoft.com/office/officeart/2005/8/layout/hProcess9"/>
    <dgm:cxn modelId="{F47E785F-096C-4CA0-9651-7ED5776E6FE0}" type="presParOf" srcId="{F919B9D1-C624-48A3-B2B8-A142724639D6}" destId="{74CA8EB8-9B8D-48AE-82CD-18306B63FD7E}" srcOrd="0" destOrd="0" presId="urn:microsoft.com/office/officeart/2005/8/layout/hProcess9"/>
    <dgm:cxn modelId="{4DBB1C3D-C428-4FB7-B75A-FD2CBB6D2C38}" type="presParOf" srcId="{F919B9D1-C624-48A3-B2B8-A142724639D6}" destId="{BFA80503-D884-4B14-BC5A-807D7EA9821C}" srcOrd="1" destOrd="0" presId="urn:microsoft.com/office/officeart/2005/8/layout/hProcess9"/>
    <dgm:cxn modelId="{DEACB0FD-04B3-4864-8023-0F828FDDDDD6}" type="presParOf" srcId="{F919B9D1-C624-48A3-B2B8-A142724639D6}" destId="{C38541EF-4DF9-41B0-9D5E-4E47D74DF639}" srcOrd="2" destOrd="0" presId="urn:microsoft.com/office/officeart/2005/8/layout/hProcess9"/>
    <dgm:cxn modelId="{048F009F-E778-40C8-96C9-50E712B6856F}" type="presParOf" srcId="{F919B9D1-C624-48A3-B2B8-A142724639D6}" destId="{93F46FCC-2684-47F0-91C5-0CA25E5DA598}" srcOrd="3" destOrd="0" presId="urn:microsoft.com/office/officeart/2005/8/layout/hProcess9"/>
    <dgm:cxn modelId="{123EA7A1-CC5C-4633-93C5-945861ECBC44}" type="presParOf" srcId="{F919B9D1-C624-48A3-B2B8-A142724639D6}" destId="{4826D4E2-F0C0-4A47-8BE4-D4D4C6E4F1C2}" srcOrd="4" destOrd="0" presId="urn:microsoft.com/office/officeart/2005/8/layout/hProcess9"/>
    <dgm:cxn modelId="{2E681FB1-A2C2-42C7-8808-783C800EC5E6}" type="presParOf" srcId="{F919B9D1-C624-48A3-B2B8-A142724639D6}" destId="{9C816D5D-0FDC-43BE-B0C0-366FE43C8581}" srcOrd="5" destOrd="0" presId="urn:microsoft.com/office/officeart/2005/8/layout/hProcess9"/>
    <dgm:cxn modelId="{F559CB48-9169-448F-B321-8CD54833154E}" type="presParOf" srcId="{F919B9D1-C624-48A3-B2B8-A142724639D6}" destId="{301895F6-ABC0-4D82-A2F5-4438A2A8BD7C}" srcOrd="6" destOrd="0" presId="urn:microsoft.com/office/officeart/2005/8/layout/hProcess9"/>
    <dgm:cxn modelId="{3C515804-C28B-4AA2-BE60-CF548CC4A80C}" type="presParOf" srcId="{F919B9D1-C624-48A3-B2B8-A142724639D6}" destId="{59989081-3F3C-4D96-8F6D-A3972D908551}" srcOrd="7" destOrd="0" presId="urn:microsoft.com/office/officeart/2005/8/layout/hProcess9"/>
    <dgm:cxn modelId="{A2E7B46A-9F1B-42CB-B2F0-41A3064227C8}"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4_2" csCatId="accent4" phldr="1"/>
      <dgm:spPr/>
    </dgm:pt>
    <dgm:pt modelId="{E521DBDB-1FAF-46A1-A428-3D9C313FA6BF}">
      <dgm:prSet phldrT="[Text]"/>
      <dgm:spPr/>
      <dgm:t>
        <a:bodyPr/>
        <a:lstStyle/>
        <a:p>
          <a:r>
            <a:rPr lang="en-US" dirty="0" smtClean="0"/>
            <a:t>Introductory Activity</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pPr>
            <a:spcAft>
              <a:spcPts val="0"/>
            </a:spcAft>
          </a:pPr>
          <a:r>
            <a:rPr lang="en-US" b="1" dirty="0" smtClean="0">
              <a:effectLst/>
            </a:rPr>
            <a:t>Part 1:</a:t>
          </a:r>
        </a:p>
        <a:p>
          <a:pPr>
            <a:spcAft>
              <a:spcPct val="35000"/>
            </a:spcAft>
          </a:pPr>
          <a:r>
            <a:rPr lang="en-US" b="0" dirty="0" smtClean="0">
              <a:effectLst/>
            </a:rPr>
            <a:t>What it takes for Student Success</a:t>
          </a:r>
          <a:endParaRPr lang="en-US" b="0"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pPr>
            <a:spcAft>
              <a:spcPts val="0"/>
            </a:spcAft>
          </a:pPr>
          <a:r>
            <a:rPr lang="en-US" b="1" dirty="0" smtClean="0"/>
            <a:t>Part 2:</a:t>
          </a:r>
        </a:p>
        <a:p>
          <a:pPr>
            <a:spcAft>
              <a:spcPct val="35000"/>
            </a:spcAft>
          </a:pPr>
          <a:r>
            <a:rPr lang="en-US" b="0" dirty="0" smtClean="0"/>
            <a:t>Academic Optimism</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79122E8D-09CC-4A9B-AE18-3012327CDA24}">
      <dgm:prSet/>
      <dgm:spPr/>
      <dgm:t>
        <a:bodyPr/>
        <a:lstStyle/>
        <a:p>
          <a:pPr>
            <a:spcAft>
              <a:spcPts val="0"/>
            </a:spcAft>
          </a:pPr>
          <a:r>
            <a:rPr lang="en-US" b="1" dirty="0" smtClean="0"/>
            <a:t>Part 4:</a:t>
          </a:r>
        </a:p>
        <a:p>
          <a:pPr>
            <a:spcAft>
              <a:spcPct val="35000"/>
            </a:spcAft>
          </a:pPr>
          <a:r>
            <a:rPr lang="en-US" b="0" dirty="0" smtClean="0"/>
            <a:t>Building a Plan for  Academic Optimism</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3B878146-078A-4758-A9C4-C1BBE02DC20F}">
      <dgm:prSet/>
      <dgm:spPr/>
      <dgm:t>
        <a:bodyPr/>
        <a:lstStyle/>
        <a:p>
          <a:pPr>
            <a:spcAft>
              <a:spcPts val="0"/>
            </a:spcAft>
          </a:pPr>
          <a:r>
            <a:rPr lang="en-US" b="1" dirty="0" smtClean="0"/>
            <a:t>Part 3:</a:t>
          </a:r>
        </a:p>
        <a:p>
          <a:pPr>
            <a:spcAft>
              <a:spcPct val="35000"/>
            </a:spcAft>
          </a:pPr>
          <a:r>
            <a:rPr lang="en-US" b="0" dirty="0" smtClean="0"/>
            <a:t>Growth vs. Fixed Mindset</a:t>
          </a:r>
          <a:endParaRPr lang="en-US" dirty="0"/>
        </a:p>
      </dgm:t>
    </dgm:pt>
    <dgm:pt modelId="{EC0B2CB1-EE74-40E4-8B51-D40323ACA306}" type="sibTrans" cxnId="{9D0FC3CE-4338-419D-9355-CC9E8D94C6C9}">
      <dgm:prSet/>
      <dgm:spPr/>
      <dgm:t>
        <a:bodyPr/>
        <a:lstStyle/>
        <a:p>
          <a:endParaRPr lang="en-US"/>
        </a:p>
      </dgm:t>
    </dgm:pt>
    <dgm:pt modelId="{E583B627-D54C-426A-881F-BFC75ABAF015}" type="parTrans" cxnId="{9D0FC3CE-4338-419D-9355-CC9E8D94C6C9}">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2CE30A39-F59E-4F8E-ABAC-FAADC8052449}" type="presOf" srcId="{E521DBDB-1FAF-46A1-A428-3D9C313FA6BF}" destId="{74CA8EB8-9B8D-48AE-82CD-18306B63FD7E}" srcOrd="0" destOrd="0" presId="urn:microsoft.com/office/officeart/2005/8/layout/hProcess9"/>
    <dgm:cxn modelId="{331DCD3A-3F43-4C45-B403-C58F7AE6C6DA}" type="presOf" srcId="{79122E8D-09CC-4A9B-AE18-3012327CDA24}" destId="{7B0C7520-CF60-4061-98C9-9A6306CEF3B3}"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58CE108B-51C3-4B0C-A9FB-FE8D01030265}" type="presOf" srcId="{1DB61AC9-8D53-442B-A13D-347B7EDB2ADF}" destId="{C38541EF-4DF9-41B0-9D5E-4E47D74DF639}"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90ED8484-858C-4461-A6D7-B9C2D89A8634}" type="presOf" srcId="{3B789149-2A26-4759-A2C3-8C905BC6CD27}" destId="{9D33C234-D0E6-4992-8B7C-D92B002BE879}"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D873D079-5764-4018-B1E8-4889B7D39346}" type="presOf" srcId="{95E54D3F-5A2D-4143-B991-86309F1DEBB8}" destId="{4826D4E2-F0C0-4A47-8BE4-D4D4C6E4F1C2}" srcOrd="0" destOrd="0" presId="urn:microsoft.com/office/officeart/2005/8/layout/hProcess9"/>
    <dgm:cxn modelId="{B4B87226-252F-4AB4-B68D-4A1CD154BC48}" type="presOf" srcId="{3B878146-078A-4758-A9C4-C1BBE02DC20F}" destId="{301895F6-ABC0-4D82-A2F5-4438A2A8BD7C}"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388E9EC6-17BE-48BD-90F7-F9FB8925ED82}" type="presParOf" srcId="{9D33C234-D0E6-4992-8B7C-D92B002BE879}" destId="{3845557A-A1F1-4BA1-B659-069E63A21C44}" srcOrd="0" destOrd="0" presId="urn:microsoft.com/office/officeart/2005/8/layout/hProcess9"/>
    <dgm:cxn modelId="{F87DC60D-A5BD-4935-A2AA-306032138EB7}" type="presParOf" srcId="{9D33C234-D0E6-4992-8B7C-D92B002BE879}" destId="{F919B9D1-C624-48A3-B2B8-A142724639D6}" srcOrd="1" destOrd="0" presId="urn:microsoft.com/office/officeart/2005/8/layout/hProcess9"/>
    <dgm:cxn modelId="{6EEDFEF1-FC05-4635-AE05-7BA73CC7EC44}" type="presParOf" srcId="{F919B9D1-C624-48A3-B2B8-A142724639D6}" destId="{74CA8EB8-9B8D-48AE-82CD-18306B63FD7E}" srcOrd="0" destOrd="0" presId="urn:microsoft.com/office/officeart/2005/8/layout/hProcess9"/>
    <dgm:cxn modelId="{59B4198B-5952-436E-9C31-8BC98DEBBFEB}" type="presParOf" srcId="{F919B9D1-C624-48A3-B2B8-A142724639D6}" destId="{BFA80503-D884-4B14-BC5A-807D7EA9821C}" srcOrd="1" destOrd="0" presId="urn:microsoft.com/office/officeart/2005/8/layout/hProcess9"/>
    <dgm:cxn modelId="{BE4719B2-8E2E-4AAF-ABB4-414EB0D96C97}" type="presParOf" srcId="{F919B9D1-C624-48A3-B2B8-A142724639D6}" destId="{C38541EF-4DF9-41B0-9D5E-4E47D74DF639}" srcOrd="2" destOrd="0" presId="urn:microsoft.com/office/officeart/2005/8/layout/hProcess9"/>
    <dgm:cxn modelId="{8575B991-686E-49C6-BEB3-119F0E372BAF}" type="presParOf" srcId="{F919B9D1-C624-48A3-B2B8-A142724639D6}" destId="{93F46FCC-2684-47F0-91C5-0CA25E5DA598}" srcOrd="3" destOrd="0" presId="urn:microsoft.com/office/officeart/2005/8/layout/hProcess9"/>
    <dgm:cxn modelId="{F2187E67-3EB4-47B9-BAE2-05AEECC78964}" type="presParOf" srcId="{F919B9D1-C624-48A3-B2B8-A142724639D6}" destId="{4826D4E2-F0C0-4A47-8BE4-D4D4C6E4F1C2}" srcOrd="4" destOrd="0" presId="urn:microsoft.com/office/officeart/2005/8/layout/hProcess9"/>
    <dgm:cxn modelId="{4C67384A-ACF6-4653-A278-7315151C797A}" type="presParOf" srcId="{F919B9D1-C624-48A3-B2B8-A142724639D6}" destId="{9C816D5D-0FDC-43BE-B0C0-366FE43C8581}" srcOrd="5" destOrd="0" presId="urn:microsoft.com/office/officeart/2005/8/layout/hProcess9"/>
    <dgm:cxn modelId="{6FD7D955-BB57-4F84-8254-24F84096C4FE}" type="presParOf" srcId="{F919B9D1-C624-48A3-B2B8-A142724639D6}" destId="{301895F6-ABC0-4D82-A2F5-4438A2A8BD7C}" srcOrd="6" destOrd="0" presId="urn:microsoft.com/office/officeart/2005/8/layout/hProcess9"/>
    <dgm:cxn modelId="{816E3B4B-48C0-46CD-B11D-D1DD4C46BE9F}" type="presParOf" srcId="{F919B9D1-C624-48A3-B2B8-A142724639D6}" destId="{59989081-3F3C-4D96-8F6D-A3972D908551}" srcOrd="7" destOrd="0" presId="urn:microsoft.com/office/officeart/2005/8/layout/hProcess9"/>
    <dgm:cxn modelId="{4FEEABD8-C9A0-461E-A037-86A00C87AD1A}"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4E37EA-E57D-4E82-B217-1A0379FC6087}" type="doc">
      <dgm:prSet loTypeId="urn:microsoft.com/office/officeart/2005/8/layout/hList3" loCatId="list" qsTypeId="urn:microsoft.com/office/officeart/2005/8/quickstyle/simple2" qsCatId="simple" csTypeId="urn:microsoft.com/office/officeart/2005/8/colors/colorful3" csCatId="colorful" phldr="1"/>
      <dgm:spPr/>
      <dgm:t>
        <a:bodyPr/>
        <a:lstStyle/>
        <a:p>
          <a:endParaRPr lang="en-US"/>
        </a:p>
      </dgm:t>
    </dgm:pt>
    <dgm:pt modelId="{611054CB-E207-4D16-9958-792A7A7C731B}">
      <dgm:prSet phldrT="[Text]"/>
      <dgm:spPr/>
      <dgm:t>
        <a:bodyPr/>
        <a:lstStyle/>
        <a:p>
          <a:r>
            <a:rPr lang="en-US" dirty="0" smtClean="0"/>
            <a:t>Mindset</a:t>
          </a:r>
          <a:endParaRPr lang="en-US" dirty="0"/>
        </a:p>
      </dgm:t>
    </dgm:pt>
    <dgm:pt modelId="{4E9E8C94-6079-4812-A04C-F6732CB9FF78}" type="parTrans" cxnId="{81E80106-BDDA-4112-8948-1E4AB79D1B4F}">
      <dgm:prSet/>
      <dgm:spPr/>
      <dgm:t>
        <a:bodyPr/>
        <a:lstStyle/>
        <a:p>
          <a:endParaRPr lang="en-US"/>
        </a:p>
      </dgm:t>
    </dgm:pt>
    <dgm:pt modelId="{B634E874-8E80-4FC9-979F-452F309A92DD}" type="sibTrans" cxnId="{81E80106-BDDA-4112-8948-1E4AB79D1B4F}">
      <dgm:prSet/>
      <dgm:spPr/>
      <dgm:t>
        <a:bodyPr/>
        <a:lstStyle/>
        <a:p>
          <a:endParaRPr lang="en-US"/>
        </a:p>
      </dgm:t>
    </dgm:pt>
    <dgm:pt modelId="{6DBB12FA-868E-437A-8F03-0DB6DFFC6BBB}">
      <dgm:prSet phldrT="[Text]"/>
      <dgm:spPr/>
      <dgm:t>
        <a:bodyPr/>
        <a:lstStyle/>
        <a:p>
          <a:r>
            <a:rPr lang="en-US" dirty="0" smtClean="0"/>
            <a:t>Related to belief about ability</a:t>
          </a:r>
          <a:endParaRPr lang="en-US" dirty="0"/>
        </a:p>
      </dgm:t>
    </dgm:pt>
    <dgm:pt modelId="{405EEAD4-A98D-46F0-B4D5-3C9507E68ED2}" type="parTrans" cxnId="{66F7005D-3ECD-45CA-850C-6D67BB629A00}">
      <dgm:prSet/>
      <dgm:spPr/>
      <dgm:t>
        <a:bodyPr/>
        <a:lstStyle/>
        <a:p>
          <a:endParaRPr lang="en-US"/>
        </a:p>
      </dgm:t>
    </dgm:pt>
    <dgm:pt modelId="{0F9B22D4-9F67-4942-93DB-894A4C7AC56C}" type="sibTrans" cxnId="{66F7005D-3ECD-45CA-850C-6D67BB629A00}">
      <dgm:prSet/>
      <dgm:spPr/>
      <dgm:t>
        <a:bodyPr/>
        <a:lstStyle/>
        <a:p>
          <a:endParaRPr lang="en-US"/>
        </a:p>
      </dgm:t>
    </dgm:pt>
    <dgm:pt modelId="{C5AEDA81-4CF7-46C4-883B-3D19E918DCAA}">
      <dgm:prSet phldrT="[Text]"/>
      <dgm:spPr/>
      <dgm:t>
        <a:bodyPr/>
        <a:lstStyle/>
        <a:p>
          <a:r>
            <a:rPr lang="en-US" dirty="0" smtClean="0"/>
            <a:t>Creates belief system defining who you are</a:t>
          </a:r>
          <a:endParaRPr lang="en-US" dirty="0"/>
        </a:p>
      </dgm:t>
    </dgm:pt>
    <dgm:pt modelId="{8DB464AB-3E01-4349-8FB2-285433803D2D}" type="parTrans" cxnId="{4C0BF31D-1C2E-4899-86D0-DA92F4C841C9}">
      <dgm:prSet/>
      <dgm:spPr/>
      <dgm:t>
        <a:bodyPr/>
        <a:lstStyle/>
        <a:p>
          <a:endParaRPr lang="en-US"/>
        </a:p>
      </dgm:t>
    </dgm:pt>
    <dgm:pt modelId="{CC544FA3-B289-41A4-8D5A-84FF30D1B9EB}" type="sibTrans" cxnId="{4C0BF31D-1C2E-4899-86D0-DA92F4C841C9}">
      <dgm:prSet/>
      <dgm:spPr/>
      <dgm:t>
        <a:bodyPr/>
        <a:lstStyle/>
        <a:p>
          <a:endParaRPr lang="en-US"/>
        </a:p>
      </dgm:t>
    </dgm:pt>
    <dgm:pt modelId="{E5E8ED2B-EB3F-4BC8-B78B-56AB9987F3CD}">
      <dgm:prSet phldrT="[Text]"/>
      <dgm:spPr/>
      <dgm:t>
        <a:bodyPr/>
        <a:lstStyle/>
        <a:p>
          <a:r>
            <a:rPr lang="en-US" dirty="0" smtClean="0"/>
            <a:t>Fixed Mindset: Ability cannot change</a:t>
          </a:r>
          <a:endParaRPr lang="en-US" dirty="0"/>
        </a:p>
      </dgm:t>
    </dgm:pt>
    <dgm:pt modelId="{563926C9-D4BA-40C1-AC87-775DB5AE1F11}" type="parTrans" cxnId="{5B465519-326B-4B10-A9D0-781F5E9743F3}">
      <dgm:prSet/>
      <dgm:spPr/>
      <dgm:t>
        <a:bodyPr/>
        <a:lstStyle/>
        <a:p>
          <a:endParaRPr lang="en-US"/>
        </a:p>
      </dgm:t>
    </dgm:pt>
    <dgm:pt modelId="{2E4087CD-F66B-4247-A317-4B3B9EC8B62B}" type="sibTrans" cxnId="{5B465519-326B-4B10-A9D0-781F5E9743F3}">
      <dgm:prSet/>
      <dgm:spPr/>
      <dgm:t>
        <a:bodyPr/>
        <a:lstStyle/>
        <a:p>
          <a:endParaRPr lang="en-US"/>
        </a:p>
      </dgm:t>
    </dgm:pt>
    <dgm:pt modelId="{B1C395BD-95A0-432C-BAB8-D0D939BC09E7}">
      <dgm:prSet phldrT="[Text]"/>
      <dgm:spPr/>
      <dgm:t>
        <a:bodyPr/>
        <a:lstStyle/>
        <a:p>
          <a:r>
            <a:rPr lang="en-US" dirty="0" smtClean="0"/>
            <a:t>Growth Mindset: Ability can change and grow</a:t>
          </a:r>
        </a:p>
        <a:p>
          <a:r>
            <a:rPr lang="en-US" dirty="0" smtClean="0"/>
            <a:t>        </a:t>
          </a:r>
          <a:endParaRPr lang="en-US" dirty="0"/>
        </a:p>
      </dgm:t>
    </dgm:pt>
    <dgm:pt modelId="{CC972B88-92C4-4D96-8661-E4EFAD19757A}" type="parTrans" cxnId="{9376DF66-4BE7-4FAB-A967-1970F1D22FD2}">
      <dgm:prSet/>
      <dgm:spPr/>
      <dgm:t>
        <a:bodyPr/>
        <a:lstStyle/>
        <a:p>
          <a:endParaRPr lang="en-US"/>
        </a:p>
      </dgm:t>
    </dgm:pt>
    <dgm:pt modelId="{2A1386C2-8F87-49D2-9FA4-AFF02708CC72}" type="sibTrans" cxnId="{9376DF66-4BE7-4FAB-A967-1970F1D22FD2}">
      <dgm:prSet/>
      <dgm:spPr/>
      <dgm:t>
        <a:bodyPr/>
        <a:lstStyle/>
        <a:p>
          <a:endParaRPr lang="en-US"/>
        </a:p>
      </dgm:t>
    </dgm:pt>
    <dgm:pt modelId="{1AF8DBF9-1FA6-488E-A02C-754645F96544}" type="pres">
      <dgm:prSet presAssocID="{034E37EA-E57D-4E82-B217-1A0379FC6087}" presName="composite" presStyleCnt="0">
        <dgm:presLayoutVars>
          <dgm:chMax val="1"/>
          <dgm:dir/>
          <dgm:resizeHandles val="exact"/>
        </dgm:presLayoutVars>
      </dgm:prSet>
      <dgm:spPr/>
      <dgm:t>
        <a:bodyPr/>
        <a:lstStyle/>
        <a:p>
          <a:endParaRPr lang="en-US"/>
        </a:p>
      </dgm:t>
    </dgm:pt>
    <dgm:pt modelId="{D05CACBC-F49C-4FDA-90B7-82767C31AFD1}" type="pres">
      <dgm:prSet presAssocID="{611054CB-E207-4D16-9958-792A7A7C731B}" presName="roof" presStyleLbl="dkBgShp" presStyleIdx="0" presStyleCnt="2" custScaleY="70064" custLinFactNeighborY="14634"/>
      <dgm:spPr/>
      <dgm:t>
        <a:bodyPr/>
        <a:lstStyle/>
        <a:p>
          <a:endParaRPr lang="en-US"/>
        </a:p>
      </dgm:t>
    </dgm:pt>
    <dgm:pt modelId="{316392C6-9757-474A-B024-83D05A7DCAD2}" type="pres">
      <dgm:prSet presAssocID="{611054CB-E207-4D16-9958-792A7A7C731B}" presName="pillars" presStyleCnt="0"/>
      <dgm:spPr/>
    </dgm:pt>
    <dgm:pt modelId="{6FC6395B-7353-4EB3-A6B8-39ABAE67AE9D}" type="pres">
      <dgm:prSet presAssocID="{611054CB-E207-4D16-9958-792A7A7C731B}" presName="pillar1" presStyleLbl="node1" presStyleIdx="0" presStyleCnt="4">
        <dgm:presLayoutVars>
          <dgm:bulletEnabled val="1"/>
        </dgm:presLayoutVars>
      </dgm:prSet>
      <dgm:spPr/>
      <dgm:t>
        <a:bodyPr/>
        <a:lstStyle/>
        <a:p>
          <a:endParaRPr lang="en-US"/>
        </a:p>
      </dgm:t>
    </dgm:pt>
    <dgm:pt modelId="{5BAD060D-3C82-490B-8BBD-2B97A6D9D45C}" type="pres">
      <dgm:prSet presAssocID="{C5AEDA81-4CF7-46C4-883B-3D19E918DCAA}" presName="pillarX" presStyleLbl="node1" presStyleIdx="1" presStyleCnt="4">
        <dgm:presLayoutVars>
          <dgm:bulletEnabled val="1"/>
        </dgm:presLayoutVars>
      </dgm:prSet>
      <dgm:spPr/>
      <dgm:t>
        <a:bodyPr/>
        <a:lstStyle/>
        <a:p>
          <a:endParaRPr lang="en-US"/>
        </a:p>
      </dgm:t>
    </dgm:pt>
    <dgm:pt modelId="{2A6D287F-17E9-4FD7-9B00-469FA3EA4314}" type="pres">
      <dgm:prSet presAssocID="{E5E8ED2B-EB3F-4BC8-B78B-56AB9987F3CD}" presName="pillarX" presStyleLbl="node1" presStyleIdx="2" presStyleCnt="4">
        <dgm:presLayoutVars>
          <dgm:bulletEnabled val="1"/>
        </dgm:presLayoutVars>
      </dgm:prSet>
      <dgm:spPr/>
      <dgm:t>
        <a:bodyPr/>
        <a:lstStyle/>
        <a:p>
          <a:endParaRPr lang="en-US"/>
        </a:p>
      </dgm:t>
    </dgm:pt>
    <dgm:pt modelId="{4C308F7B-42B4-434E-BAD4-249982FB78DA}" type="pres">
      <dgm:prSet presAssocID="{B1C395BD-95A0-432C-BAB8-D0D939BC09E7}" presName="pillarX" presStyleLbl="node1" presStyleIdx="3" presStyleCnt="4">
        <dgm:presLayoutVars>
          <dgm:bulletEnabled val="1"/>
        </dgm:presLayoutVars>
      </dgm:prSet>
      <dgm:spPr/>
      <dgm:t>
        <a:bodyPr/>
        <a:lstStyle/>
        <a:p>
          <a:endParaRPr lang="en-US"/>
        </a:p>
      </dgm:t>
    </dgm:pt>
    <dgm:pt modelId="{AF2BF0FA-3601-436D-B979-EE1D1682B3EE}" type="pres">
      <dgm:prSet presAssocID="{611054CB-E207-4D16-9958-792A7A7C731B}" presName="base" presStyleLbl="dkBgShp" presStyleIdx="1" presStyleCnt="2"/>
      <dgm:spPr/>
    </dgm:pt>
  </dgm:ptLst>
  <dgm:cxnLst>
    <dgm:cxn modelId="{66F7005D-3ECD-45CA-850C-6D67BB629A00}" srcId="{611054CB-E207-4D16-9958-792A7A7C731B}" destId="{6DBB12FA-868E-437A-8F03-0DB6DFFC6BBB}" srcOrd="0" destOrd="0" parTransId="{405EEAD4-A98D-46F0-B4D5-3C9507E68ED2}" sibTransId="{0F9B22D4-9F67-4942-93DB-894A4C7AC56C}"/>
    <dgm:cxn modelId="{5B465519-326B-4B10-A9D0-781F5E9743F3}" srcId="{611054CB-E207-4D16-9958-792A7A7C731B}" destId="{E5E8ED2B-EB3F-4BC8-B78B-56AB9987F3CD}" srcOrd="2" destOrd="0" parTransId="{563926C9-D4BA-40C1-AC87-775DB5AE1F11}" sibTransId="{2E4087CD-F66B-4247-A317-4B3B9EC8B62B}"/>
    <dgm:cxn modelId="{981C796D-8F53-4DBE-A759-E84C7C0B58BC}" type="presOf" srcId="{034E37EA-E57D-4E82-B217-1A0379FC6087}" destId="{1AF8DBF9-1FA6-488E-A02C-754645F96544}" srcOrd="0" destOrd="0" presId="urn:microsoft.com/office/officeart/2005/8/layout/hList3"/>
    <dgm:cxn modelId="{4C0BF31D-1C2E-4899-86D0-DA92F4C841C9}" srcId="{611054CB-E207-4D16-9958-792A7A7C731B}" destId="{C5AEDA81-4CF7-46C4-883B-3D19E918DCAA}" srcOrd="1" destOrd="0" parTransId="{8DB464AB-3E01-4349-8FB2-285433803D2D}" sibTransId="{CC544FA3-B289-41A4-8D5A-84FF30D1B9EB}"/>
    <dgm:cxn modelId="{3C3BB410-82B7-40BC-B815-CDCF2C000503}" type="presOf" srcId="{611054CB-E207-4D16-9958-792A7A7C731B}" destId="{D05CACBC-F49C-4FDA-90B7-82767C31AFD1}" srcOrd="0" destOrd="0" presId="urn:microsoft.com/office/officeart/2005/8/layout/hList3"/>
    <dgm:cxn modelId="{624E1896-3CFF-40C1-93C9-34F38E065CF0}" type="presOf" srcId="{6DBB12FA-868E-437A-8F03-0DB6DFFC6BBB}" destId="{6FC6395B-7353-4EB3-A6B8-39ABAE67AE9D}" srcOrd="0" destOrd="0" presId="urn:microsoft.com/office/officeart/2005/8/layout/hList3"/>
    <dgm:cxn modelId="{16C71C8E-812A-4E7F-9AA5-9DEF1E807265}" type="presOf" srcId="{C5AEDA81-4CF7-46C4-883B-3D19E918DCAA}" destId="{5BAD060D-3C82-490B-8BBD-2B97A6D9D45C}" srcOrd="0" destOrd="0" presId="urn:microsoft.com/office/officeart/2005/8/layout/hList3"/>
    <dgm:cxn modelId="{EC070554-1610-4169-847C-5C4D077E1068}" type="presOf" srcId="{E5E8ED2B-EB3F-4BC8-B78B-56AB9987F3CD}" destId="{2A6D287F-17E9-4FD7-9B00-469FA3EA4314}" srcOrd="0" destOrd="0" presId="urn:microsoft.com/office/officeart/2005/8/layout/hList3"/>
    <dgm:cxn modelId="{9376DF66-4BE7-4FAB-A967-1970F1D22FD2}" srcId="{611054CB-E207-4D16-9958-792A7A7C731B}" destId="{B1C395BD-95A0-432C-BAB8-D0D939BC09E7}" srcOrd="3" destOrd="0" parTransId="{CC972B88-92C4-4D96-8661-E4EFAD19757A}" sibTransId="{2A1386C2-8F87-49D2-9FA4-AFF02708CC72}"/>
    <dgm:cxn modelId="{81E80106-BDDA-4112-8948-1E4AB79D1B4F}" srcId="{034E37EA-E57D-4E82-B217-1A0379FC6087}" destId="{611054CB-E207-4D16-9958-792A7A7C731B}" srcOrd="0" destOrd="0" parTransId="{4E9E8C94-6079-4812-A04C-F6732CB9FF78}" sibTransId="{B634E874-8E80-4FC9-979F-452F309A92DD}"/>
    <dgm:cxn modelId="{EC8AFEFB-EEEC-4340-A4D9-59BBE47EE301}" type="presOf" srcId="{B1C395BD-95A0-432C-BAB8-D0D939BC09E7}" destId="{4C308F7B-42B4-434E-BAD4-249982FB78DA}" srcOrd="0" destOrd="0" presId="urn:microsoft.com/office/officeart/2005/8/layout/hList3"/>
    <dgm:cxn modelId="{D20671ED-638A-4F8B-816E-47EE2C2F6E4D}" type="presParOf" srcId="{1AF8DBF9-1FA6-488E-A02C-754645F96544}" destId="{D05CACBC-F49C-4FDA-90B7-82767C31AFD1}" srcOrd="0" destOrd="0" presId="urn:microsoft.com/office/officeart/2005/8/layout/hList3"/>
    <dgm:cxn modelId="{A7E51076-7FCC-4DB4-9EE3-A283F76316B2}" type="presParOf" srcId="{1AF8DBF9-1FA6-488E-A02C-754645F96544}" destId="{316392C6-9757-474A-B024-83D05A7DCAD2}" srcOrd="1" destOrd="0" presId="urn:microsoft.com/office/officeart/2005/8/layout/hList3"/>
    <dgm:cxn modelId="{E20F7EDF-B7E6-4FDD-AA48-5C70B5F45FC7}" type="presParOf" srcId="{316392C6-9757-474A-B024-83D05A7DCAD2}" destId="{6FC6395B-7353-4EB3-A6B8-39ABAE67AE9D}" srcOrd="0" destOrd="0" presId="urn:microsoft.com/office/officeart/2005/8/layout/hList3"/>
    <dgm:cxn modelId="{A3A7DB53-E34E-4263-A55F-E325D9EE2EE8}" type="presParOf" srcId="{316392C6-9757-474A-B024-83D05A7DCAD2}" destId="{5BAD060D-3C82-490B-8BBD-2B97A6D9D45C}" srcOrd="1" destOrd="0" presId="urn:microsoft.com/office/officeart/2005/8/layout/hList3"/>
    <dgm:cxn modelId="{09EC0189-2D1F-4985-81F6-96EF41B5ED7A}" type="presParOf" srcId="{316392C6-9757-474A-B024-83D05A7DCAD2}" destId="{2A6D287F-17E9-4FD7-9B00-469FA3EA4314}" srcOrd="2" destOrd="0" presId="urn:microsoft.com/office/officeart/2005/8/layout/hList3"/>
    <dgm:cxn modelId="{334D7DA4-3F27-43BC-B313-F1821FEBF052}" type="presParOf" srcId="{316392C6-9757-474A-B024-83D05A7DCAD2}" destId="{4C308F7B-42B4-434E-BAD4-249982FB78DA}" srcOrd="3" destOrd="0" presId="urn:microsoft.com/office/officeart/2005/8/layout/hList3"/>
    <dgm:cxn modelId="{2DDC6DEB-F480-4F91-83DF-D70AB96F08B2}" type="presParOf" srcId="{1AF8DBF9-1FA6-488E-A02C-754645F96544}" destId="{AF2BF0FA-3601-436D-B979-EE1D1682B3E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A8C27B-EB83-4441-8187-6D5AFF325821}"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US"/>
        </a:p>
      </dgm:t>
    </dgm:pt>
    <dgm:pt modelId="{DE8C02DC-9646-49D8-A604-AA5E24EE89F4}">
      <dgm:prSet phldrT="[Text]" custT="1"/>
      <dgm:spPr/>
      <dgm:t>
        <a:bodyPr/>
        <a:lstStyle/>
        <a:p>
          <a:r>
            <a:rPr lang="en-US" sz="2400" dirty="0" smtClean="0"/>
            <a:t>Goals</a:t>
          </a:r>
          <a:endParaRPr lang="en-US" sz="2400" dirty="0"/>
        </a:p>
      </dgm:t>
    </dgm:pt>
    <dgm:pt modelId="{AD79EF2C-3181-472E-BE85-845B367EE4C2}" type="parTrans" cxnId="{FB2ED2A4-2313-46FB-9094-81AE3E267294}">
      <dgm:prSet/>
      <dgm:spPr/>
      <dgm:t>
        <a:bodyPr/>
        <a:lstStyle/>
        <a:p>
          <a:endParaRPr lang="en-US"/>
        </a:p>
      </dgm:t>
    </dgm:pt>
    <dgm:pt modelId="{E2E21021-3D0E-4195-9E3D-A538BF664DAB}" type="sibTrans" cxnId="{FB2ED2A4-2313-46FB-9094-81AE3E267294}">
      <dgm:prSet/>
      <dgm:spPr/>
      <dgm:t>
        <a:bodyPr/>
        <a:lstStyle/>
        <a:p>
          <a:endParaRPr lang="en-US"/>
        </a:p>
      </dgm:t>
    </dgm:pt>
    <dgm:pt modelId="{CDCE9E5D-C3C6-4A86-8A54-9C904D33BD6F}">
      <dgm:prSet phldrT="[Text]" custT="1"/>
      <dgm:spPr/>
      <dgm:t>
        <a:bodyPr/>
        <a:lstStyle/>
        <a:p>
          <a:r>
            <a:rPr lang="en-US" sz="2400" dirty="0" smtClean="0"/>
            <a:t>Effort</a:t>
          </a:r>
          <a:endParaRPr lang="en-US" sz="2400" dirty="0"/>
        </a:p>
      </dgm:t>
    </dgm:pt>
    <dgm:pt modelId="{F5A62874-3A53-4E3F-97AA-1A7B1DA8471B}" type="parTrans" cxnId="{A825044B-9334-4144-8E8C-6D3E078DEBDF}">
      <dgm:prSet/>
      <dgm:spPr/>
      <dgm:t>
        <a:bodyPr/>
        <a:lstStyle/>
        <a:p>
          <a:endParaRPr lang="en-US"/>
        </a:p>
      </dgm:t>
    </dgm:pt>
    <dgm:pt modelId="{2957D25F-7BDA-4A7C-BDF8-C6F33B2C539F}" type="sibTrans" cxnId="{A825044B-9334-4144-8E8C-6D3E078DEBDF}">
      <dgm:prSet/>
      <dgm:spPr/>
      <dgm:t>
        <a:bodyPr/>
        <a:lstStyle/>
        <a:p>
          <a:endParaRPr lang="en-US"/>
        </a:p>
      </dgm:t>
    </dgm:pt>
    <dgm:pt modelId="{DC6B83D4-E7E8-4013-812F-A6BDE3D95208}">
      <dgm:prSet phldrT="[Text]" custT="1"/>
      <dgm:spPr/>
      <dgm:t>
        <a:bodyPr/>
        <a:lstStyle/>
        <a:p>
          <a:r>
            <a:rPr lang="en-US" sz="2400" dirty="0" smtClean="0"/>
            <a:t>Responses</a:t>
          </a:r>
          <a:endParaRPr lang="en-US" sz="2400" dirty="0"/>
        </a:p>
      </dgm:t>
    </dgm:pt>
    <dgm:pt modelId="{AC4CC518-3230-4AA3-8D4C-CF250282D134}" type="parTrans" cxnId="{6039DC90-B7A5-43DB-86F0-8016410CBD8C}">
      <dgm:prSet/>
      <dgm:spPr/>
      <dgm:t>
        <a:bodyPr/>
        <a:lstStyle/>
        <a:p>
          <a:endParaRPr lang="en-US"/>
        </a:p>
      </dgm:t>
    </dgm:pt>
    <dgm:pt modelId="{8F27133F-5D70-446B-91FF-C433D018EB8E}" type="sibTrans" cxnId="{6039DC90-B7A5-43DB-86F0-8016410CBD8C}">
      <dgm:prSet/>
      <dgm:spPr/>
      <dgm:t>
        <a:bodyPr/>
        <a:lstStyle/>
        <a:p>
          <a:endParaRPr lang="en-US"/>
        </a:p>
      </dgm:t>
    </dgm:pt>
    <dgm:pt modelId="{3F641E76-ABF9-4CC4-9100-F51D3CE60446}">
      <dgm:prSet phldrT="[Text]" custT="1"/>
      <dgm:spPr/>
      <dgm:t>
        <a:bodyPr/>
        <a:lstStyle/>
        <a:p>
          <a:r>
            <a:rPr lang="en-US" sz="2400" dirty="0" smtClean="0"/>
            <a:t>Strategies</a:t>
          </a:r>
          <a:endParaRPr lang="en-US" sz="2400" dirty="0"/>
        </a:p>
      </dgm:t>
    </dgm:pt>
    <dgm:pt modelId="{A44FCA51-AFB1-4B16-B374-FA7B872AB360}" type="parTrans" cxnId="{7CB8AD71-2B50-4532-9ECC-C4195411D852}">
      <dgm:prSet/>
      <dgm:spPr/>
      <dgm:t>
        <a:bodyPr/>
        <a:lstStyle/>
        <a:p>
          <a:endParaRPr lang="en-US"/>
        </a:p>
      </dgm:t>
    </dgm:pt>
    <dgm:pt modelId="{4EC9E067-DE7D-4999-AA3A-94DE031824CE}" type="sibTrans" cxnId="{7CB8AD71-2B50-4532-9ECC-C4195411D852}">
      <dgm:prSet/>
      <dgm:spPr/>
      <dgm:t>
        <a:bodyPr/>
        <a:lstStyle/>
        <a:p>
          <a:endParaRPr lang="en-US"/>
        </a:p>
      </dgm:t>
    </dgm:pt>
    <dgm:pt modelId="{5F9BB9BB-8BA5-4FF4-9C72-79DF63F4DC89}" type="pres">
      <dgm:prSet presAssocID="{21A8C27B-EB83-4441-8187-6D5AFF325821}" presName="Name0" presStyleCnt="0">
        <dgm:presLayoutVars>
          <dgm:dir/>
          <dgm:animLvl val="lvl"/>
          <dgm:resizeHandles val="exact"/>
        </dgm:presLayoutVars>
      </dgm:prSet>
      <dgm:spPr/>
      <dgm:t>
        <a:bodyPr/>
        <a:lstStyle/>
        <a:p>
          <a:endParaRPr lang="en-US"/>
        </a:p>
      </dgm:t>
    </dgm:pt>
    <dgm:pt modelId="{7DAA8AF9-DC31-449F-BD29-3D0E919DC01C}" type="pres">
      <dgm:prSet presAssocID="{DE8C02DC-9646-49D8-A604-AA5E24EE89F4}" presName="parTxOnly" presStyleLbl="node1" presStyleIdx="0" presStyleCnt="4" custLinFactX="-11435" custLinFactNeighborX="-100000">
        <dgm:presLayoutVars>
          <dgm:chMax val="0"/>
          <dgm:chPref val="0"/>
          <dgm:bulletEnabled val="1"/>
        </dgm:presLayoutVars>
      </dgm:prSet>
      <dgm:spPr/>
      <dgm:t>
        <a:bodyPr/>
        <a:lstStyle/>
        <a:p>
          <a:endParaRPr lang="en-US"/>
        </a:p>
      </dgm:t>
    </dgm:pt>
    <dgm:pt modelId="{82495A85-B5B0-4AE0-AF7E-71398E133081}" type="pres">
      <dgm:prSet presAssocID="{E2E21021-3D0E-4195-9E3D-A538BF664DAB}" presName="parTxOnlySpace" presStyleCnt="0"/>
      <dgm:spPr/>
    </dgm:pt>
    <dgm:pt modelId="{8D1CDA60-40A2-4DEA-A317-71FE4A0F6B3E}" type="pres">
      <dgm:prSet presAssocID="{CDCE9E5D-C3C6-4A86-8A54-9C904D33BD6F}" presName="parTxOnly" presStyleLbl="node1" presStyleIdx="1" presStyleCnt="4">
        <dgm:presLayoutVars>
          <dgm:chMax val="0"/>
          <dgm:chPref val="0"/>
          <dgm:bulletEnabled val="1"/>
        </dgm:presLayoutVars>
      </dgm:prSet>
      <dgm:spPr/>
      <dgm:t>
        <a:bodyPr/>
        <a:lstStyle/>
        <a:p>
          <a:endParaRPr lang="en-US"/>
        </a:p>
      </dgm:t>
    </dgm:pt>
    <dgm:pt modelId="{72510465-0886-4AB5-AFEB-FEA752D60ADF}" type="pres">
      <dgm:prSet presAssocID="{2957D25F-7BDA-4A7C-BDF8-C6F33B2C539F}" presName="parTxOnlySpace" presStyleCnt="0"/>
      <dgm:spPr/>
    </dgm:pt>
    <dgm:pt modelId="{B4C56998-0C80-4A22-8525-6C0D4C8A9E71}" type="pres">
      <dgm:prSet presAssocID="{DC6B83D4-E7E8-4013-812F-A6BDE3D95208}" presName="parTxOnly" presStyleLbl="node1" presStyleIdx="2" presStyleCnt="4">
        <dgm:presLayoutVars>
          <dgm:chMax val="0"/>
          <dgm:chPref val="0"/>
          <dgm:bulletEnabled val="1"/>
        </dgm:presLayoutVars>
      </dgm:prSet>
      <dgm:spPr/>
      <dgm:t>
        <a:bodyPr/>
        <a:lstStyle/>
        <a:p>
          <a:endParaRPr lang="en-US"/>
        </a:p>
      </dgm:t>
    </dgm:pt>
    <dgm:pt modelId="{5FC3940B-3682-4516-A6DD-E9554F1B3E45}" type="pres">
      <dgm:prSet presAssocID="{8F27133F-5D70-446B-91FF-C433D018EB8E}" presName="parTxOnlySpace" presStyleCnt="0"/>
      <dgm:spPr/>
    </dgm:pt>
    <dgm:pt modelId="{FA6FB8E0-E8D8-4618-8405-10693572869D}" type="pres">
      <dgm:prSet presAssocID="{3F641E76-ABF9-4CC4-9100-F51D3CE60446}" presName="parTxOnly" presStyleLbl="node1" presStyleIdx="3" presStyleCnt="4">
        <dgm:presLayoutVars>
          <dgm:chMax val="0"/>
          <dgm:chPref val="0"/>
          <dgm:bulletEnabled val="1"/>
        </dgm:presLayoutVars>
      </dgm:prSet>
      <dgm:spPr/>
      <dgm:t>
        <a:bodyPr/>
        <a:lstStyle/>
        <a:p>
          <a:endParaRPr lang="en-US"/>
        </a:p>
      </dgm:t>
    </dgm:pt>
  </dgm:ptLst>
  <dgm:cxnLst>
    <dgm:cxn modelId="{7CB8AD71-2B50-4532-9ECC-C4195411D852}" srcId="{21A8C27B-EB83-4441-8187-6D5AFF325821}" destId="{3F641E76-ABF9-4CC4-9100-F51D3CE60446}" srcOrd="3" destOrd="0" parTransId="{A44FCA51-AFB1-4B16-B374-FA7B872AB360}" sibTransId="{4EC9E067-DE7D-4999-AA3A-94DE031824CE}"/>
    <dgm:cxn modelId="{FB2ED2A4-2313-46FB-9094-81AE3E267294}" srcId="{21A8C27B-EB83-4441-8187-6D5AFF325821}" destId="{DE8C02DC-9646-49D8-A604-AA5E24EE89F4}" srcOrd="0" destOrd="0" parTransId="{AD79EF2C-3181-472E-BE85-845B367EE4C2}" sibTransId="{E2E21021-3D0E-4195-9E3D-A538BF664DAB}"/>
    <dgm:cxn modelId="{DA90F05A-2BE6-4BE9-B2A5-5304D181064B}" type="presOf" srcId="{CDCE9E5D-C3C6-4A86-8A54-9C904D33BD6F}" destId="{8D1CDA60-40A2-4DEA-A317-71FE4A0F6B3E}" srcOrd="0" destOrd="0" presId="urn:microsoft.com/office/officeart/2005/8/layout/chevron1"/>
    <dgm:cxn modelId="{6039DC90-B7A5-43DB-86F0-8016410CBD8C}" srcId="{21A8C27B-EB83-4441-8187-6D5AFF325821}" destId="{DC6B83D4-E7E8-4013-812F-A6BDE3D95208}" srcOrd="2" destOrd="0" parTransId="{AC4CC518-3230-4AA3-8D4C-CF250282D134}" sibTransId="{8F27133F-5D70-446B-91FF-C433D018EB8E}"/>
    <dgm:cxn modelId="{F5CB08C9-4E9B-4999-A962-9783EDC6291F}" type="presOf" srcId="{21A8C27B-EB83-4441-8187-6D5AFF325821}" destId="{5F9BB9BB-8BA5-4FF4-9C72-79DF63F4DC89}" srcOrd="0" destOrd="0" presId="urn:microsoft.com/office/officeart/2005/8/layout/chevron1"/>
    <dgm:cxn modelId="{A825044B-9334-4144-8E8C-6D3E078DEBDF}" srcId="{21A8C27B-EB83-4441-8187-6D5AFF325821}" destId="{CDCE9E5D-C3C6-4A86-8A54-9C904D33BD6F}" srcOrd="1" destOrd="0" parTransId="{F5A62874-3A53-4E3F-97AA-1A7B1DA8471B}" sibTransId="{2957D25F-7BDA-4A7C-BDF8-C6F33B2C539F}"/>
    <dgm:cxn modelId="{10D48CAE-5471-4854-9640-8C999148F8BE}" type="presOf" srcId="{DC6B83D4-E7E8-4013-812F-A6BDE3D95208}" destId="{B4C56998-0C80-4A22-8525-6C0D4C8A9E71}" srcOrd="0" destOrd="0" presId="urn:microsoft.com/office/officeart/2005/8/layout/chevron1"/>
    <dgm:cxn modelId="{F2C35F3E-D40B-4091-ABC9-227CF7B41702}" type="presOf" srcId="{3F641E76-ABF9-4CC4-9100-F51D3CE60446}" destId="{FA6FB8E0-E8D8-4618-8405-10693572869D}" srcOrd="0" destOrd="0" presId="urn:microsoft.com/office/officeart/2005/8/layout/chevron1"/>
    <dgm:cxn modelId="{2F845A08-55F4-4300-93A8-F263D534AD00}" type="presOf" srcId="{DE8C02DC-9646-49D8-A604-AA5E24EE89F4}" destId="{7DAA8AF9-DC31-449F-BD29-3D0E919DC01C}" srcOrd="0" destOrd="0" presId="urn:microsoft.com/office/officeart/2005/8/layout/chevron1"/>
    <dgm:cxn modelId="{5CD5F6ED-AE6A-4A7D-8301-849383CB0B51}" type="presParOf" srcId="{5F9BB9BB-8BA5-4FF4-9C72-79DF63F4DC89}" destId="{7DAA8AF9-DC31-449F-BD29-3D0E919DC01C}" srcOrd="0" destOrd="0" presId="urn:microsoft.com/office/officeart/2005/8/layout/chevron1"/>
    <dgm:cxn modelId="{5178DE4B-6CCC-4552-8FAE-B26C70F523A3}" type="presParOf" srcId="{5F9BB9BB-8BA5-4FF4-9C72-79DF63F4DC89}" destId="{82495A85-B5B0-4AE0-AF7E-71398E133081}" srcOrd="1" destOrd="0" presId="urn:microsoft.com/office/officeart/2005/8/layout/chevron1"/>
    <dgm:cxn modelId="{86C00188-7C4D-492A-BBDB-43E108F90823}" type="presParOf" srcId="{5F9BB9BB-8BA5-4FF4-9C72-79DF63F4DC89}" destId="{8D1CDA60-40A2-4DEA-A317-71FE4A0F6B3E}" srcOrd="2" destOrd="0" presId="urn:microsoft.com/office/officeart/2005/8/layout/chevron1"/>
    <dgm:cxn modelId="{B85973CC-62EB-440F-A855-8EB3361B5240}" type="presParOf" srcId="{5F9BB9BB-8BA5-4FF4-9C72-79DF63F4DC89}" destId="{72510465-0886-4AB5-AFEB-FEA752D60ADF}" srcOrd="3" destOrd="0" presId="urn:microsoft.com/office/officeart/2005/8/layout/chevron1"/>
    <dgm:cxn modelId="{22D03FCB-C2D8-4C34-BBD1-577C5AD4F828}" type="presParOf" srcId="{5F9BB9BB-8BA5-4FF4-9C72-79DF63F4DC89}" destId="{B4C56998-0C80-4A22-8525-6C0D4C8A9E71}" srcOrd="4" destOrd="0" presId="urn:microsoft.com/office/officeart/2005/8/layout/chevron1"/>
    <dgm:cxn modelId="{0E4D1418-231A-4AEE-B992-7A59EC6E31C0}" type="presParOf" srcId="{5F9BB9BB-8BA5-4FF4-9C72-79DF63F4DC89}" destId="{5FC3940B-3682-4516-A6DD-E9554F1B3E45}" srcOrd="5" destOrd="0" presId="urn:microsoft.com/office/officeart/2005/8/layout/chevron1"/>
    <dgm:cxn modelId="{B08F1929-ACA1-4F74-9374-A7309BEB1AE3}" type="presParOf" srcId="{5F9BB9BB-8BA5-4FF4-9C72-79DF63F4DC89}" destId="{FA6FB8E0-E8D8-4618-8405-10693572869D}"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6B7B3A-ECFF-4EBA-9FED-5E601742963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CDE7C7D0-595A-435C-AB00-E2C6A8F4320A}">
      <dgm:prSet phldrT="[Text]"/>
      <dgm:spPr/>
      <dgm:t>
        <a:bodyPr/>
        <a:lstStyle/>
        <a:p>
          <a:r>
            <a:rPr lang="en-US" dirty="0" smtClean="0"/>
            <a:t>Fixed Mindset</a:t>
          </a:r>
          <a:endParaRPr lang="en-US" dirty="0"/>
        </a:p>
      </dgm:t>
    </dgm:pt>
    <dgm:pt modelId="{92937C32-E38C-4ADB-BE2A-31D3A2886380}" type="parTrans" cxnId="{43A53238-BEE3-402E-ACBB-4BD46DFCF1F8}">
      <dgm:prSet/>
      <dgm:spPr/>
      <dgm:t>
        <a:bodyPr/>
        <a:lstStyle/>
        <a:p>
          <a:endParaRPr lang="en-US"/>
        </a:p>
      </dgm:t>
    </dgm:pt>
    <dgm:pt modelId="{AE2C0D5D-F5C8-42F9-8D49-A9BD0D4D6102}" type="sibTrans" cxnId="{43A53238-BEE3-402E-ACBB-4BD46DFCF1F8}">
      <dgm:prSet/>
      <dgm:spPr/>
      <dgm:t>
        <a:bodyPr/>
        <a:lstStyle/>
        <a:p>
          <a:endParaRPr lang="en-US"/>
        </a:p>
      </dgm:t>
    </dgm:pt>
    <dgm:pt modelId="{B4C6354E-CC1C-4BF5-AC59-828219E174E1}">
      <dgm:prSet phldrT="[Text]" custT="1"/>
      <dgm:spPr/>
      <dgm:t>
        <a:bodyPr/>
        <a:lstStyle/>
        <a:p>
          <a:r>
            <a:rPr lang="en-US" sz="2400" dirty="0" smtClean="0"/>
            <a:t>View effort as a reflection of low intelligence or lack of skill</a:t>
          </a:r>
          <a:endParaRPr lang="en-US" sz="2400" dirty="0"/>
        </a:p>
      </dgm:t>
    </dgm:pt>
    <dgm:pt modelId="{A7881E93-FF8A-4D54-A9EB-66CD37EF82E3}" type="parTrans" cxnId="{F3FB3211-D570-4DB0-A24B-30071503C484}">
      <dgm:prSet/>
      <dgm:spPr/>
      <dgm:t>
        <a:bodyPr/>
        <a:lstStyle/>
        <a:p>
          <a:endParaRPr lang="en-US"/>
        </a:p>
      </dgm:t>
    </dgm:pt>
    <dgm:pt modelId="{27F3FB0A-B7FC-4EA5-851C-C8685636A7D2}" type="sibTrans" cxnId="{F3FB3211-D570-4DB0-A24B-30071503C484}">
      <dgm:prSet/>
      <dgm:spPr/>
      <dgm:t>
        <a:bodyPr/>
        <a:lstStyle/>
        <a:p>
          <a:endParaRPr lang="en-US"/>
        </a:p>
      </dgm:t>
    </dgm:pt>
    <dgm:pt modelId="{2A48ADD1-E350-4796-9274-3CDFD5F7DC3D}">
      <dgm:prSet phldrT="[Text]" custT="1"/>
      <dgm:spPr/>
      <dgm:t>
        <a:bodyPr/>
        <a:lstStyle/>
        <a:p>
          <a:r>
            <a:rPr lang="en-US" sz="2400" dirty="0" smtClean="0"/>
            <a:t>Hard work means “I don’t get it or I am not smart enough”</a:t>
          </a:r>
          <a:endParaRPr lang="en-US" sz="2400" dirty="0"/>
        </a:p>
      </dgm:t>
    </dgm:pt>
    <dgm:pt modelId="{12BBF7EB-065B-4DCE-826C-9B9F6557B8B7}" type="parTrans" cxnId="{ACCBC473-A887-4B22-BE82-0310D44EB1CE}">
      <dgm:prSet/>
      <dgm:spPr/>
      <dgm:t>
        <a:bodyPr/>
        <a:lstStyle/>
        <a:p>
          <a:endParaRPr lang="en-US"/>
        </a:p>
      </dgm:t>
    </dgm:pt>
    <dgm:pt modelId="{E40BAEB8-0CB1-44B2-8695-BE4F7A1FA40A}" type="sibTrans" cxnId="{ACCBC473-A887-4B22-BE82-0310D44EB1CE}">
      <dgm:prSet/>
      <dgm:spPr/>
      <dgm:t>
        <a:bodyPr/>
        <a:lstStyle/>
        <a:p>
          <a:endParaRPr lang="en-US"/>
        </a:p>
      </dgm:t>
    </dgm:pt>
    <dgm:pt modelId="{84ABC36B-233D-4BEC-937C-AC06BFB9A4F5}">
      <dgm:prSet phldrT="[Text]"/>
      <dgm:spPr/>
      <dgm:t>
        <a:bodyPr/>
        <a:lstStyle/>
        <a:p>
          <a:r>
            <a:rPr lang="en-US" dirty="0" smtClean="0"/>
            <a:t>Growth Mindset</a:t>
          </a:r>
          <a:endParaRPr lang="en-US" dirty="0"/>
        </a:p>
      </dgm:t>
    </dgm:pt>
    <dgm:pt modelId="{BFEFEB71-D9E3-4E0A-A4EA-7221F9364BAB}" type="parTrans" cxnId="{807B26B1-BA0C-4B26-8061-ACF8C03E3D5F}">
      <dgm:prSet/>
      <dgm:spPr/>
      <dgm:t>
        <a:bodyPr/>
        <a:lstStyle/>
        <a:p>
          <a:endParaRPr lang="en-US"/>
        </a:p>
      </dgm:t>
    </dgm:pt>
    <dgm:pt modelId="{EE561D98-BD0C-4142-B889-B9FD879CB9B7}" type="sibTrans" cxnId="{807B26B1-BA0C-4B26-8061-ACF8C03E3D5F}">
      <dgm:prSet/>
      <dgm:spPr/>
      <dgm:t>
        <a:bodyPr/>
        <a:lstStyle/>
        <a:p>
          <a:endParaRPr lang="en-US"/>
        </a:p>
      </dgm:t>
    </dgm:pt>
    <dgm:pt modelId="{DFCE9BEA-CBC6-44DD-8CCD-B1D4A150E53E}">
      <dgm:prSet phldrT="[Text]" custT="1"/>
      <dgm:spPr/>
      <dgm:t>
        <a:bodyPr/>
        <a:lstStyle/>
        <a:p>
          <a:r>
            <a:rPr lang="en-US" sz="2400" dirty="0" smtClean="0"/>
            <a:t>Effort as a necessary part of success</a:t>
          </a:r>
          <a:endParaRPr lang="en-US" sz="2400" dirty="0"/>
        </a:p>
      </dgm:t>
    </dgm:pt>
    <dgm:pt modelId="{8C666E9D-9B7D-4BBB-B6A4-88E5DADA1A65}" type="parTrans" cxnId="{C36FC854-3A74-450F-97DD-B577F689F5F1}">
      <dgm:prSet/>
      <dgm:spPr/>
      <dgm:t>
        <a:bodyPr/>
        <a:lstStyle/>
        <a:p>
          <a:endParaRPr lang="en-US"/>
        </a:p>
      </dgm:t>
    </dgm:pt>
    <dgm:pt modelId="{740871BA-2222-4293-9C8F-9CC7FF2C9D65}" type="sibTrans" cxnId="{C36FC854-3A74-450F-97DD-B577F689F5F1}">
      <dgm:prSet/>
      <dgm:spPr/>
      <dgm:t>
        <a:bodyPr/>
        <a:lstStyle/>
        <a:p>
          <a:endParaRPr lang="en-US"/>
        </a:p>
      </dgm:t>
    </dgm:pt>
    <dgm:pt modelId="{747087AF-A806-422C-9CC9-E31C07A6A1A3}">
      <dgm:prSet phldrT="[Text]" custT="1"/>
      <dgm:spPr/>
      <dgm:t>
        <a:bodyPr/>
        <a:lstStyle/>
        <a:p>
          <a:r>
            <a:rPr lang="en-US" sz="2400" dirty="0" smtClean="0"/>
            <a:t>Effort = Success</a:t>
          </a:r>
          <a:endParaRPr lang="en-US" sz="2400" dirty="0"/>
        </a:p>
      </dgm:t>
    </dgm:pt>
    <dgm:pt modelId="{1A286115-EF18-4A80-8E45-644586F1E568}" type="parTrans" cxnId="{081F39F2-5EFF-4FE2-B4D3-71A111DE0AEC}">
      <dgm:prSet/>
      <dgm:spPr/>
      <dgm:t>
        <a:bodyPr/>
        <a:lstStyle/>
        <a:p>
          <a:endParaRPr lang="en-US"/>
        </a:p>
      </dgm:t>
    </dgm:pt>
    <dgm:pt modelId="{E101E2EA-5AEC-4C13-A0F0-BC251D45347B}" type="sibTrans" cxnId="{081F39F2-5EFF-4FE2-B4D3-71A111DE0AEC}">
      <dgm:prSet/>
      <dgm:spPr/>
      <dgm:t>
        <a:bodyPr/>
        <a:lstStyle/>
        <a:p>
          <a:endParaRPr lang="en-US"/>
        </a:p>
      </dgm:t>
    </dgm:pt>
    <dgm:pt modelId="{A908BC66-F792-4004-AAC8-B194D99D81DE}">
      <dgm:prSet phldrT="[Text]" custT="1"/>
      <dgm:spPr/>
      <dgm:t>
        <a:bodyPr/>
        <a:lstStyle/>
        <a:p>
          <a:r>
            <a:rPr lang="en-US" sz="2400" dirty="0" smtClean="0"/>
            <a:t>Effort = Lack of ability</a:t>
          </a:r>
          <a:endParaRPr lang="en-US" sz="2400" dirty="0"/>
        </a:p>
      </dgm:t>
    </dgm:pt>
    <dgm:pt modelId="{7CA23633-B147-41B4-BB1A-3495418E22FA}" type="parTrans" cxnId="{7A0808A1-A846-4F38-8E2F-C0709E365BB9}">
      <dgm:prSet/>
      <dgm:spPr/>
      <dgm:t>
        <a:bodyPr/>
        <a:lstStyle/>
        <a:p>
          <a:endParaRPr lang="en-US"/>
        </a:p>
      </dgm:t>
    </dgm:pt>
    <dgm:pt modelId="{B1B9F5B2-8594-431F-8FB8-218D91C77B24}" type="sibTrans" cxnId="{7A0808A1-A846-4F38-8E2F-C0709E365BB9}">
      <dgm:prSet/>
      <dgm:spPr/>
      <dgm:t>
        <a:bodyPr/>
        <a:lstStyle/>
        <a:p>
          <a:endParaRPr lang="en-US"/>
        </a:p>
      </dgm:t>
    </dgm:pt>
    <dgm:pt modelId="{EA66FE35-81FA-4BF9-9E88-572F635E406F}">
      <dgm:prSet phldrT="[Text]" custT="1"/>
      <dgm:spPr/>
      <dgm:t>
        <a:bodyPr/>
        <a:lstStyle/>
        <a:p>
          <a:r>
            <a:rPr lang="en-US" sz="2400" dirty="0" smtClean="0"/>
            <a:t>Try harder when faced with setback</a:t>
          </a:r>
          <a:endParaRPr lang="en-US" sz="2400" dirty="0"/>
        </a:p>
      </dgm:t>
    </dgm:pt>
    <dgm:pt modelId="{B8DB6532-1A92-4FB9-90C2-56CA7201459A}" type="parTrans" cxnId="{F12AB5AC-0CBD-4734-8AF7-5526447CBF5F}">
      <dgm:prSet/>
      <dgm:spPr/>
      <dgm:t>
        <a:bodyPr/>
        <a:lstStyle/>
        <a:p>
          <a:endParaRPr lang="en-US"/>
        </a:p>
      </dgm:t>
    </dgm:pt>
    <dgm:pt modelId="{A0A04D65-FC95-4ABF-B44B-3B5BAA3E1BDF}" type="sibTrans" cxnId="{F12AB5AC-0CBD-4734-8AF7-5526447CBF5F}">
      <dgm:prSet/>
      <dgm:spPr/>
      <dgm:t>
        <a:bodyPr/>
        <a:lstStyle/>
        <a:p>
          <a:endParaRPr lang="en-US"/>
        </a:p>
      </dgm:t>
    </dgm:pt>
    <dgm:pt modelId="{BD587F65-CF57-4FC5-A455-69598421EA63}" type="pres">
      <dgm:prSet presAssocID="{AE6B7B3A-ECFF-4EBA-9FED-5E6017429635}" presName="linearFlow" presStyleCnt="0">
        <dgm:presLayoutVars>
          <dgm:dir/>
          <dgm:animLvl val="lvl"/>
          <dgm:resizeHandles val="exact"/>
        </dgm:presLayoutVars>
      </dgm:prSet>
      <dgm:spPr/>
      <dgm:t>
        <a:bodyPr/>
        <a:lstStyle/>
        <a:p>
          <a:endParaRPr lang="en-US"/>
        </a:p>
      </dgm:t>
    </dgm:pt>
    <dgm:pt modelId="{490CD815-17F2-4741-90A0-466B4211B175}" type="pres">
      <dgm:prSet presAssocID="{CDE7C7D0-595A-435C-AB00-E2C6A8F4320A}" presName="composite" presStyleCnt="0"/>
      <dgm:spPr/>
      <dgm:t>
        <a:bodyPr/>
        <a:lstStyle/>
        <a:p>
          <a:endParaRPr lang="en-US"/>
        </a:p>
      </dgm:t>
    </dgm:pt>
    <dgm:pt modelId="{EBCA808E-17F9-4576-97AC-72F6E2C2580E}" type="pres">
      <dgm:prSet presAssocID="{CDE7C7D0-595A-435C-AB00-E2C6A8F4320A}" presName="parentText" presStyleLbl="alignNode1" presStyleIdx="0" presStyleCnt="2" custLinFactNeighborY="-9661">
        <dgm:presLayoutVars>
          <dgm:chMax val="1"/>
          <dgm:bulletEnabled val="1"/>
        </dgm:presLayoutVars>
      </dgm:prSet>
      <dgm:spPr/>
      <dgm:t>
        <a:bodyPr/>
        <a:lstStyle/>
        <a:p>
          <a:endParaRPr lang="en-US"/>
        </a:p>
      </dgm:t>
    </dgm:pt>
    <dgm:pt modelId="{1A3889A8-F81D-421A-84A8-506CD73C7142}" type="pres">
      <dgm:prSet presAssocID="{CDE7C7D0-595A-435C-AB00-E2C6A8F4320A}" presName="descendantText" presStyleLbl="alignAcc1" presStyleIdx="0" presStyleCnt="2" custScaleY="140398">
        <dgm:presLayoutVars>
          <dgm:bulletEnabled val="1"/>
        </dgm:presLayoutVars>
      </dgm:prSet>
      <dgm:spPr/>
      <dgm:t>
        <a:bodyPr/>
        <a:lstStyle/>
        <a:p>
          <a:endParaRPr lang="en-US"/>
        </a:p>
      </dgm:t>
    </dgm:pt>
    <dgm:pt modelId="{639C5FDF-EEBC-48D1-9309-3E3BF6084680}" type="pres">
      <dgm:prSet presAssocID="{AE2C0D5D-F5C8-42F9-8D49-A9BD0D4D6102}" presName="sp" presStyleCnt="0"/>
      <dgm:spPr/>
      <dgm:t>
        <a:bodyPr/>
        <a:lstStyle/>
        <a:p>
          <a:endParaRPr lang="en-US"/>
        </a:p>
      </dgm:t>
    </dgm:pt>
    <dgm:pt modelId="{9FD94FED-A541-4F22-BCEC-007AE0BF649B}" type="pres">
      <dgm:prSet presAssocID="{84ABC36B-233D-4BEC-937C-AC06BFB9A4F5}" presName="composite" presStyleCnt="0"/>
      <dgm:spPr/>
      <dgm:t>
        <a:bodyPr/>
        <a:lstStyle/>
        <a:p>
          <a:endParaRPr lang="en-US"/>
        </a:p>
      </dgm:t>
    </dgm:pt>
    <dgm:pt modelId="{0467F28A-AF6D-4A24-90D6-FF77DA3EE889}" type="pres">
      <dgm:prSet presAssocID="{84ABC36B-233D-4BEC-937C-AC06BFB9A4F5}" presName="parentText" presStyleLbl="alignNode1" presStyleIdx="1" presStyleCnt="2">
        <dgm:presLayoutVars>
          <dgm:chMax val="1"/>
          <dgm:bulletEnabled val="1"/>
        </dgm:presLayoutVars>
      </dgm:prSet>
      <dgm:spPr/>
      <dgm:t>
        <a:bodyPr/>
        <a:lstStyle/>
        <a:p>
          <a:endParaRPr lang="en-US"/>
        </a:p>
      </dgm:t>
    </dgm:pt>
    <dgm:pt modelId="{9E9875EC-954B-4C90-8B63-A9E224403715}" type="pres">
      <dgm:prSet presAssocID="{84ABC36B-233D-4BEC-937C-AC06BFB9A4F5}" presName="descendantText" presStyleLbl="alignAcc1" presStyleIdx="1" presStyleCnt="2">
        <dgm:presLayoutVars>
          <dgm:bulletEnabled val="1"/>
        </dgm:presLayoutVars>
      </dgm:prSet>
      <dgm:spPr/>
      <dgm:t>
        <a:bodyPr/>
        <a:lstStyle/>
        <a:p>
          <a:endParaRPr lang="en-US"/>
        </a:p>
      </dgm:t>
    </dgm:pt>
  </dgm:ptLst>
  <dgm:cxnLst>
    <dgm:cxn modelId="{F3FB3211-D570-4DB0-A24B-30071503C484}" srcId="{CDE7C7D0-595A-435C-AB00-E2C6A8F4320A}" destId="{B4C6354E-CC1C-4BF5-AC59-828219E174E1}" srcOrd="0" destOrd="0" parTransId="{A7881E93-FF8A-4D54-A9EB-66CD37EF82E3}" sibTransId="{27F3FB0A-B7FC-4EA5-851C-C8685636A7D2}"/>
    <dgm:cxn modelId="{C36FC854-3A74-450F-97DD-B577F689F5F1}" srcId="{84ABC36B-233D-4BEC-937C-AC06BFB9A4F5}" destId="{DFCE9BEA-CBC6-44DD-8CCD-B1D4A150E53E}" srcOrd="0" destOrd="0" parTransId="{8C666E9D-9B7D-4BBB-B6A4-88E5DADA1A65}" sibTransId="{740871BA-2222-4293-9C8F-9CC7FF2C9D65}"/>
    <dgm:cxn modelId="{A212F834-8089-4F7A-AAF4-CA91CB7FD996}" type="presOf" srcId="{84ABC36B-233D-4BEC-937C-AC06BFB9A4F5}" destId="{0467F28A-AF6D-4A24-90D6-FF77DA3EE889}" srcOrd="0" destOrd="0" presId="urn:microsoft.com/office/officeart/2005/8/layout/chevron2"/>
    <dgm:cxn modelId="{607219F4-904A-400A-9C3A-ECBBCE59F0B2}" type="presOf" srcId="{B4C6354E-CC1C-4BF5-AC59-828219E174E1}" destId="{1A3889A8-F81D-421A-84A8-506CD73C7142}" srcOrd="0" destOrd="0" presId="urn:microsoft.com/office/officeart/2005/8/layout/chevron2"/>
    <dgm:cxn modelId="{43A53238-BEE3-402E-ACBB-4BD46DFCF1F8}" srcId="{AE6B7B3A-ECFF-4EBA-9FED-5E6017429635}" destId="{CDE7C7D0-595A-435C-AB00-E2C6A8F4320A}" srcOrd="0" destOrd="0" parTransId="{92937C32-E38C-4ADB-BE2A-31D3A2886380}" sibTransId="{AE2C0D5D-F5C8-42F9-8D49-A9BD0D4D6102}"/>
    <dgm:cxn modelId="{8DEC7A23-9B2D-492A-9415-CCBBF1E9E860}" type="presOf" srcId="{AE6B7B3A-ECFF-4EBA-9FED-5E6017429635}" destId="{BD587F65-CF57-4FC5-A455-69598421EA63}" srcOrd="0" destOrd="0" presId="urn:microsoft.com/office/officeart/2005/8/layout/chevron2"/>
    <dgm:cxn modelId="{081F39F2-5EFF-4FE2-B4D3-71A111DE0AEC}" srcId="{84ABC36B-233D-4BEC-937C-AC06BFB9A4F5}" destId="{747087AF-A806-422C-9CC9-E31C07A6A1A3}" srcOrd="2" destOrd="0" parTransId="{1A286115-EF18-4A80-8E45-644586F1E568}" sibTransId="{E101E2EA-5AEC-4C13-A0F0-BC251D45347B}"/>
    <dgm:cxn modelId="{A027D5F2-F869-448E-BFA5-9F1483462697}" type="presOf" srcId="{CDE7C7D0-595A-435C-AB00-E2C6A8F4320A}" destId="{EBCA808E-17F9-4576-97AC-72F6E2C2580E}" srcOrd="0" destOrd="0" presId="urn:microsoft.com/office/officeart/2005/8/layout/chevron2"/>
    <dgm:cxn modelId="{807B26B1-BA0C-4B26-8061-ACF8C03E3D5F}" srcId="{AE6B7B3A-ECFF-4EBA-9FED-5E6017429635}" destId="{84ABC36B-233D-4BEC-937C-AC06BFB9A4F5}" srcOrd="1" destOrd="0" parTransId="{BFEFEB71-D9E3-4E0A-A4EA-7221F9364BAB}" sibTransId="{EE561D98-BD0C-4142-B889-B9FD879CB9B7}"/>
    <dgm:cxn modelId="{ACCBC473-A887-4B22-BE82-0310D44EB1CE}" srcId="{CDE7C7D0-595A-435C-AB00-E2C6A8F4320A}" destId="{2A48ADD1-E350-4796-9274-3CDFD5F7DC3D}" srcOrd="1" destOrd="0" parTransId="{12BBF7EB-065B-4DCE-826C-9B9F6557B8B7}" sibTransId="{E40BAEB8-0CB1-44B2-8695-BE4F7A1FA40A}"/>
    <dgm:cxn modelId="{3BE7D936-5D17-4D7A-8CED-A909B57FB61E}" type="presOf" srcId="{747087AF-A806-422C-9CC9-E31C07A6A1A3}" destId="{9E9875EC-954B-4C90-8B63-A9E224403715}" srcOrd="0" destOrd="2" presId="urn:microsoft.com/office/officeart/2005/8/layout/chevron2"/>
    <dgm:cxn modelId="{DD98E6AC-5AF8-421E-B34D-5641BBBB18DF}" type="presOf" srcId="{EA66FE35-81FA-4BF9-9E88-572F635E406F}" destId="{9E9875EC-954B-4C90-8B63-A9E224403715}" srcOrd="0" destOrd="1" presId="urn:microsoft.com/office/officeart/2005/8/layout/chevron2"/>
    <dgm:cxn modelId="{DAF28251-AFE6-4E4E-B1A2-46E2CF8D4965}" type="presOf" srcId="{DFCE9BEA-CBC6-44DD-8CCD-B1D4A150E53E}" destId="{9E9875EC-954B-4C90-8B63-A9E224403715}" srcOrd="0" destOrd="0" presId="urn:microsoft.com/office/officeart/2005/8/layout/chevron2"/>
    <dgm:cxn modelId="{F12AB5AC-0CBD-4734-8AF7-5526447CBF5F}" srcId="{84ABC36B-233D-4BEC-937C-AC06BFB9A4F5}" destId="{EA66FE35-81FA-4BF9-9E88-572F635E406F}" srcOrd="1" destOrd="0" parTransId="{B8DB6532-1A92-4FB9-90C2-56CA7201459A}" sibTransId="{A0A04D65-FC95-4ABF-B44B-3B5BAA3E1BDF}"/>
    <dgm:cxn modelId="{7A0808A1-A846-4F38-8E2F-C0709E365BB9}" srcId="{CDE7C7D0-595A-435C-AB00-E2C6A8F4320A}" destId="{A908BC66-F792-4004-AAC8-B194D99D81DE}" srcOrd="2" destOrd="0" parTransId="{7CA23633-B147-41B4-BB1A-3495418E22FA}" sibTransId="{B1B9F5B2-8594-431F-8FB8-218D91C77B24}"/>
    <dgm:cxn modelId="{7F6292F9-1042-4657-8006-0535E2E69FFD}" type="presOf" srcId="{2A48ADD1-E350-4796-9274-3CDFD5F7DC3D}" destId="{1A3889A8-F81D-421A-84A8-506CD73C7142}" srcOrd="0" destOrd="1" presId="urn:microsoft.com/office/officeart/2005/8/layout/chevron2"/>
    <dgm:cxn modelId="{CB4AAB6F-D752-4F7B-AE69-44BB2F99567A}" type="presOf" srcId="{A908BC66-F792-4004-AAC8-B194D99D81DE}" destId="{1A3889A8-F81D-421A-84A8-506CD73C7142}" srcOrd="0" destOrd="2" presId="urn:microsoft.com/office/officeart/2005/8/layout/chevron2"/>
    <dgm:cxn modelId="{DB0A32C9-FA01-4FB4-853F-9CA62BAE997A}" type="presParOf" srcId="{BD587F65-CF57-4FC5-A455-69598421EA63}" destId="{490CD815-17F2-4741-90A0-466B4211B175}" srcOrd="0" destOrd="0" presId="urn:microsoft.com/office/officeart/2005/8/layout/chevron2"/>
    <dgm:cxn modelId="{7B11F606-1ADA-463D-839A-F28AF6EFBE44}" type="presParOf" srcId="{490CD815-17F2-4741-90A0-466B4211B175}" destId="{EBCA808E-17F9-4576-97AC-72F6E2C2580E}" srcOrd="0" destOrd="0" presId="urn:microsoft.com/office/officeart/2005/8/layout/chevron2"/>
    <dgm:cxn modelId="{F216B924-C96D-479E-9E9C-3F72BBBBC4E6}" type="presParOf" srcId="{490CD815-17F2-4741-90A0-466B4211B175}" destId="{1A3889A8-F81D-421A-84A8-506CD73C7142}" srcOrd="1" destOrd="0" presId="urn:microsoft.com/office/officeart/2005/8/layout/chevron2"/>
    <dgm:cxn modelId="{DB48E2C6-B3C1-48F8-824D-088086DC23E0}" type="presParOf" srcId="{BD587F65-CF57-4FC5-A455-69598421EA63}" destId="{639C5FDF-EEBC-48D1-9309-3E3BF6084680}" srcOrd="1" destOrd="0" presId="urn:microsoft.com/office/officeart/2005/8/layout/chevron2"/>
    <dgm:cxn modelId="{0A079BD6-CD00-46CE-9FD0-B0B7E93467B8}" type="presParOf" srcId="{BD587F65-CF57-4FC5-A455-69598421EA63}" destId="{9FD94FED-A541-4F22-BCEC-007AE0BF649B}" srcOrd="2" destOrd="0" presId="urn:microsoft.com/office/officeart/2005/8/layout/chevron2"/>
    <dgm:cxn modelId="{600AEEBD-9845-49FC-84AE-70E1E30F8267}" type="presParOf" srcId="{9FD94FED-A541-4F22-BCEC-007AE0BF649B}" destId="{0467F28A-AF6D-4A24-90D6-FF77DA3EE889}" srcOrd="0" destOrd="0" presId="urn:microsoft.com/office/officeart/2005/8/layout/chevron2"/>
    <dgm:cxn modelId="{4E3B0869-123C-4572-BCF4-1E1F99874984}" type="presParOf" srcId="{9FD94FED-A541-4F22-BCEC-007AE0BF649B}" destId="{9E9875EC-954B-4C90-8B63-A9E22440371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FF56B3-613F-4C57-9F8E-5BAAACA73EC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B30649A-48D4-422D-9237-82657ACE0FB1}">
      <dgm:prSet phldrT="[Text]" custT="1"/>
      <dgm:spPr/>
      <dgm:t>
        <a:bodyPr/>
        <a:lstStyle/>
        <a:p>
          <a:r>
            <a:rPr lang="en-US" sz="2800" dirty="0" smtClean="0"/>
            <a:t>Fixed Mindset</a:t>
          </a:r>
          <a:endParaRPr lang="en-US" sz="2800" dirty="0"/>
        </a:p>
      </dgm:t>
    </dgm:pt>
    <dgm:pt modelId="{818BD357-0A46-4F0D-91DE-65DF79491080}" type="parTrans" cxnId="{6CBB5296-24C1-4392-BA35-62B9BC8647D4}">
      <dgm:prSet/>
      <dgm:spPr/>
      <dgm:t>
        <a:bodyPr/>
        <a:lstStyle/>
        <a:p>
          <a:endParaRPr lang="en-US"/>
        </a:p>
      </dgm:t>
    </dgm:pt>
    <dgm:pt modelId="{24B65C3F-5194-4B8E-9D73-CA03E8E27E1B}" type="sibTrans" cxnId="{6CBB5296-24C1-4392-BA35-62B9BC8647D4}">
      <dgm:prSet/>
      <dgm:spPr/>
      <dgm:t>
        <a:bodyPr/>
        <a:lstStyle/>
        <a:p>
          <a:endParaRPr lang="en-US"/>
        </a:p>
      </dgm:t>
    </dgm:pt>
    <dgm:pt modelId="{B2EC3D4E-4CAD-45CE-ADD0-C7C275B3005F}">
      <dgm:prSet phldrT="[Text]" custT="1"/>
      <dgm:spPr/>
      <dgm:t>
        <a:bodyPr/>
        <a:lstStyle/>
        <a:p>
          <a:pPr>
            <a:spcBef>
              <a:spcPts val="1200"/>
            </a:spcBef>
          </a:pPr>
          <a:r>
            <a:rPr lang="en-US" sz="2800" dirty="0" smtClean="0"/>
            <a:t>Continuously uses the wrong strategy when trying to solve problems, but doesn’t change the approach</a:t>
          </a:r>
          <a:endParaRPr lang="en-US" sz="2800" dirty="0"/>
        </a:p>
      </dgm:t>
    </dgm:pt>
    <dgm:pt modelId="{F41377B9-327B-40E9-8728-215E256B3B8A}" type="parTrans" cxnId="{B1B2514C-5D6B-46EA-A7D5-092D3336161D}">
      <dgm:prSet/>
      <dgm:spPr/>
      <dgm:t>
        <a:bodyPr/>
        <a:lstStyle/>
        <a:p>
          <a:endParaRPr lang="en-US"/>
        </a:p>
      </dgm:t>
    </dgm:pt>
    <dgm:pt modelId="{D022367C-2D7C-4871-A959-516DD7D7F83C}" type="sibTrans" cxnId="{B1B2514C-5D6B-46EA-A7D5-092D3336161D}">
      <dgm:prSet/>
      <dgm:spPr/>
      <dgm:t>
        <a:bodyPr/>
        <a:lstStyle/>
        <a:p>
          <a:endParaRPr lang="en-US"/>
        </a:p>
      </dgm:t>
    </dgm:pt>
    <dgm:pt modelId="{048DF7B3-7035-4BFB-BBD7-AC48CB0A8414}">
      <dgm:prSet phldrT="[Text]" custT="1"/>
      <dgm:spPr/>
      <dgm:t>
        <a:bodyPr/>
        <a:lstStyle/>
        <a:p>
          <a:r>
            <a:rPr lang="en-US" sz="2800" dirty="0" smtClean="0"/>
            <a:t>Growth Mindset</a:t>
          </a:r>
          <a:endParaRPr lang="en-US" sz="2800" dirty="0"/>
        </a:p>
      </dgm:t>
    </dgm:pt>
    <dgm:pt modelId="{35F9391E-376F-4613-9046-BF96E2DDD1BB}" type="parTrans" cxnId="{1AC2E957-E61C-4769-AC25-FDC50EB2C401}">
      <dgm:prSet/>
      <dgm:spPr/>
      <dgm:t>
        <a:bodyPr/>
        <a:lstStyle/>
        <a:p>
          <a:endParaRPr lang="en-US"/>
        </a:p>
      </dgm:t>
    </dgm:pt>
    <dgm:pt modelId="{71820F6A-EE32-45EB-8AEA-F8447E277F9B}" type="sibTrans" cxnId="{1AC2E957-E61C-4769-AC25-FDC50EB2C401}">
      <dgm:prSet/>
      <dgm:spPr/>
      <dgm:t>
        <a:bodyPr/>
        <a:lstStyle/>
        <a:p>
          <a:endParaRPr lang="en-US"/>
        </a:p>
      </dgm:t>
    </dgm:pt>
    <dgm:pt modelId="{D5FF52B2-BCAA-473F-84DB-48BF7624E736}">
      <dgm:prSet phldrT="[Text]" custT="1"/>
      <dgm:spPr/>
      <dgm:t>
        <a:bodyPr/>
        <a:lstStyle/>
        <a:p>
          <a:r>
            <a:rPr lang="en-US" sz="2800" dirty="0" smtClean="0"/>
            <a:t>Looks for options, new ways to solve problems</a:t>
          </a:r>
          <a:endParaRPr lang="en-US" sz="2800" dirty="0"/>
        </a:p>
      </dgm:t>
    </dgm:pt>
    <dgm:pt modelId="{2674342C-41D1-433F-B17E-989E3CCEFCAF}" type="parTrans" cxnId="{C51CE446-8DA6-4C9D-ACB4-A3228471233D}">
      <dgm:prSet/>
      <dgm:spPr/>
      <dgm:t>
        <a:bodyPr/>
        <a:lstStyle/>
        <a:p>
          <a:endParaRPr lang="en-US"/>
        </a:p>
      </dgm:t>
    </dgm:pt>
    <dgm:pt modelId="{8B3E06C0-DAC8-4838-86BA-AAC577103C1B}" type="sibTrans" cxnId="{C51CE446-8DA6-4C9D-ACB4-A3228471233D}">
      <dgm:prSet/>
      <dgm:spPr/>
      <dgm:t>
        <a:bodyPr/>
        <a:lstStyle/>
        <a:p>
          <a:endParaRPr lang="en-US"/>
        </a:p>
      </dgm:t>
    </dgm:pt>
    <dgm:pt modelId="{A0A50127-8439-42E2-A307-73992277346C}">
      <dgm:prSet phldrT="[Text]"/>
      <dgm:spPr/>
      <dgm:t>
        <a:bodyPr/>
        <a:lstStyle/>
        <a:p>
          <a:pPr>
            <a:spcBef>
              <a:spcPct val="0"/>
            </a:spcBef>
          </a:pPr>
          <a:endParaRPr lang="en-US" sz="2400" dirty="0"/>
        </a:p>
      </dgm:t>
    </dgm:pt>
    <dgm:pt modelId="{E8BA15CB-BFAB-4FDB-9CC3-D5535FB524C2}" type="parTrans" cxnId="{378A565A-0F43-47CC-A17A-0AA8A439E55C}">
      <dgm:prSet/>
      <dgm:spPr/>
      <dgm:t>
        <a:bodyPr/>
        <a:lstStyle/>
        <a:p>
          <a:endParaRPr lang="en-US"/>
        </a:p>
      </dgm:t>
    </dgm:pt>
    <dgm:pt modelId="{B8A22D3E-8FAF-405F-B960-742F5FFB80B9}" type="sibTrans" cxnId="{378A565A-0F43-47CC-A17A-0AA8A439E55C}">
      <dgm:prSet/>
      <dgm:spPr/>
      <dgm:t>
        <a:bodyPr/>
        <a:lstStyle/>
        <a:p>
          <a:endParaRPr lang="en-US"/>
        </a:p>
      </dgm:t>
    </dgm:pt>
    <dgm:pt modelId="{B6300BE9-ABD7-44F8-8E80-668D91BFABB1}">
      <dgm:prSet phldrT="[Text]" custT="1"/>
      <dgm:spPr/>
      <dgm:t>
        <a:bodyPr/>
        <a:lstStyle/>
        <a:p>
          <a:pPr>
            <a:spcBef>
              <a:spcPct val="0"/>
            </a:spcBef>
          </a:pPr>
          <a:r>
            <a:rPr lang="en-US" sz="2800" dirty="0" smtClean="0"/>
            <a:t>Disengages from problem; gives up</a:t>
          </a:r>
          <a:endParaRPr lang="en-US" sz="2800" dirty="0"/>
        </a:p>
      </dgm:t>
    </dgm:pt>
    <dgm:pt modelId="{D59A294B-08C0-4F12-8AC2-C36B7726A940}" type="parTrans" cxnId="{D3F2BEC7-379F-4F16-915E-AD3A730411F2}">
      <dgm:prSet/>
      <dgm:spPr/>
      <dgm:t>
        <a:bodyPr/>
        <a:lstStyle/>
        <a:p>
          <a:endParaRPr lang="en-US"/>
        </a:p>
      </dgm:t>
    </dgm:pt>
    <dgm:pt modelId="{FEEFF813-A42F-4776-AA8C-73922498910E}" type="sibTrans" cxnId="{D3F2BEC7-379F-4F16-915E-AD3A730411F2}">
      <dgm:prSet/>
      <dgm:spPr/>
      <dgm:t>
        <a:bodyPr/>
        <a:lstStyle/>
        <a:p>
          <a:endParaRPr lang="en-US"/>
        </a:p>
      </dgm:t>
    </dgm:pt>
    <dgm:pt modelId="{501978D0-A933-4233-8049-7A1E13C8BA5B}">
      <dgm:prSet phldrT="[Text]" custT="1"/>
      <dgm:spPr/>
      <dgm:t>
        <a:bodyPr/>
        <a:lstStyle/>
        <a:p>
          <a:r>
            <a:rPr lang="en-US" sz="2800" dirty="0" smtClean="0"/>
            <a:t>Thinks outside of the box because they believe they can</a:t>
          </a:r>
          <a:endParaRPr lang="en-US" sz="2800" dirty="0"/>
        </a:p>
      </dgm:t>
    </dgm:pt>
    <dgm:pt modelId="{6BBCD645-61A0-4D19-BCC0-217CB9A9F4CD}" type="parTrans" cxnId="{ECCEB0EC-A511-40EB-8C82-AA1AF3750917}">
      <dgm:prSet/>
      <dgm:spPr/>
      <dgm:t>
        <a:bodyPr/>
        <a:lstStyle/>
        <a:p>
          <a:endParaRPr lang="en-US"/>
        </a:p>
      </dgm:t>
    </dgm:pt>
    <dgm:pt modelId="{895C1E26-B8C0-4A57-8ED0-8F879ADC5635}" type="sibTrans" cxnId="{ECCEB0EC-A511-40EB-8C82-AA1AF3750917}">
      <dgm:prSet/>
      <dgm:spPr/>
      <dgm:t>
        <a:bodyPr/>
        <a:lstStyle/>
        <a:p>
          <a:endParaRPr lang="en-US"/>
        </a:p>
      </dgm:t>
    </dgm:pt>
    <dgm:pt modelId="{E91F9CA5-5DDE-4D39-B823-DF305F3D66A6}" type="pres">
      <dgm:prSet presAssocID="{C1FF56B3-613F-4C57-9F8E-5BAAACA73ECA}" presName="linear" presStyleCnt="0">
        <dgm:presLayoutVars>
          <dgm:animLvl val="lvl"/>
          <dgm:resizeHandles val="exact"/>
        </dgm:presLayoutVars>
      </dgm:prSet>
      <dgm:spPr/>
      <dgm:t>
        <a:bodyPr/>
        <a:lstStyle/>
        <a:p>
          <a:endParaRPr lang="en-US"/>
        </a:p>
      </dgm:t>
    </dgm:pt>
    <dgm:pt modelId="{B073FA23-0517-41C0-AF4A-43640F972E4F}" type="pres">
      <dgm:prSet presAssocID="{9B30649A-48D4-422D-9237-82657ACE0FB1}" presName="parentText" presStyleLbl="node1" presStyleIdx="0" presStyleCnt="2" custLinFactNeighborX="461" custLinFactNeighborY="-6096">
        <dgm:presLayoutVars>
          <dgm:chMax val="0"/>
          <dgm:bulletEnabled val="1"/>
        </dgm:presLayoutVars>
      </dgm:prSet>
      <dgm:spPr/>
      <dgm:t>
        <a:bodyPr/>
        <a:lstStyle/>
        <a:p>
          <a:endParaRPr lang="en-US"/>
        </a:p>
      </dgm:t>
    </dgm:pt>
    <dgm:pt modelId="{620C1493-9D41-4D3B-8197-5D39B040ECD7}" type="pres">
      <dgm:prSet presAssocID="{9B30649A-48D4-422D-9237-82657ACE0FB1}" presName="childText" presStyleLbl="revTx" presStyleIdx="0" presStyleCnt="2">
        <dgm:presLayoutVars>
          <dgm:bulletEnabled val="1"/>
        </dgm:presLayoutVars>
      </dgm:prSet>
      <dgm:spPr/>
      <dgm:t>
        <a:bodyPr/>
        <a:lstStyle/>
        <a:p>
          <a:endParaRPr lang="en-US"/>
        </a:p>
      </dgm:t>
    </dgm:pt>
    <dgm:pt modelId="{73597FEA-D61B-4168-82EE-0B98261F9C99}" type="pres">
      <dgm:prSet presAssocID="{048DF7B3-7035-4BFB-BBD7-AC48CB0A8414}" presName="parentText" presStyleLbl="node1" presStyleIdx="1" presStyleCnt="2" custLinFactNeighborX="461" custLinFactNeighborY="-7630">
        <dgm:presLayoutVars>
          <dgm:chMax val="0"/>
          <dgm:bulletEnabled val="1"/>
        </dgm:presLayoutVars>
      </dgm:prSet>
      <dgm:spPr/>
      <dgm:t>
        <a:bodyPr/>
        <a:lstStyle/>
        <a:p>
          <a:endParaRPr lang="en-US"/>
        </a:p>
      </dgm:t>
    </dgm:pt>
    <dgm:pt modelId="{4C481002-7ABE-43A4-B6E1-47F1FA095529}" type="pres">
      <dgm:prSet presAssocID="{048DF7B3-7035-4BFB-BBD7-AC48CB0A8414}" presName="childText" presStyleLbl="revTx" presStyleIdx="1" presStyleCnt="2">
        <dgm:presLayoutVars>
          <dgm:bulletEnabled val="1"/>
        </dgm:presLayoutVars>
      </dgm:prSet>
      <dgm:spPr/>
      <dgm:t>
        <a:bodyPr/>
        <a:lstStyle/>
        <a:p>
          <a:endParaRPr lang="en-US"/>
        </a:p>
      </dgm:t>
    </dgm:pt>
  </dgm:ptLst>
  <dgm:cxnLst>
    <dgm:cxn modelId="{D3F2BEC7-379F-4F16-915E-AD3A730411F2}" srcId="{9B30649A-48D4-422D-9237-82657ACE0FB1}" destId="{B6300BE9-ABD7-44F8-8E80-668D91BFABB1}" srcOrd="1" destOrd="0" parTransId="{D59A294B-08C0-4F12-8AC2-C36B7726A940}" sibTransId="{FEEFF813-A42F-4776-AA8C-73922498910E}"/>
    <dgm:cxn modelId="{F26CFC21-0FCD-4256-9582-1AC11A86F32F}" type="presOf" srcId="{9B30649A-48D4-422D-9237-82657ACE0FB1}" destId="{B073FA23-0517-41C0-AF4A-43640F972E4F}" srcOrd="0" destOrd="0" presId="urn:microsoft.com/office/officeart/2005/8/layout/vList2"/>
    <dgm:cxn modelId="{37122235-7813-428A-AA37-5CCAB17722E6}" type="presOf" srcId="{D5FF52B2-BCAA-473F-84DB-48BF7624E736}" destId="{4C481002-7ABE-43A4-B6E1-47F1FA095529}" srcOrd="0" destOrd="0" presId="urn:microsoft.com/office/officeart/2005/8/layout/vList2"/>
    <dgm:cxn modelId="{70CC55AE-6C5A-448A-81A7-E022F0AFFB65}" type="presOf" srcId="{C1FF56B3-613F-4C57-9F8E-5BAAACA73ECA}" destId="{E91F9CA5-5DDE-4D39-B823-DF305F3D66A6}" srcOrd="0" destOrd="0" presId="urn:microsoft.com/office/officeart/2005/8/layout/vList2"/>
    <dgm:cxn modelId="{1AC2E957-E61C-4769-AC25-FDC50EB2C401}" srcId="{C1FF56B3-613F-4C57-9F8E-5BAAACA73ECA}" destId="{048DF7B3-7035-4BFB-BBD7-AC48CB0A8414}" srcOrd="1" destOrd="0" parTransId="{35F9391E-376F-4613-9046-BF96E2DDD1BB}" sibTransId="{71820F6A-EE32-45EB-8AEA-F8447E277F9B}"/>
    <dgm:cxn modelId="{61111BB6-9B77-4611-9842-FA445132E995}" type="presOf" srcId="{501978D0-A933-4233-8049-7A1E13C8BA5B}" destId="{4C481002-7ABE-43A4-B6E1-47F1FA095529}" srcOrd="0" destOrd="1" presId="urn:microsoft.com/office/officeart/2005/8/layout/vList2"/>
    <dgm:cxn modelId="{ECCEB0EC-A511-40EB-8C82-AA1AF3750917}" srcId="{048DF7B3-7035-4BFB-BBD7-AC48CB0A8414}" destId="{501978D0-A933-4233-8049-7A1E13C8BA5B}" srcOrd="1" destOrd="0" parTransId="{6BBCD645-61A0-4D19-BCC0-217CB9A9F4CD}" sibTransId="{895C1E26-B8C0-4A57-8ED0-8F879ADC5635}"/>
    <dgm:cxn modelId="{89C55BAC-57FC-4A67-BCFE-028FD366F3C8}" type="presOf" srcId="{A0A50127-8439-42E2-A307-73992277346C}" destId="{620C1493-9D41-4D3B-8197-5D39B040ECD7}" srcOrd="0" destOrd="2" presId="urn:microsoft.com/office/officeart/2005/8/layout/vList2"/>
    <dgm:cxn modelId="{B1B2514C-5D6B-46EA-A7D5-092D3336161D}" srcId="{9B30649A-48D4-422D-9237-82657ACE0FB1}" destId="{B2EC3D4E-4CAD-45CE-ADD0-C7C275B3005F}" srcOrd="0" destOrd="0" parTransId="{F41377B9-327B-40E9-8728-215E256B3B8A}" sibTransId="{D022367C-2D7C-4871-A959-516DD7D7F83C}"/>
    <dgm:cxn modelId="{378A565A-0F43-47CC-A17A-0AA8A439E55C}" srcId="{9B30649A-48D4-422D-9237-82657ACE0FB1}" destId="{A0A50127-8439-42E2-A307-73992277346C}" srcOrd="2" destOrd="0" parTransId="{E8BA15CB-BFAB-4FDB-9CC3-D5535FB524C2}" sibTransId="{B8A22D3E-8FAF-405F-B960-742F5FFB80B9}"/>
    <dgm:cxn modelId="{A57D2E7D-FBB5-4772-AFD8-9BDB942D1868}" type="presOf" srcId="{B6300BE9-ABD7-44F8-8E80-668D91BFABB1}" destId="{620C1493-9D41-4D3B-8197-5D39B040ECD7}" srcOrd="0" destOrd="1" presId="urn:microsoft.com/office/officeart/2005/8/layout/vList2"/>
    <dgm:cxn modelId="{79E29589-38EB-4837-8A07-917AF59539E0}" type="presOf" srcId="{B2EC3D4E-4CAD-45CE-ADD0-C7C275B3005F}" destId="{620C1493-9D41-4D3B-8197-5D39B040ECD7}" srcOrd="0" destOrd="0" presId="urn:microsoft.com/office/officeart/2005/8/layout/vList2"/>
    <dgm:cxn modelId="{5F640ECF-F5F7-4C8B-B07E-157FD032B3F4}" type="presOf" srcId="{048DF7B3-7035-4BFB-BBD7-AC48CB0A8414}" destId="{73597FEA-D61B-4168-82EE-0B98261F9C99}" srcOrd="0" destOrd="0" presId="urn:microsoft.com/office/officeart/2005/8/layout/vList2"/>
    <dgm:cxn modelId="{C51CE446-8DA6-4C9D-ACB4-A3228471233D}" srcId="{048DF7B3-7035-4BFB-BBD7-AC48CB0A8414}" destId="{D5FF52B2-BCAA-473F-84DB-48BF7624E736}" srcOrd="0" destOrd="0" parTransId="{2674342C-41D1-433F-B17E-989E3CCEFCAF}" sibTransId="{8B3E06C0-DAC8-4838-86BA-AAC577103C1B}"/>
    <dgm:cxn modelId="{6CBB5296-24C1-4392-BA35-62B9BC8647D4}" srcId="{C1FF56B3-613F-4C57-9F8E-5BAAACA73ECA}" destId="{9B30649A-48D4-422D-9237-82657ACE0FB1}" srcOrd="0" destOrd="0" parTransId="{818BD357-0A46-4F0D-91DE-65DF79491080}" sibTransId="{24B65C3F-5194-4B8E-9D73-CA03E8E27E1B}"/>
    <dgm:cxn modelId="{26465EB9-F35F-4A5E-836B-1175BF65621B}" type="presParOf" srcId="{E91F9CA5-5DDE-4D39-B823-DF305F3D66A6}" destId="{B073FA23-0517-41C0-AF4A-43640F972E4F}" srcOrd="0" destOrd="0" presId="urn:microsoft.com/office/officeart/2005/8/layout/vList2"/>
    <dgm:cxn modelId="{3FAED25D-E2D0-48BC-A0B5-A7106A44C5F9}" type="presParOf" srcId="{E91F9CA5-5DDE-4D39-B823-DF305F3D66A6}" destId="{620C1493-9D41-4D3B-8197-5D39B040ECD7}" srcOrd="1" destOrd="0" presId="urn:microsoft.com/office/officeart/2005/8/layout/vList2"/>
    <dgm:cxn modelId="{45B12FDF-4D9F-4E90-A02C-92A4A5378EEF}" type="presParOf" srcId="{E91F9CA5-5DDE-4D39-B823-DF305F3D66A6}" destId="{73597FEA-D61B-4168-82EE-0B98261F9C99}" srcOrd="2" destOrd="0" presId="urn:microsoft.com/office/officeart/2005/8/layout/vList2"/>
    <dgm:cxn modelId="{B8FE05CF-7DAF-40D0-AA1C-7E4A24885218}" type="presParOf" srcId="{E91F9CA5-5DDE-4D39-B823-DF305F3D66A6}" destId="{4C481002-7ABE-43A4-B6E1-47F1FA09552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4_2" csCatId="accent4" phldr="1"/>
      <dgm:spPr/>
    </dgm:pt>
    <dgm:pt modelId="{E521DBDB-1FAF-46A1-A428-3D9C313FA6BF}">
      <dgm:prSet phldrT="[Text]"/>
      <dgm:spPr/>
      <dgm:t>
        <a:bodyPr/>
        <a:lstStyle/>
        <a:p>
          <a:r>
            <a:rPr lang="en-US" dirty="0" smtClean="0"/>
            <a:t>Introductory Activity</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pPr>
            <a:spcAft>
              <a:spcPts val="0"/>
            </a:spcAft>
          </a:pPr>
          <a:r>
            <a:rPr lang="en-US" b="1" dirty="0" smtClean="0">
              <a:effectLst/>
            </a:rPr>
            <a:t>Part 1:</a:t>
          </a:r>
        </a:p>
        <a:p>
          <a:pPr>
            <a:spcAft>
              <a:spcPct val="35000"/>
            </a:spcAft>
          </a:pPr>
          <a:r>
            <a:rPr lang="en-US" b="0" dirty="0" smtClean="0">
              <a:effectLst/>
            </a:rPr>
            <a:t>What it takes for Student Success</a:t>
          </a:r>
          <a:endParaRPr lang="en-US" b="0" dirty="0"/>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pPr>
            <a:spcAft>
              <a:spcPts val="0"/>
            </a:spcAft>
          </a:pPr>
          <a:r>
            <a:rPr lang="en-US" b="1" dirty="0" smtClean="0"/>
            <a:t>Part 2:</a:t>
          </a:r>
        </a:p>
        <a:p>
          <a:pPr>
            <a:spcAft>
              <a:spcPct val="35000"/>
            </a:spcAft>
          </a:pPr>
          <a:r>
            <a:rPr lang="en-US" b="0" dirty="0" smtClean="0"/>
            <a:t>Academic Optimism</a:t>
          </a:r>
          <a:endParaRPr lang="en-US" dirty="0"/>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79122E8D-09CC-4A9B-AE18-3012327CDA24}">
      <dgm:prSet/>
      <dgm:spPr/>
      <dgm:t>
        <a:bodyPr/>
        <a:lstStyle/>
        <a:p>
          <a:pPr>
            <a:spcAft>
              <a:spcPts val="0"/>
            </a:spcAft>
          </a:pPr>
          <a:r>
            <a:rPr lang="en-US" b="1" dirty="0" smtClean="0"/>
            <a:t>Part 4:</a:t>
          </a:r>
        </a:p>
        <a:p>
          <a:pPr>
            <a:spcAft>
              <a:spcPct val="35000"/>
            </a:spcAft>
          </a:pPr>
          <a:r>
            <a:rPr lang="en-US" b="0" dirty="0" smtClean="0"/>
            <a:t>Building a Plan for Academic Optimism</a:t>
          </a:r>
          <a:endParaRPr lang="en-US" dirty="0"/>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3B878146-078A-4758-A9C4-C1BBE02DC20F}">
      <dgm:prSet/>
      <dgm:spPr/>
      <dgm:t>
        <a:bodyPr/>
        <a:lstStyle/>
        <a:p>
          <a:pPr>
            <a:spcAft>
              <a:spcPts val="0"/>
            </a:spcAft>
          </a:pPr>
          <a:r>
            <a:rPr lang="en-US" b="1" dirty="0" smtClean="0"/>
            <a:t>Part 3:</a:t>
          </a:r>
        </a:p>
        <a:p>
          <a:pPr>
            <a:spcAft>
              <a:spcPct val="35000"/>
            </a:spcAft>
          </a:pPr>
          <a:r>
            <a:rPr lang="en-US" b="0" dirty="0" smtClean="0"/>
            <a:t>Growth vs. Fixed Mindset</a:t>
          </a:r>
          <a:endParaRPr lang="en-US" dirty="0"/>
        </a:p>
      </dgm:t>
    </dgm:pt>
    <dgm:pt modelId="{EC0B2CB1-EE74-40E4-8B51-D40323ACA306}" type="sibTrans" cxnId="{9D0FC3CE-4338-419D-9355-CC9E8D94C6C9}">
      <dgm:prSet/>
      <dgm:spPr/>
      <dgm:t>
        <a:bodyPr/>
        <a:lstStyle/>
        <a:p>
          <a:endParaRPr lang="en-US"/>
        </a:p>
      </dgm:t>
    </dgm:pt>
    <dgm:pt modelId="{E583B627-D54C-426A-881F-BFC75ABAF015}" type="parTrans" cxnId="{9D0FC3CE-4338-419D-9355-CC9E8D94C6C9}">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A1C1FBA5-7788-48A5-99FE-BF68AF28EF4C}" type="presOf" srcId="{95E54D3F-5A2D-4143-B991-86309F1DEBB8}" destId="{4826D4E2-F0C0-4A47-8BE4-D4D4C6E4F1C2}"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86FEEDC8-28F7-4BB0-8A51-0651E19D2AA2}" type="presOf" srcId="{E521DBDB-1FAF-46A1-A428-3D9C313FA6BF}" destId="{74CA8EB8-9B8D-48AE-82CD-18306B63FD7E}" srcOrd="0" destOrd="0" presId="urn:microsoft.com/office/officeart/2005/8/layout/hProcess9"/>
    <dgm:cxn modelId="{EF8632C8-4A54-43B5-96BD-013AB4A0A7FF}" type="presOf" srcId="{79122E8D-09CC-4A9B-AE18-3012327CDA24}" destId="{7B0C7520-CF60-4061-98C9-9A6306CEF3B3}"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59477E93-2478-418A-96A9-E89569CFBC28}" type="presOf" srcId="{3B878146-078A-4758-A9C4-C1BBE02DC20F}" destId="{301895F6-ABC0-4D82-A2F5-4438A2A8BD7C}" srcOrd="0" destOrd="0" presId="urn:microsoft.com/office/officeart/2005/8/layout/hProcess9"/>
    <dgm:cxn modelId="{83FA462A-4A17-4E19-973B-20E4DF48993F}" type="presOf" srcId="{1DB61AC9-8D53-442B-A13D-347B7EDB2ADF}" destId="{C38541EF-4DF9-41B0-9D5E-4E47D74DF63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30B30184-CE23-4227-BC6C-50CE260286B0}" type="presOf" srcId="{3B789149-2A26-4759-A2C3-8C905BC6CD27}" destId="{9D33C234-D0E6-4992-8B7C-D92B002BE879}"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B8220782-08FF-4197-B06A-DA3DE84986B6}" type="presParOf" srcId="{9D33C234-D0E6-4992-8B7C-D92B002BE879}" destId="{3845557A-A1F1-4BA1-B659-069E63A21C44}" srcOrd="0" destOrd="0" presId="urn:microsoft.com/office/officeart/2005/8/layout/hProcess9"/>
    <dgm:cxn modelId="{824EFEBC-33BE-4EB9-9AC1-3E04689226F4}" type="presParOf" srcId="{9D33C234-D0E6-4992-8B7C-D92B002BE879}" destId="{F919B9D1-C624-48A3-B2B8-A142724639D6}" srcOrd="1" destOrd="0" presId="urn:microsoft.com/office/officeart/2005/8/layout/hProcess9"/>
    <dgm:cxn modelId="{5F2838DE-F715-45C5-B2E0-324DA0A1116D}" type="presParOf" srcId="{F919B9D1-C624-48A3-B2B8-A142724639D6}" destId="{74CA8EB8-9B8D-48AE-82CD-18306B63FD7E}" srcOrd="0" destOrd="0" presId="urn:microsoft.com/office/officeart/2005/8/layout/hProcess9"/>
    <dgm:cxn modelId="{DEE86F7D-46CD-48A0-9B08-24BB2044A489}" type="presParOf" srcId="{F919B9D1-C624-48A3-B2B8-A142724639D6}" destId="{BFA80503-D884-4B14-BC5A-807D7EA9821C}" srcOrd="1" destOrd="0" presId="urn:microsoft.com/office/officeart/2005/8/layout/hProcess9"/>
    <dgm:cxn modelId="{F0E1F25E-7A3A-412C-8EFE-5FBF5AFD5058}" type="presParOf" srcId="{F919B9D1-C624-48A3-B2B8-A142724639D6}" destId="{C38541EF-4DF9-41B0-9D5E-4E47D74DF639}" srcOrd="2" destOrd="0" presId="urn:microsoft.com/office/officeart/2005/8/layout/hProcess9"/>
    <dgm:cxn modelId="{D1CA771C-E68E-42E1-A6CA-3F712A7E655F}" type="presParOf" srcId="{F919B9D1-C624-48A3-B2B8-A142724639D6}" destId="{93F46FCC-2684-47F0-91C5-0CA25E5DA598}" srcOrd="3" destOrd="0" presId="urn:microsoft.com/office/officeart/2005/8/layout/hProcess9"/>
    <dgm:cxn modelId="{934E46B6-2392-4D2D-B267-8DA72AD913FE}" type="presParOf" srcId="{F919B9D1-C624-48A3-B2B8-A142724639D6}" destId="{4826D4E2-F0C0-4A47-8BE4-D4D4C6E4F1C2}" srcOrd="4" destOrd="0" presId="urn:microsoft.com/office/officeart/2005/8/layout/hProcess9"/>
    <dgm:cxn modelId="{6168FDA5-0C99-43A8-9B5E-C02EE0A1CDB6}" type="presParOf" srcId="{F919B9D1-C624-48A3-B2B8-A142724639D6}" destId="{9C816D5D-0FDC-43BE-B0C0-366FE43C8581}" srcOrd="5" destOrd="0" presId="urn:microsoft.com/office/officeart/2005/8/layout/hProcess9"/>
    <dgm:cxn modelId="{031D14CA-1538-4E15-92FC-C5F11FF59AC1}" type="presParOf" srcId="{F919B9D1-C624-48A3-B2B8-A142724639D6}" destId="{301895F6-ABC0-4D82-A2F5-4438A2A8BD7C}" srcOrd="6" destOrd="0" presId="urn:microsoft.com/office/officeart/2005/8/layout/hProcess9"/>
    <dgm:cxn modelId="{FE9C942A-6A89-480A-AD95-CA777154F1F7}" type="presParOf" srcId="{F919B9D1-C624-48A3-B2B8-A142724639D6}" destId="{59989081-3F3C-4D96-8F6D-A3972D908551}" srcOrd="7" destOrd="0" presId="urn:microsoft.com/office/officeart/2005/8/layout/hProcess9"/>
    <dgm:cxn modelId="{EE0B09A4-F08C-48C2-85B7-A50BE9445F40}"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58823" y="0"/>
          <a:ext cx="746667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86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Activity</a:t>
          </a:r>
          <a:endParaRPr lang="en-US" sz="2000" kern="1200" dirty="0"/>
        </a:p>
      </dsp:txBody>
      <dsp:txXfrm>
        <a:off x="86252" y="1387793"/>
        <a:ext cx="1523023" cy="1575751"/>
      </dsp:txXfrm>
    </dsp:sp>
    <dsp:sp modelId="{C38541EF-4DF9-41B0-9D5E-4E47D74DF639}">
      <dsp:nvSpPr>
        <dsp:cNvPr id="0" name=""/>
        <dsp:cNvSpPr/>
      </dsp:nvSpPr>
      <dsp:spPr>
        <a:xfrm>
          <a:off x="1776057"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effectLst/>
            </a:rPr>
            <a:t>Part 1:</a:t>
          </a:r>
        </a:p>
        <a:p>
          <a:pPr lvl="0" algn="ctr" defTabSz="889000">
            <a:lnSpc>
              <a:spcPct val="90000"/>
            </a:lnSpc>
            <a:spcBef>
              <a:spcPct val="0"/>
            </a:spcBef>
            <a:spcAft>
              <a:spcPct val="35000"/>
            </a:spcAft>
          </a:pPr>
          <a:r>
            <a:rPr lang="en-US" sz="2000" b="0" kern="1200" dirty="0" smtClean="0">
              <a:effectLst/>
            </a:rPr>
            <a:t>What it takes for Student Success</a:t>
          </a:r>
          <a:endParaRPr lang="en-US" sz="2000" b="0" kern="1200" dirty="0"/>
        </a:p>
      </dsp:txBody>
      <dsp:txXfrm>
        <a:off x="1858449" y="1387793"/>
        <a:ext cx="1523023" cy="1575751"/>
      </dsp:txXfrm>
    </dsp:sp>
    <dsp:sp modelId="{4826D4E2-F0C0-4A47-8BE4-D4D4C6E4F1C2}">
      <dsp:nvSpPr>
        <dsp:cNvPr id="0" name=""/>
        <dsp:cNvSpPr/>
      </dsp:nvSpPr>
      <dsp:spPr>
        <a:xfrm>
          <a:off x="3548255"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2:</a:t>
          </a:r>
        </a:p>
        <a:p>
          <a:pPr lvl="0" algn="ctr" defTabSz="889000">
            <a:lnSpc>
              <a:spcPct val="90000"/>
            </a:lnSpc>
            <a:spcBef>
              <a:spcPct val="0"/>
            </a:spcBef>
            <a:spcAft>
              <a:spcPct val="35000"/>
            </a:spcAft>
          </a:pPr>
          <a:r>
            <a:rPr lang="en-US" sz="2000" b="0" kern="1200" dirty="0" smtClean="0"/>
            <a:t>Academic Optimism</a:t>
          </a:r>
          <a:endParaRPr lang="en-US" sz="2000" kern="1200" dirty="0"/>
        </a:p>
      </dsp:txBody>
      <dsp:txXfrm>
        <a:off x="3630647" y="1387793"/>
        <a:ext cx="1523023" cy="1575751"/>
      </dsp:txXfrm>
    </dsp:sp>
    <dsp:sp modelId="{301895F6-ABC0-4D82-A2F5-4438A2A8BD7C}">
      <dsp:nvSpPr>
        <dsp:cNvPr id="0" name=""/>
        <dsp:cNvSpPr/>
      </dsp:nvSpPr>
      <dsp:spPr>
        <a:xfrm>
          <a:off x="5320452"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3:</a:t>
          </a:r>
        </a:p>
        <a:p>
          <a:pPr lvl="0" algn="ctr" defTabSz="889000">
            <a:lnSpc>
              <a:spcPct val="90000"/>
            </a:lnSpc>
            <a:spcBef>
              <a:spcPct val="0"/>
            </a:spcBef>
            <a:spcAft>
              <a:spcPct val="35000"/>
            </a:spcAft>
          </a:pPr>
          <a:r>
            <a:rPr lang="en-US" sz="2000" b="0" kern="1200" dirty="0" smtClean="0"/>
            <a:t>Growth vs. Fixed Mindset</a:t>
          </a:r>
          <a:endParaRPr lang="en-US" sz="2000" kern="1200" dirty="0"/>
        </a:p>
      </dsp:txBody>
      <dsp:txXfrm>
        <a:off x="5402844" y="1387793"/>
        <a:ext cx="1523023" cy="1575751"/>
      </dsp:txXfrm>
    </dsp:sp>
    <dsp:sp modelId="{7B0C7520-CF60-4061-98C9-9A6306CEF3B3}">
      <dsp:nvSpPr>
        <dsp:cNvPr id="0" name=""/>
        <dsp:cNvSpPr/>
      </dsp:nvSpPr>
      <dsp:spPr>
        <a:xfrm>
          <a:off x="709265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4:</a:t>
          </a:r>
        </a:p>
        <a:p>
          <a:pPr lvl="0" algn="ctr" defTabSz="889000">
            <a:lnSpc>
              <a:spcPct val="90000"/>
            </a:lnSpc>
            <a:spcBef>
              <a:spcPct val="0"/>
            </a:spcBef>
            <a:spcAft>
              <a:spcPct val="35000"/>
            </a:spcAft>
          </a:pPr>
          <a:r>
            <a:rPr lang="en-US" sz="2000" b="0" kern="1200" dirty="0" smtClean="0"/>
            <a:t>Building a Plan for Academic Optimism</a:t>
          </a:r>
          <a:endParaRPr lang="en-US" sz="2000" kern="1200" dirty="0"/>
        </a:p>
      </dsp:txBody>
      <dsp:txXfrm>
        <a:off x="7175042" y="1387793"/>
        <a:ext cx="1523023" cy="1575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34603" y="0"/>
          <a:ext cx="7192168"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71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Activities</a:t>
          </a:r>
          <a:endParaRPr lang="en-US" sz="2000" kern="1200" dirty="0"/>
        </a:p>
      </dsp:txBody>
      <dsp:txXfrm>
        <a:off x="83081" y="1384764"/>
        <a:ext cx="1467031" cy="1581809"/>
      </dsp:txXfrm>
    </dsp:sp>
    <dsp:sp modelId="{C38541EF-4DF9-41B0-9D5E-4E47D74DF639}">
      <dsp:nvSpPr>
        <dsp:cNvPr id="0" name=""/>
        <dsp:cNvSpPr/>
      </dsp:nvSpPr>
      <dsp:spPr>
        <a:xfrm>
          <a:off x="1710763"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1:</a:t>
          </a:r>
          <a:r>
            <a:rPr lang="en-US" sz="2000" kern="1200" dirty="0" smtClean="0"/>
            <a:t/>
          </a:r>
          <a:br>
            <a:rPr lang="en-US" sz="2000" kern="1200" dirty="0" smtClean="0"/>
          </a:br>
          <a:r>
            <a:rPr lang="en-US" sz="2000" kern="1200" dirty="0" smtClean="0"/>
            <a:t>The Foundation for UDL</a:t>
          </a:r>
          <a:endParaRPr lang="en-US" sz="2000" kern="1200" dirty="0"/>
        </a:p>
      </dsp:txBody>
      <dsp:txXfrm>
        <a:off x="1790126" y="1384764"/>
        <a:ext cx="1467031" cy="1581809"/>
      </dsp:txXfrm>
    </dsp:sp>
    <dsp:sp modelId="{4826D4E2-F0C0-4A47-8BE4-D4D4C6E4F1C2}">
      <dsp:nvSpPr>
        <dsp:cNvPr id="0" name=""/>
        <dsp:cNvSpPr/>
      </dsp:nvSpPr>
      <dsp:spPr>
        <a:xfrm>
          <a:off x="341780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2:</a:t>
          </a:r>
          <a:br>
            <a:rPr lang="en-US" sz="2000" b="1" kern="1200" dirty="0" smtClean="0"/>
          </a:br>
          <a:r>
            <a:rPr lang="en-US" sz="2000" kern="1200" dirty="0" smtClean="0"/>
            <a:t>UDL in Practice</a:t>
          </a:r>
          <a:endParaRPr lang="en-US" sz="2000" kern="1200" dirty="0"/>
        </a:p>
      </dsp:txBody>
      <dsp:txXfrm>
        <a:off x="3497171" y="1384764"/>
        <a:ext cx="1467031" cy="1581809"/>
      </dsp:txXfrm>
    </dsp:sp>
    <dsp:sp modelId="{301895F6-ABC0-4D82-A2F5-4438A2A8BD7C}">
      <dsp:nvSpPr>
        <dsp:cNvPr id="0" name=""/>
        <dsp:cNvSpPr/>
      </dsp:nvSpPr>
      <dsp:spPr>
        <a:xfrm>
          <a:off x="5124854"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3:</a:t>
          </a:r>
          <a:r>
            <a:rPr lang="en-US" sz="2000" kern="1200" dirty="0" smtClean="0"/>
            <a:t/>
          </a:r>
          <a:br>
            <a:rPr lang="en-US" sz="2000" kern="1200" dirty="0" smtClean="0"/>
          </a:br>
          <a:r>
            <a:rPr lang="en-US" sz="2000" kern="1200" dirty="0" smtClean="0"/>
            <a:t>UDL for Unit &amp; Lesson Planning</a:t>
          </a:r>
          <a:endParaRPr lang="en-US" sz="2000" kern="1200" dirty="0"/>
        </a:p>
      </dsp:txBody>
      <dsp:txXfrm>
        <a:off x="5204217" y="1384764"/>
        <a:ext cx="1467031" cy="1581809"/>
      </dsp:txXfrm>
    </dsp:sp>
    <dsp:sp modelId="{7B0C7520-CF60-4061-98C9-9A6306CEF3B3}">
      <dsp:nvSpPr>
        <dsp:cNvPr id="0" name=""/>
        <dsp:cNvSpPr/>
      </dsp:nvSpPr>
      <dsp:spPr>
        <a:xfrm>
          <a:off x="6831899"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4:</a:t>
          </a:r>
          <a:r>
            <a:rPr lang="en-US" sz="2000" kern="1200" dirty="0" smtClean="0"/>
            <a:t/>
          </a:r>
          <a:br>
            <a:rPr lang="en-US" sz="2000" kern="1200" dirty="0" smtClean="0"/>
          </a:br>
          <a:r>
            <a:rPr lang="en-US" sz="2000" kern="1200" dirty="0" smtClean="0"/>
            <a:t>Reflection,  Next Steps, &amp; Session Evaluation</a:t>
          </a:r>
          <a:endParaRPr lang="en-US" sz="2000" kern="1200" dirty="0"/>
        </a:p>
      </dsp:txBody>
      <dsp:txXfrm>
        <a:off x="6911262" y="1384764"/>
        <a:ext cx="1467031" cy="15818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34603" y="0"/>
          <a:ext cx="7192168"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71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Activities</a:t>
          </a:r>
          <a:endParaRPr lang="en-US" sz="2000" kern="1200" dirty="0"/>
        </a:p>
      </dsp:txBody>
      <dsp:txXfrm>
        <a:off x="83081" y="1384764"/>
        <a:ext cx="1467031" cy="1581809"/>
      </dsp:txXfrm>
    </dsp:sp>
    <dsp:sp modelId="{C38541EF-4DF9-41B0-9D5E-4E47D74DF639}">
      <dsp:nvSpPr>
        <dsp:cNvPr id="0" name=""/>
        <dsp:cNvSpPr/>
      </dsp:nvSpPr>
      <dsp:spPr>
        <a:xfrm>
          <a:off x="1710763"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1:</a:t>
          </a:r>
          <a:br>
            <a:rPr lang="en-US" sz="2000" b="1" kern="1200" dirty="0" smtClean="0"/>
          </a:br>
          <a:r>
            <a:rPr lang="en-US" sz="2000" kern="1200" dirty="0" smtClean="0"/>
            <a:t>The Foundation for UDL</a:t>
          </a:r>
          <a:endParaRPr lang="en-US" sz="2000" kern="1200" dirty="0"/>
        </a:p>
      </dsp:txBody>
      <dsp:txXfrm>
        <a:off x="1790126" y="1384764"/>
        <a:ext cx="1467031" cy="1581809"/>
      </dsp:txXfrm>
    </dsp:sp>
    <dsp:sp modelId="{4826D4E2-F0C0-4A47-8BE4-D4D4C6E4F1C2}">
      <dsp:nvSpPr>
        <dsp:cNvPr id="0" name=""/>
        <dsp:cNvSpPr/>
      </dsp:nvSpPr>
      <dsp:spPr>
        <a:xfrm>
          <a:off x="341780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2:</a:t>
          </a:r>
          <a:br>
            <a:rPr lang="en-US" sz="2000" b="1" kern="1200" dirty="0" smtClean="0"/>
          </a:br>
          <a:r>
            <a:rPr lang="en-US" sz="2000" kern="1200" dirty="0" smtClean="0"/>
            <a:t>UDL in Practice</a:t>
          </a:r>
          <a:endParaRPr lang="en-US" sz="2000" kern="1200" dirty="0"/>
        </a:p>
      </dsp:txBody>
      <dsp:txXfrm>
        <a:off x="3497171" y="1384764"/>
        <a:ext cx="1467031" cy="1581809"/>
      </dsp:txXfrm>
    </dsp:sp>
    <dsp:sp modelId="{301895F6-ABC0-4D82-A2F5-4438A2A8BD7C}">
      <dsp:nvSpPr>
        <dsp:cNvPr id="0" name=""/>
        <dsp:cNvSpPr/>
      </dsp:nvSpPr>
      <dsp:spPr>
        <a:xfrm>
          <a:off x="5124854"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3:</a:t>
          </a:r>
          <a:br>
            <a:rPr lang="en-US" sz="2000" b="1" kern="1200" dirty="0" smtClean="0"/>
          </a:br>
          <a:r>
            <a:rPr lang="en-US" sz="2000" kern="1200" dirty="0" smtClean="0"/>
            <a:t>UDL for Unit &amp; Lesson Planning</a:t>
          </a:r>
          <a:endParaRPr lang="en-US" sz="2000" kern="1200" dirty="0"/>
        </a:p>
      </dsp:txBody>
      <dsp:txXfrm>
        <a:off x="5204217" y="1384764"/>
        <a:ext cx="1467031" cy="1581809"/>
      </dsp:txXfrm>
    </dsp:sp>
    <dsp:sp modelId="{7B0C7520-CF60-4061-98C9-9A6306CEF3B3}">
      <dsp:nvSpPr>
        <dsp:cNvPr id="0" name=""/>
        <dsp:cNvSpPr/>
      </dsp:nvSpPr>
      <dsp:spPr>
        <a:xfrm>
          <a:off x="6831899"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4:</a:t>
          </a:r>
          <a:br>
            <a:rPr lang="en-US" sz="2000" b="1" kern="1200" dirty="0" smtClean="0"/>
          </a:br>
          <a:r>
            <a:rPr lang="en-US" sz="2000" kern="1200" dirty="0" smtClean="0"/>
            <a:t>Reflection,  Next Steps, &amp; Session Evaluation</a:t>
          </a:r>
          <a:endParaRPr lang="en-US" sz="2000" kern="1200" dirty="0"/>
        </a:p>
      </dsp:txBody>
      <dsp:txXfrm>
        <a:off x="6911262" y="1384764"/>
        <a:ext cx="1467031" cy="15818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34603" y="0"/>
          <a:ext cx="7192168"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71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Activities</a:t>
          </a:r>
          <a:endParaRPr lang="en-US" sz="2000" kern="1200" dirty="0"/>
        </a:p>
      </dsp:txBody>
      <dsp:txXfrm>
        <a:off x="83081" y="1384764"/>
        <a:ext cx="1467031" cy="1581809"/>
      </dsp:txXfrm>
    </dsp:sp>
    <dsp:sp modelId="{C38541EF-4DF9-41B0-9D5E-4E47D74DF639}">
      <dsp:nvSpPr>
        <dsp:cNvPr id="0" name=""/>
        <dsp:cNvSpPr/>
      </dsp:nvSpPr>
      <dsp:spPr>
        <a:xfrm>
          <a:off x="1710763"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1:</a:t>
          </a:r>
          <a:br>
            <a:rPr lang="en-US" sz="2000" b="1" kern="1200" dirty="0" smtClean="0"/>
          </a:br>
          <a:r>
            <a:rPr lang="en-US" sz="2000" kern="1200" dirty="0" smtClean="0"/>
            <a:t>The Foundation for UDL</a:t>
          </a:r>
          <a:endParaRPr lang="en-US" sz="2000" kern="1200" dirty="0"/>
        </a:p>
      </dsp:txBody>
      <dsp:txXfrm>
        <a:off x="1790126" y="1384764"/>
        <a:ext cx="1467031" cy="1581809"/>
      </dsp:txXfrm>
    </dsp:sp>
    <dsp:sp modelId="{4826D4E2-F0C0-4A47-8BE4-D4D4C6E4F1C2}">
      <dsp:nvSpPr>
        <dsp:cNvPr id="0" name=""/>
        <dsp:cNvSpPr/>
      </dsp:nvSpPr>
      <dsp:spPr>
        <a:xfrm>
          <a:off x="341780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2:</a:t>
          </a:r>
          <a:br>
            <a:rPr lang="en-US" sz="2000" b="1" kern="1200" dirty="0" smtClean="0"/>
          </a:br>
          <a:r>
            <a:rPr lang="en-US" sz="2000" kern="1200" dirty="0" smtClean="0"/>
            <a:t>UDL in Practice</a:t>
          </a:r>
          <a:endParaRPr lang="en-US" sz="2000" kern="1200" dirty="0"/>
        </a:p>
      </dsp:txBody>
      <dsp:txXfrm>
        <a:off x="3497171" y="1384764"/>
        <a:ext cx="1467031" cy="1581809"/>
      </dsp:txXfrm>
    </dsp:sp>
    <dsp:sp modelId="{301895F6-ABC0-4D82-A2F5-4438A2A8BD7C}">
      <dsp:nvSpPr>
        <dsp:cNvPr id="0" name=""/>
        <dsp:cNvSpPr/>
      </dsp:nvSpPr>
      <dsp:spPr>
        <a:xfrm>
          <a:off x="5124854"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3:</a:t>
          </a:r>
          <a:br>
            <a:rPr lang="en-US" sz="2000" b="1" kern="1200" dirty="0" smtClean="0"/>
          </a:br>
          <a:r>
            <a:rPr lang="en-US" sz="2000" kern="1200" dirty="0" smtClean="0"/>
            <a:t>UDL for Unit &amp; Lesson Planning</a:t>
          </a:r>
          <a:endParaRPr lang="en-US" sz="2000" kern="1200" dirty="0"/>
        </a:p>
      </dsp:txBody>
      <dsp:txXfrm>
        <a:off x="5204217" y="1384764"/>
        <a:ext cx="1467031" cy="1581809"/>
      </dsp:txXfrm>
    </dsp:sp>
    <dsp:sp modelId="{7B0C7520-CF60-4061-98C9-9A6306CEF3B3}">
      <dsp:nvSpPr>
        <dsp:cNvPr id="0" name=""/>
        <dsp:cNvSpPr/>
      </dsp:nvSpPr>
      <dsp:spPr>
        <a:xfrm>
          <a:off x="6831899"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4:</a:t>
          </a:r>
          <a:br>
            <a:rPr lang="en-US" sz="2000" b="1" kern="1200" dirty="0" smtClean="0"/>
          </a:br>
          <a:r>
            <a:rPr lang="en-US" sz="2000" kern="1200" dirty="0" smtClean="0"/>
            <a:t>Reflection,  Next Steps, &amp; Session Evaluation</a:t>
          </a:r>
          <a:endParaRPr lang="en-US" sz="2000" kern="1200" dirty="0"/>
        </a:p>
      </dsp:txBody>
      <dsp:txXfrm>
        <a:off x="6911262" y="1384764"/>
        <a:ext cx="1467031" cy="15818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CE350-7DC4-4657-B2AE-CB4BE38D1E3B}">
      <dsp:nvSpPr>
        <dsp:cNvPr id="0" name=""/>
        <dsp:cNvSpPr/>
      </dsp:nvSpPr>
      <dsp:spPr>
        <a:xfrm>
          <a:off x="1454430" y="641138"/>
          <a:ext cx="3949139" cy="3949139"/>
        </a:xfrm>
        <a:prstGeom prst="blockArc">
          <a:avLst>
            <a:gd name="adj1" fmla="val 9000000"/>
            <a:gd name="adj2" fmla="val 16200000"/>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82DE70-70D1-4A1E-880B-3F1A48A1A351}">
      <dsp:nvSpPr>
        <dsp:cNvPr id="0" name=""/>
        <dsp:cNvSpPr/>
      </dsp:nvSpPr>
      <dsp:spPr>
        <a:xfrm>
          <a:off x="1454430" y="641138"/>
          <a:ext cx="3949139" cy="3949139"/>
        </a:xfrm>
        <a:prstGeom prst="blockArc">
          <a:avLst>
            <a:gd name="adj1" fmla="val 1800000"/>
            <a:gd name="adj2" fmla="val 900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721EDD-43DF-421B-B98F-4DB284531509}">
      <dsp:nvSpPr>
        <dsp:cNvPr id="0" name=""/>
        <dsp:cNvSpPr/>
      </dsp:nvSpPr>
      <dsp:spPr>
        <a:xfrm>
          <a:off x="1454430" y="641138"/>
          <a:ext cx="3949139" cy="3949139"/>
        </a:xfrm>
        <a:prstGeom prst="blockArc">
          <a:avLst>
            <a:gd name="adj1" fmla="val 16200000"/>
            <a:gd name="adj2" fmla="val 180000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E28C74-54F7-4B37-A851-EE993E2808E8}">
      <dsp:nvSpPr>
        <dsp:cNvPr id="0" name=""/>
        <dsp:cNvSpPr/>
      </dsp:nvSpPr>
      <dsp:spPr>
        <a:xfrm>
          <a:off x="2468879" y="1655586"/>
          <a:ext cx="1920241" cy="19202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Learning Goals</a:t>
          </a:r>
        </a:p>
      </dsp:txBody>
      <dsp:txXfrm>
        <a:off x="2750092" y="1936799"/>
        <a:ext cx="1357815" cy="1357815"/>
      </dsp:txXfrm>
    </dsp:sp>
    <dsp:sp modelId="{052FFB33-9BF2-498E-90E9-111F3C3C51E2}">
      <dsp:nvSpPr>
        <dsp:cNvPr id="0" name=""/>
        <dsp:cNvSpPr/>
      </dsp:nvSpPr>
      <dsp:spPr>
        <a:xfrm>
          <a:off x="2697481" y="-44559"/>
          <a:ext cx="1463037" cy="146303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Instructional Materials</a:t>
          </a:r>
        </a:p>
      </dsp:txBody>
      <dsp:txXfrm>
        <a:off x="2911738" y="169698"/>
        <a:ext cx="1034523" cy="1034523"/>
      </dsp:txXfrm>
    </dsp:sp>
    <dsp:sp modelId="{C0853852-EA04-47B0-8615-E61737CEEAAE}">
      <dsp:nvSpPr>
        <dsp:cNvPr id="0" name=""/>
        <dsp:cNvSpPr/>
      </dsp:nvSpPr>
      <dsp:spPr>
        <a:xfrm>
          <a:off x="4367826" y="2848563"/>
          <a:ext cx="1463037" cy="146303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Instructional Methods</a:t>
          </a:r>
        </a:p>
      </dsp:txBody>
      <dsp:txXfrm>
        <a:off x="4582083" y="3062820"/>
        <a:ext cx="1034523" cy="1034523"/>
      </dsp:txXfrm>
    </dsp:sp>
    <dsp:sp modelId="{B876B83C-5865-4D46-9EB7-A545DD510C39}">
      <dsp:nvSpPr>
        <dsp:cNvPr id="0" name=""/>
        <dsp:cNvSpPr/>
      </dsp:nvSpPr>
      <dsp:spPr>
        <a:xfrm>
          <a:off x="1027136" y="2848563"/>
          <a:ext cx="1463037" cy="14630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Assessments</a:t>
          </a:r>
        </a:p>
      </dsp:txBody>
      <dsp:txXfrm>
        <a:off x="1241393" y="3062820"/>
        <a:ext cx="1034523" cy="10345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34603" y="0"/>
          <a:ext cx="7192168"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71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Activities</a:t>
          </a:r>
          <a:endParaRPr lang="en-US" sz="2000" kern="1200" dirty="0"/>
        </a:p>
      </dsp:txBody>
      <dsp:txXfrm>
        <a:off x="83081" y="1384764"/>
        <a:ext cx="1467031" cy="1581809"/>
      </dsp:txXfrm>
    </dsp:sp>
    <dsp:sp modelId="{C38541EF-4DF9-41B0-9D5E-4E47D74DF639}">
      <dsp:nvSpPr>
        <dsp:cNvPr id="0" name=""/>
        <dsp:cNvSpPr/>
      </dsp:nvSpPr>
      <dsp:spPr>
        <a:xfrm>
          <a:off x="1710763"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1:</a:t>
          </a:r>
          <a:br>
            <a:rPr lang="en-US" sz="2000" b="1" kern="1200" dirty="0" smtClean="0"/>
          </a:br>
          <a:r>
            <a:rPr lang="en-US" sz="2000" kern="1200" dirty="0" smtClean="0"/>
            <a:t>The Foundation for UDL</a:t>
          </a:r>
          <a:endParaRPr lang="en-US" sz="2000" kern="1200" dirty="0"/>
        </a:p>
      </dsp:txBody>
      <dsp:txXfrm>
        <a:off x="1790126" y="1384764"/>
        <a:ext cx="1467031" cy="1581809"/>
      </dsp:txXfrm>
    </dsp:sp>
    <dsp:sp modelId="{4826D4E2-F0C0-4A47-8BE4-D4D4C6E4F1C2}">
      <dsp:nvSpPr>
        <dsp:cNvPr id="0" name=""/>
        <dsp:cNvSpPr/>
      </dsp:nvSpPr>
      <dsp:spPr>
        <a:xfrm>
          <a:off x="341780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smtClean="0"/>
            <a:t>Part 2:</a:t>
          </a:r>
          <a:br>
            <a:rPr lang="en-US" sz="2000" b="1" i="0" kern="1200" dirty="0" smtClean="0"/>
          </a:br>
          <a:r>
            <a:rPr lang="en-US" sz="2000" kern="1200" dirty="0" smtClean="0"/>
            <a:t>UDL in Practice</a:t>
          </a:r>
          <a:endParaRPr lang="en-US" sz="2000" kern="1200" dirty="0"/>
        </a:p>
      </dsp:txBody>
      <dsp:txXfrm>
        <a:off x="3497171" y="1384764"/>
        <a:ext cx="1467031" cy="1581809"/>
      </dsp:txXfrm>
    </dsp:sp>
    <dsp:sp modelId="{301895F6-ABC0-4D82-A2F5-4438A2A8BD7C}">
      <dsp:nvSpPr>
        <dsp:cNvPr id="0" name=""/>
        <dsp:cNvSpPr/>
      </dsp:nvSpPr>
      <dsp:spPr>
        <a:xfrm>
          <a:off x="5124854"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3:</a:t>
          </a:r>
          <a:br>
            <a:rPr lang="en-US" sz="2000" b="1" kern="1200" dirty="0" smtClean="0"/>
          </a:br>
          <a:r>
            <a:rPr lang="en-US" sz="2000" kern="1200" dirty="0" smtClean="0"/>
            <a:t>UDL for Unit &amp; Lesson Planning</a:t>
          </a:r>
          <a:endParaRPr lang="en-US" sz="2000" kern="1200" dirty="0"/>
        </a:p>
      </dsp:txBody>
      <dsp:txXfrm>
        <a:off x="5204217" y="1384764"/>
        <a:ext cx="1467031" cy="1581809"/>
      </dsp:txXfrm>
    </dsp:sp>
    <dsp:sp modelId="{7B0C7520-CF60-4061-98C9-9A6306CEF3B3}">
      <dsp:nvSpPr>
        <dsp:cNvPr id="0" name=""/>
        <dsp:cNvSpPr/>
      </dsp:nvSpPr>
      <dsp:spPr>
        <a:xfrm>
          <a:off x="6831899"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4:</a:t>
          </a:r>
          <a:br>
            <a:rPr lang="en-US" sz="2000" b="1" kern="1200" dirty="0" smtClean="0"/>
          </a:br>
          <a:r>
            <a:rPr lang="en-US" sz="2000" kern="1200" dirty="0" smtClean="0"/>
            <a:t>Reflection,  Next Steps, &amp; Session Evaluation</a:t>
          </a:r>
          <a:endParaRPr lang="en-US" sz="2000" kern="1200" dirty="0"/>
        </a:p>
      </dsp:txBody>
      <dsp:txXfrm>
        <a:off x="6911262" y="1384764"/>
        <a:ext cx="1467031" cy="15818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34603" y="0"/>
          <a:ext cx="7192168"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71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Activities</a:t>
          </a:r>
          <a:endParaRPr lang="en-US" sz="2000" kern="1200" dirty="0"/>
        </a:p>
      </dsp:txBody>
      <dsp:txXfrm>
        <a:off x="83081" y="1384764"/>
        <a:ext cx="1467031" cy="1581809"/>
      </dsp:txXfrm>
    </dsp:sp>
    <dsp:sp modelId="{C38541EF-4DF9-41B0-9D5E-4E47D74DF639}">
      <dsp:nvSpPr>
        <dsp:cNvPr id="0" name=""/>
        <dsp:cNvSpPr/>
      </dsp:nvSpPr>
      <dsp:spPr>
        <a:xfrm>
          <a:off x="1710763"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1:</a:t>
          </a:r>
          <a:br>
            <a:rPr lang="en-US" sz="2000" b="1" kern="1200" dirty="0" smtClean="0"/>
          </a:br>
          <a:r>
            <a:rPr lang="en-US" sz="2000" kern="1200" dirty="0" smtClean="0"/>
            <a:t>The Foundation for UDL</a:t>
          </a:r>
          <a:endParaRPr lang="en-US" sz="2000" kern="1200" dirty="0"/>
        </a:p>
      </dsp:txBody>
      <dsp:txXfrm>
        <a:off x="1790126" y="1384764"/>
        <a:ext cx="1467031" cy="1581809"/>
      </dsp:txXfrm>
    </dsp:sp>
    <dsp:sp modelId="{4826D4E2-F0C0-4A47-8BE4-D4D4C6E4F1C2}">
      <dsp:nvSpPr>
        <dsp:cNvPr id="0" name=""/>
        <dsp:cNvSpPr/>
      </dsp:nvSpPr>
      <dsp:spPr>
        <a:xfrm>
          <a:off x="3417808"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2:</a:t>
          </a:r>
          <a:br>
            <a:rPr lang="en-US" sz="2000" b="1" kern="1200" dirty="0" smtClean="0"/>
          </a:br>
          <a:r>
            <a:rPr lang="en-US" sz="2000" kern="1200" dirty="0" smtClean="0"/>
            <a:t>UDL in Practice</a:t>
          </a:r>
          <a:endParaRPr lang="en-US" sz="2000" kern="1200" dirty="0"/>
        </a:p>
      </dsp:txBody>
      <dsp:txXfrm>
        <a:off x="3497171" y="1384764"/>
        <a:ext cx="1467031" cy="1581809"/>
      </dsp:txXfrm>
    </dsp:sp>
    <dsp:sp modelId="{301895F6-ABC0-4D82-A2F5-4438A2A8BD7C}">
      <dsp:nvSpPr>
        <dsp:cNvPr id="0" name=""/>
        <dsp:cNvSpPr/>
      </dsp:nvSpPr>
      <dsp:spPr>
        <a:xfrm>
          <a:off x="5124854"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3:</a:t>
          </a:r>
          <a:br>
            <a:rPr lang="en-US" sz="2000" b="1" kern="1200" dirty="0" smtClean="0"/>
          </a:br>
          <a:r>
            <a:rPr lang="en-US" sz="2000" kern="1200" dirty="0" smtClean="0"/>
            <a:t>UDL for Unit &amp; Lesson Planning</a:t>
          </a:r>
          <a:endParaRPr lang="en-US" sz="2000" kern="1200" dirty="0"/>
        </a:p>
      </dsp:txBody>
      <dsp:txXfrm>
        <a:off x="5204217" y="1384764"/>
        <a:ext cx="1467031" cy="1581809"/>
      </dsp:txXfrm>
    </dsp:sp>
    <dsp:sp modelId="{7B0C7520-CF60-4061-98C9-9A6306CEF3B3}">
      <dsp:nvSpPr>
        <dsp:cNvPr id="0" name=""/>
        <dsp:cNvSpPr/>
      </dsp:nvSpPr>
      <dsp:spPr>
        <a:xfrm>
          <a:off x="6831899" y="1305401"/>
          <a:ext cx="1625757" cy="1740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Part 4:</a:t>
          </a:r>
          <a:br>
            <a:rPr lang="en-US" sz="2000" b="1" kern="1200" dirty="0" smtClean="0"/>
          </a:br>
          <a:r>
            <a:rPr lang="en-US" sz="2000" kern="1200" dirty="0" smtClean="0"/>
            <a:t>Reflection,  Next Steps, &amp; Session Evaluation</a:t>
          </a:r>
          <a:endParaRPr lang="en-US" sz="2000" kern="1200" dirty="0"/>
        </a:p>
      </dsp:txBody>
      <dsp:txXfrm>
        <a:off x="6911262" y="1384764"/>
        <a:ext cx="1467031" cy="15818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AE132-14AF-4390-8107-A0F7FED09E4C}">
      <dsp:nvSpPr>
        <dsp:cNvPr id="0" name=""/>
        <dsp:cNvSpPr/>
      </dsp:nvSpPr>
      <dsp:spPr>
        <a:xfrm>
          <a:off x="3154679" y="531"/>
          <a:ext cx="4732020" cy="2071559"/>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1.</a:t>
          </a:r>
          <a:endParaRPr lang="en-US" sz="2800" kern="1200" dirty="0"/>
        </a:p>
        <a:p>
          <a:pPr marL="285750" lvl="1" indent="-285750" algn="l" defTabSz="1244600">
            <a:lnSpc>
              <a:spcPct val="90000"/>
            </a:lnSpc>
            <a:spcBef>
              <a:spcPct val="0"/>
            </a:spcBef>
            <a:spcAft>
              <a:spcPct val="15000"/>
            </a:spcAft>
            <a:buChar char="••"/>
          </a:pPr>
          <a:r>
            <a:rPr lang="en-US" sz="2800" kern="1200" dirty="0" smtClean="0"/>
            <a:t>2.</a:t>
          </a:r>
          <a:endParaRPr lang="en-US" sz="2800" kern="1200" dirty="0"/>
        </a:p>
        <a:p>
          <a:pPr marL="285750" lvl="1" indent="-285750" algn="l" defTabSz="1244600">
            <a:lnSpc>
              <a:spcPct val="90000"/>
            </a:lnSpc>
            <a:spcBef>
              <a:spcPct val="0"/>
            </a:spcBef>
            <a:spcAft>
              <a:spcPct val="15000"/>
            </a:spcAft>
            <a:buChar char="••"/>
          </a:pPr>
          <a:r>
            <a:rPr lang="en-US" sz="2800" kern="1200" dirty="0" smtClean="0"/>
            <a:t>3.</a:t>
          </a:r>
          <a:endParaRPr lang="en-US" sz="2800" kern="1200" dirty="0"/>
        </a:p>
        <a:p>
          <a:pPr marL="228600" lvl="1" indent="-228600" algn="l" defTabSz="1066800">
            <a:lnSpc>
              <a:spcPct val="90000"/>
            </a:lnSpc>
            <a:spcBef>
              <a:spcPct val="0"/>
            </a:spcBef>
            <a:spcAft>
              <a:spcPct val="15000"/>
            </a:spcAft>
            <a:buChar char="••"/>
          </a:pPr>
          <a:endParaRPr lang="en-US" sz="2400" kern="1200" dirty="0"/>
        </a:p>
      </dsp:txBody>
      <dsp:txXfrm>
        <a:off x="3154679" y="259476"/>
        <a:ext cx="3955185" cy="1553669"/>
      </dsp:txXfrm>
    </dsp:sp>
    <dsp:sp modelId="{C11FB972-33EA-4C12-9B10-309F44BB7CF8}">
      <dsp:nvSpPr>
        <dsp:cNvPr id="0" name=""/>
        <dsp:cNvSpPr/>
      </dsp:nvSpPr>
      <dsp:spPr>
        <a:xfrm>
          <a:off x="0" y="531"/>
          <a:ext cx="3154680" cy="207155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sz="3800" kern="1200" dirty="0" smtClean="0"/>
            <a:t>Tweak the Environment</a:t>
          </a:r>
          <a:endParaRPr lang="en-US" sz="3800" kern="1200" dirty="0"/>
        </a:p>
      </dsp:txBody>
      <dsp:txXfrm>
        <a:off x="101125" y="101656"/>
        <a:ext cx="2952430" cy="1869309"/>
      </dsp:txXfrm>
    </dsp:sp>
    <dsp:sp modelId="{355041C7-D809-4BA0-A310-DF9A79221A5C}">
      <dsp:nvSpPr>
        <dsp:cNvPr id="0" name=""/>
        <dsp:cNvSpPr/>
      </dsp:nvSpPr>
      <dsp:spPr>
        <a:xfrm>
          <a:off x="3154679" y="2279246"/>
          <a:ext cx="4732020" cy="2071559"/>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1.</a:t>
          </a:r>
          <a:endParaRPr lang="en-US" sz="2800" kern="1200" dirty="0"/>
        </a:p>
        <a:p>
          <a:pPr marL="285750" lvl="1" indent="-285750" algn="l" defTabSz="1244600">
            <a:lnSpc>
              <a:spcPct val="90000"/>
            </a:lnSpc>
            <a:spcBef>
              <a:spcPct val="0"/>
            </a:spcBef>
            <a:spcAft>
              <a:spcPct val="15000"/>
            </a:spcAft>
            <a:buChar char="••"/>
          </a:pPr>
          <a:r>
            <a:rPr lang="en-US" sz="2800" kern="1200" dirty="0" smtClean="0"/>
            <a:t>2.</a:t>
          </a:r>
          <a:endParaRPr lang="en-US" sz="2800" kern="1200" dirty="0"/>
        </a:p>
        <a:p>
          <a:pPr marL="285750" lvl="1" indent="-285750" algn="l" defTabSz="1244600">
            <a:lnSpc>
              <a:spcPct val="90000"/>
            </a:lnSpc>
            <a:spcBef>
              <a:spcPct val="0"/>
            </a:spcBef>
            <a:spcAft>
              <a:spcPct val="15000"/>
            </a:spcAft>
            <a:buChar char="••"/>
          </a:pPr>
          <a:r>
            <a:rPr lang="en-US" sz="2800" kern="1200" dirty="0" smtClean="0"/>
            <a:t>3.</a:t>
          </a:r>
          <a:endParaRPr lang="en-US" sz="2800" kern="1200" dirty="0"/>
        </a:p>
      </dsp:txBody>
      <dsp:txXfrm>
        <a:off x="3154679" y="2538191"/>
        <a:ext cx="3955185" cy="1553669"/>
      </dsp:txXfrm>
    </dsp:sp>
    <dsp:sp modelId="{EB5C622F-7C0F-4FC2-881C-9B785E8306A3}">
      <dsp:nvSpPr>
        <dsp:cNvPr id="0" name=""/>
        <dsp:cNvSpPr/>
      </dsp:nvSpPr>
      <dsp:spPr>
        <a:xfrm>
          <a:off x="0" y="2279246"/>
          <a:ext cx="3154680" cy="207155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sz="3800" kern="1200" dirty="0" smtClean="0"/>
            <a:t>Build UDL-izing habits</a:t>
          </a:r>
          <a:endParaRPr lang="en-US" sz="3800" kern="1200" dirty="0"/>
        </a:p>
      </dsp:txBody>
      <dsp:txXfrm>
        <a:off x="101125" y="2380371"/>
        <a:ext cx="2952430" cy="1869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58823" y="0"/>
          <a:ext cx="746667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86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Activity</a:t>
          </a:r>
          <a:endParaRPr lang="en-US" sz="2000" kern="1200" dirty="0"/>
        </a:p>
      </dsp:txBody>
      <dsp:txXfrm>
        <a:off x="86252" y="1387793"/>
        <a:ext cx="1523023" cy="1575751"/>
      </dsp:txXfrm>
    </dsp:sp>
    <dsp:sp modelId="{C38541EF-4DF9-41B0-9D5E-4E47D74DF639}">
      <dsp:nvSpPr>
        <dsp:cNvPr id="0" name=""/>
        <dsp:cNvSpPr/>
      </dsp:nvSpPr>
      <dsp:spPr>
        <a:xfrm>
          <a:off x="1776057"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effectLst/>
            </a:rPr>
            <a:t>Part 1:</a:t>
          </a:r>
        </a:p>
        <a:p>
          <a:pPr lvl="0" algn="ctr" defTabSz="889000">
            <a:lnSpc>
              <a:spcPct val="90000"/>
            </a:lnSpc>
            <a:spcBef>
              <a:spcPct val="0"/>
            </a:spcBef>
            <a:spcAft>
              <a:spcPct val="35000"/>
            </a:spcAft>
          </a:pPr>
          <a:r>
            <a:rPr lang="en-US" sz="2000" b="0" kern="1200" dirty="0" smtClean="0">
              <a:effectLst/>
            </a:rPr>
            <a:t>What it Takes for Student Success</a:t>
          </a:r>
          <a:endParaRPr lang="en-US" sz="2000" b="0" kern="1200" dirty="0"/>
        </a:p>
      </dsp:txBody>
      <dsp:txXfrm>
        <a:off x="1858449" y="1387793"/>
        <a:ext cx="1523023" cy="1575751"/>
      </dsp:txXfrm>
    </dsp:sp>
    <dsp:sp modelId="{4826D4E2-F0C0-4A47-8BE4-D4D4C6E4F1C2}">
      <dsp:nvSpPr>
        <dsp:cNvPr id="0" name=""/>
        <dsp:cNvSpPr/>
      </dsp:nvSpPr>
      <dsp:spPr>
        <a:xfrm>
          <a:off x="3548255"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2:</a:t>
          </a:r>
        </a:p>
        <a:p>
          <a:pPr lvl="0" algn="ctr" defTabSz="889000">
            <a:lnSpc>
              <a:spcPct val="90000"/>
            </a:lnSpc>
            <a:spcBef>
              <a:spcPct val="0"/>
            </a:spcBef>
            <a:spcAft>
              <a:spcPct val="35000"/>
            </a:spcAft>
          </a:pPr>
          <a:r>
            <a:rPr lang="en-US" sz="2000" b="0" kern="1200" dirty="0" smtClean="0"/>
            <a:t>Academic Optimism</a:t>
          </a:r>
          <a:endParaRPr lang="en-US" sz="2000" kern="1200" dirty="0"/>
        </a:p>
      </dsp:txBody>
      <dsp:txXfrm>
        <a:off x="3630647" y="1387793"/>
        <a:ext cx="1523023" cy="1575751"/>
      </dsp:txXfrm>
    </dsp:sp>
    <dsp:sp modelId="{301895F6-ABC0-4D82-A2F5-4438A2A8BD7C}">
      <dsp:nvSpPr>
        <dsp:cNvPr id="0" name=""/>
        <dsp:cNvSpPr/>
      </dsp:nvSpPr>
      <dsp:spPr>
        <a:xfrm>
          <a:off x="5320452"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3:</a:t>
          </a:r>
        </a:p>
        <a:p>
          <a:pPr lvl="0" algn="ctr" defTabSz="889000">
            <a:lnSpc>
              <a:spcPct val="90000"/>
            </a:lnSpc>
            <a:spcBef>
              <a:spcPct val="0"/>
            </a:spcBef>
            <a:spcAft>
              <a:spcPct val="35000"/>
            </a:spcAft>
          </a:pPr>
          <a:r>
            <a:rPr lang="en-US" sz="2000" b="0" kern="1200" dirty="0" smtClean="0"/>
            <a:t>Growth vs. Fixed Mindset</a:t>
          </a:r>
          <a:endParaRPr lang="en-US" sz="2000" kern="1200" dirty="0"/>
        </a:p>
      </dsp:txBody>
      <dsp:txXfrm>
        <a:off x="5402844" y="1387793"/>
        <a:ext cx="1523023" cy="1575751"/>
      </dsp:txXfrm>
    </dsp:sp>
    <dsp:sp modelId="{7B0C7520-CF60-4061-98C9-9A6306CEF3B3}">
      <dsp:nvSpPr>
        <dsp:cNvPr id="0" name=""/>
        <dsp:cNvSpPr/>
      </dsp:nvSpPr>
      <dsp:spPr>
        <a:xfrm>
          <a:off x="709265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4:</a:t>
          </a:r>
        </a:p>
        <a:p>
          <a:pPr lvl="0" algn="ctr" defTabSz="889000">
            <a:lnSpc>
              <a:spcPct val="90000"/>
            </a:lnSpc>
            <a:spcBef>
              <a:spcPct val="0"/>
            </a:spcBef>
            <a:spcAft>
              <a:spcPct val="35000"/>
            </a:spcAft>
          </a:pPr>
          <a:r>
            <a:rPr lang="en-US" sz="2000" b="0" kern="1200" dirty="0" smtClean="0"/>
            <a:t>Building a Plan for Academic Optimism</a:t>
          </a:r>
          <a:endParaRPr lang="en-US" sz="2000" kern="1200" dirty="0"/>
        </a:p>
      </dsp:txBody>
      <dsp:txXfrm>
        <a:off x="7175042" y="1387793"/>
        <a:ext cx="1523023" cy="157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557A-A1F1-4BA1-B659-069E63A21C44}">
      <dsp:nvSpPr>
        <dsp:cNvPr id="0" name=""/>
        <dsp:cNvSpPr/>
      </dsp:nvSpPr>
      <dsp:spPr>
        <a:xfrm>
          <a:off x="658823" y="0"/>
          <a:ext cx="746667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A8EB8-9B8D-48AE-82CD-18306B63FD7E}">
      <dsp:nvSpPr>
        <dsp:cNvPr id="0" name=""/>
        <dsp:cNvSpPr/>
      </dsp:nvSpPr>
      <dsp:spPr>
        <a:xfrm>
          <a:off x="386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Introductory Activity</a:t>
          </a:r>
          <a:endParaRPr lang="en-US" sz="2000" kern="1200" dirty="0"/>
        </a:p>
      </dsp:txBody>
      <dsp:txXfrm>
        <a:off x="86252" y="1387793"/>
        <a:ext cx="1523023" cy="1575751"/>
      </dsp:txXfrm>
    </dsp:sp>
    <dsp:sp modelId="{C38541EF-4DF9-41B0-9D5E-4E47D74DF639}">
      <dsp:nvSpPr>
        <dsp:cNvPr id="0" name=""/>
        <dsp:cNvSpPr/>
      </dsp:nvSpPr>
      <dsp:spPr>
        <a:xfrm>
          <a:off x="1776057"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effectLst/>
            </a:rPr>
            <a:t>Part 1:</a:t>
          </a:r>
        </a:p>
        <a:p>
          <a:pPr lvl="0" algn="ctr" defTabSz="889000">
            <a:lnSpc>
              <a:spcPct val="90000"/>
            </a:lnSpc>
            <a:spcBef>
              <a:spcPct val="0"/>
            </a:spcBef>
            <a:spcAft>
              <a:spcPct val="35000"/>
            </a:spcAft>
          </a:pPr>
          <a:r>
            <a:rPr lang="en-US" sz="2000" b="0" kern="1200" dirty="0" smtClean="0">
              <a:effectLst/>
            </a:rPr>
            <a:t>What it takes for Student Success</a:t>
          </a:r>
          <a:endParaRPr lang="en-US" sz="2000" b="0" kern="1200" dirty="0"/>
        </a:p>
      </dsp:txBody>
      <dsp:txXfrm>
        <a:off x="1858449" y="1387793"/>
        <a:ext cx="1523023" cy="1575751"/>
      </dsp:txXfrm>
    </dsp:sp>
    <dsp:sp modelId="{4826D4E2-F0C0-4A47-8BE4-D4D4C6E4F1C2}">
      <dsp:nvSpPr>
        <dsp:cNvPr id="0" name=""/>
        <dsp:cNvSpPr/>
      </dsp:nvSpPr>
      <dsp:spPr>
        <a:xfrm>
          <a:off x="3548255"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2:</a:t>
          </a:r>
        </a:p>
        <a:p>
          <a:pPr lvl="0" algn="ctr" defTabSz="889000">
            <a:lnSpc>
              <a:spcPct val="90000"/>
            </a:lnSpc>
            <a:spcBef>
              <a:spcPct val="0"/>
            </a:spcBef>
            <a:spcAft>
              <a:spcPct val="35000"/>
            </a:spcAft>
          </a:pPr>
          <a:r>
            <a:rPr lang="en-US" sz="2000" b="0" kern="1200" dirty="0" smtClean="0"/>
            <a:t>Academic Optimism</a:t>
          </a:r>
          <a:endParaRPr lang="en-US" sz="2000" kern="1200" dirty="0"/>
        </a:p>
      </dsp:txBody>
      <dsp:txXfrm>
        <a:off x="3630647" y="1387793"/>
        <a:ext cx="1523023" cy="1575751"/>
      </dsp:txXfrm>
    </dsp:sp>
    <dsp:sp modelId="{301895F6-ABC0-4D82-A2F5-4438A2A8BD7C}">
      <dsp:nvSpPr>
        <dsp:cNvPr id="0" name=""/>
        <dsp:cNvSpPr/>
      </dsp:nvSpPr>
      <dsp:spPr>
        <a:xfrm>
          <a:off x="5320452"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3:</a:t>
          </a:r>
        </a:p>
        <a:p>
          <a:pPr lvl="0" algn="ctr" defTabSz="889000">
            <a:lnSpc>
              <a:spcPct val="90000"/>
            </a:lnSpc>
            <a:spcBef>
              <a:spcPct val="0"/>
            </a:spcBef>
            <a:spcAft>
              <a:spcPct val="35000"/>
            </a:spcAft>
          </a:pPr>
          <a:r>
            <a:rPr lang="en-US" sz="2000" b="0" kern="1200" dirty="0" smtClean="0"/>
            <a:t>Growth vs. Fixed Mindset</a:t>
          </a:r>
          <a:endParaRPr lang="en-US" sz="2000" kern="1200" dirty="0"/>
        </a:p>
      </dsp:txBody>
      <dsp:txXfrm>
        <a:off x="5402844" y="1387793"/>
        <a:ext cx="1523023" cy="1575751"/>
      </dsp:txXfrm>
    </dsp:sp>
    <dsp:sp modelId="{7B0C7520-CF60-4061-98C9-9A6306CEF3B3}">
      <dsp:nvSpPr>
        <dsp:cNvPr id="0" name=""/>
        <dsp:cNvSpPr/>
      </dsp:nvSpPr>
      <dsp:spPr>
        <a:xfrm>
          <a:off x="7092650" y="1305401"/>
          <a:ext cx="1687807" cy="1740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n-US" sz="2000" b="1" kern="1200" dirty="0" smtClean="0"/>
            <a:t>Part 4:</a:t>
          </a:r>
        </a:p>
        <a:p>
          <a:pPr lvl="0" algn="ctr" defTabSz="889000">
            <a:lnSpc>
              <a:spcPct val="90000"/>
            </a:lnSpc>
            <a:spcBef>
              <a:spcPct val="0"/>
            </a:spcBef>
            <a:spcAft>
              <a:spcPct val="35000"/>
            </a:spcAft>
          </a:pPr>
          <a:r>
            <a:rPr lang="en-US" sz="2000" b="0" kern="1200" dirty="0" smtClean="0"/>
            <a:t>Building a Plan for Academic Optimism</a:t>
          </a:r>
          <a:endParaRPr lang="en-US" sz="2000" kern="1200" dirty="0"/>
        </a:p>
      </dsp:txBody>
      <dsp:txXfrm>
        <a:off x="7175042" y="1387793"/>
        <a:ext cx="1523023" cy="15757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612E62D5-F365-4F7B-B529-25503DDED429}" type="datetimeFigureOut">
              <a:rPr lang="en-US" smtClean="0"/>
              <a:t>1/6/2015</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C2A77012-468A-4389-BDBB-3E5F798584D9}" type="slidenum">
              <a:rPr lang="en-US" smtClean="0"/>
              <a:pPr/>
              <a:t>‹#›</a:t>
            </a:fld>
            <a:endParaRPr lang="en-US" dirty="0"/>
          </a:p>
        </p:txBody>
      </p:sp>
    </p:spTree>
    <p:extLst>
      <p:ext uri="{BB962C8B-B14F-4D97-AF65-F5344CB8AC3E}">
        <p14:creationId xmlns:p14="http://schemas.microsoft.com/office/powerpoint/2010/main" val="2390878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C1C6F2B-451E-4F67-80F4-C7A154E8A30C}" type="datetimeFigureOut">
              <a:rPr lang="en-US" smtClean="0"/>
              <a:t>1/6/2015</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538F621-8F2C-4F90-852A-E36809B397B3}" type="slidenum">
              <a:rPr lang="en-US" smtClean="0"/>
              <a:pPr/>
              <a:t>‹#›</a:t>
            </a:fld>
            <a:endParaRPr lang="en-US" dirty="0"/>
          </a:p>
        </p:txBody>
      </p:sp>
    </p:spTree>
    <p:extLst>
      <p:ext uri="{BB962C8B-B14F-4D97-AF65-F5344CB8AC3E}">
        <p14:creationId xmlns:p14="http://schemas.microsoft.com/office/powerpoint/2010/main" val="40079244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rveys.pcgus.com/s3/CT-Module-1b"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cast.org/library/video/udl_at_a_glance/index.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teachingchannel.org/videos/descriptive-details-sensory-languag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urveys.pcgus.com/s3/CT-Module-1b"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a:t>
            </a:fld>
            <a:endParaRPr lang="en-US" dirty="0"/>
          </a:p>
        </p:txBody>
      </p:sp>
    </p:spTree>
    <p:extLst>
      <p:ext uri="{BB962C8B-B14F-4D97-AF65-F5344CB8AC3E}">
        <p14:creationId xmlns:p14="http://schemas.microsoft.com/office/powerpoint/2010/main" val="158486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a:t>
            </a:r>
            <a:r>
              <a:rPr lang="en-US" baseline="0" dirty="0" smtClean="0"/>
              <a:t> section of this module, the school teams will be focused on recognizing and creating conditions for Academic Optimism. </a:t>
            </a:r>
            <a:r>
              <a:rPr lang="en-US" dirty="0" smtClean="0"/>
              <a:t>Share with participants that educational expectations have changed under the new CT Core Standards</a:t>
            </a:r>
            <a:r>
              <a:rPr lang="en-US" baseline="0" dirty="0" smtClean="0"/>
              <a:t> with the goal being that</a:t>
            </a:r>
            <a:r>
              <a:rPr lang="en-US" dirty="0" smtClean="0"/>
              <a:t> all students need to be career and college ready before leaving high school. However, if teachers or school</a:t>
            </a:r>
            <a:r>
              <a:rPr lang="en-US" baseline="0" dirty="0" smtClean="0"/>
              <a:t> </a:t>
            </a:r>
            <a:r>
              <a:rPr lang="en-US" dirty="0" smtClean="0"/>
              <a:t>leaders do not believe their students can reach those academic</a:t>
            </a:r>
            <a:r>
              <a:rPr lang="en-US" baseline="0" dirty="0" smtClean="0"/>
              <a:t> </a:t>
            </a:r>
            <a:r>
              <a:rPr lang="en-US" dirty="0" smtClean="0"/>
              <a:t>goals, the</a:t>
            </a:r>
            <a:r>
              <a:rPr lang="en-US" baseline="0" dirty="0" smtClean="0"/>
              <a:t>n students will not have opportunities for success.</a:t>
            </a:r>
            <a:r>
              <a:rPr lang="en-US" dirty="0" smtClean="0"/>
              <a:t> As school teams, the</a:t>
            </a:r>
            <a:r>
              <a:rPr lang="en-US" baseline="0" dirty="0" smtClean="0"/>
              <a:t>y </a:t>
            </a:r>
            <a:r>
              <a:rPr lang="en-US" dirty="0" smtClean="0"/>
              <a:t>must find ways to support a high level of optimism in their</a:t>
            </a:r>
            <a:r>
              <a:rPr lang="en-US" baseline="0" dirty="0" smtClean="0"/>
              <a:t> school.</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10</a:t>
            </a:fld>
            <a:endParaRPr lang="en-US" dirty="0"/>
          </a:p>
        </p:txBody>
      </p:sp>
    </p:spTree>
    <p:extLst>
      <p:ext uri="{BB962C8B-B14F-4D97-AF65-F5344CB8AC3E}">
        <p14:creationId xmlns:p14="http://schemas.microsoft.com/office/powerpoint/2010/main" val="254905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Essential</a:t>
            </a:r>
            <a:r>
              <a:rPr lang="en-US" baseline="0" dirty="0" smtClean="0"/>
              <a:t> Question. Ask the participants to discuss with someone at their table what they believe Academic Optimism looks like in school. Also have them discuss what faculty members could do to support that concept. Ask volunteers to share what they believe Academic Optimism would like in a school setting. This is a lead in to a new body of research that many participants will not be familiar with.</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11</a:t>
            </a:fld>
            <a:endParaRPr lang="en-US" dirty="0"/>
          </a:p>
        </p:txBody>
      </p:sp>
    </p:spTree>
    <p:extLst>
      <p:ext uri="{BB962C8B-B14F-4D97-AF65-F5344CB8AC3E}">
        <p14:creationId xmlns:p14="http://schemas.microsoft.com/office/powerpoint/2010/main" val="366502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aloud (or ask</a:t>
            </a:r>
            <a:r>
              <a:rPr lang="en-US" baseline="0" dirty="0" smtClean="0"/>
              <a:t> a participant to read) </a:t>
            </a:r>
            <a:r>
              <a:rPr lang="en-US" dirty="0" smtClean="0"/>
              <a:t>the definition of Academic Optimism. Let p</a:t>
            </a:r>
            <a:r>
              <a:rPr lang="en-US" baseline="0" dirty="0" smtClean="0"/>
              <a:t>articipants</a:t>
            </a:r>
            <a:r>
              <a:rPr lang="en-US" dirty="0" smtClean="0"/>
              <a:t> know that research on Academic Optimism, by Wayne</a:t>
            </a:r>
            <a:r>
              <a:rPr lang="en-US" baseline="0" dirty="0" smtClean="0"/>
              <a:t> </a:t>
            </a:r>
            <a:r>
              <a:rPr lang="en-US" dirty="0" smtClean="0"/>
              <a:t>Hoy</a:t>
            </a:r>
            <a:r>
              <a:rPr lang="en-US" baseline="0" dirty="0" smtClean="0"/>
              <a:t> of Ohio State University School of Educational Policy and Leadership, </a:t>
            </a:r>
            <a:r>
              <a:rPr lang="en-US" dirty="0" smtClean="0"/>
              <a:t>will play an important role in the success</a:t>
            </a:r>
            <a:r>
              <a:rPr lang="en-US" baseline="0" dirty="0" smtClean="0"/>
              <a:t> of all students as they transition to the new CT Core Standards. Dr. Hoy has been researching this construct for 40 years and has provided a compilation of the research to PCG for this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few slides will provide an overview of the three constructs of Academic Optimism. Once the participants receive the overview, they will be watching its implementation in action at an elementary school.</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12</a:t>
            </a:fld>
            <a:endParaRPr lang="en-US" dirty="0"/>
          </a:p>
        </p:txBody>
      </p:sp>
    </p:spTree>
    <p:extLst>
      <p:ext uri="{BB962C8B-B14F-4D97-AF65-F5344CB8AC3E}">
        <p14:creationId xmlns:p14="http://schemas.microsoft.com/office/powerpoint/2010/main" val="15020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Academic Emphasis</a:t>
            </a:r>
            <a:r>
              <a:rPr lang="en-US" dirty="0" smtClean="0"/>
              <a:t>: Academic achievement is important</a:t>
            </a:r>
          </a:p>
          <a:p>
            <a:r>
              <a:rPr lang="en-US" b="1" dirty="0" smtClean="0"/>
              <a:t>Faculty Trust</a:t>
            </a:r>
            <a:r>
              <a:rPr lang="en-US" dirty="0" smtClean="0"/>
              <a:t>: Students and parents can be trusted to cooperate with teachers </a:t>
            </a:r>
          </a:p>
          <a:p>
            <a:r>
              <a:rPr lang="en-US" b="1" dirty="0" smtClean="0"/>
              <a:t>Collective Efficacy</a:t>
            </a:r>
            <a:r>
              <a:rPr lang="en-US" dirty="0" smtClean="0"/>
              <a:t>: A school-wide confidence that students will succeed academically</a:t>
            </a:r>
          </a:p>
          <a:p>
            <a:r>
              <a:rPr lang="en-US" dirty="0" smtClean="0"/>
              <a:t>Note that the three</a:t>
            </a:r>
            <a:r>
              <a:rPr lang="en-US" baseline="0" dirty="0" smtClean="0"/>
              <a:t> areas are connected. They are all of equal importance.</a:t>
            </a:r>
            <a:endParaRPr lang="en-US" dirty="0" smtClean="0"/>
          </a:p>
          <a:p>
            <a:endParaRPr lang="en-US" dirty="0" smtClean="0"/>
          </a:p>
          <a:p>
            <a:r>
              <a:rPr lang="en-US" dirty="0" smtClean="0"/>
              <a:t>Three important dimensions collectively produce a potent academic environment that positively influences school achievement. Share with</a:t>
            </a:r>
            <a:r>
              <a:rPr lang="en-US" baseline="0" dirty="0" smtClean="0"/>
              <a:t> the participants that they are </a:t>
            </a:r>
            <a:r>
              <a:rPr lang="en-US" dirty="0" smtClean="0"/>
              <a:t>going to learn more about each of these</a:t>
            </a:r>
            <a:r>
              <a:rPr lang="en-US" baseline="0" dirty="0" smtClean="0"/>
              <a:t> and subsequently watch a video that depicts an elementary school environment that demonstrates all three areas.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13</a:t>
            </a:fld>
            <a:endParaRPr lang="en-US" dirty="0"/>
          </a:p>
        </p:txBody>
      </p:sp>
    </p:spTree>
    <p:extLst>
      <p:ext uri="{BB962C8B-B14F-4D97-AF65-F5344CB8AC3E}">
        <p14:creationId xmlns:p14="http://schemas.microsoft.com/office/powerpoint/2010/main" val="2507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a:lstStyle/>
          <a:p>
            <a:r>
              <a:rPr lang="en-US" dirty="0" smtClean="0"/>
              <a:t>Read the slide which provides an</a:t>
            </a:r>
            <a:r>
              <a:rPr lang="en-US" baseline="0" dirty="0" smtClean="0"/>
              <a:t> overview</a:t>
            </a:r>
            <a:r>
              <a:rPr lang="en-US" dirty="0" smtClean="0"/>
              <a:t> of academic emphasis. Your goal over the next few slides is to build a shared understanding as to what each element looks like in a school. After</a:t>
            </a:r>
            <a:r>
              <a:rPr lang="en-US" baseline="0" dirty="0" smtClean="0"/>
              <a:t> each slide, ask for comments or discussion from the participants either as a whole group or at their table.</a:t>
            </a:r>
            <a:endParaRPr lang="en-US" b="1" dirty="0" smtClean="0"/>
          </a:p>
        </p:txBody>
      </p:sp>
      <p:sp>
        <p:nvSpPr>
          <p:cNvPr id="52228" name="Date Placeholder 4"/>
          <p:cNvSpPr>
            <a:spLocks noGrp="1"/>
          </p:cNvSpPr>
          <p:nvPr>
            <p:ph type="dt" sz="quarter" idx="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6F4222-BD75-47E7-86F0-C3F3817A6052}" type="datetimeFigureOut">
              <a:rPr lang="en-US" smtClean="0">
                <a:ea typeface="ＭＳ Ｐゴシック" pitchFamily="84" charset="-128"/>
              </a:rPr>
              <a:t>1/6/2015</a:t>
            </a:fld>
            <a:endParaRPr lang="en-US" dirty="0" smtClean="0">
              <a:ea typeface="ＭＳ Ｐゴシック" pitchFamily="84" charset="-128"/>
              <a:cs typeface="ＭＳ Ｐゴシック" pitchFamily="84" charset="-128"/>
            </a:endParaRPr>
          </a:p>
        </p:txBody>
      </p:sp>
      <p:sp>
        <p:nvSpPr>
          <p:cNvPr id="52230"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30AAA0-C926-4F62-BF61-8F450DBBCD1D}" type="slidenum">
              <a:rPr lang="en-US" smtClean="0">
                <a:ea typeface="ＭＳ Ｐゴシック" pitchFamily="84" charset="-128"/>
                <a:cs typeface="ＭＳ Ｐゴシック" pitchFamily="84" charset="-128"/>
              </a:rPr>
              <a:pPr fontAlgn="base">
                <a:spcBef>
                  <a:spcPct val="0"/>
                </a:spcBef>
                <a:spcAft>
                  <a:spcPct val="0"/>
                </a:spcAft>
                <a:defRPr/>
              </a:pPr>
              <a:t>14</a:t>
            </a:fld>
            <a:endParaRPr lang="en-US" dirty="0" smtClean="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87844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a:lstStyle/>
          <a:p>
            <a:r>
              <a:rPr lang="en-US" dirty="0" smtClean="0"/>
              <a:t>Read the slide which provides an</a:t>
            </a:r>
            <a:r>
              <a:rPr lang="en-US" baseline="0" dirty="0" smtClean="0"/>
              <a:t> overview</a:t>
            </a:r>
            <a:r>
              <a:rPr lang="en-US" dirty="0" smtClean="0"/>
              <a:t> of collective efficacy. Continue to build a shared understanding as to what the element looks like in a school. After</a:t>
            </a:r>
            <a:r>
              <a:rPr lang="en-US" baseline="0" dirty="0" smtClean="0"/>
              <a:t> the slide, ask for comments or discussion from the participants either as a whole group or at their table.</a:t>
            </a:r>
            <a:endParaRPr lang="en-US" dirty="0" smtClean="0"/>
          </a:p>
        </p:txBody>
      </p:sp>
      <p:sp>
        <p:nvSpPr>
          <p:cNvPr id="54276" name="Date Placeholder 4"/>
          <p:cNvSpPr>
            <a:spLocks noGrp="1"/>
          </p:cNvSpPr>
          <p:nvPr>
            <p:ph type="dt" sz="quarter" idx="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9F72E8-A959-4DBA-B7D7-64EB84DA23C9}" type="datetimeFigureOut">
              <a:rPr lang="en-US" smtClean="0">
                <a:ea typeface="ＭＳ Ｐゴシック" pitchFamily="84" charset="-128"/>
              </a:rPr>
              <a:t>1/6/2015</a:t>
            </a:fld>
            <a:endParaRPr lang="en-US" dirty="0" smtClean="0">
              <a:ea typeface="ＭＳ Ｐゴシック" pitchFamily="84" charset="-128"/>
              <a:cs typeface="ＭＳ Ｐゴシック" pitchFamily="84" charset="-128"/>
            </a:endParaRPr>
          </a:p>
        </p:txBody>
      </p:sp>
      <p:sp>
        <p:nvSpPr>
          <p:cNvPr id="542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B7A521-D83A-4F9A-BF26-2CCCF3AEAAEF}" type="slidenum">
              <a:rPr lang="en-US" smtClean="0">
                <a:ea typeface="ＭＳ Ｐゴシック" pitchFamily="84" charset="-128"/>
                <a:cs typeface="ＭＳ Ｐゴシック" pitchFamily="84" charset="-128"/>
              </a:rPr>
              <a:pPr fontAlgn="base">
                <a:spcBef>
                  <a:spcPct val="0"/>
                </a:spcBef>
                <a:spcAft>
                  <a:spcPct val="0"/>
                </a:spcAft>
                <a:defRPr/>
              </a:pPr>
              <a:t>15</a:t>
            </a:fld>
            <a:endParaRPr lang="en-US" dirty="0" smtClean="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10368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a:lstStyle/>
          <a:p>
            <a:r>
              <a:rPr lang="en-US" dirty="0" smtClean="0"/>
              <a:t>Read the slide which provides an</a:t>
            </a:r>
            <a:r>
              <a:rPr lang="en-US" baseline="0" dirty="0" smtClean="0"/>
              <a:t> overview</a:t>
            </a:r>
            <a:r>
              <a:rPr lang="en-US" dirty="0" smtClean="0"/>
              <a:t> of trust. Continue to build a shared understanding as to what the element looks like in a school. After</a:t>
            </a:r>
            <a:r>
              <a:rPr lang="en-US" baseline="0" dirty="0" smtClean="0"/>
              <a:t> the slide, ask for comments or discussion from the participants either as a whole group or at their table. They will be moving into watching the video.</a:t>
            </a:r>
            <a:endParaRPr lang="en-US" dirty="0" smtClean="0"/>
          </a:p>
        </p:txBody>
      </p:sp>
      <p:sp>
        <p:nvSpPr>
          <p:cNvPr id="56324" name="Date Placeholder 4"/>
          <p:cNvSpPr>
            <a:spLocks noGrp="1"/>
          </p:cNvSpPr>
          <p:nvPr>
            <p:ph type="dt" sz="quarter" idx="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8E58B3-D919-48BA-B9F6-EC86C6C0CB45}" type="datetimeFigureOut">
              <a:rPr lang="en-US" smtClean="0">
                <a:ea typeface="ＭＳ Ｐゴシック" pitchFamily="84" charset="-128"/>
              </a:rPr>
              <a:t>1/6/2015</a:t>
            </a:fld>
            <a:endParaRPr lang="en-US" dirty="0" smtClean="0">
              <a:ea typeface="ＭＳ Ｐゴシック" pitchFamily="84" charset="-128"/>
              <a:cs typeface="ＭＳ Ｐゴシック" pitchFamily="84" charset="-128"/>
            </a:endParaRPr>
          </a:p>
        </p:txBody>
      </p:sp>
      <p:sp>
        <p:nvSpPr>
          <p:cNvPr id="56326"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541563-00D6-4C8E-9B0F-FCC844674608}" type="slidenum">
              <a:rPr lang="en-US" smtClean="0">
                <a:ea typeface="ＭＳ Ｐゴシック" pitchFamily="84" charset="-128"/>
                <a:cs typeface="ＭＳ Ｐゴシック" pitchFamily="84" charset="-128"/>
              </a:rPr>
              <a:pPr fontAlgn="base">
                <a:spcBef>
                  <a:spcPct val="0"/>
                </a:spcBef>
                <a:spcAft>
                  <a:spcPct val="0"/>
                </a:spcAft>
                <a:defRPr/>
              </a:pPr>
              <a:t>16</a:t>
            </a:fld>
            <a:endParaRPr lang="en-US" dirty="0" smtClean="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693657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playing the video, ask the participants</a:t>
            </a:r>
            <a:r>
              <a:rPr lang="en-US" baseline="0" dirty="0" smtClean="0"/>
              <a:t> to locate their video note taking sheet in the Participant Guide on </a:t>
            </a:r>
            <a:r>
              <a:rPr lang="en-US" b="0" baseline="0" dirty="0" smtClean="0"/>
              <a:t>page 9</a:t>
            </a:r>
            <a:r>
              <a:rPr lang="en-US" baseline="0" dirty="0" smtClean="0"/>
              <a:t>. They will be using the Note Catcher to jot down notes regarding how all three areas of academic optimism can be seen within the school. The video is </a:t>
            </a:r>
            <a:r>
              <a:rPr lang="en-US" b="1" baseline="0" dirty="0" smtClean="0"/>
              <a:t>7:38. </a:t>
            </a:r>
            <a:r>
              <a:rPr lang="en-US" baseline="0" dirty="0" smtClean="0"/>
              <a:t>The participants will reference the notes while discussing the three areas in table groups after the video. Between the video and the discussion, participants will be given </a:t>
            </a:r>
            <a:r>
              <a:rPr lang="en-US" b="1" baseline="0" dirty="0" smtClean="0"/>
              <a:t>20 minutes</a:t>
            </a:r>
            <a:r>
              <a:rPr lang="en-US" baseline="0" dirty="0" smtClean="0"/>
              <a:t> for this part of the activity.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the video web address: https://www.youtube.com/watch?v=qruX_1vyJhA</a:t>
            </a:r>
          </a:p>
        </p:txBody>
      </p:sp>
      <p:sp>
        <p:nvSpPr>
          <p:cNvPr id="4" name="Slide Number Placeholder 3"/>
          <p:cNvSpPr>
            <a:spLocks noGrp="1"/>
          </p:cNvSpPr>
          <p:nvPr>
            <p:ph type="sldNum" sz="quarter" idx="10"/>
          </p:nvPr>
        </p:nvSpPr>
        <p:spPr/>
        <p:txBody>
          <a:bodyPr/>
          <a:lstStyle/>
          <a:p>
            <a:fld id="{E538F621-8F2C-4F90-852A-E36809B397B3}" type="slidenum">
              <a:rPr lang="en-US" smtClean="0"/>
              <a:pPr/>
              <a:t>17</a:t>
            </a:fld>
            <a:endParaRPr lang="en-US" dirty="0"/>
          </a:p>
        </p:txBody>
      </p:sp>
    </p:spTree>
    <p:extLst>
      <p:ext uri="{BB962C8B-B14F-4D97-AF65-F5344CB8AC3E}">
        <p14:creationId xmlns:p14="http://schemas.microsoft.com/office/powerpoint/2010/main" val="287369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dirty="0" smtClean="0">
                <a:effectLst/>
              </a:rPr>
              <a:t>This activity brings the construct of Academic Optimism back to their own school. Ask the team to discuss the video</a:t>
            </a:r>
            <a:r>
              <a:rPr lang="en-US" baseline="0" dirty="0" smtClean="0">
                <a:effectLst/>
              </a:rPr>
              <a:t> and using the Activity Sheet, determine areas that are present and what areas are lacking. They will have </a:t>
            </a:r>
            <a:r>
              <a:rPr lang="en-US" b="1" baseline="0" dirty="0" smtClean="0">
                <a:effectLst/>
              </a:rPr>
              <a:t>25 minutes </a:t>
            </a:r>
            <a:r>
              <a:rPr lang="en-US" baseline="0" dirty="0" smtClean="0">
                <a:effectLst/>
              </a:rPr>
              <a:t>to complete this activity.</a:t>
            </a:r>
            <a:endParaRPr lang="en-US" dirty="0" smtClean="0"/>
          </a:p>
        </p:txBody>
      </p:sp>
      <p:sp>
        <p:nvSpPr>
          <p:cNvPr id="78853" name="Date Placeholder 4"/>
          <p:cNvSpPr>
            <a:spLocks noGrp="1"/>
          </p:cNvSpPr>
          <p:nvPr>
            <p:ph type="dt" sz="quarter" idx="1"/>
          </p:nvPr>
        </p:nvSpPr>
        <p:spPr bwMode="auto">
          <a:noFill/>
          <a:ln>
            <a:miter lim="800000"/>
            <a:headEnd/>
            <a:tailEnd/>
          </a:ln>
        </p:spPr>
        <p:txBody>
          <a:bodyPr anchor="t"/>
          <a:lstStyle/>
          <a:p>
            <a:fld id="{23E8F5A9-21EE-4D23-8DEE-50F9FA431916}" type="datetimeFigureOut">
              <a:rPr lang="en-US" smtClean="0">
                <a:latin typeface="Arial" pitchFamily="34" charset="0"/>
              </a:rPr>
              <a:t>1/6/2015</a:t>
            </a:fld>
            <a:endParaRPr lang="en-US" dirty="0" smtClean="0">
              <a:latin typeface="Arial" pitchFamily="34" charset="0"/>
            </a:endParaRPr>
          </a:p>
        </p:txBody>
      </p:sp>
      <p:sp>
        <p:nvSpPr>
          <p:cNvPr id="78855" name="Slide Number Placeholder 6"/>
          <p:cNvSpPr>
            <a:spLocks noGrp="1"/>
          </p:cNvSpPr>
          <p:nvPr>
            <p:ph type="sldNum" sz="quarter" idx="5"/>
          </p:nvPr>
        </p:nvSpPr>
        <p:spPr bwMode="auto">
          <a:noFill/>
          <a:ln>
            <a:miter lim="800000"/>
            <a:headEnd/>
            <a:tailEnd/>
          </a:ln>
        </p:spPr>
        <p:txBody>
          <a:bodyPr/>
          <a:lstStyle/>
          <a:p>
            <a:fld id="{946FF4C0-7F24-4E9A-AD87-0A23F7F39FE1}" type="slidenum">
              <a:rPr lang="en-US"/>
              <a:pPr/>
              <a:t>18</a:t>
            </a:fld>
            <a:endParaRPr lang="en-US" dirty="0"/>
          </a:p>
        </p:txBody>
      </p:sp>
    </p:spTree>
    <p:extLst>
      <p:ext uri="{BB962C8B-B14F-4D97-AF65-F5344CB8AC3E}">
        <p14:creationId xmlns:p14="http://schemas.microsoft.com/office/powerpoint/2010/main" val="836724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952500" y="854075"/>
            <a:ext cx="5118100" cy="3838575"/>
          </a:xfrm>
          <a:noFill/>
          <a:ln>
            <a:solidFill>
              <a:srgbClr val="000000"/>
            </a:solidFill>
            <a:miter lim="800000"/>
            <a:headEnd/>
            <a:tailEnd/>
          </a:ln>
        </p:spPr>
      </p:sp>
      <p:sp>
        <p:nvSpPr>
          <p:cNvPr id="80899" name="Notes Placeholder 2"/>
          <p:cNvSpPr>
            <a:spLocks noGrp="1"/>
          </p:cNvSpPr>
          <p:nvPr>
            <p:ph type="body" idx="1"/>
          </p:nvPr>
        </p:nvSpPr>
        <p:spPr bwMode="auto">
          <a:xfrm>
            <a:off x="702310" y="5176572"/>
            <a:ext cx="5618480" cy="3665458"/>
          </a:xfrm>
          <a:noFill/>
        </p:spPr>
        <p:txBody>
          <a:bodyPr wrap="square" numCol="1" anchor="t" anchorCtr="0" compatLnSpc="1">
            <a:prstTxWarp prst="textNoShape">
              <a:avLst/>
            </a:prstTxWarp>
          </a:bodyPr>
          <a:lstStyle/>
          <a:p>
            <a:pPr eaLnBrk="1" hangingPunct="1">
              <a:spcBef>
                <a:spcPct val="0"/>
              </a:spcBef>
            </a:pPr>
            <a:r>
              <a:rPr lang="en-US" dirty="0" smtClean="0"/>
              <a:t>The break should be 10 minutes.</a:t>
            </a:r>
            <a:r>
              <a:rPr lang="en-US" baseline="0" dirty="0" smtClean="0"/>
              <a:t> </a:t>
            </a:r>
            <a:r>
              <a:rPr lang="en-US" dirty="0" smtClean="0"/>
              <a:t>Remind the participants to try to be timely in their return. When participants return, we will look at Growth and Fixed</a:t>
            </a:r>
            <a:r>
              <a:rPr lang="en-US" baseline="0" dirty="0" smtClean="0"/>
              <a:t> Mindsets.</a:t>
            </a:r>
            <a:endParaRPr lang="en-US" dirty="0" smtClean="0"/>
          </a:p>
        </p:txBody>
      </p:sp>
      <p:sp>
        <p:nvSpPr>
          <p:cNvPr id="80901" name="Date Placeholder 4"/>
          <p:cNvSpPr>
            <a:spLocks noGrp="1"/>
          </p:cNvSpPr>
          <p:nvPr>
            <p:ph type="dt" sz="quarter" idx="1"/>
          </p:nvPr>
        </p:nvSpPr>
        <p:spPr bwMode="auto">
          <a:noFill/>
          <a:ln>
            <a:miter lim="800000"/>
            <a:headEnd/>
            <a:tailEnd/>
          </a:ln>
        </p:spPr>
        <p:txBody>
          <a:bodyPr anchor="t"/>
          <a:lstStyle/>
          <a:p>
            <a:fld id="{DAFD40CC-5B8F-4763-9A34-F70FF43E9284}" type="datetimeFigureOut">
              <a:rPr lang="en-US" smtClean="0">
                <a:latin typeface="Arial" pitchFamily="34" charset="0"/>
              </a:rPr>
              <a:t>1/6/2015</a:t>
            </a:fld>
            <a:endParaRPr lang="en-US" dirty="0" smtClean="0">
              <a:latin typeface="Arial" pitchFamily="34" charset="0"/>
            </a:endParaRPr>
          </a:p>
        </p:txBody>
      </p:sp>
      <p:sp>
        <p:nvSpPr>
          <p:cNvPr id="80903" name="Slide Number Placeholder 6"/>
          <p:cNvSpPr>
            <a:spLocks noGrp="1"/>
          </p:cNvSpPr>
          <p:nvPr>
            <p:ph type="sldNum" sz="quarter" idx="5"/>
          </p:nvPr>
        </p:nvSpPr>
        <p:spPr bwMode="auto">
          <a:noFill/>
          <a:ln>
            <a:miter lim="800000"/>
            <a:headEnd/>
            <a:tailEnd/>
          </a:ln>
        </p:spPr>
        <p:txBody>
          <a:bodyPr/>
          <a:lstStyle/>
          <a:p>
            <a:fld id="{97303154-0DE2-4FCD-9524-3B8CD64C3B34}" type="slidenum">
              <a:rPr lang="en-US"/>
              <a:pPr/>
              <a:t>19</a:t>
            </a:fld>
            <a:endParaRPr lang="en-US" dirty="0"/>
          </a:p>
        </p:txBody>
      </p:sp>
    </p:spTree>
    <p:extLst>
      <p:ext uri="{BB962C8B-B14F-4D97-AF65-F5344CB8AC3E}">
        <p14:creationId xmlns:p14="http://schemas.microsoft.com/office/powerpoint/2010/main" val="1012353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Review the agenda noting there will </a:t>
            </a:r>
            <a:r>
              <a:rPr lang="en-US" dirty="0" smtClean="0">
                <a:solidFill>
                  <a:schemeClr val="tx1"/>
                </a:solidFill>
              </a:rPr>
              <a:t>be a break for lunch as well as a short morning and afternoon break. You may want to add the importance of coming back from breaks on time to ensure enough time to complete all the work of the day. The afternoon</a:t>
            </a:r>
            <a:r>
              <a:rPr lang="en-US" baseline="0" dirty="0" smtClean="0">
                <a:solidFill>
                  <a:schemeClr val="tx1"/>
                </a:solidFill>
              </a:rPr>
              <a:t> session will have a different focus: Universal Design for Learning.</a:t>
            </a:r>
            <a:endParaRPr lang="en-US" dirty="0" smtClean="0">
              <a:solidFill>
                <a:schemeClr val="tx1"/>
              </a:solidFill>
            </a:endParaRPr>
          </a:p>
        </p:txBody>
      </p:sp>
      <p:sp>
        <p:nvSpPr>
          <p:cNvPr id="26629" name="Date Placeholder 4"/>
          <p:cNvSpPr>
            <a:spLocks noGrp="1"/>
          </p:cNvSpPr>
          <p:nvPr>
            <p:ph type="dt" sz="quarter" idx="1"/>
          </p:nvPr>
        </p:nvSpPr>
        <p:spPr bwMode="auto">
          <a:noFill/>
          <a:ln>
            <a:miter lim="800000"/>
            <a:headEnd/>
            <a:tailEnd/>
          </a:ln>
        </p:spPr>
        <p:txBody>
          <a:bodyPr anchor="t"/>
          <a:lstStyle/>
          <a:p>
            <a:fld id="{D0D3BCC5-B50C-47CD-B109-10A2F986E9CD}" type="datetimeFigureOut">
              <a:rPr lang="en-US" smtClean="0">
                <a:latin typeface="Arial" pitchFamily="34" charset="0"/>
              </a:rPr>
              <a:t>1/6/2015</a:t>
            </a:fld>
            <a:endParaRPr lang="en-US" dirty="0" smtClean="0">
              <a:latin typeface="Arial" pitchFamily="34" charset="0"/>
            </a:endParaRPr>
          </a:p>
        </p:txBody>
      </p:sp>
      <p:sp>
        <p:nvSpPr>
          <p:cNvPr id="26631" name="Slide Number Placeholder 6"/>
          <p:cNvSpPr>
            <a:spLocks noGrp="1"/>
          </p:cNvSpPr>
          <p:nvPr>
            <p:ph type="sldNum" sz="quarter" idx="5"/>
          </p:nvPr>
        </p:nvSpPr>
        <p:spPr bwMode="auto">
          <a:noFill/>
          <a:ln>
            <a:miter lim="800000"/>
            <a:headEnd/>
            <a:tailEnd/>
          </a:ln>
        </p:spPr>
        <p:txBody>
          <a:bodyPr/>
          <a:lstStyle/>
          <a:p>
            <a:fld id="{D115B20F-5266-4D9C-9293-ED325C5B0D33}" type="slidenum">
              <a:rPr lang="en-US"/>
              <a:pPr/>
              <a:t>2</a:t>
            </a:fld>
            <a:endParaRPr lang="en-US" dirty="0"/>
          </a:p>
        </p:txBody>
      </p:sp>
    </p:spTree>
    <p:extLst>
      <p:ext uri="{BB962C8B-B14F-4D97-AF65-F5344CB8AC3E}">
        <p14:creationId xmlns:p14="http://schemas.microsoft.com/office/powerpoint/2010/main" val="197834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dirty="0" smtClean="0"/>
              <a:t>(Part 3; Slides 22-32, will take about 50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20</a:t>
            </a:fld>
            <a:endParaRPr lang="en-US" dirty="0"/>
          </a:p>
        </p:txBody>
      </p:sp>
    </p:spTree>
    <p:extLst>
      <p:ext uri="{BB962C8B-B14F-4D97-AF65-F5344CB8AC3E}">
        <p14:creationId xmlns:p14="http://schemas.microsoft.com/office/powerpoint/2010/main" val="2392777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based off of Dr. Carol</a:t>
            </a:r>
            <a:r>
              <a:rPr lang="en-US" baseline="0" dirty="0" smtClean="0"/>
              <a:t> Dweck’s work in Mindset. The participants will be reading more details about Growth vs Fixed Mindset in the next activity.</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21</a:t>
            </a:fld>
            <a:endParaRPr lang="en-US" dirty="0"/>
          </a:p>
        </p:txBody>
      </p:sp>
    </p:spTree>
    <p:extLst>
      <p:ext uri="{BB962C8B-B14F-4D97-AF65-F5344CB8AC3E}">
        <p14:creationId xmlns:p14="http://schemas.microsoft.com/office/powerpoint/2010/main" val="239432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Using the ABC</a:t>
            </a:r>
            <a:r>
              <a:rPr lang="en-US" baseline="0" dirty="0" smtClean="0"/>
              <a:t>…Plus One protocol, participants read the article on Growth vs. Fixed Mindset. Participants use this protocol to identify areas that they agree with and can connect to their school. The important component of this protocol is that we want the teams to think where they can apply some of the content within their school. </a:t>
            </a:r>
            <a:r>
              <a:rPr lang="en-US" b="1" baseline="0" dirty="0" smtClean="0"/>
              <a:t>Allow 20 minutes for this activity.</a:t>
            </a:r>
          </a:p>
          <a:p>
            <a:pPr eaLnBrk="1" hangingPunct="1">
              <a:spcBef>
                <a:spcPct val="0"/>
              </a:spcBef>
            </a:pPr>
            <a:endParaRPr lang="en-US" b="1" baseline="0" dirty="0" smtClean="0"/>
          </a:p>
          <a:p>
            <a:r>
              <a:rPr lang="en-US" sz="1200" b="1" kern="1200" dirty="0" smtClean="0">
                <a:solidFill>
                  <a:schemeClr val="tx1"/>
                </a:solidFill>
                <a:effectLst/>
                <a:latin typeface="+mn-lt"/>
                <a:ea typeface="+mn-ea"/>
                <a:cs typeface="+mn-cs"/>
              </a:rPr>
              <a:t>Activity 3: ABC…Plus One Protocol</a:t>
            </a:r>
          </a:p>
          <a:p>
            <a:r>
              <a:rPr lang="en-US" sz="1200" b="1" kern="1200" cap="all"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ABC…Plus One is a reading strategy protocol for small groups to explore ideas, areas of agreement, and connections. Each participant selects and records responses to specific prompts on the Note Catcher on page 15 of the Participant Guide.</a:t>
            </a:r>
          </a:p>
          <a:p>
            <a:r>
              <a:rPr lang="en-US" sz="1200" b="1" kern="1200" cap="all" dirty="0" smtClean="0">
                <a:solidFill>
                  <a:schemeClr val="tx1"/>
                </a:solidFill>
                <a:effectLst/>
                <a:latin typeface="+mn-lt"/>
                <a:ea typeface="+mn-ea"/>
                <a:cs typeface="+mn-cs"/>
              </a:rPr>
              <a:t>Directions</a:t>
            </a:r>
          </a:p>
          <a:p>
            <a:pPr lvl="0"/>
            <a:r>
              <a:rPr lang="en-US" sz="1200" kern="1200" dirty="0" smtClean="0">
                <a:solidFill>
                  <a:schemeClr val="tx1"/>
                </a:solidFill>
                <a:effectLst/>
                <a:latin typeface="+mn-lt"/>
                <a:ea typeface="+mn-ea"/>
                <a:cs typeface="+mn-cs"/>
              </a:rPr>
              <a:t>Review the ABC…Plus One process in your group. Provide each team member with a letter from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to D.</a:t>
            </a:r>
          </a:p>
          <a:p>
            <a:pPr lvl="0"/>
            <a:r>
              <a:rPr lang="en-US" sz="1200" kern="1200" dirty="0" smtClean="0">
                <a:solidFill>
                  <a:schemeClr val="tx1"/>
                </a:solidFill>
                <a:effectLst/>
                <a:latin typeface="+mn-lt"/>
                <a:ea typeface="+mn-ea"/>
                <a:cs typeface="+mn-cs"/>
              </a:rPr>
              <a:t>Starting on page 16, read the article </a:t>
            </a:r>
            <a:r>
              <a:rPr lang="en-US" sz="1200" i="1" kern="1200" dirty="0" smtClean="0">
                <a:solidFill>
                  <a:schemeClr val="tx1"/>
                </a:solidFill>
                <a:effectLst/>
                <a:latin typeface="+mn-lt"/>
                <a:ea typeface="+mn-ea"/>
                <a:cs typeface="+mn-cs"/>
              </a:rPr>
              <a:t>Creating a Growth Mindset in Your Students</a:t>
            </a:r>
            <a:r>
              <a:rPr lang="en-US" sz="1200" kern="1200" dirty="0" smtClean="0">
                <a:solidFill>
                  <a:schemeClr val="tx1"/>
                </a:solidFill>
                <a:effectLst/>
                <a:latin typeface="+mn-lt"/>
                <a:ea typeface="+mn-ea"/>
                <a:cs typeface="+mn-cs"/>
              </a:rPr>
              <a:t> and in the appropriate box record:</a:t>
            </a:r>
          </a:p>
          <a:p>
            <a:pPr lvl="0"/>
            <a:r>
              <a:rPr lang="en-US" sz="1200" kern="1200" dirty="0" smtClean="0">
                <a:solidFill>
                  <a:schemeClr val="tx1"/>
                </a:solidFill>
                <a:effectLst/>
                <a:latin typeface="+mn-lt"/>
                <a:ea typeface="+mn-ea"/>
                <a:cs typeface="+mn-cs"/>
              </a:rPr>
              <a:t>One thing with which you </a:t>
            </a:r>
            <a:r>
              <a:rPr lang="en-US" sz="1200" b="1" kern="1200" dirty="0" smtClean="0">
                <a:solidFill>
                  <a:schemeClr val="tx1"/>
                </a:solidFill>
                <a:effectLst/>
                <a:latin typeface="+mn-lt"/>
                <a:ea typeface="+mn-ea"/>
                <a:cs typeface="+mn-cs"/>
              </a:rPr>
              <a:t>Agree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a:t>
            </a:r>
            <a:r>
              <a:rPr lang="en-US" sz="1200" b="1" kern="1200" dirty="0" smtClean="0">
                <a:solidFill>
                  <a:schemeClr val="tx1"/>
                </a:solidFill>
                <a:effectLst/>
                <a:latin typeface="+mn-lt"/>
                <a:ea typeface="+mn-ea"/>
                <a:cs typeface="+mn-cs"/>
              </a:rPr>
              <a:t>Big Idea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a:t>
            </a:r>
            <a:r>
              <a:rPr lang="en-US" sz="1200" b="1" kern="1200" dirty="0" smtClean="0">
                <a:solidFill>
                  <a:schemeClr val="tx1"/>
                </a:solidFill>
                <a:effectLst/>
                <a:latin typeface="+mn-lt"/>
                <a:ea typeface="+mn-ea"/>
                <a:cs typeface="+mn-cs"/>
              </a:rPr>
              <a:t>Connection </a:t>
            </a:r>
            <a:r>
              <a:rPr lang="en-US" sz="1200" kern="1200" dirty="0" smtClean="0">
                <a:solidFill>
                  <a:schemeClr val="tx1"/>
                </a:solidFill>
                <a:effectLst/>
                <a:latin typeface="+mn-lt"/>
                <a:ea typeface="+mn-ea"/>
                <a:cs typeface="+mn-cs"/>
              </a:rPr>
              <a:t>to your current work</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Round 1:</a:t>
            </a:r>
            <a:r>
              <a:rPr lang="en-US" sz="1200" kern="1200" dirty="0" smtClean="0">
                <a:solidFill>
                  <a:schemeClr val="tx1"/>
                </a:solidFill>
                <a:effectLst/>
                <a:latin typeface="+mn-lt"/>
                <a:ea typeface="+mn-ea"/>
                <a:cs typeface="+mn-cs"/>
              </a:rPr>
              <a:t> Each member shares their </a:t>
            </a:r>
            <a:r>
              <a:rPr lang="en-US" sz="1200" b="1" kern="1200" dirty="0" smtClean="0">
                <a:solidFill>
                  <a:schemeClr val="tx1"/>
                </a:solidFill>
                <a:effectLst/>
                <a:latin typeface="+mn-lt"/>
                <a:ea typeface="+mn-ea"/>
                <a:cs typeface="+mn-cs"/>
              </a:rPr>
              <a:t>Agree </a:t>
            </a:r>
            <a:r>
              <a:rPr lang="en-US" sz="1200" kern="1200" dirty="0" smtClean="0">
                <a:solidFill>
                  <a:schemeClr val="tx1"/>
                </a:solidFill>
                <a:effectLst/>
                <a:latin typeface="+mn-lt"/>
                <a:ea typeface="+mn-ea"/>
                <a:cs typeface="+mn-cs"/>
              </a:rPr>
              <a:t>box without elaborating about why they chose that item. When all </a:t>
            </a:r>
            <a:r>
              <a:rPr lang="en-US" sz="1200" b="1" kern="1200" dirty="0" smtClean="0">
                <a:solidFill>
                  <a:schemeClr val="tx1"/>
                </a:solidFill>
                <a:effectLst/>
                <a:latin typeface="+mn-lt"/>
                <a:ea typeface="+mn-ea"/>
                <a:cs typeface="+mn-cs"/>
              </a:rPr>
              <a:t>Agree </a:t>
            </a:r>
            <a:r>
              <a:rPr lang="en-US" sz="1200" kern="1200" dirty="0" smtClean="0">
                <a:solidFill>
                  <a:schemeClr val="tx1"/>
                </a:solidFill>
                <a:effectLst/>
                <a:latin typeface="+mn-lt"/>
                <a:ea typeface="+mn-ea"/>
                <a:cs typeface="+mn-cs"/>
              </a:rPr>
              <a:t>boxes have been read, Person A offers a summarizing paraphrase of what has been said. He or she then leads a short discussion among the group about what influenced members to write what they wrote.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Round 2</a:t>
            </a:r>
            <a:r>
              <a:rPr lang="en-US" sz="1200" kern="1200" dirty="0" smtClean="0">
                <a:solidFill>
                  <a:schemeClr val="tx1"/>
                </a:solidFill>
                <a:effectLst/>
                <a:latin typeface="+mn-lt"/>
                <a:ea typeface="+mn-ea"/>
                <a:cs typeface="+mn-cs"/>
              </a:rPr>
              <a:t>: Each member repeats the process with the </a:t>
            </a:r>
            <a:r>
              <a:rPr lang="en-US" sz="1200" b="1" kern="1200" dirty="0" smtClean="0">
                <a:solidFill>
                  <a:schemeClr val="tx1"/>
                </a:solidFill>
                <a:effectLst/>
                <a:latin typeface="+mn-lt"/>
                <a:ea typeface="+mn-ea"/>
                <a:cs typeface="+mn-cs"/>
              </a:rPr>
              <a:t>Big Idea </a:t>
            </a:r>
            <a:r>
              <a:rPr lang="en-US" sz="1200" kern="1200" dirty="0" smtClean="0">
                <a:solidFill>
                  <a:schemeClr val="tx1"/>
                </a:solidFill>
                <a:effectLst/>
                <a:latin typeface="+mn-lt"/>
                <a:ea typeface="+mn-ea"/>
                <a:cs typeface="+mn-cs"/>
              </a:rPr>
              <a:t>box. Person B leads the discussion.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Round 3:</a:t>
            </a:r>
            <a:r>
              <a:rPr lang="en-US" sz="1200" kern="1200" dirty="0" smtClean="0">
                <a:solidFill>
                  <a:schemeClr val="tx1"/>
                </a:solidFill>
                <a:effectLst/>
                <a:latin typeface="+mn-lt"/>
                <a:ea typeface="+mn-ea"/>
                <a:cs typeface="+mn-cs"/>
              </a:rPr>
              <a:t> Each member repeats the process with the </a:t>
            </a:r>
            <a:r>
              <a:rPr lang="en-US" sz="1200" b="1" kern="1200" dirty="0" smtClean="0">
                <a:solidFill>
                  <a:schemeClr val="tx1"/>
                </a:solidFill>
                <a:effectLst/>
                <a:latin typeface="+mn-lt"/>
                <a:ea typeface="+mn-ea"/>
                <a:cs typeface="+mn-cs"/>
              </a:rPr>
              <a:t>Connection </a:t>
            </a:r>
            <a:r>
              <a:rPr lang="en-US" sz="1200" kern="1200" dirty="0" smtClean="0">
                <a:solidFill>
                  <a:schemeClr val="tx1"/>
                </a:solidFill>
                <a:effectLst/>
                <a:latin typeface="+mn-lt"/>
                <a:ea typeface="+mn-ea"/>
                <a:cs typeface="+mn-cs"/>
              </a:rPr>
              <a:t>box. Person C leads the discussion.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Round 4</a:t>
            </a:r>
            <a:r>
              <a:rPr lang="en-US" sz="1200" kern="1200" dirty="0" smtClean="0">
                <a:solidFill>
                  <a:schemeClr val="tx1"/>
                </a:solidFill>
                <a:effectLst/>
                <a:latin typeface="+mn-lt"/>
                <a:ea typeface="+mn-ea"/>
                <a:cs typeface="+mn-cs"/>
              </a:rPr>
              <a:t>: Each person locates the 4th box on the Note Catcher and writes how this information might be used or applied. Members repeat the process. Person D leads the discussion.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Small groups share insights with the larger group.</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Discussion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How can this protocol help to clarify the main ideas of the reading while transferring the understanding to your school setting?</a:t>
            </a:r>
            <a:endParaRPr lang="en-US" b="1" i="1" dirty="0" smtClean="0"/>
          </a:p>
        </p:txBody>
      </p:sp>
      <p:sp>
        <p:nvSpPr>
          <p:cNvPr id="55301" name="Date Placeholder 4"/>
          <p:cNvSpPr>
            <a:spLocks noGrp="1"/>
          </p:cNvSpPr>
          <p:nvPr>
            <p:ph type="dt" sz="quarter" idx="1"/>
          </p:nvPr>
        </p:nvSpPr>
        <p:spPr bwMode="auto">
          <a:noFill/>
          <a:ln>
            <a:miter lim="800000"/>
            <a:headEnd/>
            <a:tailEnd/>
          </a:ln>
        </p:spPr>
        <p:txBody>
          <a:bodyPr anchor="t"/>
          <a:lstStyle/>
          <a:p>
            <a:fld id="{3D54264B-1E4B-44CE-8286-7E938107CBF9}" type="datetimeFigureOut">
              <a:rPr lang="en-US" smtClean="0">
                <a:latin typeface="Arial" pitchFamily="34" charset="0"/>
              </a:rPr>
              <a:t>1/6/2015</a:t>
            </a:fld>
            <a:endParaRPr lang="en-US" dirty="0" smtClean="0">
              <a:latin typeface="Arial" pitchFamily="34" charset="0"/>
            </a:endParaRPr>
          </a:p>
        </p:txBody>
      </p:sp>
      <p:sp>
        <p:nvSpPr>
          <p:cNvPr id="55303" name="Slide Number Placeholder 6"/>
          <p:cNvSpPr>
            <a:spLocks noGrp="1"/>
          </p:cNvSpPr>
          <p:nvPr>
            <p:ph type="sldNum" sz="quarter" idx="5"/>
          </p:nvPr>
        </p:nvSpPr>
        <p:spPr bwMode="auto">
          <a:noFill/>
          <a:ln>
            <a:miter lim="800000"/>
            <a:headEnd/>
            <a:tailEnd/>
          </a:ln>
        </p:spPr>
        <p:txBody>
          <a:bodyPr/>
          <a:lstStyle/>
          <a:p>
            <a:fld id="{F1C7C0BE-9DD9-4E63-AD34-7189FB19A7BC}" type="slidenum">
              <a:rPr lang="en-US"/>
              <a:pPr/>
              <a:t>22</a:t>
            </a:fld>
            <a:endParaRPr lang="en-US" dirty="0"/>
          </a:p>
        </p:txBody>
      </p:sp>
    </p:spTree>
    <p:extLst>
      <p:ext uri="{BB962C8B-B14F-4D97-AF65-F5344CB8AC3E}">
        <p14:creationId xmlns:p14="http://schemas.microsoft.com/office/powerpoint/2010/main" val="96577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framework provides</a:t>
            </a:r>
            <a:r>
              <a:rPr lang="en-US" baseline="0" dirty="0" smtClean="0"/>
              <a:t> a juxtaposition of growth vs. fixed mindset in the following four areas. The next few slides will clearly demonstrate the opposing points of view of each area of the motivational framework.</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23</a:t>
            </a:fld>
            <a:endParaRPr lang="en-US" dirty="0"/>
          </a:p>
        </p:txBody>
      </p:sp>
    </p:spTree>
    <p:extLst>
      <p:ext uri="{BB962C8B-B14F-4D97-AF65-F5344CB8AC3E}">
        <p14:creationId xmlns:p14="http://schemas.microsoft.com/office/powerpoint/2010/main" val="288622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reviewing</a:t>
            </a:r>
            <a:r>
              <a:rPr lang="en-US" baseline="0" dirty="0" smtClean="0"/>
              <a:t> the slide ask the participants to Turn and Talk with someone at their table regarding the statement “Both success and failure cause anxiety.” Do they see that in their students? Do they see that in adults?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24</a:t>
            </a:fld>
            <a:endParaRPr lang="en-US" dirty="0"/>
          </a:p>
        </p:txBody>
      </p:sp>
    </p:spTree>
    <p:extLst>
      <p:ext uri="{BB962C8B-B14F-4D97-AF65-F5344CB8AC3E}">
        <p14:creationId xmlns:p14="http://schemas.microsoft.com/office/powerpoint/2010/main" val="1842131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Learning goals have shown an increase in performance and enjoyment and a decrease in negative emotions. Ask</a:t>
            </a:r>
            <a:r>
              <a:rPr lang="en-US" baseline="0" dirty="0" smtClean="0"/>
              <a:t> the participants if they have experienced that as well. Have them share experiences with others at their table.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25</a:t>
            </a:fld>
            <a:endParaRPr lang="en-US" dirty="0"/>
          </a:p>
        </p:txBody>
      </p:sp>
    </p:spTree>
    <p:extLst>
      <p:ext uri="{BB962C8B-B14F-4D97-AF65-F5344CB8AC3E}">
        <p14:creationId xmlns:p14="http://schemas.microsoft.com/office/powerpoint/2010/main" val="2927788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reviewing the slide, ask participants to see how effort and success not only can be attributed to students, but also to adults. As the schools and districts incorporate more of the CT Core Standards and instructional shifts, some staff members will see the extra effort needed as a reflection on their teaching ability rather than that there will be extra effort needed to be successful. We see this same thinking in students as well. However, with the new standards, some students who have normally been easily successful in school will need to understand that the extra effort is not a reflection on their intellect or abilities, but rather on the changes in the curriculum and in the expectations.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26</a:t>
            </a:fld>
            <a:endParaRPr lang="en-US" dirty="0"/>
          </a:p>
        </p:txBody>
      </p:sp>
    </p:spTree>
    <p:extLst>
      <p:ext uri="{BB962C8B-B14F-4D97-AF65-F5344CB8AC3E}">
        <p14:creationId xmlns:p14="http://schemas.microsoft.com/office/powerpoint/2010/main" val="3768220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slide. Discuss that it is not uncommon to hear students who are struggling saying negative statements such as they are stupid or the assignments are stupid or even the teacher is stupid. Those negative emotional statements contribute to a lack of self-esteem and perpetuate a lack of perseverance.  The statements should be turned around into something positive, which focuses on how much effort students are showing to complete the work.</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27</a:t>
            </a:fld>
            <a:endParaRPr lang="en-US" dirty="0"/>
          </a:p>
        </p:txBody>
      </p:sp>
    </p:spTree>
    <p:extLst>
      <p:ext uri="{BB962C8B-B14F-4D97-AF65-F5344CB8AC3E}">
        <p14:creationId xmlns:p14="http://schemas.microsoft.com/office/powerpoint/2010/main" val="1208735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have a plan in place to turn a</a:t>
            </a:r>
            <a:r>
              <a:rPr lang="en-US" baseline="0" dirty="0" smtClean="0"/>
              <a:t> fixed mindset into a growth mindset for both students and adults. When a student or adult keep using the wrong or unsuccessful strategy to solve a problem, it is necessary to help them find new ways to solve a problem. This will prevent them from giving up or disengaging from successful completion of the problem. By supporting new ways of thinking, you are building a culture of academic optimism in classrooms and throughout the school.</a:t>
            </a:r>
          </a:p>
        </p:txBody>
      </p:sp>
      <p:sp>
        <p:nvSpPr>
          <p:cNvPr id="4" name="Slide Number Placeholder 3"/>
          <p:cNvSpPr>
            <a:spLocks noGrp="1"/>
          </p:cNvSpPr>
          <p:nvPr>
            <p:ph type="sldNum" sz="quarter" idx="10"/>
          </p:nvPr>
        </p:nvSpPr>
        <p:spPr/>
        <p:txBody>
          <a:bodyPr/>
          <a:lstStyle/>
          <a:p>
            <a:fld id="{E538F621-8F2C-4F90-852A-E36809B397B3}" type="slidenum">
              <a:rPr lang="en-US" smtClean="0"/>
              <a:pPr/>
              <a:t>28</a:t>
            </a:fld>
            <a:endParaRPr lang="en-US" dirty="0"/>
          </a:p>
        </p:txBody>
      </p:sp>
    </p:spTree>
    <p:extLst>
      <p:ext uri="{BB962C8B-B14F-4D97-AF65-F5344CB8AC3E}">
        <p14:creationId xmlns:p14="http://schemas.microsoft.com/office/powerpoint/2010/main" val="399743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typical</a:t>
            </a:r>
            <a:r>
              <a:rPr lang="en-US" baseline="0" dirty="0" smtClean="0"/>
              <a:t> statements you may hear from students and adults with a fixed and growth mindset.  </a:t>
            </a:r>
            <a:r>
              <a:rPr lang="en-US" dirty="0" smtClean="0"/>
              <a:t>After</a:t>
            </a:r>
            <a:r>
              <a:rPr lang="en-US" baseline="0" dirty="0" smtClean="0"/>
              <a:t> reading the slide, ask participants if they see some of these behaviors in both students and adults. Have the teams discuss when they have seen this in their school and what is the antecedent for the reactive behaviors.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29</a:t>
            </a:fld>
            <a:endParaRPr lang="en-US" dirty="0"/>
          </a:p>
        </p:txBody>
      </p:sp>
    </p:spTree>
    <p:extLst>
      <p:ext uri="{BB962C8B-B14F-4D97-AF65-F5344CB8AC3E}">
        <p14:creationId xmlns:p14="http://schemas.microsoft.com/office/powerpoint/2010/main" val="53899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Point out to participants that this module is composed</a:t>
            </a:r>
            <a:r>
              <a:rPr lang="en-US" baseline="0" dirty="0" smtClean="0"/>
              <a:t> of 4 parts and the introduction. At each transition of sections, they will be reminded where we are in the module. </a:t>
            </a:r>
            <a:r>
              <a:rPr lang="en-US" dirty="0" smtClean="0"/>
              <a:t>(Slides 4</a:t>
            </a:r>
            <a:r>
              <a:rPr lang="en-US" baseline="0" dirty="0" smtClean="0"/>
              <a:t> and 5</a:t>
            </a:r>
            <a:r>
              <a:rPr lang="en-US" dirty="0" smtClean="0"/>
              <a:t> will take about 20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3</a:t>
            </a:fld>
            <a:endParaRPr lang="en-US" dirty="0"/>
          </a:p>
        </p:txBody>
      </p:sp>
    </p:spTree>
    <p:extLst>
      <p:ext uri="{BB962C8B-B14F-4D97-AF65-F5344CB8AC3E}">
        <p14:creationId xmlns:p14="http://schemas.microsoft.com/office/powerpoint/2010/main" val="4028464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introductory slide to building</a:t>
            </a:r>
            <a:r>
              <a:rPr lang="en-US" baseline="0" dirty="0" smtClean="0"/>
              <a:t> a connection between Academic Optimism and a Growth Mindset. The two concepts should not be thought of as separate entities, but rather as strongly linked. Students and staff will need both the Academic Optimism and the belief in a growth mindset to change the culture of the school through their beliefs and deliberate actions.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30</a:t>
            </a:fld>
            <a:endParaRPr lang="en-US" dirty="0"/>
          </a:p>
        </p:txBody>
      </p:sp>
    </p:spTree>
    <p:extLst>
      <p:ext uri="{BB962C8B-B14F-4D97-AF65-F5344CB8AC3E}">
        <p14:creationId xmlns:p14="http://schemas.microsoft.com/office/powerpoint/2010/main" val="240785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goal of this activity is to find connections between Academic Optimism and Growth Mindset. Participants will be using a Venn Diagram to find natural connections between both constructs which will be a jump start to making their plan in the next activity</a:t>
            </a:r>
            <a:r>
              <a:rPr lang="en-US" b="0" baseline="0" dirty="0" smtClean="0"/>
              <a:t>.</a:t>
            </a:r>
            <a:r>
              <a:rPr lang="en-US" b="1" baseline="0" dirty="0" smtClean="0"/>
              <a:t> Allow </a:t>
            </a:r>
            <a:r>
              <a:rPr lang="en-US" b="1" dirty="0" smtClean="0"/>
              <a:t>20 minutes for this activity.</a:t>
            </a:r>
          </a:p>
          <a:p>
            <a:pPr eaLnBrk="1" hangingPunct="1">
              <a:spcBef>
                <a:spcPct val="0"/>
              </a:spcBef>
            </a:pPr>
            <a:endParaRPr lang="en-US" b="1" dirty="0" smtClean="0"/>
          </a:p>
          <a:p>
            <a:r>
              <a:rPr lang="en-US" sz="1200" b="1" kern="1200" cap="all"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Participants will make a connection between Academic Optimism and a Growth Mindset that can be supported or implemented within their school. </a:t>
            </a:r>
          </a:p>
          <a:p>
            <a:r>
              <a:rPr lang="en-US" sz="1200" b="1" kern="1200" cap="all" dirty="0" smtClean="0">
                <a:solidFill>
                  <a:schemeClr val="tx1"/>
                </a:solidFill>
                <a:effectLst/>
                <a:latin typeface="+mn-lt"/>
                <a:ea typeface="+mn-ea"/>
                <a:cs typeface="+mn-cs"/>
              </a:rPr>
              <a:t>Directions</a:t>
            </a:r>
          </a:p>
          <a:p>
            <a:pPr lvl="0"/>
            <a:r>
              <a:rPr lang="en-US" sz="1200" kern="1200" dirty="0" smtClean="0">
                <a:solidFill>
                  <a:schemeClr val="tx1"/>
                </a:solidFill>
                <a:effectLst/>
                <a:latin typeface="+mn-lt"/>
                <a:ea typeface="+mn-ea"/>
                <a:cs typeface="+mn-cs"/>
              </a:rPr>
              <a:t>In school teams, draw a Venn Diagram on chart paper. Label the first circle, Academic Optimism and the second Growth Mindset.</a:t>
            </a:r>
          </a:p>
          <a:p>
            <a:pPr marL="228600" lvl="0" indent="-228600">
              <a:buAutoNum type="arabicPeriod"/>
            </a:pPr>
            <a:r>
              <a:rPr lang="en-US" sz="1200" kern="1200" dirty="0" smtClean="0">
                <a:solidFill>
                  <a:schemeClr val="tx1"/>
                </a:solidFill>
                <a:effectLst/>
                <a:latin typeface="+mn-lt"/>
                <a:ea typeface="+mn-ea"/>
                <a:cs typeface="+mn-cs"/>
              </a:rPr>
              <a:t>Using sticky notes of the same color, individually brainstorm key points and big ideas regarding Academic Optimism that you have learned or discussed in the session and place in the diagram. </a:t>
            </a:r>
          </a:p>
          <a:p>
            <a:pPr marL="228600" lvl="0" indent="-228600">
              <a:buAutoNum type="arabicPeriod"/>
            </a:pPr>
            <a:r>
              <a:rPr lang="en-US" sz="1200" kern="1200" dirty="0" smtClean="0">
                <a:solidFill>
                  <a:schemeClr val="tx1"/>
                </a:solidFill>
                <a:effectLst/>
                <a:latin typeface="+mn-lt"/>
                <a:ea typeface="+mn-ea"/>
                <a:cs typeface="+mn-cs"/>
              </a:rPr>
              <a:t>Repeat the process using a different color sticky note for Growth Mindset.</a:t>
            </a:r>
          </a:p>
          <a:p>
            <a:pPr marL="228600" lvl="0" indent="-228600">
              <a:buFont typeface="+mj-lt"/>
              <a:buAutoNum type="arabicPeriod"/>
            </a:pPr>
            <a:r>
              <a:rPr lang="en-US" sz="1200" kern="1200" dirty="0" smtClean="0">
                <a:solidFill>
                  <a:schemeClr val="tx1"/>
                </a:solidFill>
                <a:effectLst/>
                <a:latin typeface="+mn-lt"/>
                <a:ea typeface="+mn-ea"/>
                <a:cs typeface="+mn-cs"/>
              </a:rPr>
              <a:t>As a team, examine both sections of the Venn Diagram. Move sticky notes that have a natural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connection into the overlapping circles in the middle of the diagram that could be supported or implemented within your school.  </a:t>
            </a:r>
          </a:p>
          <a:p>
            <a:pPr marL="228600" lvl="0" indent="-228600">
              <a:buFont typeface="+mj-lt"/>
              <a:buAutoNum type="arabicPeriod"/>
            </a:pPr>
            <a:r>
              <a:rPr lang="en-US" sz="1200" kern="1200" dirty="0" smtClean="0">
                <a:solidFill>
                  <a:schemeClr val="tx1"/>
                </a:solidFill>
                <a:effectLst/>
                <a:latin typeface="+mn-lt"/>
                <a:ea typeface="+mn-ea"/>
                <a:cs typeface="+mn-cs"/>
              </a:rPr>
              <a:t>Discuss ways of shifting the school culture through the link between Academic Optimism and Growth Mindset that supports all students becoming successful.</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Discussion Prompt: </a:t>
            </a:r>
            <a:endParaRPr lang="en-US" sz="11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What will be the most challenging task as you begin to shift the culture and mindset of teachers, parents, and students to one of Academic Optimism?</a:t>
            </a:r>
            <a:endParaRPr lang="en-US" b="1" dirty="0" smtClean="0"/>
          </a:p>
        </p:txBody>
      </p:sp>
      <p:sp>
        <p:nvSpPr>
          <p:cNvPr id="55301" name="Date Placeholder 4"/>
          <p:cNvSpPr>
            <a:spLocks noGrp="1"/>
          </p:cNvSpPr>
          <p:nvPr>
            <p:ph type="dt" sz="quarter" idx="1"/>
          </p:nvPr>
        </p:nvSpPr>
        <p:spPr bwMode="auto">
          <a:noFill/>
          <a:ln>
            <a:miter lim="800000"/>
            <a:headEnd/>
            <a:tailEnd/>
          </a:ln>
        </p:spPr>
        <p:txBody>
          <a:bodyPr anchor="t"/>
          <a:lstStyle/>
          <a:p>
            <a:fld id="{C3D8066F-CF52-48CD-B1A3-4F9B174488A6}" type="datetimeFigureOut">
              <a:rPr lang="en-US" smtClean="0">
                <a:latin typeface="Arial" pitchFamily="34" charset="0"/>
              </a:rPr>
              <a:t>1/6/2015</a:t>
            </a:fld>
            <a:endParaRPr lang="en-US" dirty="0" smtClean="0">
              <a:latin typeface="Arial" pitchFamily="34" charset="0"/>
            </a:endParaRPr>
          </a:p>
        </p:txBody>
      </p:sp>
      <p:sp>
        <p:nvSpPr>
          <p:cNvPr id="55303" name="Slide Number Placeholder 6"/>
          <p:cNvSpPr>
            <a:spLocks noGrp="1"/>
          </p:cNvSpPr>
          <p:nvPr>
            <p:ph type="sldNum" sz="quarter" idx="5"/>
          </p:nvPr>
        </p:nvSpPr>
        <p:spPr bwMode="auto">
          <a:noFill/>
          <a:ln>
            <a:miter lim="800000"/>
            <a:headEnd/>
            <a:tailEnd/>
          </a:ln>
        </p:spPr>
        <p:txBody>
          <a:bodyPr/>
          <a:lstStyle/>
          <a:p>
            <a:fld id="{F1C7C0BE-9DD9-4E63-AD34-7189FB19A7BC}" type="slidenum">
              <a:rPr lang="en-US"/>
              <a:pPr/>
              <a:t>31</a:t>
            </a:fld>
            <a:endParaRPr lang="en-US" dirty="0"/>
          </a:p>
        </p:txBody>
      </p:sp>
    </p:spTree>
    <p:extLst>
      <p:ext uri="{BB962C8B-B14F-4D97-AF65-F5344CB8AC3E}">
        <p14:creationId xmlns:p14="http://schemas.microsoft.com/office/powerpoint/2010/main" val="1530485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smtClean="0"/>
              <a:t>(Part 4; Slides 33-34, will take about 30 minutes.)</a:t>
            </a:r>
          </a:p>
        </p:txBody>
      </p:sp>
      <p:sp>
        <p:nvSpPr>
          <p:cNvPr id="4" name="Slide Number Placeholder 3"/>
          <p:cNvSpPr>
            <a:spLocks noGrp="1"/>
          </p:cNvSpPr>
          <p:nvPr>
            <p:ph type="sldNum" sz="quarter" idx="10"/>
          </p:nvPr>
        </p:nvSpPr>
        <p:spPr/>
        <p:txBody>
          <a:bodyPr/>
          <a:lstStyle/>
          <a:p>
            <a:fld id="{E538F621-8F2C-4F90-852A-E36809B397B3}" type="slidenum">
              <a:rPr lang="en-US" smtClean="0"/>
              <a:pPr/>
              <a:t>32</a:t>
            </a:fld>
            <a:endParaRPr lang="en-US" dirty="0"/>
          </a:p>
        </p:txBody>
      </p:sp>
    </p:spTree>
    <p:extLst>
      <p:ext uri="{BB962C8B-B14F-4D97-AF65-F5344CB8AC3E}">
        <p14:creationId xmlns:p14="http://schemas.microsoft.com/office/powerpoint/2010/main" val="3325998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Developing</a:t>
            </a:r>
            <a:r>
              <a:rPr lang="en-US" baseline="0" dirty="0" smtClean="0"/>
              <a:t> an action plan that is well articulated is important as you begin to change your school culture to Academic Optimism and incorporating the tenets of Growth Mindset. It has an unexpected value of protecting goals from distractions and other competing initiatives. Planning for road blocks and speed bumps that may stop progress along the way is also important in order to be prepared and be proactive about addressing the barriers rather than being reactive, which may not be a well thought out approach.  Discuss the journey map and how the participants should think about filling it out, which will be the last activity of the morning. They will be given a template to fill out, but having a graphic depiction of their “journey” can be posted within their school as a reminder of their plan.</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33</a:t>
            </a:fld>
            <a:endParaRPr lang="en-US" dirty="0"/>
          </a:p>
        </p:txBody>
      </p:sp>
    </p:spTree>
    <p:extLst>
      <p:ext uri="{BB962C8B-B14F-4D97-AF65-F5344CB8AC3E}">
        <p14:creationId xmlns:p14="http://schemas.microsoft.com/office/powerpoint/2010/main" val="80565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Review</a:t>
            </a:r>
            <a:r>
              <a:rPr lang="en-US" b="0" baseline="0" dirty="0" smtClean="0"/>
              <a:t> the activity for the school teams in building a culture of Academic Optimism. They will begin outlining their plan. </a:t>
            </a:r>
            <a:r>
              <a:rPr lang="en-US" b="1" dirty="0" smtClean="0"/>
              <a:t>Allow 25 minutes for this activity. </a:t>
            </a:r>
          </a:p>
          <a:p>
            <a:endParaRPr lang="en-US" b="1" dirty="0" smtClean="0"/>
          </a:p>
          <a:p>
            <a:r>
              <a:rPr lang="en-US" sz="1200" b="1" kern="1200" cap="all" dirty="0" smtClean="0">
                <a:solidFill>
                  <a:schemeClr val="tx1"/>
                </a:solidFill>
                <a:effectLst/>
                <a:latin typeface="+mn-lt"/>
                <a:ea typeface="+mn-ea"/>
                <a:cs typeface="+mn-cs"/>
              </a:rPr>
              <a:t>Directions</a:t>
            </a:r>
          </a:p>
          <a:p>
            <a:pPr lvl="0"/>
            <a:r>
              <a:rPr lang="en-US" sz="1200" kern="1200" dirty="0" smtClean="0">
                <a:solidFill>
                  <a:schemeClr val="tx1"/>
                </a:solidFill>
                <a:effectLst/>
                <a:latin typeface="+mn-lt"/>
                <a:ea typeface="+mn-ea"/>
                <a:cs typeface="+mn-cs"/>
              </a:rPr>
              <a:t>Using the Action Planning Template on page 23 of the Participant Guide, begin to plan what actions will be taken to support a culture of Academic Optimism. Consider incorporating the components of Academic Optimism and Growth Mindset as you design your plan.</a:t>
            </a:r>
          </a:p>
          <a:p>
            <a:pPr lvl="0"/>
            <a:r>
              <a:rPr lang="en-US" sz="1200" kern="1200" dirty="0" smtClean="0">
                <a:solidFill>
                  <a:schemeClr val="tx1"/>
                </a:solidFill>
                <a:effectLst/>
                <a:latin typeface="+mn-lt"/>
                <a:ea typeface="+mn-ea"/>
                <a:cs typeface="+mn-cs"/>
              </a:rPr>
              <a:t>During the process, plan for obstacles (speed bumps) and detours that may occur during the implementation stage.  </a:t>
            </a:r>
          </a:p>
          <a:p>
            <a:pPr lvl="0"/>
            <a:r>
              <a:rPr lang="en-US" sz="1200" kern="1200" dirty="0" smtClean="0">
                <a:solidFill>
                  <a:schemeClr val="tx1"/>
                </a:solidFill>
                <a:effectLst/>
                <a:latin typeface="+mn-lt"/>
                <a:ea typeface="+mn-ea"/>
                <a:cs typeface="+mn-cs"/>
              </a:rPr>
              <a:t>After completing the Action Planning Template, on chart paper, draw out the “journey” that you would like the school to take throughout the remainder of the school year to achieve the goal of Developing a Culture of Academic Optimism which will lead to increased academic achievement for ALL students.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Discussion Prompts: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When writing your action plan, what additional data may you need before you can solidify your plans?</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What tools or supports may be needed for all stakeholders as they begin their journey to a Culture of Academic Optimism?</a:t>
            </a:r>
            <a:endParaRPr lang="en-US" sz="1200" kern="1200" dirty="0" smtClean="0">
              <a:solidFill>
                <a:schemeClr val="tx1"/>
              </a:solidFill>
              <a:effectLst/>
              <a:latin typeface="+mn-lt"/>
              <a:ea typeface="+mn-ea"/>
              <a:cs typeface="+mn-cs"/>
            </a:endParaRPr>
          </a:p>
          <a:p>
            <a:endParaRPr lang="en-US" b="1" dirty="0" smtClean="0"/>
          </a:p>
        </p:txBody>
      </p:sp>
      <p:sp>
        <p:nvSpPr>
          <p:cNvPr id="159749" name="Date Placeholder 4"/>
          <p:cNvSpPr>
            <a:spLocks noGrp="1"/>
          </p:cNvSpPr>
          <p:nvPr>
            <p:ph type="dt" sz="quarter" idx="1"/>
          </p:nvPr>
        </p:nvSpPr>
        <p:spPr bwMode="auto">
          <a:noFill/>
          <a:ln>
            <a:miter lim="800000"/>
            <a:headEnd/>
            <a:tailEnd/>
          </a:ln>
        </p:spPr>
        <p:txBody>
          <a:bodyPr anchor="t"/>
          <a:lstStyle/>
          <a:p>
            <a:fld id="{35C055AA-B530-4F46-9383-F6A1EA8630D7}" type="datetimeFigureOut">
              <a:rPr lang="en-US" smtClean="0">
                <a:latin typeface="Arial" pitchFamily="34" charset="0"/>
              </a:rPr>
              <a:t>1/6/2015</a:t>
            </a:fld>
            <a:endParaRPr lang="en-US" dirty="0" smtClean="0">
              <a:latin typeface="Arial" pitchFamily="34" charset="0"/>
            </a:endParaRPr>
          </a:p>
        </p:txBody>
      </p:sp>
      <p:sp>
        <p:nvSpPr>
          <p:cNvPr id="159751" name="Slide Number Placeholder 6"/>
          <p:cNvSpPr>
            <a:spLocks noGrp="1"/>
          </p:cNvSpPr>
          <p:nvPr>
            <p:ph type="sldNum" sz="quarter" idx="5"/>
          </p:nvPr>
        </p:nvSpPr>
        <p:spPr bwMode="auto">
          <a:noFill/>
          <a:ln>
            <a:miter lim="800000"/>
            <a:headEnd/>
            <a:tailEnd/>
          </a:ln>
        </p:spPr>
        <p:txBody>
          <a:bodyPr/>
          <a:lstStyle/>
          <a:p>
            <a:fld id="{CC527A99-4119-44DA-A721-DEF9CDD05B23}" type="slidenum">
              <a:rPr lang="en-US"/>
              <a:pPr/>
              <a:t>34</a:t>
            </a:fld>
            <a:endParaRPr lang="en-US" dirty="0"/>
          </a:p>
        </p:txBody>
      </p:sp>
    </p:spTree>
    <p:extLst>
      <p:ext uri="{BB962C8B-B14F-4D97-AF65-F5344CB8AC3E}">
        <p14:creationId xmlns:p14="http://schemas.microsoft.com/office/powerpoint/2010/main" val="2179769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aseline="0" dirty="0" smtClean="0"/>
              <a:t>As the morning session comes to a close, tell the participants that the work they began in the morning will connect to the afternoon’s session of Universal Design for Learning. Encourage teams to think about ways they can apply the concepts in their schools.  </a:t>
            </a:r>
          </a:p>
          <a:p>
            <a:pPr eaLnBrk="1" hangingPunct="1"/>
            <a:endParaRPr lang="en-US" baseline="0" dirty="0" smtClean="0"/>
          </a:p>
          <a:p>
            <a:pPr eaLnBrk="1" hangingPunct="1"/>
            <a:r>
              <a:rPr lang="en-US" baseline="0" dirty="0" smtClean="0"/>
              <a:t>They have 60 minutes for lunch. Remind them to be back on time as we will begin promptly.</a:t>
            </a:r>
            <a:endParaRPr lang="en-US" dirty="0" smtClean="0"/>
          </a:p>
        </p:txBody>
      </p:sp>
      <p:sp>
        <p:nvSpPr>
          <p:cNvPr id="108549" name="Date Placeholder 4"/>
          <p:cNvSpPr>
            <a:spLocks noGrp="1"/>
          </p:cNvSpPr>
          <p:nvPr>
            <p:ph type="dt" sz="quarter" idx="1"/>
          </p:nvPr>
        </p:nvSpPr>
        <p:spPr bwMode="auto">
          <a:noFill/>
          <a:ln>
            <a:miter lim="800000"/>
            <a:headEnd/>
            <a:tailEnd/>
          </a:ln>
        </p:spPr>
        <p:txBody>
          <a:bodyPr anchor="t"/>
          <a:lstStyle/>
          <a:p>
            <a:fld id="{915286E1-6649-4224-97E7-3F39215521FB}" type="datetimeFigureOut">
              <a:rPr lang="en-US" smtClean="0">
                <a:latin typeface="Arial" pitchFamily="34" charset="0"/>
              </a:rPr>
              <a:t>1/6/2015</a:t>
            </a:fld>
            <a:endParaRPr lang="en-US" dirty="0" smtClean="0">
              <a:latin typeface="Arial" pitchFamily="34" charset="0"/>
            </a:endParaRPr>
          </a:p>
        </p:txBody>
      </p:sp>
      <p:sp>
        <p:nvSpPr>
          <p:cNvPr id="108551" name="Slide Number Placeholder 6"/>
          <p:cNvSpPr>
            <a:spLocks noGrp="1"/>
          </p:cNvSpPr>
          <p:nvPr>
            <p:ph type="sldNum" sz="quarter" idx="5"/>
          </p:nvPr>
        </p:nvSpPr>
        <p:spPr bwMode="auto">
          <a:noFill/>
          <a:ln>
            <a:miter lim="800000"/>
            <a:headEnd/>
            <a:tailEnd/>
          </a:ln>
        </p:spPr>
        <p:txBody>
          <a:bodyPr/>
          <a:lstStyle/>
          <a:p>
            <a:fld id="{EF1FC3D4-C6D4-44BC-BF06-E0A9F7DF9DFC}" type="slidenum">
              <a:rPr lang="en-US"/>
              <a:pPr/>
              <a:t>35</a:t>
            </a:fld>
            <a:endParaRPr lang="en-US" dirty="0"/>
          </a:p>
        </p:txBody>
      </p:sp>
    </p:spTree>
    <p:extLst>
      <p:ext uri="{BB962C8B-B14F-4D97-AF65-F5344CB8AC3E}">
        <p14:creationId xmlns:p14="http://schemas.microsoft.com/office/powerpoint/2010/main" val="2622608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Remind participants to complete the online</a:t>
            </a:r>
            <a:r>
              <a:rPr lang="en-US" sz="1100" baseline="0" dirty="0" smtClean="0"/>
              <a:t> Session Evaluation. </a:t>
            </a:r>
            <a:r>
              <a:rPr lang="en-US" sz="1100" dirty="0" smtClean="0"/>
              <a:t>The survey is located here: </a:t>
            </a:r>
            <a:r>
              <a:rPr lang="en-US" sz="1200" u="sng" kern="1200" dirty="0" smtClean="0">
                <a:solidFill>
                  <a:schemeClr val="tx1"/>
                </a:solidFill>
                <a:effectLst/>
                <a:latin typeface="+mn-lt"/>
                <a:ea typeface="+mn-ea"/>
                <a:cs typeface="+mn-cs"/>
                <a:hlinkClick r:id="rId3"/>
              </a:rPr>
              <a:t>http://surveys.pcgus.com/s3/CT-Module-1b</a:t>
            </a:r>
            <a:r>
              <a:rPr lang="en-US" sz="1100" dirty="0" smtClean="0"/>
              <a:t>. Ask for further thoughts, questions.</a:t>
            </a:r>
          </a:p>
        </p:txBody>
      </p:sp>
      <p:sp>
        <p:nvSpPr>
          <p:cNvPr id="4" name="Slide Number Placeholder 3"/>
          <p:cNvSpPr>
            <a:spLocks noGrp="1"/>
          </p:cNvSpPr>
          <p:nvPr>
            <p:ph type="sldNum" sz="quarter" idx="10"/>
          </p:nvPr>
        </p:nvSpPr>
        <p:spPr/>
        <p:txBody>
          <a:bodyPr/>
          <a:lstStyle/>
          <a:p>
            <a:fld id="{E538F621-8F2C-4F90-852A-E36809B397B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252437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module supports participants as</a:t>
            </a:r>
            <a:r>
              <a:rPr lang="en-US" sz="1200" kern="1200" baseline="0" dirty="0" smtClean="0">
                <a:solidFill>
                  <a:schemeClr val="tx1"/>
                </a:solidFill>
                <a:effectLst/>
                <a:latin typeface="+mn-lt"/>
                <a:ea typeface="+mn-ea"/>
                <a:cs typeface="+mn-cs"/>
              </a:rPr>
              <a:t> they</a:t>
            </a:r>
            <a:r>
              <a:rPr lang="en-US" sz="1200" kern="1200" dirty="0" smtClean="0">
                <a:solidFill>
                  <a:schemeClr val="tx1"/>
                </a:solidFill>
                <a:effectLst/>
                <a:latin typeface="+mn-lt"/>
                <a:ea typeface="+mn-ea"/>
                <a:cs typeface="+mn-cs"/>
              </a:rPr>
              <a:t> form a common understanding of Universal Design for Learning, which provides the foundation and springboard for two subsequent modules that expand participants’ ability to support all learners through using UDL as an instructional design</a:t>
            </a:r>
            <a:r>
              <a:rPr lang="en-US" sz="1200" kern="1200" baseline="0" dirty="0" smtClean="0">
                <a:solidFill>
                  <a:schemeClr val="tx1"/>
                </a:solidFill>
                <a:effectLst/>
                <a:latin typeface="+mn-lt"/>
                <a:ea typeface="+mn-ea"/>
                <a:cs typeface="+mn-cs"/>
              </a:rPr>
              <a:t> element and </a:t>
            </a:r>
            <a:r>
              <a:rPr lang="en-US" sz="1200" kern="1200" dirty="0" smtClean="0">
                <a:solidFill>
                  <a:schemeClr val="tx1"/>
                </a:solidFill>
                <a:effectLst/>
                <a:latin typeface="+mn-lt"/>
                <a:ea typeface="+mn-ea"/>
                <a:cs typeface="+mn-cs"/>
              </a:rPr>
              <a:t>approach to planning and teaching. </a:t>
            </a:r>
          </a:p>
        </p:txBody>
      </p:sp>
      <p:sp>
        <p:nvSpPr>
          <p:cNvPr id="4" name="Slide Number Placeholder 3"/>
          <p:cNvSpPr>
            <a:spLocks noGrp="1"/>
          </p:cNvSpPr>
          <p:nvPr>
            <p:ph type="sldNum" sz="quarter" idx="10"/>
          </p:nvPr>
        </p:nvSpPr>
        <p:spPr/>
        <p:txBody>
          <a:bodyPr/>
          <a:lstStyle/>
          <a:p>
            <a:fld id="{E538F621-8F2C-4F90-852A-E36809B397B3}" type="slidenum">
              <a:rPr lang="en-US" smtClean="0"/>
              <a:pPr/>
              <a:t>37</a:t>
            </a:fld>
            <a:endParaRPr lang="en-US" dirty="0"/>
          </a:p>
        </p:txBody>
      </p:sp>
    </p:spTree>
    <p:extLst>
      <p:ext uri="{BB962C8B-B14F-4D97-AF65-F5344CB8AC3E}">
        <p14:creationId xmlns:p14="http://schemas.microsoft.com/office/powerpoint/2010/main" val="3238262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baseline="0" dirty="0" smtClean="0"/>
              <a:t>are the big questions that are the underpinning for today’s UDL session. Today and at each subsequent PD, we’ll delve into addressing these questions.  </a:t>
            </a:r>
          </a:p>
          <a:p>
            <a:endParaRPr lang="en-US" baseline="0" dirty="0" smtClean="0"/>
          </a:p>
          <a:p>
            <a:r>
              <a:rPr lang="en-US" baseline="0" dirty="0" smtClean="0"/>
              <a:t>However, today we want to start at the beginning. So let’s look at what we will be addressing today.</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38</a:t>
            </a:fld>
            <a:endParaRPr lang="en-US" dirty="0"/>
          </a:p>
        </p:txBody>
      </p:sp>
    </p:spTree>
    <p:extLst>
      <p:ext uri="{BB962C8B-B14F-4D97-AF65-F5344CB8AC3E}">
        <p14:creationId xmlns:p14="http://schemas.microsoft.com/office/powerpoint/2010/main" val="641098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Presenter</a:t>
            </a:r>
            <a:r>
              <a:rPr lang="en-US" baseline="0" dirty="0" smtClean="0"/>
              <a:t> shares the points on the slide.</a:t>
            </a:r>
            <a:endParaRPr lang="en-US" dirty="0" smtClean="0"/>
          </a:p>
        </p:txBody>
      </p:sp>
      <p:sp>
        <p:nvSpPr>
          <p:cNvPr id="26629" name="Date Placeholder 4"/>
          <p:cNvSpPr>
            <a:spLocks noGrp="1"/>
          </p:cNvSpPr>
          <p:nvPr>
            <p:ph type="dt" sz="quarter" idx="1"/>
          </p:nvPr>
        </p:nvSpPr>
        <p:spPr bwMode="auto">
          <a:noFill/>
          <a:ln>
            <a:miter lim="800000"/>
            <a:headEnd/>
            <a:tailEnd/>
          </a:ln>
        </p:spPr>
        <p:txBody>
          <a:bodyPr anchor="t"/>
          <a:lstStyle/>
          <a:p>
            <a:fld id="{D0D3BCC5-B50C-47CD-B109-10A2F986E9CD}" type="datetimeFigureOut">
              <a:rPr lang="en-US" smtClean="0">
                <a:latin typeface="Arial" pitchFamily="34" charset="0"/>
              </a:rPr>
              <a:t>1/6/2015</a:t>
            </a:fld>
            <a:endParaRPr lang="en-US" dirty="0" smtClean="0">
              <a:latin typeface="Arial" pitchFamily="34" charset="0"/>
            </a:endParaRPr>
          </a:p>
        </p:txBody>
      </p:sp>
      <p:sp>
        <p:nvSpPr>
          <p:cNvPr id="26631" name="Slide Number Placeholder 6"/>
          <p:cNvSpPr>
            <a:spLocks noGrp="1"/>
          </p:cNvSpPr>
          <p:nvPr>
            <p:ph type="sldNum" sz="quarter" idx="5"/>
          </p:nvPr>
        </p:nvSpPr>
        <p:spPr bwMode="auto">
          <a:noFill/>
          <a:ln>
            <a:miter lim="800000"/>
            <a:headEnd/>
            <a:tailEnd/>
          </a:ln>
        </p:spPr>
        <p:txBody>
          <a:bodyPr/>
          <a:lstStyle/>
          <a:p>
            <a:fld id="{D115B20F-5266-4D9C-9293-ED325C5B0D33}" type="slidenum">
              <a:rPr lang="en-US"/>
              <a:pPr/>
              <a:t>39</a:t>
            </a:fld>
            <a:endParaRPr lang="en-US" dirty="0"/>
          </a:p>
        </p:txBody>
      </p:sp>
    </p:spTree>
    <p:extLst>
      <p:ext uri="{BB962C8B-B14F-4D97-AF65-F5344CB8AC3E}">
        <p14:creationId xmlns:p14="http://schemas.microsoft.com/office/powerpoint/2010/main" val="408572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Bef>
                <a:spcPct val="0"/>
              </a:spcBef>
              <a:defRPr/>
            </a:pPr>
            <a:r>
              <a:rPr lang="en-US" dirty="0" smtClean="0">
                <a:ea typeface="ＭＳ Ｐゴシック" charset="-128"/>
              </a:rPr>
              <a:t>This slide will prepare the teams for the first poll. </a:t>
            </a:r>
            <a:r>
              <a:rPr lang="en-US" dirty="0" smtClean="0"/>
              <a:t>Give the participants a few minutes to select their answers. It will be more difficult the first time the participants complete the survey. As they begin putting in their answers, the graph will begin to fill in. At the end of the survey, discuss the poll results and ask if they were surprised by the results. This should be interactive and interesting for teams to share out with everyone. No names or team names will be shown in the poll results.</a:t>
            </a:r>
            <a:endParaRPr lang="en-US" b="1" dirty="0" smtClean="0"/>
          </a:p>
        </p:txBody>
      </p:sp>
      <p:sp>
        <p:nvSpPr>
          <p:cNvPr id="5" name="Date Placeholder 4"/>
          <p:cNvSpPr>
            <a:spLocks noGrp="1"/>
          </p:cNvSpPr>
          <p:nvPr>
            <p:ph type="dt" sz="quarter" idx="1"/>
          </p:nvPr>
        </p:nvSpPr>
        <p:spPr/>
        <p:txBody>
          <a:bodyPr/>
          <a:lstStyle/>
          <a:p>
            <a:pPr>
              <a:defRPr/>
            </a:pPr>
            <a:fld id="{6C64072D-D272-456E-9C15-6DB083B82D76}" type="datetimeFigureOut">
              <a:rPr lang="en-US" smtClean="0"/>
              <a:t>1/6/2015</a:t>
            </a:fld>
            <a:endParaRPr lang="en-US" dirty="0"/>
          </a:p>
        </p:txBody>
      </p:sp>
      <p:sp>
        <p:nvSpPr>
          <p:cNvPr id="7" name="Slide Number Placeholder 6"/>
          <p:cNvSpPr>
            <a:spLocks noGrp="1"/>
          </p:cNvSpPr>
          <p:nvPr>
            <p:ph type="sldNum" sz="quarter" idx="5"/>
          </p:nvPr>
        </p:nvSpPr>
        <p:spPr/>
        <p:txBody>
          <a:bodyPr/>
          <a:lstStyle/>
          <a:p>
            <a:pPr>
              <a:defRPr/>
            </a:pPr>
            <a:fld id="{C04D0D29-75EF-405D-BC65-98F60D12BC3B}" type="slidenum">
              <a:rPr lang="en-US" smtClean="0"/>
              <a:pPr>
                <a:defRPr/>
              </a:pPr>
              <a:t>4</a:t>
            </a:fld>
            <a:endParaRPr lang="en-US" dirty="0"/>
          </a:p>
        </p:txBody>
      </p:sp>
    </p:spTree>
    <p:extLst>
      <p:ext uri="{BB962C8B-B14F-4D97-AF65-F5344CB8AC3E}">
        <p14:creationId xmlns:p14="http://schemas.microsoft.com/office/powerpoint/2010/main" val="4011542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to participants that this module is composed</a:t>
            </a:r>
            <a:r>
              <a:rPr lang="en-US" baseline="0" dirty="0" smtClean="0"/>
              <a:t> of 4 parts and an introduction. </a:t>
            </a:r>
          </a:p>
          <a:p>
            <a:pPr marL="171450" indent="-171450">
              <a:buFont typeface="Arial" panose="020B0604020202020204" pitchFamily="34" charset="0"/>
              <a:buChar char="•"/>
            </a:pPr>
            <a:r>
              <a:rPr lang="en-US" baseline="0" dirty="0" smtClean="0"/>
              <a:t>In the introduction, we’ll look at some interesting information about SwD and ELs. We’ll also do a check to see what we already know.</a:t>
            </a:r>
          </a:p>
          <a:p>
            <a:pPr marL="171450" indent="-171450">
              <a:buFont typeface="Arial" panose="020B0604020202020204" pitchFamily="34" charset="0"/>
              <a:buChar char="•"/>
            </a:pPr>
            <a:r>
              <a:rPr lang="en-US" baseline="0" dirty="0" smtClean="0"/>
              <a:t>From there, in Part 1, we will look at the foundation for UDL, its definition, and how the UDL principles each support the total construct of UDL. </a:t>
            </a:r>
          </a:p>
          <a:p>
            <a:pPr marL="171450" indent="-171450">
              <a:buFont typeface="Arial" panose="020B0604020202020204" pitchFamily="34" charset="0"/>
              <a:buChar char="•"/>
            </a:pPr>
            <a:r>
              <a:rPr lang="en-US" baseline="0" dirty="0" smtClean="0"/>
              <a:t>In Part 2, we will examine UDL in practice—how do we move from the conceptual framework to real classroom application. In other words, what does it look like and how do each of the UDL principles support and inform our classroom practices?</a:t>
            </a:r>
          </a:p>
          <a:p>
            <a:pPr marL="171450" indent="-171450">
              <a:buFont typeface="Arial" panose="020B0604020202020204" pitchFamily="34" charset="0"/>
              <a:buChar char="•"/>
            </a:pPr>
            <a:r>
              <a:rPr lang="en-US" baseline="0" dirty="0" smtClean="0"/>
              <a:t>In Part 3, we’ll look at how we can infuse UDL into our lesson planning to strengthen our plans to reach our learners.</a:t>
            </a:r>
          </a:p>
          <a:p>
            <a:pPr marL="171450" indent="-171450">
              <a:buFont typeface="Arial" panose="020B0604020202020204" pitchFamily="34" charset="0"/>
              <a:buChar char="•"/>
            </a:pPr>
            <a:r>
              <a:rPr lang="en-US" baseline="0" dirty="0" smtClean="0"/>
              <a:t>Finally, in Part 4, we’ll reflect on what we learned and think through what UDL means for us individually and as teams and how we develop next steps for starting to incorporate UDL into our daily practices and routines.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At each transition to the next part of the presentation, participants will be reminded where we are in the module.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40</a:t>
            </a:fld>
            <a:endParaRPr lang="en-US" dirty="0"/>
          </a:p>
        </p:txBody>
      </p:sp>
    </p:spTree>
    <p:extLst>
      <p:ext uri="{BB962C8B-B14F-4D97-AF65-F5344CB8AC3E}">
        <p14:creationId xmlns:p14="http://schemas.microsoft.com/office/powerpoint/2010/main" val="2436512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we begin, let’s learn</a:t>
            </a:r>
            <a:r>
              <a:rPr lang="en-US" sz="1200" kern="1200" baseline="0" dirty="0" smtClean="0">
                <a:solidFill>
                  <a:schemeClr val="tx1"/>
                </a:solidFill>
                <a:effectLst/>
                <a:latin typeface="+mn-lt"/>
                <a:ea typeface="+mn-ea"/>
                <a:cs typeface="+mn-cs"/>
              </a:rPr>
              <a:t> more about the two groups that we are addressing in this module. </a:t>
            </a:r>
            <a:r>
              <a:rPr lang="en-US" sz="1200" kern="1200" dirty="0" smtClean="0">
                <a:solidFill>
                  <a:schemeClr val="tx1"/>
                </a:solidFill>
                <a:effectLst/>
                <a:latin typeface="+mn-lt"/>
                <a:ea typeface="+mn-ea"/>
                <a:cs typeface="+mn-cs"/>
              </a:rPr>
              <a:t>Directions:</a:t>
            </a:r>
            <a:r>
              <a:rPr lang="en-US" sz="1200" kern="1200" baseline="0" dirty="0" smtClean="0">
                <a:solidFill>
                  <a:schemeClr val="tx1"/>
                </a:solidFill>
                <a:effectLst/>
                <a:latin typeface="+mn-lt"/>
                <a:ea typeface="+mn-ea"/>
                <a:cs typeface="+mn-cs"/>
              </a:rPr>
              <a:t> Have participants turn to a partner and discuss and come up with responses. Call on audience members for each blank. Give correct answers on next slide.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pPr/>
              <a:t>41</a:t>
            </a:fld>
            <a:endParaRPr lang="en-US" dirty="0"/>
          </a:p>
        </p:txBody>
      </p:sp>
    </p:spTree>
    <p:extLst>
      <p:ext uri="{BB962C8B-B14F-4D97-AF65-F5344CB8AC3E}">
        <p14:creationId xmlns:p14="http://schemas.microsoft.com/office/powerpoint/2010/main" val="2610748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times past, barriers to student learning were attributed to perceived student or family shortcomings. For example, comments such as “Nathan has a learning disability and he can’t learn grade level curriculum,” “Miguel comes from a home where the parents can’t speak English,” and “Tess is unmotivated and doesn’t care to learn” are examples of how problems of learning were situated in variables external to the instructional and classroom variables. Student capacity to learn was seen as diminished due to these and other perceived barriers.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Clearly students</a:t>
            </a:r>
            <a:r>
              <a:rPr lang="en-US" sz="1200" kern="1200" baseline="0" dirty="0" smtClean="0">
                <a:solidFill>
                  <a:schemeClr val="tx1"/>
                </a:solidFill>
                <a:effectLst/>
                <a:latin typeface="+mn-lt"/>
                <a:ea typeface="+mn-ea"/>
                <a:cs typeface="+mn-cs"/>
              </a:rPr>
              <a:t> with disabilities and ELs are 2 groups that we serve who are in typical settings and must be considered as we think about effective teaching that help students meet the CCS.</a:t>
            </a:r>
            <a:endParaRPr lang="en-US"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pPr/>
              <a:t>42</a:t>
            </a:fld>
            <a:endParaRPr lang="en-US" dirty="0"/>
          </a:p>
        </p:txBody>
      </p:sp>
    </p:spTree>
    <p:extLst>
      <p:ext uri="{BB962C8B-B14F-4D97-AF65-F5344CB8AC3E}">
        <p14:creationId xmlns:p14="http://schemas.microsoft.com/office/powerpoint/2010/main" val="1106469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going to learn</a:t>
            </a:r>
            <a:r>
              <a:rPr lang="en-US" baseline="0" dirty="0" smtClean="0"/>
              <a:t> a little bit more about us as a group gathered here today. We have 5 polling statements on which we’d like you to rate yourself. </a:t>
            </a:r>
          </a:p>
          <a:p>
            <a:endParaRPr lang="en-US" baseline="0" dirty="0" smtClean="0"/>
          </a:p>
          <a:p>
            <a:r>
              <a:rPr lang="en-US" baseline="0" dirty="0" smtClean="0"/>
              <a:t>You will see a number to text depending on how you want to answer the questions. Choose the response (and number) and text in your response. Once you do, we’ll see the group’s collective status in regard to each statement and we’ll start off with an understanding of the larger group’s standing.</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43</a:t>
            </a:fld>
            <a:endParaRPr lang="en-US" dirty="0"/>
          </a:p>
        </p:txBody>
      </p:sp>
    </p:spTree>
    <p:extLst>
      <p:ext uri="{BB962C8B-B14F-4D97-AF65-F5344CB8AC3E}">
        <p14:creationId xmlns:p14="http://schemas.microsoft.com/office/powerpoint/2010/main" val="137397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SHOW VIDEO</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FROM</a:t>
            </a:r>
            <a:r>
              <a:rPr lang="en-US" sz="1200" b="1" kern="1200" baseline="0" dirty="0" smtClean="0">
                <a:solidFill>
                  <a:schemeClr val="tx1"/>
                </a:solidFill>
                <a:effectLst/>
                <a:latin typeface="+mn-lt"/>
                <a:ea typeface="+mn-ea"/>
                <a:cs typeface="+mn-cs"/>
              </a:rPr>
              <a:t> BEGINNING TO </a:t>
            </a:r>
            <a:r>
              <a:rPr lang="en-US" sz="1200" b="1" kern="1200" dirty="0" smtClean="0">
                <a:solidFill>
                  <a:schemeClr val="tx1"/>
                </a:solidFill>
                <a:effectLst/>
                <a:latin typeface="+mn-lt"/>
                <a:ea typeface="+mn-ea"/>
                <a:cs typeface="+mn-cs"/>
              </a:rPr>
              <a:t>ONLY TO 5.55</a:t>
            </a:r>
            <a:r>
              <a:rPr lang="en-US" sz="1200" b="1"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(“I think we all know we have some problem.”) </a:t>
            </a:r>
            <a:r>
              <a:rPr lang="en-US" sz="1200" kern="1200" dirty="0" smtClean="0">
                <a:solidFill>
                  <a:schemeClr val="tx1"/>
                </a:solidFill>
                <a:effectLst/>
                <a:latin typeface="+mn-lt"/>
                <a:ea typeface="+mn-ea"/>
                <a:cs typeface="+mn-cs"/>
              </a:rPr>
              <a:t>Participants will view the video clip </a:t>
            </a:r>
            <a:r>
              <a:rPr lang="en-US" sz="1200" i="1" kern="1200" dirty="0" smtClean="0">
                <a:solidFill>
                  <a:schemeClr val="tx1"/>
                </a:solidFill>
                <a:effectLst/>
                <a:latin typeface="+mn-lt"/>
                <a:ea typeface="+mn-ea"/>
                <a:cs typeface="+mn-cs"/>
              </a:rPr>
              <a:t>The Myth of Average</a:t>
            </a:r>
            <a:r>
              <a:rPr lang="en-US" sz="1200" kern="1200" dirty="0" smtClean="0">
                <a:solidFill>
                  <a:schemeClr val="tx1"/>
                </a:solidFill>
                <a:effectLst/>
                <a:latin typeface="+mn-lt"/>
                <a:ea typeface="+mn-ea"/>
                <a:cs typeface="+mn-cs"/>
              </a:rPr>
              <a:t> taking notes on their Note Catcher as they view. Afterwards, participants will stand and locate someone they do not know and share their reflections related to the</a:t>
            </a:r>
            <a:r>
              <a:rPr lang="en-US" sz="1200" kern="1200" baseline="0" dirty="0" smtClean="0">
                <a:solidFill>
                  <a:schemeClr val="tx1"/>
                </a:solidFill>
                <a:effectLst/>
                <a:latin typeface="+mn-lt"/>
                <a:ea typeface="+mn-ea"/>
                <a:cs typeface="+mn-cs"/>
              </a:rPr>
              <a:t> question on the PPT using some of the terms addressed in the video</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jagged learning profile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ban the average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design to the edges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cockpit</a:t>
            </a:r>
            <a:r>
              <a:rPr lang="en-US" sz="1200" b="1" kern="1200" baseline="0" dirty="0" smtClean="0">
                <a:solidFill>
                  <a:schemeClr val="tx1"/>
                </a:solidFill>
                <a:effectLst/>
                <a:latin typeface="+mn-lt"/>
                <a:ea typeface="+mn-ea"/>
                <a:cs typeface="+mn-cs"/>
              </a:rPr>
              <a:t> of our economy. </a:t>
            </a:r>
            <a:r>
              <a:rPr lang="en-US" sz="1200" b="0" kern="1200" baseline="0" dirty="0" smtClean="0">
                <a:solidFill>
                  <a:schemeClr val="tx1"/>
                </a:solidFill>
                <a:effectLst/>
                <a:latin typeface="+mn-lt"/>
                <a:ea typeface="+mn-ea"/>
                <a:cs typeface="+mn-cs"/>
              </a:rPr>
              <a:t>Participants will also share their </a:t>
            </a:r>
            <a:r>
              <a:rPr lang="en-US" sz="1200" b="1" kern="1200" baseline="0" dirty="0" smtClean="0">
                <a:solidFill>
                  <a:schemeClr val="tx1"/>
                </a:solidFill>
                <a:effectLst/>
                <a:latin typeface="+mn-lt"/>
                <a:ea typeface="+mn-ea"/>
                <a:cs typeface="+mn-cs"/>
              </a:rPr>
              <a:t>big take away </a:t>
            </a:r>
            <a:r>
              <a:rPr lang="en-US" sz="1200" b="0" kern="1200" baseline="0" dirty="0" smtClean="0">
                <a:solidFill>
                  <a:schemeClr val="tx1"/>
                </a:solidFill>
                <a:effectLst/>
                <a:latin typeface="+mn-lt"/>
                <a:ea typeface="+mn-ea"/>
                <a:cs typeface="+mn-cs"/>
              </a:rPr>
              <a:t>from viewing the video</a:t>
            </a:r>
            <a:r>
              <a:rPr lang="en-US" sz="1200" kern="1200" dirty="0" smtClean="0">
                <a:solidFill>
                  <a:schemeClr val="tx1"/>
                </a:solidFill>
                <a:effectLst/>
                <a:latin typeface="+mn-lt"/>
                <a:ea typeface="+mn-ea"/>
                <a:cs typeface="+mn-cs"/>
              </a:rPr>
              <a:t>. Participants will discuss their responses at their table groups. Afterwards, participants will text responses when prompted to create a word cloud of their </a:t>
            </a:r>
            <a:r>
              <a:rPr lang="en-US" sz="1200" b="1" kern="1200" dirty="0" smtClean="0">
                <a:solidFill>
                  <a:schemeClr val="tx1"/>
                </a:solidFill>
                <a:effectLst/>
                <a:latin typeface="+mn-lt"/>
                <a:ea typeface="+mn-ea"/>
                <a:cs typeface="+mn-cs"/>
              </a:rPr>
              <a:t>take-aways for practice</a:t>
            </a:r>
            <a:r>
              <a:rPr lang="en-US" sz="1200" kern="1200" dirty="0" smtClean="0">
                <a:solidFill>
                  <a:schemeClr val="tx1"/>
                </a:solidFill>
                <a:effectLst/>
                <a:latin typeface="+mn-lt"/>
                <a:ea typeface="+mn-ea"/>
                <a:cs typeface="+mn-cs"/>
              </a:rPr>
              <a:t>. The video can be</a:t>
            </a:r>
            <a:r>
              <a:rPr lang="en-US" sz="1200" kern="1200" baseline="0" dirty="0" smtClean="0">
                <a:solidFill>
                  <a:schemeClr val="tx1"/>
                </a:solidFill>
                <a:effectLst/>
                <a:latin typeface="+mn-lt"/>
                <a:ea typeface="+mn-ea"/>
                <a:cs typeface="+mn-cs"/>
              </a:rPr>
              <a:t> found here: </a:t>
            </a:r>
            <a:r>
              <a:rPr lang="en-US" dirty="0" smtClean="0"/>
              <a:t>http://tedxtalks.ted.com/video/The-Myth-of-Average-Todd-Rose-a </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44</a:t>
            </a:fld>
            <a:endParaRPr lang="en-US" dirty="0"/>
          </a:p>
        </p:txBody>
      </p:sp>
    </p:spTree>
    <p:extLst>
      <p:ext uri="{BB962C8B-B14F-4D97-AF65-F5344CB8AC3E}">
        <p14:creationId xmlns:p14="http://schemas.microsoft.com/office/powerpoint/2010/main" val="2457039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Participants will text responses when prompted to</a:t>
            </a:r>
            <a:r>
              <a:rPr lang="en-US" sz="1200" kern="1200" baseline="0" dirty="0" smtClean="0">
                <a:solidFill>
                  <a:schemeClr val="tx1"/>
                </a:solidFill>
                <a:effectLst/>
                <a:latin typeface="+mn-lt"/>
                <a:ea typeface="+mn-ea"/>
                <a:cs typeface="+mn-cs"/>
              </a:rPr>
              <a:t> reply to this prompt creating a “Word Cloud.” Choose a few participants to respond to the large group as well.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pPr/>
              <a:t>45</a:t>
            </a:fld>
            <a:endParaRPr lang="en-US" dirty="0"/>
          </a:p>
        </p:txBody>
      </p:sp>
    </p:spTree>
    <p:extLst>
      <p:ext uri="{BB962C8B-B14F-4D97-AF65-F5344CB8AC3E}">
        <p14:creationId xmlns:p14="http://schemas.microsoft.com/office/powerpoint/2010/main" val="2862979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 1 we will look at the foundation for UDL, its definition, and how the UDL principles each support the total construct of UDL.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Make sure each table has chart paper and large bold colored markers.</a:t>
            </a: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46</a:t>
            </a:fld>
            <a:endParaRPr lang="en-US" dirty="0"/>
          </a:p>
        </p:txBody>
      </p:sp>
    </p:spTree>
    <p:extLst>
      <p:ext uri="{BB962C8B-B14F-4D97-AF65-F5344CB8AC3E}">
        <p14:creationId xmlns:p14="http://schemas.microsoft.com/office/powerpoint/2010/main" val="4244100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first examine Universal Design. Why? </a:t>
            </a:r>
            <a:r>
              <a:rPr lang="en-US" dirty="0" smtClean="0"/>
              <a:t>Universal Design for</a:t>
            </a:r>
            <a:r>
              <a:rPr lang="en-US" baseline="0" dirty="0" smtClean="0"/>
              <a:t> Learning is a construct borrowed from UD, from the field of architecture. It’s a design principle that has been around for decades. Understanding UD can help one understand UDL, although they have distinct and specific applications in both fields.</a:t>
            </a:r>
          </a:p>
          <a:p>
            <a:endParaRPr lang="en-US" dirty="0" smtClean="0"/>
          </a:p>
          <a:p>
            <a:endParaRPr lang="en-US" dirty="0" smtClean="0"/>
          </a:p>
          <a:p>
            <a:r>
              <a:rPr lang="en-US" dirty="0" smtClean="0"/>
              <a:t>Introduce the activity on the slide. Answer any questions. Provide 15 minutes for this activity.</a:t>
            </a:r>
          </a:p>
        </p:txBody>
      </p:sp>
      <p:sp>
        <p:nvSpPr>
          <p:cNvPr id="4" name="Slide Number Placeholder 3"/>
          <p:cNvSpPr>
            <a:spLocks noGrp="1"/>
          </p:cNvSpPr>
          <p:nvPr>
            <p:ph type="sldNum" sz="quarter" idx="10"/>
          </p:nvPr>
        </p:nvSpPr>
        <p:spPr/>
        <p:txBody>
          <a:bodyPr/>
          <a:lstStyle/>
          <a:p>
            <a:fld id="{E538F621-8F2C-4F90-852A-E36809B397B3}" type="slidenum">
              <a:rPr lang="en-US" smtClean="0"/>
              <a:pPr/>
              <a:t>47</a:t>
            </a:fld>
            <a:endParaRPr lang="en-US" dirty="0"/>
          </a:p>
        </p:txBody>
      </p:sp>
    </p:spTree>
    <p:extLst>
      <p:ext uri="{BB962C8B-B14F-4D97-AF65-F5344CB8AC3E}">
        <p14:creationId xmlns:p14="http://schemas.microsoft.com/office/powerpoint/2010/main" val="20169729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Call on a few groups to share the</a:t>
            </a:r>
            <a:r>
              <a:rPr lang="en-US" sz="1200" b="0" i="0" kern="1200" baseline="0" dirty="0" smtClean="0">
                <a:solidFill>
                  <a:schemeClr val="tx1"/>
                </a:solidFill>
                <a:effectLst/>
                <a:latin typeface="+mn-lt"/>
                <a:ea typeface="+mn-ea"/>
                <a:cs typeface="+mn-cs"/>
              </a:rPr>
              <a:t> common thread of UD. You will hear different response. You can also share that t</a:t>
            </a:r>
            <a:r>
              <a:rPr lang="en-US" sz="1200" b="0" i="0" kern="1200" dirty="0" smtClean="0">
                <a:solidFill>
                  <a:schemeClr val="tx1"/>
                </a:solidFill>
                <a:effectLst/>
                <a:latin typeface="+mn-lt"/>
                <a:ea typeface="+mn-ea"/>
                <a:cs typeface="+mn-cs"/>
              </a:rPr>
              <a:t>he idea of UD is </a:t>
            </a:r>
            <a:r>
              <a:rPr lang="en-US" sz="1200" b="0" i="1" kern="1200" dirty="0" smtClean="0">
                <a:solidFill>
                  <a:schemeClr val="tx1"/>
                </a:solidFill>
                <a:effectLst/>
                <a:latin typeface="+mn-lt"/>
                <a:ea typeface="+mn-ea"/>
                <a:cs typeface="+mn-cs"/>
              </a:rPr>
              <a:t>to design spaces and products that integrate and include all users rather than separate and distinguish between different</a:t>
            </a:r>
            <a:r>
              <a:rPr lang="en-US" sz="1200" b="0" i="1" kern="1200" baseline="0" dirty="0" smtClean="0">
                <a:solidFill>
                  <a:schemeClr val="tx1"/>
                </a:solidFill>
                <a:effectLst/>
                <a:latin typeface="+mn-lt"/>
                <a:ea typeface="+mn-ea"/>
                <a:cs typeface="+mn-cs"/>
              </a:rPr>
              <a:t> segments of the human population, such as disabled or older users.</a:t>
            </a:r>
            <a:r>
              <a:rPr lang="en-US" baseline="0" dirty="0" smtClean="0"/>
              <a:t> All the pictures on the screen represent one of the principles of Universal Design that </a:t>
            </a:r>
            <a:r>
              <a:rPr lang="en-US" i="1" baseline="0" dirty="0" smtClean="0"/>
              <a:t>make it usable by persons to the greatest extent possible, without needing adaptation or specialized design. BE SURE TO SHARE THESE IDEAS WITH PARTICIPANTS BEFORE MOVING ON. Activity sharing 5-10 minutes.</a:t>
            </a:r>
          </a:p>
          <a:p>
            <a:r>
              <a:rPr lang="en-US" dirty="0" smtClean="0"/>
              <a:t> </a:t>
            </a:r>
          </a:p>
          <a:p>
            <a:r>
              <a:rPr lang="en-US" dirty="0" smtClean="0"/>
              <a:t>Some of your participants will want to know more about each</a:t>
            </a:r>
            <a:r>
              <a:rPr lang="en-US" baseline="0" dirty="0" smtClean="0"/>
              <a:t> principle and what it addresses. The answers are below.</a:t>
            </a:r>
          </a:p>
          <a:p>
            <a:r>
              <a:rPr lang="en-US" baseline="0" dirty="0" smtClean="0"/>
              <a:t>Top left </a:t>
            </a:r>
            <a:r>
              <a:rPr lang="en-US" b="1" baseline="0" dirty="0" smtClean="0"/>
              <a:t>Equitable use </a:t>
            </a:r>
            <a:r>
              <a:rPr lang="en-US" baseline="0" dirty="0" smtClean="0"/>
              <a:t>- The design is useful to people with diverse abilities.</a:t>
            </a:r>
          </a:p>
          <a:p>
            <a:r>
              <a:rPr lang="en-US" baseline="0" dirty="0" smtClean="0"/>
              <a:t>Middle, left </a:t>
            </a:r>
            <a:r>
              <a:rPr lang="en-US" b="1" baseline="0" dirty="0" smtClean="0"/>
              <a:t>Flexibility in Use </a:t>
            </a:r>
            <a:r>
              <a:rPr lang="en-US" b="0" baseline="0" dirty="0" smtClean="0"/>
              <a:t>-</a:t>
            </a:r>
            <a:r>
              <a:rPr lang="en-US" baseline="0" dirty="0" smtClean="0"/>
              <a:t> The design accommodates a wide variety of individual preferences and abilities.</a:t>
            </a:r>
          </a:p>
          <a:p>
            <a:r>
              <a:rPr lang="en-US" baseline="0" dirty="0" smtClean="0"/>
              <a:t>Bottom, left </a:t>
            </a:r>
            <a:r>
              <a:rPr lang="en-US" b="1" baseline="0" dirty="0" smtClean="0"/>
              <a:t>Perceptible Information </a:t>
            </a:r>
            <a:r>
              <a:rPr lang="en-US" baseline="0" dirty="0" smtClean="0"/>
              <a:t>- The design communicates necessary information effectively to the user, regardless of conditions or the user’s sensory abilities.</a:t>
            </a:r>
          </a:p>
          <a:p>
            <a:r>
              <a:rPr lang="en-US" baseline="0" dirty="0" smtClean="0"/>
              <a:t>Center, middle </a:t>
            </a:r>
            <a:r>
              <a:rPr lang="en-US" b="1" baseline="0" dirty="0" smtClean="0"/>
              <a:t>Tolerance for Error </a:t>
            </a:r>
            <a:r>
              <a:rPr lang="en-US" baseline="0" dirty="0" smtClean="0"/>
              <a:t>- The design minimizes the hazards and adverse consequences of accidental or unintended actions.</a:t>
            </a:r>
          </a:p>
          <a:p>
            <a:r>
              <a:rPr lang="en-US" baseline="0" dirty="0" smtClean="0"/>
              <a:t>Top, right </a:t>
            </a:r>
            <a:r>
              <a:rPr lang="en-US" b="1" baseline="0" dirty="0" smtClean="0"/>
              <a:t>Simple and Intuitive Use </a:t>
            </a:r>
            <a:r>
              <a:rPr lang="en-US" baseline="0" dirty="0" smtClean="0"/>
              <a:t>- Regardless of the design, it is easy to understand, regardless of the user’s experience, knowledge, language skills, or education level.</a:t>
            </a:r>
          </a:p>
          <a:p>
            <a:r>
              <a:rPr lang="en-US" baseline="0" dirty="0" smtClean="0"/>
              <a:t>Middle, right </a:t>
            </a:r>
            <a:r>
              <a:rPr lang="en-US" b="1" baseline="0" dirty="0" smtClean="0"/>
              <a:t>Size and Space for Approach and Use</a:t>
            </a:r>
            <a:r>
              <a:rPr lang="en-US" b="0" baseline="0" dirty="0" smtClean="0"/>
              <a:t> - Appropriate size and space is provided for approach, reach, manipulation, and use regardless of user’s body size, posture, or mobility.</a:t>
            </a:r>
          </a:p>
          <a:p>
            <a:r>
              <a:rPr lang="en-US" b="0" baseline="0" dirty="0" smtClean="0"/>
              <a:t>Bottom, right </a:t>
            </a:r>
            <a:r>
              <a:rPr lang="en-US" b="1" baseline="0" dirty="0" smtClean="0"/>
              <a:t>Low Physical Effort - </a:t>
            </a:r>
            <a:r>
              <a:rPr lang="en-US" b="0" baseline="0" dirty="0" smtClean="0"/>
              <a:t>The design can be used efficiently and comfortably and with a minimum of fatigue.</a:t>
            </a:r>
            <a:endParaRPr lang="en-US" dirty="0" smtClean="0"/>
          </a:p>
        </p:txBody>
      </p:sp>
      <p:sp>
        <p:nvSpPr>
          <p:cNvPr id="4" name="Slide Number Placeholder 3"/>
          <p:cNvSpPr>
            <a:spLocks noGrp="1"/>
          </p:cNvSpPr>
          <p:nvPr>
            <p:ph type="sldNum" sz="quarter" idx="10"/>
          </p:nvPr>
        </p:nvSpPr>
        <p:spPr/>
        <p:txBody>
          <a:bodyPr/>
          <a:lstStyle/>
          <a:p>
            <a:fld id="{E538F621-8F2C-4F90-852A-E36809B397B3}" type="slidenum">
              <a:rPr lang="en-US" smtClean="0"/>
              <a:pPr/>
              <a:t>48</a:t>
            </a:fld>
            <a:endParaRPr lang="en-US" dirty="0"/>
          </a:p>
        </p:txBody>
      </p:sp>
    </p:spTree>
    <p:extLst>
      <p:ext uri="{BB962C8B-B14F-4D97-AF65-F5344CB8AC3E}">
        <p14:creationId xmlns:p14="http://schemas.microsoft.com/office/powerpoint/2010/main" val="210841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Participants will view a brief video (less than 5 minutes long), </a:t>
            </a:r>
            <a:r>
              <a:rPr lang="en-US" sz="1200" i="1" kern="1200" dirty="0" smtClean="0">
                <a:solidFill>
                  <a:schemeClr val="tx1"/>
                </a:solidFill>
                <a:effectLst/>
                <a:latin typeface="+mn-lt"/>
                <a:ea typeface="+mn-ea"/>
                <a:cs typeface="+mn-cs"/>
              </a:rPr>
              <a:t>UDL at a Glance. </a:t>
            </a:r>
            <a:r>
              <a:rPr lang="en-US" sz="1200" kern="1200" dirty="0" smtClean="0">
                <a:solidFill>
                  <a:schemeClr val="tx1"/>
                </a:solidFill>
                <a:effectLst/>
                <a:latin typeface="+mn-lt"/>
                <a:ea typeface="+mn-ea"/>
                <a:cs typeface="+mn-cs"/>
              </a:rPr>
              <a:t>The video will address the 3 principles of universal design; multiple means of engagement, multiple means of representation, and multiple means of action and expression. </a:t>
            </a: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Before showing the video, tell participants that the goal is for them to capture </a:t>
            </a:r>
            <a:r>
              <a:rPr lang="en-US" sz="1200" i="1" kern="1200" baseline="0" dirty="0" smtClean="0">
                <a:solidFill>
                  <a:schemeClr val="tx1"/>
                </a:solidFill>
                <a:effectLst/>
                <a:latin typeface="+mn-lt"/>
                <a:ea typeface="+mn-ea"/>
                <a:cs typeface="+mn-cs"/>
              </a:rPr>
              <a:t>keys</a:t>
            </a:r>
            <a:r>
              <a:rPr lang="en-US" sz="1200" kern="1200" dirty="0" smtClean="0">
                <a:solidFill>
                  <a:schemeClr val="tx1"/>
                </a:solidFill>
                <a:effectLst/>
                <a:latin typeface="+mn-lt"/>
                <a:ea typeface="+mn-ea"/>
                <a:cs typeface="+mn-cs"/>
              </a:rPr>
              <a:t> from the video </a:t>
            </a:r>
            <a:r>
              <a:rPr lang="en-US" sz="1200" u="none" kern="1200" dirty="0" smtClean="0">
                <a:solidFill>
                  <a:schemeClr val="tx1"/>
                </a:solidFill>
                <a:effectLst/>
                <a:latin typeface="+mn-lt"/>
                <a:ea typeface="+mn-ea"/>
                <a:cs typeface="+mn-cs"/>
              </a:rPr>
              <a:t>clip </a:t>
            </a:r>
            <a:r>
              <a:rPr lang="en-US" sz="1200" u="sng" kern="1200" dirty="0" smtClean="0">
                <a:solidFill>
                  <a:schemeClr val="tx1"/>
                </a:solidFill>
                <a:effectLst/>
                <a:latin typeface="+mn-lt"/>
                <a:ea typeface="+mn-ea"/>
                <a:cs typeface="+mn-cs"/>
              </a:rPr>
              <a:t>in any manner that works for them‒written and/or spoken language, a drawing or illustration or a visual mapping</a:t>
            </a:r>
            <a:r>
              <a:rPr lang="en-US" sz="1200" u="none"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Urge them to consider their chosen method. Encourage them to take notes throughout the video clip so they can create their</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keys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Show the video. </a:t>
            </a:r>
            <a:r>
              <a:rPr lang="en-US" sz="1200" b="1" kern="1200" dirty="0" smtClean="0">
                <a:solidFill>
                  <a:schemeClr val="tx1"/>
                </a:solidFill>
                <a:effectLst/>
                <a:latin typeface="+mn-lt"/>
                <a:ea typeface="+mn-ea"/>
                <a:cs typeface="+mn-cs"/>
              </a:rPr>
              <a:t>Provide 5 minutes after the video </a:t>
            </a:r>
            <a:r>
              <a:rPr lang="en-US" sz="1200" kern="1200" dirty="0" smtClean="0">
                <a:solidFill>
                  <a:schemeClr val="tx1"/>
                </a:solidFill>
                <a:effectLst/>
                <a:latin typeface="+mn-lt"/>
                <a:ea typeface="+mn-ea"/>
                <a:cs typeface="+mn-cs"/>
              </a:rPr>
              <a:t>for participants to do their assignment mentioned in Step 1.</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Afterwards, tell participants that they are to get up and form triads with other non-table participants and share their </a:t>
            </a:r>
            <a:r>
              <a:rPr lang="en-US" sz="1200" i="1" kern="1200" baseline="0" dirty="0" smtClean="0">
                <a:solidFill>
                  <a:schemeClr val="tx1"/>
                </a:solidFill>
                <a:effectLst/>
                <a:latin typeface="+mn-lt"/>
                <a:ea typeface="+mn-ea"/>
                <a:cs typeface="+mn-cs"/>
              </a:rPr>
              <a:t>keys. They can add on to their keys, exchange out one idea for another, etc. Their goal is to consider the keys that they want to consider for their table definition. </a:t>
            </a:r>
            <a:r>
              <a:rPr lang="en-US" sz="1200" kern="1200" dirty="0" smtClean="0">
                <a:solidFill>
                  <a:schemeClr val="tx1"/>
                </a:solidFill>
                <a:effectLst/>
                <a:latin typeface="+mn-lt"/>
                <a:ea typeface="+mn-ea"/>
                <a:cs typeface="+mn-cs"/>
              </a:rPr>
              <a:t>Provide them </a:t>
            </a:r>
            <a:r>
              <a:rPr lang="en-US" sz="1200" b="1" kern="1200" dirty="0" smtClean="0">
                <a:solidFill>
                  <a:schemeClr val="tx1"/>
                </a:solidFill>
                <a:effectLst/>
                <a:latin typeface="+mn-lt"/>
                <a:ea typeface="+mn-ea"/>
                <a:cs typeface="+mn-cs"/>
              </a:rPr>
              <a:t>10 minutes to share</a:t>
            </a:r>
            <a:r>
              <a:rPr lang="en-US" sz="1200" b="1" kern="1200" baseline="0" dirty="0" smtClean="0">
                <a:solidFill>
                  <a:schemeClr val="tx1"/>
                </a:solidFill>
                <a:effectLst/>
                <a:latin typeface="+mn-lt"/>
                <a:ea typeface="+mn-ea"/>
                <a:cs typeface="+mn-cs"/>
              </a:rPr>
              <a:t> and discuss. </a:t>
            </a:r>
            <a:r>
              <a:rPr lang="en-US" sz="1200" b="0" kern="1200" baseline="0" dirty="0" smtClean="0">
                <a:solidFill>
                  <a:schemeClr val="tx1"/>
                </a:solidFill>
                <a:effectLst/>
                <a:latin typeface="+mn-lt"/>
                <a:ea typeface="+mn-ea"/>
                <a:cs typeface="+mn-cs"/>
              </a:rPr>
              <a:t>(If triads finish early, they can move on to combine and share with another triad.) </a:t>
            </a:r>
          </a:p>
          <a:p>
            <a:r>
              <a:rPr lang="en-US" sz="1200" b="1" kern="1200" baseline="0" dirty="0" smtClean="0">
                <a:solidFill>
                  <a:schemeClr val="tx1"/>
                </a:solidFill>
                <a:effectLst/>
                <a:latin typeface="+mn-lt"/>
                <a:ea typeface="+mn-ea"/>
                <a:cs typeface="+mn-cs"/>
              </a:rPr>
              <a:t>Step 4: </a:t>
            </a:r>
            <a:r>
              <a:rPr lang="en-US" sz="1200" b="0" kern="1200" baseline="0" dirty="0" smtClean="0">
                <a:solidFill>
                  <a:schemeClr val="tx1"/>
                </a:solidFill>
                <a:effectLst/>
                <a:latin typeface="+mn-lt"/>
                <a:ea typeface="+mn-ea"/>
                <a:cs typeface="+mn-cs"/>
              </a:rPr>
              <a:t>Participants return to their tables and share their most important keys. </a:t>
            </a:r>
            <a:r>
              <a:rPr lang="en-US" sz="1200" b="1" kern="1200" baseline="0" dirty="0" smtClean="0">
                <a:solidFill>
                  <a:schemeClr val="tx1"/>
                </a:solidFill>
                <a:effectLst/>
                <a:latin typeface="+mn-lt"/>
                <a:ea typeface="+mn-ea"/>
                <a:cs typeface="+mn-cs"/>
              </a:rPr>
              <a:t>(5 minutes) Total-25 minutes</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49</a:t>
            </a:fld>
            <a:endParaRPr lang="en-US" dirty="0"/>
          </a:p>
        </p:txBody>
      </p:sp>
    </p:spTree>
    <p:extLst>
      <p:ext uri="{BB962C8B-B14F-4D97-AF65-F5344CB8AC3E}">
        <p14:creationId xmlns:p14="http://schemas.microsoft.com/office/powerpoint/2010/main" val="182363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will take about 10 minutes.</a:t>
            </a:r>
            <a:endParaRPr lang="en-US" b="1"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a:t>
            </a:fld>
            <a:endParaRPr lang="en-US" dirty="0"/>
          </a:p>
        </p:txBody>
      </p:sp>
    </p:spTree>
    <p:extLst>
      <p:ext uri="{BB962C8B-B14F-4D97-AF65-F5344CB8AC3E}">
        <p14:creationId xmlns:p14="http://schemas.microsoft.com/office/powerpoint/2010/main" val="1338590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panose="020F0502020204030204" pitchFamily="34" charset="0"/>
                <a:cs typeface="Times New Roman" panose="02020603050405020304" pitchFamily="18" charset="0"/>
              </a:rPr>
              <a:t>UDL at a Glance</a:t>
            </a:r>
            <a:r>
              <a:rPr lang="en-US" sz="1200" dirty="0" smtClean="0">
                <a:latin typeface="Calibri" panose="020F0502020204030204" pitchFamily="34" charset="0"/>
                <a:cs typeface="Times New Roman" panose="02020603050405020304" pitchFamily="18" charset="0"/>
              </a:rPr>
              <a:t>. Cast (2010). Retrieved from </a:t>
            </a:r>
            <a:r>
              <a:rPr lang="en-US" sz="1200" dirty="0" smtClean="0">
                <a:solidFill>
                  <a:srgbClr val="0000FF"/>
                </a:solidFill>
                <a:latin typeface="Calibri" panose="020F0502020204030204" pitchFamily="34" charset="0"/>
                <a:cs typeface="Times New Roman" panose="02020603050405020304" pitchFamily="18" charset="0"/>
                <a:hlinkClick r:id="rId3"/>
              </a:rPr>
              <a:t>http://www.cast.org/library/video/udl_at_a_glance/index.html</a:t>
            </a:r>
            <a:r>
              <a:rPr lang="en-US" sz="1200" dirty="0" smtClean="0">
                <a:latin typeface="Calibri" panose="020F0502020204030204" pitchFamily="34" charset="0"/>
                <a:cs typeface="Times New Roman" panose="02020603050405020304" pitchFamily="18" charset="0"/>
              </a:rPr>
              <a:t> </a:t>
            </a:r>
            <a:endParaRPr lang="en-US" sz="1200" dirty="0" smtClean="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50</a:t>
            </a:fld>
            <a:endParaRPr lang="en-US" dirty="0"/>
          </a:p>
        </p:txBody>
      </p:sp>
    </p:spTree>
    <p:extLst>
      <p:ext uri="{BB962C8B-B14F-4D97-AF65-F5344CB8AC3E}">
        <p14:creationId xmlns:p14="http://schemas.microsoft.com/office/powerpoint/2010/main" val="4083061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are to use chart paper! 15 minutes for this activity.</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51</a:t>
            </a:fld>
            <a:endParaRPr lang="en-US" dirty="0"/>
          </a:p>
        </p:txBody>
      </p:sp>
    </p:spTree>
    <p:extLst>
      <p:ext uri="{BB962C8B-B14F-4D97-AF65-F5344CB8AC3E}">
        <p14:creationId xmlns:p14="http://schemas.microsoft.com/office/powerpoint/2010/main" val="3721697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aseline="0" dirty="0" smtClean="0"/>
              <a:t>Show this definition of UDL included in the Higher Education Opportunity Act of 2008. Tell participants to silently read the introduction and 2 parts of the definition.</a:t>
            </a:r>
            <a:endParaRPr lang="en-US" sz="1200" dirty="0" smtClean="0"/>
          </a:p>
          <a:p>
            <a:pPr marL="0" indent="0">
              <a:buNone/>
            </a:pPr>
            <a:endParaRPr lang="en-US" sz="1200" dirty="0" smtClean="0"/>
          </a:p>
          <a:p>
            <a:r>
              <a:rPr lang="en-US" sz="1200" dirty="0" smtClean="0"/>
              <a:t>Tell table teams that they are to review</a:t>
            </a:r>
            <a:r>
              <a:rPr lang="en-US" sz="1200" baseline="0" dirty="0" smtClean="0"/>
              <a:t> their</a:t>
            </a:r>
            <a:r>
              <a:rPr lang="en-US" sz="1200" dirty="0" smtClean="0"/>
              <a:t> definition of Universal Design for Learning and discuss how theirs compares with the “expert” definitions on the slide. Tell them to revise/adjust their definition</a:t>
            </a:r>
            <a:r>
              <a:rPr lang="en-US" sz="1200" baseline="0" dirty="0" smtClean="0"/>
              <a:t> on their chart paper</a:t>
            </a:r>
            <a:r>
              <a:rPr lang="en-US" sz="1200" dirty="0" smtClean="0"/>
              <a:t> if/as they feel is needed to</a:t>
            </a:r>
            <a:r>
              <a:rPr lang="en-US" sz="1200" baseline="0" dirty="0" smtClean="0"/>
              <a:t> capture</a:t>
            </a:r>
            <a:r>
              <a:rPr lang="en-US" sz="1200" dirty="0" smtClean="0"/>
              <a:t> all essential elements but in their own terms. </a:t>
            </a:r>
            <a:r>
              <a:rPr lang="en-US" sz="1200" b="1" dirty="0" smtClean="0"/>
              <a:t>Provide teams 10-15</a:t>
            </a:r>
            <a:r>
              <a:rPr lang="en-US" sz="1200" b="1" baseline="0" dirty="0" smtClean="0"/>
              <a:t> minutes for this. </a:t>
            </a:r>
          </a:p>
          <a:p>
            <a:endParaRPr lang="en-US" sz="1200" baseline="0" dirty="0" smtClean="0"/>
          </a:p>
          <a:p>
            <a:r>
              <a:rPr lang="en-US" sz="1200" baseline="0" dirty="0" smtClean="0"/>
              <a:t>Tell them to be </a:t>
            </a:r>
            <a:r>
              <a:rPr lang="en-US" sz="1200" dirty="0" smtClean="0"/>
              <a:t>prepared to share</a:t>
            </a:r>
            <a:r>
              <a:rPr lang="en-US" sz="1200" baseline="0" dirty="0" smtClean="0"/>
              <a:t> with the larger group. Participants d</a:t>
            </a:r>
            <a:r>
              <a:rPr lang="en-US" sz="1200" dirty="0" smtClean="0"/>
              <a:t>isplay their chart paper with the definition on the wall </a:t>
            </a:r>
            <a:r>
              <a:rPr lang="en-US" sz="1200" b="0" dirty="0" smtClean="0">
                <a:solidFill>
                  <a:schemeClr val="tx1"/>
                </a:solidFill>
              </a:rPr>
              <a:t>(15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52</a:t>
            </a:fld>
            <a:endParaRPr lang="en-US" dirty="0"/>
          </a:p>
        </p:txBody>
      </p:sp>
    </p:spTree>
    <p:extLst>
      <p:ext uri="{BB962C8B-B14F-4D97-AF65-F5344CB8AC3E}">
        <p14:creationId xmlns:p14="http://schemas.microsoft.com/office/powerpoint/2010/main" val="2890942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15 minutes.</a:t>
            </a:r>
            <a:r>
              <a:rPr lang="en-US" baseline="0" dirty="0" smtClean="0"/>
              <a:t> </a:t>
            </a:r>
            <a:r>
              <a:rPr lang="en-US" sz="1200" kern="1200" dirty="0" smtClean="0">
                <a:solidFill>
                  <a:schemeClr val="tx1"/>
                </a:solidFill>
                <a:effectLst/>
                <a:latin typeface="+mn-lt"/>
                <a:ea typeface="+mn-ea"/>
                <a:cs typeface="+mn-cs"/>
              </a:rPr>
              <a:t>From here, dismiss participants for the break. Encourage participants to take a “gallery walk” sometime during the break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look at UDL definitions on the walls from the different table groups.</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Ask them to provide feedback on each table group’s definition by</a:t>
            </a:r>
            <a:r>
              <a:rPr lang="en-US" sz="1200" b="1" kern="1200" baseline="0" dirty="0" smtClean="0">
                <a:solidFill>
                  <a:schemeClr val="tx1"/>
                </a:solidFill>
                <a:effectLst/>
                <a:latin typeface="+mn-lt"/>
                <a:ea typeface="+mn-ea"/>
                <a:cs typeface="+mn-cs"/>
              </a:rPr>
              <a:t> using “post-it notes” with feedback about their definition. (e.g., Great job!, Consider…)</a:t>
            </a:r>
            <a:endParaRPr lang="en-US" sz="1200" b="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53</a:t>
            </a:fld>
            <a:endParaRPr lang="en-US" dirty="0"/>
          </a:p>
        </p:txBody>
      </p:sp>
    </p:spTree>
    <p:extLst>
      <p:ext uri="{BB962C8B-B14F-4D97-AF65-F5344CB8AC3E}">
        <p14:creationId xmlns:p14="http://schemas.microsoft.com/office/powerpoint/2010/main" val="207544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952500" y="854075"/>
            <a:ext cx="5118100" cy="3838575"/>
          </a:xfrm>
          <a:noFill/>
          <a:ln>
            <a:solidFill>
              <a:srgbClr val="000000"/>
            </a:solidFill>
            <a:miter lim="800000"/>
            <a:headEnd/>
            <a:tailEnd/>
          </a:ln>
        </p:spPr>
      </p:sp>
      <p:sp>
        <p:nvSpPr>
          <p:cNvPr id="80899" name="Notes Placeholder 2"/>
          <p:cNvSpPr>
            <a:spLocks noGrp="1"/>
          </p:cNvSpPr>
          <p:nvPr>
            <p:ph type="body" idx="1"/>
          </p:nvPr>
        </p:nvSpPr>
        <p:spPr bwMode="auto">
          <a:xfrm>
            <a:off x="702310" y="5176572"/>
            <a:ext cx="5618480" cy="3665458"/>
          </a:xfrm>
          <a:noFill/>
        </p:spPr>
        <p:txBody>
          <a:bodyPr wrap="square" numCol="1" anchor="t" anchorCtr="0" compatLnSpc="1">
            <a:prstTxWarp prst="textNoShape">
              <a:avLst/>
            </a:prstTxWarp>
          </a:bodyPr>
          <a:lstStyle/>
          <a:p>
            <a:pPr eaLnBrk="1" hangingPunct="1">
              <a:spcBef>
                <a:spcPct val="0"/>
              </a:spcBef>
            </a:pPr>
            <a:r>
              <a:rPr lang="en-US" dirty="0" smtClean="0"/>
              <a:t>The break should be 10 minutes.</a:t>
            </a:r>
            <a:r>
              <a:rPr lang="en-US" baseline="0" dirty="0" smtClean="0"/>
              <a:t> </a:t>
            </a:r>
            <a:r>
              <a:rPr lang="en-US" dirty="0" smtClean="0"/>
              <a:t>Remind participants to try to be timely in their return. Remind them that when they return, we will start looking at UDL in practice.</a:t>
            </a:r>
          </a:p>
        </p:txBody>
      </p:sp>
      <p:sp>
        <p:nvSpPr>
          <p:cNvPr id="80901" name="Date Placeholder 4"/>
          <p:cNvSpPr>
            <a:spLocks noGrp="1"/>
          </p:cNvSpPr>
          <p:nvPr>
            <p:ph type="dt" sz="quarter" idx="1"/>
          </p:nvPr>
        </p:nvSpPr>
        <p:spPr bwMode="auto">
          <a:noFill/>
          <a:ln>
            <a:miter lim="800000"/>
            <a:headEnd/>
            <a:tailEnd/>
          </a:ln>
        </p:spPr>
        <p:txBody>
          <a:bodyPr anchor="t"/>
          <a:lstStyle/>
          <a:p>
            <a:fld id="{DAFD40CC-5B8F-4763-9A34-F70FF43E9284}" type="datetimeFigureOut">
              <a:rPr lang="en-US" smtClean="0">
                <a:latin typeface="Arial" pitchFamily="34" charset="0"/>
              </a:rPr>
              <a:t>1/6/2015</a:t>
            </a:fld>
            <a:endParaRPr lang="en-US" dirty="0" smtClean="0">
              <a:latin typeface="Arial" pitchFamily="34" charset="0"/>
            </a:endParaRPr>
          </a:p>
        </p:txBody>
      </p:sp>
      <p:sp>
        <p:nvSpPr>
          <p:cNvPr id="80903" name="Slide Number Placeholder 6"/>
          <p:cNvSpPr>
            <a:spLocks noGrp="1"/>
          </p:cNvSpPr>
          <p:nvPr>
            <p:ph type="sldNum" sz="quarter" idx="5"/>
          </p:nvPr>
        </p:nvSpPr>
        <p:spPr bwMode="auto">
          <a:noFill/>
          <a:ln>
            <a:miter lim="800000"/>
            <a:headEnd/>
            <a:tailEnd/>
          </a:ln>
        </p:spPr>
        <p:txBody>
          <a:bodyPr/>
          <a:lstStyle/>
          <a:p>
            <a:fld id="{97303154-0DE2-4FCD-9524-3B8CD64C3B34}" type="slidenum">
              <a:rPr lang="en-US"/>
              <a:pPr/>
              <a:t>54</a:t>
            </a:fld>
            <a:endParaRPr lang="en-US" dirty="0"/>
          </a:p>
        </p:txBody>
      </p:sp>
    </p:spTree>
    <p:extLst>
      <p:ext uri="{BB962C8B-B14F-4D97-AF65-F5344CB8AC3E}">
        <p14:creationId xmlns:p14="http://schemas.microsoft.com/office/powerpoint/2010/main" val="2818802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 2, we will examine UDL in practice—how do we move from the conceptual framework to real classroom application. In other words, what does it look like and how do each of the UDL principles support and inform our classroom practices?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55</a:t>
            </a:fld>
            <a:endParaRPr lang="en-US" dirty="0"/>
          </a:p>
        </p:txBody>
      </p:sp>
    </p:spTree>
    <p:extLst>
      <p:ext uri="{BB962C8B-B14F-4D97-AF65-F5344CB8AC3E}">
        <p14:creationId xmlns:p14="http://schemas.microsoft.com/office/powerpoint/2010/main" val="2480523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UDL</a:t>
            </a:r>
            <a:r>
              <a:rPr lang="en-US" baseline="0" dirty="0" smtClean="0"/>
              <a:t> does not change our instructional focus--the learning goals and the skills and habits that we want students to acquire. These learning goals are reached through careful instructional design and considerations around instructional methods, materials, and formative assessment and progress monitoring.</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56</a:t>
            </a:fld>
            <a:endParaRPr lang="en-US" dirty="0"/>
          </a:p>
        </p:txBody>
      </p:sp>
    </p:spTree>
    <p:extLst>
      <p:ext uri="{BB962C8B-B14F-4D97-AF65-F5344CB8AC3E}">
        <p14:creationId xmlns:p14="http://schemas.microsoft.com/office/powerpoint/2010/main" val="2258774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 the big ideas about </a:t>
            </a:r>
            <a:r>
              <a:rPr lang="en-US" dirty="0" smtClean="0"/>
              <a:t>Universal Design for Learning:</a:t>
            </a:r>
          </a:p>
          <a:p>
            <a:endParaRPr lang="en-US" dirty="0" smtClean="0"/>
          </a:p>
          <a:p>
            <a:pPr marL="228600" indent="-228600">
              <a:buFont typeface="+mj-lt"/>
              <a:buAutoNum type="arabicPeriod"/>
            </a:pPr>
            <a:r>
              <a:rPr lang="en-US" dirty="0" smtClean="0"/>
              <a:t>It</a:t>
            </a:r>
            <a:r>
              <a:rPr lang="en-US" baseline="0" dirty="0" smtClean="0"/>
              <a:t> is a conceptual framework based on cognitive neuroscience.</a:t>
            </a:r>
          </a:p>
          <a:p>
            <a:pPr marL="228600" indent="-228600">
              <a:buFont typeface="+mj-lt"/>
              <a:buAutoNum type="arabicPeriod"/>
            </a:pPr>
            <a:r>
              <a:rPr lang="en-US" baseline="0" dirty="0" smtClean="0"/>
              <a:t>It aligns with academic optimism</a:t>
            </a:r>
          </a:p>
          <a:p>
            <a:pPr marL="228600" indent="-228600">
              <a:buFont typeface="+mj-lt"/>
              <a:buAutoNum type="arabicPeriod"/>
            </a:pPr>
            <a:r>
              <a:rPr lang="en-US" baseline="0" dirty="0" smtClean="0"/>
              <a:t>It results in PLANNING and INSTRUCTIONAL ACTIONS that provide flexibility and responsiveness to meet the learning diversity among all learners.</a:t>
            </a:r>
          </a:p>
          <a:p>
            <a:pPr marL="228600" indent="-228600">
              <a:buFont typeface="+mj-lt"/>
              <a:buAutoNum type="arabicPeriod"/>
            </a:pPr>
            <a:r>
              <a:rPr lang="en-US" baseline="0" dirty="0" smtClean="0"/>
              <a:t>UDL Principles are organized around the networks of the brain and how they function:</a:t>
            </a:r>
          </a:p>
          <a:p>
            <a:pPr marL="457200" lvl="1" indent="-228600">
              <a:buFont typeface="Arial" panose="020B0604020202020204" pitchFamily="34" charset="0"/>
              <a:buChar char="•"/>
            </a:pPr>
            <a:r>
              <a:rPr lang="en-US" b="1" u="sng" baseline="0" dirty="0" smtClean="0">
                <a:solidFill>
                  <a:schemeClr val="tx1"/>
                </a:solidFill>
              </a:rPr>
              <a:t>Engagement</a:t>
            </a:r>
            <a:r>
              <a:rPr lang="en-US" b="1" baseline="0" dirty="0" smtClean="0">
                <a:solidFill>
                  <a:schemeClr val="tx1"/>
                </a:solidFill>
              </a:rPr>
              <a:t> is based on the affective networks </a:t>
            </a:r>
            <a:r>
              <a:rPr lang="en-US" b="0" baseline="0" dirty="0" smtClean="0">
                <a:solidFill>
                  <a:schemeClr val="tx1"/>
                </a:solidFill>
              </a:rPr>
              <a:t>-</a:t>
            </a:r>
            <a:r>
              <a:rPr lang="en-US" b="1" baseline="0" dirty="0" smtClean="0">
                <a:solidFill>
                  <a:schemeClr val="tx1"/>
                </a:solidFill>
              </a:rPr>
              <a:t> </a:t>
            </a:r>
            <a:r>
              <a:rPr lang="en-US" baseline="0" dirty="0" smtClean="0">
                <a:solidFill>
                  <a:schemeClr val="tx1"/>
                </a:solidFill>
              </a:rPr>
              <a:t>the affective network or the “why” of learning</a:t>
            </a:r>
            <a:r>
              <a:rPr lang="en-US" sz="1200" b="0" i="0" kern="1200" baseline="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ow learners get engaged and stay motivated. How they are challenged, excited, or interested. These are affective dimensions. The adage,</a:t>
            </a:r>
            <a:r>
              <a:rPr lang="en-US" sz="1200" b="0" i="0" kern="1200" baseline="0" dirty="0" smtClean="0">
                <a:solidFill>
                  <a:schemeClr val="tx1"/>
                </a:solidFill>
                <a:effectLst/>
                <a:latin typeface="+mn-lt"/>
                <a:ea typeface="+mn-ea"/>
                <a:cs typeface="+mn-cs"/>
              </a:rPr>
              <a:t> “If you can’t hook them, you can’t cook them” applies to the power of engagement in order for students to learn. We cannot underestimate the power and the NEED for engagement. Nothing is remembered if there is not an emotional connection-good or bad. </a:t>
            </a:r>
          </a:p>
          <a:p>
            <a:pPr marL="457200" lvl="1" indent="-228600">
              <a:buFont typeface="Arial" panose="020B0604020202020204" pitchFamily="34" charset="0"/>
              <a:buChar char="•"/>
            </a:pPr>
            <a:r>
              <a:rPr lang="en-US" b="1" u="sng" baseline="0" dirty="0" smtClean="0">
                <a:solidFill>
                  <a:schemeClr val="tx1"/>
                </a:solidFill>
              </a:rPr>
              <a:t>Representation</a:t>
            </a:r>
            <a:r>
              <a:rPr lang="en-US" b="1" baseline="0" dirty="0" smtClean="0">
                <a:solidFill>
                  <a:schemeClr val="tx1"/>
                </a:solidFill>
              </a:rPr>
              <a:t> is based on the recognition networks </a:t>
            </a:r>
            <a:r>
              <a:rPr lang="en-US" b="0" baseline="0" dirty="0" smtClean="0">
                <a:solidFill>
                  <a:schemeClr val="tx1"/>
                </a:solidFill>
              </a:rPr>
              <a:t>-</a:t>
            </a:r>
            <a:r>
              <a:rPr lang="en-US" b="1" baseline="0" dirty="0" smtClean="0">
                <a:solidFill>
                  <a:schemeClr val="tx1"/>
                </a:solidFill>
              </a:rPr>
              <a:t> </a:t>
            </a:r>
            <a:r>
              <a:rPr lang="en-US" b="0" baseline="0" dirty="0" smtClean="0">
                <a:solidFill>
                  <a:schemeClr val="tx1"/>
                </a:solidFill>
              </a:rPr>
              <a:t>is the “what” of learning. </a:t>
            </a:r>
            <a:r>
              <a:rPr lang="en-US" sz="1200" b="0" i="0" kern="1200" dirty="0" smtClean="0">
                <a:solidFill>
                  <a:schemeClr val="tx1"/>
                </a:solidFill>
                <a:effectLst/>
                <a:latin typeface="+mn-lt"/>
                <a:ea typeface="+mn-ea"/>
                <a:cs typeface="+mn-cs"/>
              </a:rPr>
              <a:t>How we gather information and categorize what we see, hear, and read. Identifying letters, words, or an author's style are examples</a:t>
            </a:r>
            <a:r>
              <a:rPr lang="en-US" sz="1200" b="0" i="0" kern="1200" baseline="0" dirty="0" smtClean="0">
                <a:solidFill>
                  <a:schemeClr val="tx1"/>
                </a:solidFill>
                <a:effectLst/>
                <a:latin typeface="+mn-lt"/>
                <a:ea typeface="+mn-ea"/>
                <a:cs typeface="+mn-cs"/>
              </a:rPr>
              <a:t> of </a:t>
            </a:r>
            <a:r>
              <a:rPr lang="en-US" sz="1200" b="0" i="0" kern="1200" dirty="0" smtClean="0">
                <a:solidFill>
                  <a:schemeClr val="tx1"/>
                </a:solidFill>
                <a:effectLst/>
                <a:latin typeface="+mn-lt"/>
                <a:ea typeface="+mn-ea"/>
                <a:cs typeface="+mn-cs"/>
              </a:rPr>
              <a:t>recognition tasks. This is a pattern recognition process.</a:t>
            </a:r>
          </a:p>
          <a:p>
            <a:pPr marL="457200" lvl="1" indent="-228600">
              <a:buFont typeface="Arial" panose="020B0604020202020204" pitchFamily="34" charset="0"/>
              <a:buChar char="•"/>
            </a:pPr>
            <a:r>
              <a:rPr lang="en-US" b="1" u="sng" baseline="0" dirty="0" smtClean="0">
                <a:solidFill>
                  <a:schemeClr val="tx1"/>
                </a:solidFill>
              </a:rPr>
              <a:t>Action &amp; Expression </a:t>
            </a:r>
            <a:r>
              <a:rPr lang="en-US" b="1" u="none" baseline="0" dirty="0" smtClean="0">
                <a:solidFill>
                  <a:schemeClr val="tx1"/>
                </a:solidFill>
              </a:rPr>
              <a:t>is based on the strategic </a:t>
            </a:r>
            <a:r>
              <a:rPr lang="en-US" b="1" baseline="0" dirty="0" smtClean="0">
                <a:solidFill>
                  <a:schemeClr val="tx1"/>
                </a:solidFill>
              </a:rPr>
              <a:t>networks </a:t>
            </a:r>
            <a:r>
              <a:rPr lang="en-US" b="0" baseline="0" dirty="0" smtClean="0">
                <a:solidFill>
                  <a:schemeClr val="tx1"/>
                </a:solidFill>
              </a:rPr>
              <a:t>- is the “how” of learning. These networks deal with the planning and performing tasks, how we organize and express our ideas. Writing an essay or solving a problem are strategic tasks.</a:t>
            </a:r>
          </a:p>
          <a:p>
            <a:pPr marL="228600" indent="-228600">
              <a:buFont typeface="+mj-lt"/>
              <a:buAutoNum type="arabicPeriod"/>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pPr/>
              <a:t>57</a:t>
            </a:fld>
            <a:endParaRPr lang="en-US" dirty="0"/>
          </a:p>
        </p:txBody>
      </p:sp>
    </p:spTree>
    <p:extLst>
      <p:ext uri="{BB962C8B-B14F-4D97-AF65-F5344CB8AC3E}">
        <p14:creationId xmlns:p14="http://schemas.microsoft.com/office/powerpoint/2010/main" val="2560478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walk through an application in reading of how one Universal design for Learning principle, Representation,</a:t>
            </a:r>
            <a:r>
              <a:rPr lang="en-US" dirty="0" smtClean="0"/>
              <a:t> can work.</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58</a:t>
            </a:fld>
            <a:endParaRPr lang="en-US" dirty="0"/>
          </a:p>
        </p:txBody>
      </p:sp>
    </p:spTree>
    <p:extLst>
      <p:ext uri="{BB962C8B-B14F-4D97-AF65-F5344CB8AC3E}">
        <p14:creationId xmlns:p14="http://schemas.microsoft.com/office/powerpoint/2010/main" val="14033815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Reading is a process of constructing meaning from written text. Decoding is a sub skill of this process. Students who have difficulties decoding text must overcome barriers related to reading and understanding printed materials in order to be able to access content and information. While students experiencing difficulty require both explicit reading instruction and practice, they may also benefit from the use of technology as a support to help reduce the barriers of print while they are improving their skills. To maximize student success, technologies must be combined and aligned with effective instruction. </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59</a:t>
            </a:fld>
            <a:endParaRPr lang="en-US" dirty="0"/>
          </a:p>
        </p:txBody>
      </p:sp>
    </p:spTree>
    <p:extLst>
      <p:ext uri="{BB962C8B-B14F-4D97-AF65-F5344CB8AC3E}">
        <p14:creationId xmlns:p14="http://schemas.microsoft.com/office/powerpoint/2010/main" val="400880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1; Slides 7</a:t>
            </a:r>
            <a:r>
              <a:rPr lang="en-US" baseline="0" dirty="0" smtClean="0"/>
              <a:t> and 8</a:t>
            </a:r>
            <a:r>
              <a:rPr lang="en-US" dirty="0" smtClean="0"/>
              <a:t> will take about 20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a:t>
            </a:fld>
            <a:endParaRPr lang="en-US" dirty="0"/>
          </a:p>
        </p:txBody>
      </p:sp>
    </p:spTree>
    <p:extLst>
      <p:ext uri="{BB962C8B-B14F-4D97-AF65-F5344CB8AC3E}">
        <p14:creationId xmlns:p14="http://schemas.microsoft.com/office/powerpoint/2010/main" val="1696650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Text-to-speech can:</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decode text with an accuracy and fluency that students who struggle with text cannot attain on their own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enable students to work more independently with grade-level materials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increase independent access to interesting and age-appropriate content and opportunities to engage with text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support comprehension by freeing students to focus on the meaning of the text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support comprehension by enabling students to reread blocks of text, instructions, or questions as many times as needed to ensure comprehension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provide opportunity for repeated reading of text to help students develop decoding, vocabulary, and grammatical skills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allow students to participate in discussions and activities related to content read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reduce fatigue and/or frustration, and increase students’ ability to complete reading assignments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help students pay attention and remember more through the use of highlighted and spoken text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assist students in proofreading written work by hearing content read back out loud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pPr/>
              <a:t>60</a:t>
            </a:fld>
            <a:endParaRPr lang="en-US" dirty="0"/>
          </a:p>
        </p:txBody>
      </p:sp>
    </p:spTree>
    <p:extLst>
      <p:ext uri="{BB962C8B-B14F-4D97-AF65-F5344CB8AC3E}">
        <p14:creationId xmlns:p14="http://schemas.microsoft.com/office/powerpoint/2010/main" val="3815753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think about this application as</a:t>
            </a:r>
            <a:r>
              <a:rPr lang="en-US" baseline="0" dirty="0" smtClean="0"/>
              <a:t> a visual representation of the problem. (Presenter, as you click each time, a part of the visual display will appear.) </a:t>
            </a:r>
          </a:p>
          <a:p>
            <a:endParaRPr lang="en-US" baseline="0" dirty="0" smtClean="0"/>
          </a:p>
          <a:p>
            <a:pPr marL="228600" indent="-228600">
              <a:buAutoNum type="arabicPeriod"/>
            </a:pPr>
            <a:r>
              <a:rPr lang="en-US" baseline="0" dirty="0" smtClean="0"/>
              <a:t>The learner has a significant reading problem, reading a few levels below the text selection.</a:t>
            </a:r>
          </a:p>
          <a:p>
            <a:pPr marL="228600" indent="-228600">
              <a:buAutoNum type="arabicPeriod"/>
            </a:pPr>
            <a:r>
              <a:rPr lang="en-US" baseline="0" dirty="0" smtClean="0"/>
              <a:t>The learning goal/outcome remains the same. You want them to be able to identify conflicting information in the text. This is not to suggest that the student should be able to improve his/her decoding/reading skills and that should be addressed.</a:t>
            </a:r>
          </a:p>
          <a:p>
            <a:pPr marL="228600" indent="-228600">
              <a:buAutoNum type="arabicPeriod"/>
            </a:pPr>
            <a:r>
              <a:rPr lang="en-US" baseline="0" dirty="0" smtClean="0"/>
              <a:t>What you need is a flexible means for the student to achieve the goal; a different way for the material to be represented.</a:t>
            </a:r>
          </a:p>
          <a:p>
            <a:pPr marL="228600" indent="-228600">
              <a:buAutoNum type="arabicPeriod"/>
            </a:pPr>
            <a:r>
              <a:rPr lang="en-US" baseline="0" dirty="0" smtClean="0"/>
              <a:t>Possible UDL Options include screen readers, text-to-speech readers, digital talking books, and a masterful read by teacher, student, or through an audio file.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61</a:t>
            </a:fld>
            <a:endParaRPr lang="en-US" dirty="0"/>
          </a:p>
        </p:txBody>
      </p:sp>
    </p:spTree>
    <p:extLst>
      <p:ext uri="{BB962C8B-B14F-4D97-AF65-F5344CB8AC3E}">
        <p14:creationId xmlns:p14="http://schemas.microsoft.com/office/powerpoint/2010/main" val="3789558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when you provide a</a:t>
            </a:r>
            <a:r>
              <a:rPr lang="en-US" baseline="0" dirty="0" smtClean="0"/>
              <a:t> UDL option for an alternate representation? The potential barrier is removed and the student has access to meet the learning outcome. </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62</a:t>
            </a:fld>
            <a:endParaRPr lang="en-US" dirty="0"/>
          </a:p>
        </p:txBody>
      </p:sp>
    </p:spTree>
    <p:extLst>
      <p:ext uri="{BB962C8B-B14F-4D97-AF65-F5344CB8AC3E}">
        <p14:creationId xmlns:p14="http://schemas.microsoft.com/office/powerpoint/2010/main" val="24081057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63</a:t>
            </a:fld>
            <a:endParaRPr lang="en-US" dirty="0"/>
          </a:p>
        </p:txBody>
      </p:sp>
    </p:spTree>
    <p:extLst>
      <p:ext uri="{BB962C8B-B14F-4D97-AF65-F5344CB8AC3E}">
        <p14:creationId xmlns:p14="http://schemas.microsoft.com/office/powerpoint/2010/main" val="31000128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64</a:t>
            </a:fld>
            <a:endParaRPr lang="en-US" dirty="0"/>
          </a:p>
        </p:txBody>
      </p:sp>
    </p:spTree>
    <p:extLst>
      <p:ext uri="{BB962C8B-B14F-4D97-AF65-F5344CB8AC3E}">
        <p14:creationId xmlns:p14="http://schemas.microsoft.com/office/powerpoint/2010/main" val="28903322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a brief explanation of what are the principles, the guidelines, and checkpoints in the chart.</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65</a:t>
            </a:fld>
            <a:endParaRPr lang="en-US" dirty="0"/>
          </a:p>
        </p:txBody>
      </p:sp>
    </p:spTree>
    <p:extLst>
      <p:ext uri="{BB962C8B-B14F-4D97-AF65-F5344CB8AC3E}">
        <p14:creationId xmlns:p14="http://schemas.microsoft.com/office/powerpoint/2010/main" val="28917083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(5</a:t>
            </a:r>
            <a:r>
              <a:rPr lang="en-US" sz="1200" i="0" kern="1200" baseline="0" dirty="0" smtClean="0">
                <a:solidFill>
                  <a:schemeClr val="tx1"/>
                </a:solidFill>
                <a:effectLst/>
                <a:latin typeface="+mn-lt"/>
                <a:ea typeface="+mn-ea"/>
                <a:cs typeface="+mn-cs"/>
              </a:rPr>
              <a:t> minutes) </a:t>
            </a:r>
            <a:r>
              <a:rPr lang="en-US" sz="1200" i="0" kern="1200" dirty="0" smtClean="0">
                <a:solidFill>
                  <a:schemeClr val="tx1"/>
                </a:solidFill>
                <a:effectLst/>
                <a:latin typeface="+mn-lt"/>
                <a:ea typeface="+mn-ea"/>
                <a:cs typeface="+mn-cs"/>
              </a:rPr>
              <a:t>Give</a:t>
            </a:r>
            <a:r>
              <a:rPr lang="en-US" sz="1200" i="0" kern="1200" baseline="0" dirty="0" smtClean="0">
                <a:solidFill>
                  <a:schemeClr val="tx1"/>
                </a:solidFill>
                <a:effectLst/>
                <a:latin typeface="+mn-lt"/>
                <a:ea typeface="+mn-ea"/>
                <a:cs typeface="+mn-cs"/>
              </a:rPr>
              <a:t> p</a:t>
            </a:r>
            <a:r>
              <a:rPr lang="en-US" sz="1200" kern="1200" dirty="0" smtClean="0">
                <a:solidFill>
                  <a:schemeClr val="tx1"/>
                </a:solidFill>
                <a:effectLst/>
                <a:latin typeface="+mn-lt"/>
                <a:ea typeface="+mn-ea"/>
                <a:cs typeface="+mn-cs"/>
              </a:rPr>
              <a:t>articipants time to review and discuss each guideline associated with the UDL principle that they read about in the article.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minutes) Afterward, each table group member will return to the article and then match specific recommendations in the article to each guideline </a:t>
            </a:r>
            <a:r>
              <a:rPr lang="en-US" sz="1200" b="1" kern="1200" dirty="0" smtClean="0">
                <a:solidFill>
                  <a:schemeClr val="tx1"/>
                </a:solidFill>
                <a:effectLst/>
                <a:latin typeface="+mn-lt"/>
                <a:ea typeface="+mn-ea"/>
                <a:cs typeface="+mn-cs"/>
              </a:rPr>
              <a:t>for the principle that they read</a:t>
            </a:r>
            <a:r>
              <a:rPr lang="en-US" sz="1200" kern="1200" dirty="0" smtClean="0">
                <a:solidFill>
                  <a:schemeClr val="tx1"/>
                </a:solidFill>
                <a:effectLst/>
                <a:latin typeface="+mn-lt"/>
                <a:ea typeface="+mn-ea"/>
                <a:cs typeface="+mn-cs"/>
              </a:rPr>
              <a:t>. Participants place one example on each small Post-It note and position it on the guideline to which it relates. Afterwards, participants share examples with their table mates as they relate them to specific guidelines for each principle.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66</a:t>
            </a:fld>
            <a:endParaRPr lang="en-US" dirty="0"/>
          </a:p>
        </p:txBody>
      </p:sp>
    </p:spTree>
    <p:extLst>
      <p:ext uri="{BB962C8B-B14F-4D97-AF65-F5344CB8AC3E}">
        <p14:creationId xmlns:p14="http://schemas.microsoft.com/office/powerpoint/2010/main" val="2611207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participants view the video, they should keep a look</a:t>
            </a:r>
            <a:r>
              <a:rPr lang="en-US" sz="1200" kern="1200" dirty="0" smtClean="0">
                <a:solidFill>
                  <a:schemeClr val="tx1"/>
                </a:solidFill>
                <a:effectLst/>
                <a:latin typeface="+mn-lt"/>
                <a:ea typeface="+mn-ea"/>
                <a:cs typeface="+mn-cs"/>
              </a:rPr>
              <a:t> out</a:t>
            </a:r>
            <a:r>
              <a:rPr lang="en-US" sz="1200" kern="1200" baseline="0" dirty="0" smtClean="0">
                <a:solidFill>
                  <a:schemeClr val="tx1"/>
                </a:solidFill>
                <a:effectLst/>
                <a:latin typeface="+mn-lt"/>
                <a:ea typeface="+mn-ea"/>
                <a:cs typeface="+mn-cs"/>
              </a:rPr>
              <a:t> for</a:t>
            </a:r>
            <a:r>
              <a:rPr lang="en-US" sz="1200" kern="1200" dirty="0" smtClean="0">
                <a:solidFill>
                  <a:schemeClr val="tx1"/>
                </a:solidFill>
                <a:effectLst/>
                <a:latin typeface="+mn-lt"/>
                <a:ea typeface="+mn-ea"/>
                <a:cs typeface="+mn-cs"/>
              </a:rPr>
              <a:t> practices that reflect their team’s UDL Principle and Guidelines. Participants record them on the blank UDL Guidelines template in the Participant Guide.</a:t>
            </a:r>
          </a:p>
          <a:p>
            <a:endParaRPr lang="en-US" b="0"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67</a:t>
            </a:fld>
            <a:endParaRPr lang="en-US" dirty="0"/>
          </a:p>
        </p:txBody>
      </p:sp>
    </p:spTree>
    <p:extLst>
      <p:ext uri="{BB962C8B-B14F-4D97-AF65-F5344CB8AC3E}">
        <p14:creationId xmlns:p14="http://schemas.microsoft.com/office/powerpoint/2010/main" val="15417636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Blank UDL Guidelines template in the Participant</a:t>
            </a:r>
            <a:r>
              <a:rPr lang="en-US" sz="1200" kern="1200" baseline="0" dirty="0" smtClean="0">
                <a:solidFill>
                  <a:schemeClr val="tx1"/>
                </a:solidFill>
                <a:effectLst/>
                <a:latin typeface="+mn-lt"/>
                <a:ea typeface="+mn-ea"/>
                <a:cs typeface="+mn-cs"/>
              </a:rPr>
              <a:t> Guide to record </a:t>
            </a:r>
            <a:r>
              <a:rPr lang="en-US" sz="1200" kern="1200" dirty="0" smtClean="0">
                <a:solidFill>
                  <a:schemeClr val="tx1"/>
                </a:solidFill>
                <a:effectLst/>
                <a:latin typeface="+mn-lt"/>
                <a:ea typeface="+mn-ea"/>
                <a:cs typeface="+mn-cs"/>
              </a:rPr>
              <a:t>practices that reflect the team’s UDL Principle and Guidelines.</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68</a:t>
            </a:fld>
            <a:endParaRPr lang="en-US" dirty="0"/>
          </a:p>
        </p:txBody>
      </p:sp>
    </p:spTree>
    <p:extLst>
      <p:ext uri="{BB962C8B-B14F-4D97-AF65-F5344CB8AC3E}">
        <p14:creationId xmlns:p14="http://schemas.microsoft.com/office/powerpoint/2010/main" val="3206734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viewing the video,</a:t>
            </a:r>
            <a:r>
              <a:rPr lang="en-US" sz="1200" kern="1200" baseline="0" dirty="0" smtClean="0">
                <a:solidFill>
                  <a:schemeClr val="tx1"/>
                </a:solidFill>
                <a:effectLst/>
                <a:latin typeface="+mn-lt"/>
                <a:ea typeface="+mn-ea"/>
                <a:cs typeface="+mn-cs"/>
              </a:rPr>
              <a:t> participants take </a:t>
            </a:r>
            <a:r>
              <a:rPr lang="en-US" sz="1200" kern="1200" dirty="0" smtClean="0">
                <a:solidFill>
                  <a:schemeClr val="tx1"/>
                </a:solidFill>
                <a:effectLst/>
                <a:latin typeface="+mn-lt"/>
                <a:ea typeface="+mn-ea"/>
                <a:cs typeface="+mn-cs"/>
              </a:rPr>
              <a:t>a few minutes to work with their</a:t>
            </a:r>
            <a:r>
              <a:rPr lang="en-US" sz="1200" kern="1200" baseline="0" dirty="0" smtClean="0">
                <a:solidFill>
                  <a:schemeClr val="tx1"/>
                </a:solidFill>
                <a:effectLst/>
                <a:latin typeface="+mn-lt"/>
                <a:ea typeface="+mn-ea"/>
                <a:cs typeface="+mn-cs"/>
              </a:rPr>
              <a:t> team</a:t>
            </a:r>
            <a:r>
              <a:rPr lang="en-US" sz="1200" kern="1200" dirty="0" smtClean="0">
                <a:solidFill>
                  <a:schemeClr val="tx1"/>
                </a:solidFill>
                <a:effectLst/>
                <a:latin typeface="+mn-lt"/>
                <a:ea typeface="+mn-ea"/>
                <a:cs typeface="+mn-cs"/>
              </a:rPr>
              <a:t> to discuss what</a:t>
            </a:r>
            <a:r>
              <a:rPr lang="en-US" sz="1200" kern="1200" baseline="0" dirty="0" smtClean="0">
                <a:solidFill>
                  <a:schemeClr val="tx1"/>
                </a:solidFill>
                <a:effectLst/>
                <a:latin typeface="+mn-lt"/>
                <a:ea typeface="+mn-ea"/>
                <a:cs typeface="+mn-cs"/>
              </a:rPr>
              <a:t> they recorded and why</a:t>
            </a:r>
            <a:r>
              <a:rPr lang="en-US" sz="1200" kern="1200" dirty="0" smtClean="0">
                <a:solidFill>
                  <a:schemeClr val="tx1"/>
                </a:solidFill>
                <a:effectLst/>
                <a:latin typeface="+mn-lt"/>
                <a:ea typeface="+mn-ea"/>
                <a:cs typeface="+mn-cs"/>
              </a:rPr>
              <a:t> (</a:t>
            </a:r>
            <a:r>
              <a:rPr lang="en-US" sz="1200" dirty="0" smtClean="0"/>
              <a:t>The Teaching Channel: </a:t>
            </a:r>
            <a:r>
              <a:rPr lang="en-US" sz="1200" i="1" dirty="0" smtClean="0"/>
              <a:t>Exploring Imagery through Beowulf</a:t>
            </a:r>
            <a:r>
              <a:rPr lang="en-US" sz="1200" dirty="0" smtClean="0"/>
              <a:t> </a:t>
            </a:r>
            <a:r>
              <a:rPr lang="en-US" sz="1200" dirty="0" smtClean="0">
                <a:hlinkClick r:id="rId3"/>
              </a:rPr>
              <a:t>https://www.teachingchannel.org/videos/descriptive-details-sensory-language</a:t>
            </a:r>
            <a:r>
              <a:rPr lang="en-US" sz="1200" dirty="0" smtClean="0"/>
              <a:t>).</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69</a:t>
            </a:fld>
            <a:endParaRPr lang="en-US" dirty="0"/>
          </a:p>
        </p:txBody>
      </p:sp>
    </p:spTree>
    <p:extLst>
      <p:ext uri="{BB962C8B-B14F-4D97-AF65-F5344CB8AC3E}">
        <p14:creationId xmlns:p14="http://schemas.microsoft.com/office/powerpoint/2010/main" val="48158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Before showing the</a:t>
            </a:r>
            <a:r>
              <a:rPr lang="en-US" baseline="0" dirty="0" smtClean="0"/>
              <a:t> video vignettes, discuss that there are many opinions throughout the country as to what is needed for students’ success. Most likely, there are varying opinions within one school. Share with participants that o</a:t>
            </a:r>
            <a:r>
              <a:rPr lang="en-US" dirty="0" smtClean="0"/>
              <a:t>n</a:t>
            </a:r>
            <a:r>
              <a:rPr lang="en-US" baseline="0" dirty="0" smtClean="0"/>
              <a:t> this slide, celebrities, news personalities, a student, and an educator discuss what they believe it takes for student success. After playing all five clips (all less than 30 seconds), ask the participants to turn and talk with someone at their table about the different ideas and the similarities. This will lead into the first activity.</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a:lstStyle/>
          <a:p>
            <a:fld id="{351982CE-2539-4910-87AB-EA5205E24DD1}" type="slidenum">
              <a:rPr lang="en-US"/>
              <a:pPr/>
              <a:t>7</a:t>
            </a:fld>
            <a:endParaRPr lang="en-US" dirty="0"/>
          </a:p>
        </p:txBody>
      </p:sp>
    </p:spTree>
    <p:extLst>
      <p:ext uri="{BB962C8B-B14F-4D97-AF65-F5344CB8AC3E}">
        <p14:creationId xmlns:p14="http://schemas.microsoft.com/office/powerpoint/2010/main" val="980601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 3, we’ll look at how we can infuse UDL into our lesson planning to strengthen our plans to reach our learners.</a:t>
            </a: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70</a:t>
            </a:fld>
            <a:endParaRPr lang="en-US" dirty="0"/>
          </a:p>
        </p:txBody>
      </p:sp>
    </p:spTree>
    <p:extLst>
      <p:ext uri="{BB962C8B-B14F-4D97-AF65-F5344CB8AC3E}">
        <p14:creationId xmlns:p14="http://schemas.microsoft.com/office/powerpoint/2010/main" val="54388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power of using UDL comes through a careful planning process that considers how UDL can enhance new or existing units and lessons. Furthermore, when collaboration becomes part of the planning process, teacher teams can more effectively plan for potential barriers and provide curriculum supports that help diverse learners access rigorous curriculum. Participants will listen to a brief overview of the UDL</a:t>
            </a:r>
            <a:r>
              <a:rPr lang="en-US" sz="1200" kern="1200" baseline="0" dirty="0" smtClean="0">
                <a:solidFill>
                  <a:schemeClr val="tx1"/>
                </a:solidFill>
                <a:effectLst/>
                <a:latin typeface="+mn-lt"/>
                <a:ea typeface="+mn-ea"/>
                <a:cs typeface="+mn-cs"/>
              </a:rPr>
              <a:t> Habits of Design</a:t>
            </a:r>
            <a:r>
              <a:rPr lang="en-US" sz="1200" kern="1200" dirty="0" smtClean="0">
                <a:solidFill>
                  <a:schemeClr val="tx1"/>
                </a:solidFill>
                <a:effectLst/>
                <a:latin typeface="+mn-lt"/>
                <a:ea typeface="+mn-ea"/>
                <a:cs typeface="+mn-cs"/>
              </a:rPr>
              <a:t> (5 mins.).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Step 1-Unit Overview, Lessons, and Performance Tasks </a:t>
            </a:r>
            <a:endParaRPr lang="en-US" b="1" dirty="0" smtClean="0">
              <a:solidFill>
                <a:schemeClr val="bg1"/>
              </a:solidFill>
            </a:endParaRP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u="sng" kern="1200" dirty="0" smtClean="0">
                <a:solidFill>
                  <a:schemeClr val="tx1"/>
                </a:solidFill>
                <a:effectLst/>
                <a:latin typeface="+mn-lt"/>
                <a:ea typeface="+mn-ea"/>
                <a:cs typeface="+mn-cs"/>
              </a:rPr>
              <a:t>Outcomes separated</a:t>
            </a:r>
            <a:r>
              <a:rPr lang="en-US" sz="1200" u="sng" kern="1200" baseline="0" dirty="0" smtClean="0">
                <a:solidFill>
                  <a:schemeClr val="tx1"/>
                </a:solidFill>
                <a:effectLst/>
                <a:latin typeface="+mn-lt"/>
                <a:ea typeface="+mn-ea"/>
                <a:cs typeface="+mn-cs"/>
              </a:rPr>
              <a:t> from Means</a:t>
            </a:r>
            <a:r>
              <a:rPr lang="en-US" sz="1200" kern="1200" baseline="0" dirty="0" smtClean="0">
                <a:solidFill>
                  <a:schemeClr val="tx1"/>
                </a:solidFill>
                <a:effectLst/>
                <a:latin typeface="+mn-lt"/>
                <a:ea typeface="+mn-ea"/>
                <a:cs typeface="+mn-cs"/>
              </a:rPr>
              <a:t>-Refer back to the example of separating out understanding complex text from decoding.</a:t>
            </a:r>
          </a:p>
          <a:p>
            <a:pPr marL="171450" indent="-171450">
              <a:buFont typeface="Arial" panose="020B0604020202020204" pitchFamily="34" charset="0"/>
              <a:buChar char="•"/>
            </a:pPr>
            <a:r>
              <a:rPr lang="en-US" sz="1200" u="sng" kern="1200" baseline="0" dirty="0" smtClean="0">
                <a:solidFill>
                  <a:schemeClr val="tx1"/>
                </a:solidFill>
                <a:effectLst/>
                <a:latin typeface="+mn-lt"/>
                <a:ea typeface="+mn-ea"/>
                <a:cs typeface="+mn-cs"/>
              </a:rPr>
              <a:t>Outcomes that support higher-order skills and encourage deep connection</a:t>
            </a:r>
            <a:r>
              <a:rPr lang="en-US" sz="1200" kern="1200" baseline="0" dirty="0" smtClean="0">
                <a:solidFill>
                  <a:schemeClr val="tx1"/>
                </a:solidFill>
                <a:effectLst/>
                <a:latin typeface="+mn-lt"/>
                <a:ea typeface="+mn-ea"/>
                <a:cs typeface="+mn-cs"/>
              </a:rPr>
              <a:t>-All students can engage with more rigorous thinking about content. This is the nature of curiosity‒to think deeply about the how, why. Learning for SwD does not mean that content/concepts must not challenge them or that they must be learning less rigorous and engaging content. Scaffold but stretch students’ limits. We want to PRESUME COMPETENCE!</a:t>
            </a:r>
          </a:p>
          <a:p>
            <a:pPr marL="171450" indent="-171450">
              <a:buFont typeface="Arial" panose="020B0604020202020204" pitchFamily="34" charset="0"/>
              <a:buChar char="•"/>
            </a:pPr>
            <a:r>
              <a:rPr lang="en-US" sz="1200" u="sng" kern="1200" baseline="0" dirty="0" smtClean="0">
                <a:solidFill>
                  <a:schemeClr val="tx1"/>
                </a:solidFill>
                <a:effectLst/>
                <a:latin typeface="+mn-lt"/>
                <a:ea typeface="+mn-ea"/>
                <a:cs typeface="+mn-cs"/>
              </a:rPr>
              <a:t>Promote learners’ ability to monitor their own learning</a:t>
            </a:r>
            <a:r>
              <a:rPr lang="en-US" sz="1200" kern="1200" baseline="0" dirty="0" smtClean="0">
                <a:solidFill>
                  <a:schemeClr val="tx1"/>
                </a:solidFill>
                <a:effectLst/>
                <a:latin typeface="+mn-lt"/>
                <a:ea typeface="+mn-ea"/>
                <a:cs typeface="+mn-cs"/>
              </a:rPr>
              <a:t>-Having more control and responsibility for monitoring one’s own learning and progress can be very motivating, especially to students who typically feel that there are limits to their progress. Goal setting, self-assessment, reflection all lead to better student skills and independence!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71</a:t>
            </a:fld>
            <a:endParaRPr lang="en-US" dirty="0"/>
          </a:p>
        </p:txBody>
      </p:sp>
    </p:spTree>
    <p:extLst>
      <p:ext uri="{BB962C8B-B14F-4D97-AF65-F5344CB8AC3E}">
        <p14:creationId xmlns:p14="http://schemas.microsoft.com/office/powerpoint/2010/main" val="1620286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Curriculum Supports</a:t>
            </a:r>
          </a:p>
          <a:p>
            <a:r>
              <a:rPr lang="en-US" sz="1200" dirty="0" smtClean="0"/>
              <a:t>Where can I add flexible ways for my students to engage with and stay motivated by the lesson? How can I </a:t>
            </a:r>
            <a:r>
              <a:rPr lang="en-US" sz="1200" b="1" dirty="0" smtClean="0"/>
              <a:t>engage </a:t>
            </a:r>
            <a:r>
              <a:rPr lang="en-US" sz="1200" dirty="0" smtClean="0"/>
              <a:t>them to become more independent learners? This should</a:t>
            </a:r>
            <a:r>
              <a:rPr lang="en-US" sz="1200" baseline="0" dirty="0" smtClean="0"/>
              <a:t> be engaging for you to find what engages them. There are ways to make learning engaging, even when there seems to be no way. Case in Point-Try showing weird Al Yankovic’s vevo video or “word crimes” prior to a lesson on grammar. Or take an everyday object and ask students to take an object (like a pen or a book) and compare it to whatever the concept or content is that the class is studying. How are A and B alike? How are they different?</a:t>
            </a:r>
            <a:r>
              <a:rPr lang="en-US" sz="1200" dirty="0" smtClean="0"/>
              <a:t> Sounds crazy but it works! Why? You are engaging</a:t>
            </a:r>
            <a:r>
              <a:rPr lang="en-US" sz="1200" baseline="0" dirty="0" smtClean="0"/>
              <a:t> learners to make sense of something new with something they already know. Is it a stretch? Challenging? Perhaps, but it will engage to </a:t>
            </a:r>
            <a:r>
              <a:rPr lang="en-US" sz="1200" dirty="0" smtClean="0"/>
              <a:t>help a learners access rigorous content. </a:t>
            </a:r>
          </a:p>
          <a:p>
            <a:endParaRPr lang="en-US" sz="1200" dirty="0" smtClean="0"/>
          </a:p>
          <a:p>
            <a:r>
              <a:rPr lang="en-US" sz="1200" dirty="0" smtClean="0"/>
              <a:t>Where might my students benefit from different</a:t>
            </a:r>
            <a:r>
              <a:rPr lang="en-US" sz="1200" b="1" dirty="0" smtClean="0"/>
              <a:t> methods of representing</a:t>
            </a:r>
            <a:r>
              <a:rPr lang="en-US" sz="1200" dirty="0" smtClean="0"/>
              <a:t> the lesson? Consider</a:t>
            </a:r>
            <a:r>
              <a:rPr lang="en-US" sz="1200" baseline="0" dirty="0" smtClean="0"/>
              <a:t> Katie Novak, the teacher in the video who enticed her students to use descriptive language through her Chez Novak Cafe!</a:t>
            </a:r>
            <a:endParaRPr lang="en-US" sz="1200" dirty="0" smtClean="0"/>
          </a:p>
          <a:p>
            <a:endParaRPr lang="en-US" sz="1200" dirty="0" smtClean="0"/>
          </a:p>
          <a:p>
            <a:r>
              <a:rPr lang="en-US" sz="1200" dirty="0" smtClean="0"/>
              <a:t>Where might my students benefit from different </a:t>
            </a:r>
            <a:r>
              <a:rPr lang="en-US" sz="1200" b="1" dirty="0" smtClean="0"/>
              <a:t>ways of interaction with and expressing what they learn</a:t>
            </a:r>
            <a:r>
              <a:rPr lang="en-US" sz="1200" dirty="0" smtClean="0"/>
              <a:t>? Think about how the students interacted</a:t>
            </a:r>
            <a:r>
              <a:rPr lang="en-US" sz="1200" baseline="0" dirty="0" smtClean="0"/>
              <a:t> with and expressed what they learned in the Chez Novak Café video. </a:t>
            </a:r>
          </a:p>
          <a:p>
            <a:endParaRPr lang="en-US" sz="1200" baseline="0" dirty="0" smtClean="0"/>
          </a:p>
          <a:p>
            <a:r>
              <a:rPr lang="en-US" sz="1200" b="1" u="sng" baseline="0" dirty="0" smtClean="0"/>
              <a:t>Flexibility is the key!</a:t>
            </a:r>
            <a:endParaRPr lang="en-US" sz="1200" b="1" u="sng"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72</a:t>
            </a:fld>
            <a:endParaRPr lang="en-US" dirty="0"/>
          </a:p>
        </p:txBody>
      </p:sp>
    </p:spTree>
    <p:extLst>
      <p:ext uri="{BB962C8B-B14F-4D97-AF65-F5344CB8AC3E}">
        <p14:creationId xmlns:p14="http://schemas.microsoft.com/office/powerpoint/2010/main" val="157178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Have I identified </a:t>
            </a:r>
            <a:r>
              <a:rPr lang="en-US" sz="1200" b="1" i="1" kern="1200" dirty="0" smtClean="0">
                <a:solidFill>
                  <a:schemeClr val="tx1"/>
                </a:solidFill>
                <a:latin typeface="+mn-lt"/>
                <a:ea typeface="+mn-ea"/>
                <a:cs typeface="+mn-cs"/>
              </a:rPr>
              <a:t>potential barriers to learning </a:t>
            </a:r>
            <a:r>
              <a:rPr lang="en-US" sz="1200" kern="1200" dirty="0" smtClean="0">
                <a:solidFill>
                  <a:schemeClr val="tx1"/>
                </a:solidFill>
                <a:latin typeface="+mn-lt"/>
                <a:ea typeface="+mn-ea"/>
                <a:cs typeface="+mn-cs"/>
              </a:rPr>
              <a:t>(e.g., physical, social, cultural, or ability-level) that may be present in the </a:t>
            </a:r>
            <a:r>
              <a:rPr lang="en-US" sz="1200" i="1" kern="1200" dirty="0" smtClean="0">
                <a:solidFill>
                  <a:schemeClr val="tx1"/>
                </a:solidFill>
                <a:latin typeface="+mn-lt"/>
                <a:ea typeface="+mn-ea"/>
                <a:cs typeface="+mn-cs"/>
              </a:rPr>
              <a:t>instructional methods </a:t>
            </a:r>
            <a:r>
              <a:rPr lang="en-US" sz="1200" kern="1200" dirty="0" smtClean="0">
                <a:solidFill>
                  <a:schemeClr val="tx1"/>
                </a:solidFill>
                <a:latin typeface="+mn-lt"/>
                <a:ea typeface="+mn-ea"/>
                <a:cs typeface="+mn-cs"/>
              </a:rPr>
              <a:t>(e.g., lecture, group discussion) and </a:t>
            </a:r>
            <a:r>
              <a:rPr lang="en-US" sz="1200" b="1" i="1" kern="1200" dirty="0" smtClean="0">
                <a:solidFill>
                  <a:schemeClr val="tx1"/>
                </a:solidFill>
                <a:latin typeface="+mn-lt"/>
                <a:ea typeface="+mn-ea"/>
                <a:cs typeface="+mn-cs"/>
              </a:rPr>
              <a:t>materials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(e.g., text, handouts) </a:t>
            </a:r>
            <a:r>
              <a:rPr lang="en-US" sz="1200" b="1" kern="1200" dirty="0" smtClean="0">
                <a:solidFill>
                  <a:schemeClr val="tx1"/>
                </a:solidFill>
                <a:latin typeface="+mn-lt"/>
                <a:ea typeface="+mn-ea"/>
                <a:cs typeface="+mn-cs"/>
              </a:rPr>
              <a:t>given what I know about my students’ learning characteristics?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dirty="0" smtClean="0"/>
              <a:t>As you design instruction</a:t>
            </a:r>
            <a:r>
              <a:rPr lang="en-US" baseline="0" dirty="0" smtClean="0"/>
              <a:t> and consider ways to make the curriculum more flexible through engagement, representation, and action and expression, you make it accessible for more learners. The next step in the UDL Habits of Design Process is to consider other </a:t>
            </a:r>
            <a:r>
              <a:rPr lang="en-US" u="sng" baseline="0" dirty="0" smtClean="0"/>
              <a:t>specific potential barriers to learning and the materials, given what you know about your learners. </a:t>
            </a:r>
          </a:p>
          <a:p>
            <a:endParaRPr lang="en-US" baseline="0" dirty="0" smtClean="0"/>
          </a:p>
          <a:p>
            <a:r>
              <a:rPr lang="en-US" baseline="0" dirty="0" smtClean="0"/>
              <a:t>Student A has been in this country for less than a year and does not have the same cultural background experiences as his peers. What potential barriers might this pose to learning when background knowledge may be important?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Student B has a significant language processing disorder and consequently is reluctant to engage in class discussions. What potential barriers might this pose to learning in student lead discussion?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Student C has a history of shutting down when faced with what she perceives as difficult or an overwhelming amount work, e.g., a multi-step process, such as writing an essay. What potential barriers might this pose to learning?</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73</a:t>
            </a:fld>
            <a:endParaRPr lang="en-US" dirty="0"/>
          </a:p>
        </p:txBody>
      </p:sp>
    </p:spTree>
    <p:extLst>
      <p:ext uri="{BB962C8B-B14F-4D97-AF65-F5344CB8AC3E}">
        <p14:creationId xmlns:p14="http://schemas.microsoft.com/office/powerpoint/2010/main" val="1537083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Have I considered that some learners with significant learning challenges require </a:t>
            </a:r>
            <a:r>
              <a:rPr lang="en-US" sz="1200" i="1" dirty="0" smtClean="0"/>
              <a:t>consultation, support, and planning </a:t>
            </a:r>
            <a:r>
              <a:rPr lang="en-US" sz="1200" dirty="0" smtClean="0"/>
              <a:t>with specialists? Presume </a:t>
            </a:r>
            <a:r>
              <a:rPr lang="en-US" sz="1200" b="1" dirty="0" smtClean="0"/>
              <a:t>learner competence </a:t>
            </a:r>
            <a:r>
              <a:rPr lang="en-US" sz="1200" dirty="0" smtClean="0"/>
              <a:t>and </a:t>
            </a:r>
            <a:r>
              <a:rPr lang="en-US" sz="1200" b="1" dirty="0" smtClean="0"/>
              <a:t>maintain a growth mindset </a:t>
            </a:r>
            <a:r>
              <a:rPr lang="en-US" sz="1200" dirty="0" smtClean="0"/>
              <a:t>about these learners.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Schools</a:t>
            </a:r>
            <a:r>
              <a:rPr lang="en-US" sz="1200" baseline="0" dirty="0" smtClean="0"/>
              <a:t> are communities of practices where we support one another to reach all students. Consequently, we need to consult with our colleagues with specialized expertise, perhaps an instructional coach, a special educator, a teacher of ELs with knowledge of the student and strategies to support student learning.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Above, everything, we must presume that all students can learn and based on that presumption, we must seek ways to reach them all.  We can learn, our students can learn!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74</a:t>
            </a:fld>
            <a:endParaRPr lang="en-US" dirty="0"/>
          </a:p>
        </p:txBody>
      </p:sp>
    </p:spTree>
    <p:extLst>
      <p:ext uri="{BB962C8B-B14F-4D97-AF65-F5344CB8AC3E}">
        <p14:creationId xmlns:p14="http://schemas.microsoft.com/office/powerpoint/2010/main" val="20540950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steps in Activity 7 and guide participants</a:t>
            </a:r>
            <a:r>
              <a:rPr lang="en-US" baseline="0" dirty="0" smtClean="0"/>
              <a:t> through the process. 10 minutes total.</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75</a:t>
            </a:fld>
            <a:endParaRPr lang="en-US" dirty="0"/>
          </a:p>
        </p:txBody>
      </p:sp>
    </p:spTree>
    <p:extLst>
      <p:ext uri="{BB962C8B-B14F-4D97-AF65-F5344CB8AC3E}">
        <p14:creationId xmlns:p14="http://schemas.microsoft.com/office/powerpoint/2010/main" val="22853552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 4, we’ll reflect on what we learned and think through what UDL means for us individually and as teams and how we develop next steps for starting to incorporate UDL into our daily practices and routines.</a:t>
            </a: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76</a:t>
            </a:fld>
            <a:endParaRPr lang="en-US" dirty="0"/>
          </a:p>
        </p:txBody>
      </p:sp>
    </p:spTree>
    <p:extLst>
      <p:ext uri="{BB962C8B-B14F-4D97-AF65-F5344CB8AC3E}">
        <p14:creationId xmlns:p14="http://schemas.microsoft.com/office/powerpoint/2010/main" val="24524356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 Reflections</a:t>
            </a:r>
            <a:r>
              <a:rPr lang="en-US" sz="1200" b="0" kern="1200" baseline="0" dirty="0" smtClean="0">
                <a:solidFill>
                  <a:schemeClr val="tx1"/>
                </a:solidFill>
                <a:effectLst/>
                <a:latin typeface="+mn-lt"/>
                <a:ea typeface="+mn-ea"/>
                <a:cs typeface="+mn-cs"/>
              </a:rPr>
              <a:t> and Next Steps</a:t>
            </a:r>
            <a:r>
              <a:rPr lang="en-US" sz="1200" b="0" kern="1200" dirty="0" smtClean="0">
                <a:solidFill>
                  <a:schemeClr val="tx1"/>
                </a:solidFill>
                <a:effectLst/>
                <a:latin typeface="+mn-lt"/>
                <a:ea typeface="+mn-ea"/>
                <a:cs typeface="+mn-cs"/>
              </a:rPr>
              <a:t>, participants who came as teams must be seated with each 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77</a:t>
            </a:fld>
            <a:endParaRPr lang="en-US" dirty="0"/>
          </a:p>
        </p:txBody>
      </p:sp>
    </p:spTree>
    <p:extLst>
      <p:ext uri="{BB962C8B-B14F-4D97-AF65-F5344CB8AC3E}">
        <p14:creationId xmlns:p14="http://schemas.microsoft.com/office/powerpoint/2010/main" val="19887131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 go over the possibilities for their UDL Briefs. </a:t>
            </a:r>
            <a:r>
              <a:rPr lang="en-US" b="1" dirty="0" smtClean="0"/>
              <a:t>15minutes</a:t>
            </a:r>
            <a:endParaRPr lang="en-US" b="1"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78</a:t>
            </a:fld>
            <a:endParaRPr lang="en-US" dirty="0"/>
          </a:p>
        </p:txBody>
      </p:sp>
    </p:spTree>
    <p:extLst>
      <p:ext uri="{BB962C8B-B14F-4D97-AF65-F5344CB8AC3E}">
        <p14:creationId xmlns:p14="http://schemas.microsoft.com/office/powerpoint/2010/main" val="3786988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Teams will develop next steps to “shape the path” for their use of UDL in lesson design at their school. They will discuss and develop: a) at least one doable action they will take to “tweak their environment” to support UDL lesson design and b) “build at least one habit” that is easy enough and not taxing (such as using the </a:t>
            </a:r>
            <a:r>
              <a:rPr lang="en-US" sz="1200" i="1" kern="1200" dirty="0" smtClean="0">
                <a:solidFill>
                  <a:schemeClr val="tx1"/>
                </a:solidFill>
                <a:effectLst/>
                <a:latin typeface="+mn-lt"/>
                <a:ea typeface="+mn-ea"/>
                <a:cs typeface="+mn-cs"/>
              </a:rPr>
              <a:t>Habits of Design</a:t>
            </a:r>
            <a:r>
              <a:rPr lang="en-US" sz="1200" kern="1200" dirty="0" smtClean="0">
                <a:solidFill>
                  <a:schemeClr val="tx1"/>
                </a:solidFill>
                <a:effectLst/>
                <a:latin typeface="+mn-lt"/>
                <a:ea typeface="+mn-ea"/>
                <a:cs typeface="+mn-cs"/>
              </a:rPr>
              <a:t> Tool).</a:t>
            </a: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79</a:t>
            </a:fld>
            <a:endParaRPr lang="en-US" dirty="0"/>
          </a:p>
        </p:txBody>
      </p:sp>
    </p:spTree>
    <p:extLst>
      <p:ext uri="{BB962C8B-B14F-4D97-AF65-F5344CB8AC3E}">
        <p14:creationId xmlns:p14="http://schemas.microsoft.com/office/powerpoint/2010/main" val="137883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a:t>
            </a:r>
            <a:r>
              <a:rPr lang="en-US" baseline="0" dirty="0" smtClean="0"/>
              <a:t> first activity begins to get participants thinking about what it takes for students to be successful in their school. If there is time, ask a few school teams to volunteer what they created. Allow </a:t>
            </a:r>
            <a:r>
              <a:rPr lang="en-US" b="1" baseline="0" dirty="0" smtClean="0"/>
              <a:t>15 minutes </a:t>
            </a:r>
            <a:r>
              <a:rPr lang="en-US" baseline="0" dirty="0" smtClean="0"/>
              <a:t>for this activity.</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Discussion Prompt:</a:t>
            </a:r>
            <a:endParaRPr lang="en-US" sz="1200" kern="1200" dirty="0" smtClean="0">
              <a:solidFill>
                <a:schemeClr val="tx1"/>
              </a:solidFill>
              <a:effectLst/>
              <a:latin typeface="+mn-lt"/>
              <a:ea typeface="+mn-ea"/>
              <a:cs typeface="+mn-cs"/>
            </a:endParaRPr>
          </a:p>
          <a:p>
            <a:pPr eaLnBrk="1" hangingPunct="1">
              <a:spcBef>
                <a:spcPct val="0"/>
              </a:spcBef>
            </a:pPr>
            <a:r>
              <a:rPr lang="en-US" sz="1200" b="1" i="1" kern="1200" dirty="0" smtClean="0">
                <a:solidFill>
                  <a:schemeClr val="tx1"/>
                </a:solidFill>
                <a:effectLst/>
                <a:latin typeface="+mn-lt"/>
                <a:ea typeface="+mn-ea"/>
                <a:cs typeface="+mn-cs"/>
              </a:rPr>
              <a:t>When you finish developing your statement, discuss whether other staff members at your school would agree with your statement. Why or why not?</a:t>
            </a:r>
            <a:endParaRPr lang="en-US" b="1" i="1" dirty="0" smtClean="0"/>
          </a:p>
        </p:txBody>
      </p:sp>
      <p:sp>
        <p:nvSpPr>
          <p:cNvPr id="55301" name="Date Placeholder 4"/>
          <p:cNvSpPr>
            <a:spLocks noGrp="1"/>
          </p:cNvSpPr>
          <p:nvPr>
            <p:ph type="dt" sz="quarter" idx="1"/>
          </p:nvPr>
        </p:nvSpPr>
        <p:spPr bwMode="auto">
          <a:noFill/>
          <a:ln>
            <a:miter lim="800000"/>
            <a:headEnd/>
            <a:tailEnd/>
          </a:ln>
        </p:spPr>
        <p:txBody>
          <a:bodyPr anchor="t"/>
          <a:lstStyle/>
          <a:p>
            <a:fld id="{46DCAFD2-2A56-47EC-AFB6-818EA0B03C96}" type="datetimeFigureOut">
              <a:rPr lang="en-US" smtClean="0">
                <a:latin typeface="Arial" pitchFamily="34" charset="0"/>
              </a:rPr>
              <a:t>1/6/2015</a:t>
            </a:fld>
            <a:endParaRPr lang="en-US" dirty="0" smtClean="0">
              <a:latin typeface="Arial" pitchFamily="34" charset="0"/>
            </a:endParaRPr>
          </a:p>
        </p:txBody>
      </p:sp>
      <p:sp>
        <p:nvSpPr>
          <p:cNvPr id="55303" name="Slide Number Placeholder 6"/>
          <p:cNvSpPr>
            <a:spLocks noGrp="1"/>
          </p:cNvSpPr>
          <p:nvPr>
            <p:ph type="sldNum" sz="quarter" idx="5"/>
          </p:nvPr>
        </p:nvSpPr>
        <p:spPr bwMode="auto">
          <a:noFill/>
          <a:ln>
            <a:miter lim="800000"/>
            <a:headEnd/>
            <a:tailEnd/>
          </a:ln>
        </p:spPr>
        <p:txBody>
          <a:bodyPr/>
          <a:lstStyle/>
          <a:p>
            <a:fld id="{F1C7C0BE-9DD9-4E63-AD34-7189FB19A7BC}" type="slidenum">
              <a:rPr lang="en-US"/>
              <a:pPr/>
              <a:t>8</a:t>
            </a:fld>
            <a:endParaRPr lang="en-US" dirty="0"/>
          </a:p>
        </p:txBody>
      </p:sp>
    </p:spTree>
    <p:extLst>
      <p:ext uri="{BB962C8B-B14F-4D97-AF65-F5344CB8AC3E}">
        <p14:creationId xmlns:p14="http://schemas.microsoft.com/office/powerpoint/2010/main" val="9278548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Remind participants to complete the online</a:t>
            </a:r>
            <a:r>
              <a:rPr lang="en-US" sz="1100" baseline="0" dirty="0" smtClean="0"/>
              <a:t> Session Evaluation. </a:t>
            </a:r>
            <a:r>
              <a:rPr lang="en-US" sz="1100" dirty="0" smtClean="0"/>
              <a:t>The survey is located here: </a:t>
            </a:r>
            <a:r>
              <a:rPr lang="en-US" sz="1200" u="sng" kern="1200" dirty="0" smtClean="0">
                <a:solidFill>
                  <a:schemeClr val="tx1"/>
                </a:solidFill>
                <a:effectLst/>
                <a:latin typeface="+mn-lt"/>
                <a:ea typeface="+mn-ea"/>
                <a:cs typeface="+mn-cs"/>
                <a:hlinkClick r:id="rId3"/>
              </a:rPr>
              <a:t>http://surveys.pcgus.com/s3/CT-Module-1b</a:t>
            </a:r>
            <a:r>
              <a:rPr lang="en-US" sz="1100" dirty="0" smtClean="0"/>
              <a:t>. Ask for further thoughts, questions.</a:t>
            </a:r>
          </a:p>
        </p:txBody>
      </p:sp>
      <p:sp>
        <p:nvSpPr>
          <p:cNvPr id="4" name="Slide Number Placeholder 3"/>
          <p:cNvSpPr>
            <a:spLocks noGrp="1"/>
          </p:cNvSpPr>
          <p:nvPr>
            <p:ph type="sldNum" sz="quarter" idx="10"/>
          </p:nvPr>
        </p:nvSpPr>
        <p:spPr/>
        <p:txBody>
          <a:bodyPr/>
          <a:lstStyle/>
          <a:p>
            <a:fld id="{E538F621-8F2C-4F90-852A-E36809B397B3}" type="slidenum">
              <a:rPr lang="en-US" smtClean="0"/>
              <a:pPr/>
              <a:t>80</a:t>
            </a:fld>
            <a:endParaRPr lang="en-US" dirty="0"/>
          </a:p>
        </p:txBody>
      </p:sp>
    </p:spTree>
    <p:extLst>
      <p:ext uri="{BB962C8B-B14F-4D97-AF65-F5344CB8AC3E}">
        <p14:creationId xmlns:p14="http://schemas.microsoft.com/office/powerpoint/2010/main" val="22096035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81</a:t>
            </a:fld>
            <a:endParaRPr lang="en-US" dirty="0"/>
          </a:p>
        </p:txBody>
      </p:sp>
    </p:spTree>
    <p:extLst>
      <p:ext uri="{BB962C8B-B14F-4D97-AF65-F5344CB8AC3E}">
        <p14:creationId xmlns:p14="http://schemas.microsoft.com/office/powerpoint/2010/main" val="307112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2, Slides 10-</a:t>
            </a:r>
            <a:r>
              <a:rPr lang="en-US" baseline="0" dirty="0" smtClean="0"/>
              <a:t>18</a:t>
            </a:r>
            <a:r>
              <a:rPr lang="en-US" dirty="0" smtClean="0"/>
              <a:t> will take about 20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9</a:t>
            </a:fld>
            <a:endParaRPr lang="en-US" dirty="0"/>
          </a:p>
        </p:txBody>
      </p:sp>
    </p:spTree>
    <p:extLst>
      <p:ext uri="{BB962C8B-B14F-4D97-AF65-F5344CB8AC3E}">
        <p14:creationId xmlns:p14="http://schemas.microsoft.com/office/powerpoint/2010/main" val="254094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2181024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859572"/>
            <a:ext cx="3017520" cy="1371600"/>
          </a:xfrm>
        </p:spPr>
        <p:txBody>
          <a:bodyPr anchor="b"/>
          <a:lstStyle>
            <a:lvl1pPr>
              <a:defRPr sz="24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6200" y="859572"/>
            <a:ext cx="4629150" cy="49245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4048" y="2344479"/>
            <a:ext cx="3017520" cy="33832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r>
              <a:rPr lang="en-US" dirty="0" smtClean="0"/>
              <a:t> </a:t>
            </a:r>
            <a:endParaRPr lang="en-US" dirty="0"/>
          </a:p>
        </p:txBody>
      </p:sp>
      <p:sp>
        <p:nvSpPr>
          <p:cNvPr id="7" name="Slide Number Placeholder 6"/>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197547826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t> </a:t>
            </a:r>
            <a:endParaRPr lang="en-US" dirty="0"/>
          </a:p>
        </p:txBody>
      </p:sp>
      <p:sp>
        <p:nvSpPr>
          <p:cNvPr id="7" name="Slide Number Placeholder 6"/>
          <p:cNvSpPr>
            <a:spLocks noGrp="1"/>
          </p:cNvSpPr>
          <p:nvPr>
            <p:ph type="sldNum" sz="quarter" idx="18"/>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25351860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ullet Slide 1">
    <p:spTree>
      <p:nvGrpSpPr>
        <p:cNvPr id="1" name=""/>
        <p:cNvGrpSpPr/>
        <p:nvPr/>
      </p:nvGrpSpPr>
      <p:grpSpPr>
        <a:xfrm>
          <a:off x="0" y="0"/>
          <a:ext cx="0" cy="0"/>
          <a:chOff x="0" y="0"/>
          <a:chExt cx="0" cy="0"/>
        </a:xfrm>
      </p:grpSpPr>
      <p:pic>
        <p:nvPicPr>
          <p:cNvPr id="4" name="Picture 6" descr="FL Common Core_v2_slide3.jpg"/>
          <p:cNvPicPr>
            <a:picLocks noChangeAspect="1"/>
          </p:cNvPicPr>
          <p:nvPr userDrawn="1"/>
        </p:nvPicPr>
        <p:blipFill>
          <a:blip r:embed="rId2" cstate="prin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1828800"/>
            <a:ext cx="8229600" cy="3505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533400"/>
            <a:ext cx="6858000" cy="838200"/>
          </a:xfrm>
        </p:spPr>
        <p:txBody>
          <a:bodyPr/>
          <a:lstStyle>
            <a:lvl1pPr>
              <a:defRPr sz="3200">
                <a:solidFill>
                  <a:srgbClr val="214291"/>
                </a:solidFill>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t> </a:t>
            </a:r>
            <a:endParaRPr lang="en-US" dirty="0"/>
          </a:p>
        </p:txBody>
      </p:sp>
      <p:sp>
        <p:nvSpPr>
          <p:cNvPr id="6" name="Slide Number Placeholder 5"/>
          <p:cNvSpPr>
            <a:spLocks noGrp="1"/>
          </p:cNvSpPr>
          <p:nvPr>
            <p:ph type="sldNum" sz="quarter" idx="11"/>
          </p:nvPr>
        </p:nvSpPr>
        <p:spPr>
          <a:xfrm>
            <a:off x="7772400" y="6019800"/>
            <a:ext cx="914400" cy="365125"/>
          </a:xfrm>
        </p:spPr>
        <p:txBody>
          <a:bodyPr/>
          <a:lstStyle>
            <a:lvl1pPr>
              <a:defRPr/>
            </a:lvl1pPr>
          </a:lstStyle>
          <a:p>
            <a:pPr>
              <a:defRPr/>
            </a:pPr>
            <a:fld id="{38171C33-D6D0-4E30-AA9A-2FBCE4B3736A}" type="slidenum">
              <a:rPr lang="en-US"/>
              <a:pPr>
                <a:defRPr/>
              </a:pPr>
              <a:t>‹#›</a:t>
            </a:fld>
            <a:endParaRPr lang="en-US" dirty="0"/>
          </a:p>
        </p:txBody>
      </p:sp>
    </p:spTree>
    <p:extLst>
      <p:ext uri="{BB962C8B-B14F-4D97-AF65-F5344CB8AC3E}">
        <p14:creationId xmlns:p14="http://schemas.microsoft.com/office/powerpoint/2010/main" val="217597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7391305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170032994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lang="en-US" smtClean="0"/>
              <a:pPr/>
              <a:t>‹#›</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45992261"/>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34982418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43512603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33536608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298190630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Bullet Slide 3 w/ Header(s)">
    <p:spTree>
      <p:nvGrpSpPr>
        <p:cNvPr id="1" name=""/>
        <p:cNvGrpSpPr/>
        <p:nvPr/>
      </p:nvGrpSpPr>
      <p:grpSpPr>
        <a:xfrm>
          <a:off x="0" y="0"/>
          <a:ext cx="0" cy="0"/>
          <a:chOff x="0" y="0"/>
          <a:chExt cx="0" cy="0"/>
        </a:xfrm>
      </p:grpSpPr>
      <p:pic>
        <p:nvPicPr>
          <p:cNvPr id="7" name="Picture 6" descr="FL Common Core_v2_slide6.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6" descr="FL Common Core_v3_slide4.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6858000" cy="655638"/>
          </a:xfrm>
        </p:spPr>
        <p:txBody>
          <a:bodyPr>
            <a:noAutofit/>
          </a:bodyPr>
          <a:lstStyle>
            <a:lvl1pPr>
              <a:defRPr sz="2800">
                <a:solidFill>
                  <a:srgbClr val="2142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t> </a:t>
            </a:r>
            <a:endParaRPr lang="en-US" dirty="0"/>
          </a:p>
        </p:txBody>
      </p:sp>
      <p:sp>
        <p:nvSpPr>
          <p:cNvPr id="10" name="Slide Number Placeholder 5"/>
          <p:cNvSpPr>
            <a:spLocks noGrp="1"/>
          </p:cNvSpPr>
          <p:nvPr>
            <p:ph type="sldNum" sz="quarter" idx="11"/>
          </p:nvPr>
        </p:nvSpPr>
        <p:spPr>
          <a:xfrm>
            <a:off x="7772400" y="6019800"/>
            <a:ext cx="914400" cy="365125"/>
          </a:xfrm>
        </p:spPr>
        <p:txBody>
          <a:bodyPr/>
          <a:lstStyle>
            <a:lvl1pPr>
              <a:defRPr/>
            </a:lvl1pPr>
          </a:lstStyle>
          <a:p>
            <a:pPr>
              <a:defRPr/>
            </a:pPr>
            <a:fld id="{BD091CCB-156B-421F-99D4-20F48C657589}" type="slidenum">
              <a:rPr lang="en-US"/>
              <a:pPr>
                <a:defRPr/>
              </a:pPr>
              <a:t>‹#›</a:t>
            </a:fld>
            <a:endParaRPr lang="en-US" dirty="0"/>
          </a:p>
        </p:txBody>
      </p:sp>
    </p:spTree>
    <p:extLst>
      <p:ext uri="{BB962C8B-B14F-4D97-AF65-F5344CB8AC3E}">
        <p14:creationId xmlns:p14="http://schemas.microsoft.com/office/powerpoint/2010/main" val="1026246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t>Connecticut Core Standards </a:t>
            </a:r>
            <a:r>
              <a:rPr lang="en-US" b="1" i="1" dirty="0" smtClean="0"/>
              <a:t>Systems of Professional Learning</a:t>
            </a:r>
          </a:p>
        </p:txBody>
      </p:sp>
      <p:sp>
        <p:nvSpPr>
          <p:cNvPr id="7" name="Slide Number Placeholder 6"/>
          <p:cNvSpPr>
            <a:spLocks noGrp="1"/>
          </p:cNvSpPr>
          <p:nvPr>
            <p:ph type="sldNum" sz="quarter" idx="12"/>
          </p:nvPr>
        </p:nvSpPr>
        <p:spPr/>
        <p:txBody>
          <a:bodyPr/>
          <a:lstStyle/>
          <a:p>
            <a:fld id="{95C78F6C-5F37-4841-ACBE-E9209F23264D}" type="slidenum">
              <a:rPr lang="en-US" smtClean="0"/>
              <a:pPr/>
              <a:t>‹#›</a:t>
            </a:fld>
            <a:endParaRPr lang="en-US" dirty="0"/>
          </a:p>
        </p:txBody>
      </p:sp>
      <p:sp>
        <p:nvSpPr>
          <p:cNvPr id="8" name="Rectangle 7"/>
          <p:cNvSpPr/>
          <p:nvPr userDrawn="1"/>
        </p:nvSpPr>
        <p:spPr>
          <a:xfrm>
            <a:off x="0" y="0"/>
            <a:ext cx="9144000" cy="1485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95250" y="80168"/>
            <a:ext cx="7886700" cy="1325563"/>
          </a:xfrm>
        </p:spPr>
        <p:txBody>
          <a:bodyPr/>
          <a:lstStyle>
            <a:lvl1pPr>
              <a:defRPr>
                <a:solidFill>
                  <a:schemeClr val="bg1"/>
                </a:solidFill>
              </a:defRPr>
            </a:lvl1pPr>
          </a:lstStyle>
          <a:p>
            <a:r>
              <a:rPr lang="en-US" dirty="0" smtClean="0"/>
              <a:t>Click to edit Master title style</a:t>
            </a:r>
            <a:endParaRPr lang="en-US" dirty="0"/>
          </a:p>
        </p:txBody>
      </p:sp>
      <p:cxnSp>
        <p:nvCxnSpPr>
          <p:cNvPr id="11" name="Straight Connector 10"/>
          <p:cNvCxnSpPr/>
          <p:nvPr userDrawn="1"/>
        </p:nvCxnSpPr>
        <p:spPr>
          <a:xfrm>
            <a:off x="0" y="1473200"/>
            <a:ext cx="91440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041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inal Slide">
    <p:bg>
      <p:bgPr>
        <a:gradFill>
          <a:gsLst>
            <a:gs pos="32000">
              <a:schemeClr val="bg1"/>
            </a:gs>
            <a:gs pos="49000">
              <a:schemeClr val="tx2">
                <a:lumMod val="20000"/>
                <a:lumOff val="80000"/>
              </a:schemeClr>
            </a:gs>
            <a:gs pos="97000">
              <a:schemeClr val="accent2">
                <a:lumMod val="70000"/>
              </a:schemeClr>
            </a:gs>
          </a:gsLst>
          <a:lin ang="162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r>
              <a:rPr lang="en-US" dirty="0" smtClean="0"/>
              <a:t>Connecticut Core Standards </a:t>
            </a:r>
            <a:r>
              <a:rPr lang="en-US" b="1" i="1" dirty="0" smtClean="0"/>
              <a:t>Systems of Professional Learning</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5C78F6C-5F37-4841-ACBE-E9209F23264D}" type="slidenum">
              <a:rPr lang="en-US" smtClean="0"/>
              <a:pPr/>
              <a:t>‹#›</a:t>
            </a:fld>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563" y="5380748"/>
            <a:ext cx="2689937" cy="78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7506" y="5477918"/>
            <a:ext cx="2110744" cy="638557"/>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86200" y="4620065"/>
            <a:ext cx="1371600" cy="1638300"/>
          </a:xfrm>
          <a:prstGeom prst="rect">
            <a:avLst/>
          </a:prstGeom>
        </p:spPr>
      </p:pic>
      <p:sp>
        <p:nvSpPr>
          <p:cNvPr id="8" name="Title 1"/>
          <p:cNvSpPr>
            <a:spLocks noGrp="1"/>
          </p:cNvSpPr>
          <p:nvPr>
            <p:ph type="title" hasCustomPrompt="1"/>
          </p:nvPr>
        </p:nvSpPr>
        <p:spPr>
          <a:xfrm>
            <a:off x="628650" y="937419"/>
            <a:ext cx="7886700" cy="1325563"/>
          </a:xfrm>
        </p:spPr>
        <p:txBody>
          <a:bodyPr/>
          <a:lstStyle>
            <a:lvl1pPr algn="ctr">
              <a:defRPr>
                <a:solidFill>
                  <a:schemeClr val="bg1"/>
                </a:solidFill>
              </a:defRPr>
            </a:lvl1pPr>
          </a:lstStyle>
          <a:p>
            <a:r>
              <a:rPr lang="en-US" dirty="0" smtClean="0"/>
              <a:t>Thank You!</a:t>
            </a:r>
            <a:endParaRPr lang="en-US" dirty="0"/>
          </a:p>
        </p:txBody>
      </p:sp>
    </p:spTree>
    <p:extLst>
      <p:ext uri="{BB962C8B-B14F-4D97-AF65-F5344CB8AC3E}">
        <p14:creationId xmlns:p14="http://schemas.microsoft.com/office/powerpoint/2010/main" val="3814586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t> </a:t>
            </a:r>
            <a:endParaRPr lang="en-US" dirty="0"/>
          </a:p>
        </p:txBody>
      </p:sp>
      <p:sp>
        <p:nvSpPr>
          <p:cNvPr id="8" name="Slide Number Placeholder 7"/>
          <p:cNvSpPr>
            <a:spLocks noGrp="1"/>
          </p:cNvSpPr>
          <p:nvPr>
            <p:ph type="sldNum" sz="quarter" idx="12"/>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1608915580"/>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790615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322838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1316203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341475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 </a:t>
            </a:r>
            <a:endParaRPr lang="en-US" dirty="0"/>
          </a:p>
        </p:txBody>
      </p:sp>
      <p:sp>
        <p:nvSpPr>
          <p:cNvPr id="9" name="Slide Number Placeholder 8"/>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3037956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330354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t> </a:t>
            </a:r>
            <a:endParaRPr lang="en-US" dirty="0"/>
          </a:p>
        </p:txBody>
      </p:sp>
      <p:sp>
        <p:nvSpPr>
          <p:cNvPr id="8" name="Slide Number Placeholder 7"/>
          <p:cNvSpPr>
            <a:spLocks noGrp="1"/>
          </p:cNvSpPr>
          <p:nvPr>
            <p:ph type="sldNum" sz="quarter" idx="12"/>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3506729684"/>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2012027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1260326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1122263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2419931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286108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265156898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9" name="Slide Number Placeholder 8"/>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297168872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11" name="Slide Number Placeholder 10"/>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98369082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7" name="Slide Number Placeholder 6"/>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401218607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410960069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987426"/>
            <a:ext cx="3017520" cy="1371600"/>
          </a:xfrm>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58403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4048" y="2487837"/>
            <a:ext cx="3017520" cy="30836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24583986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16"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smtClean="0"/>
              <a:pPr/>
              <a:t>‹#›</a:t>
            </a:fld>
            <a:endParaRPr lang="en-US" dirty="0"/>
          </a:p>
        </p:txBody>
      </p:sp>
    </p:spTree>
    <p:extLst>
      <p:ext uri="{BB962C8B-B14F-4D97-AF65-F5344CB8AC3E}">
        <p14:creationId xmlns:p14="http://schemas.microsoft.com/office/powerpoint/2010/main" val="3153541859"/>
      </p:ext>
    </p:extLst>
  </p:cSld>
  <p:clrMap bg1="lt1" tx1="dk1" bg2="lt2" tx2="dk2" accent1="accent1" accent2="accent2" accent3="accent3" accent4="accent4" accent5="accent5" accent6="accent6" hlink="hlink" folHlink="folHlink"/>
  <p:sldLayoutIdLst>
    <p:sldLayoutId id="2147483688" r:id="rId1"/>
    <p:sldLayoutId id="2147483669" r:id="rId2"/>
    <p:sldLayoutId id="2147483690" r:id="rId3"/>
    <p:sldLayoutId id="2147483722" r:id="rId4"/>
    <p:sldLayoutId id="2147483718" r:id="rId5"/>
    <p:sldLayoutId id="2147483719" r:id="rId6"/>
    <p:sldLayoutId id="2147483694" r:id="rId7"/>
    <p:sldLayoutId id="2147483695" r:id="rId8"/>
    <p:sldLayoutId id="2147483720" r:id="rId9"/>
    <p:sldLayoutId id="2147483721" r:id="rId10"/>
    <p:sldLayoutId id="2147483710" r:id="rId11"/>
    <p:sldLayoutId id="2147483736" r:id="rId12"/>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dirty="0"/>
          </a:p>
        </p:txBody>
      </p:sp>
    </p:spTree>
    <p:extLst>
      <p:ext uri="{BB962C8B-B14F-4D97-AF65-F5344CB8AC3E}">
        <p14:creationId xmlns:p14="http://schemas.microsoft.com/office/powerpoint/2010/main" val="5596043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35" r:id="rId3"/>
    <p:sldLayoutId id="2147483714" r:id="rId4"/>
    <p:sldLayoutId id="2147483715" r:id="rId5"/>
    <p:sldLayoutId id="2147483716" r:id="rId6"/>
    <p:sldLayoutId id="2147483717" r:id="rId7"/>
    <p:sldLayoutId id="2147483737" r:id="rId8"/>
    <p:sldLayoutId id="2147483738" r:id="rId9"/>
    <p:sldLayoutId id="2147483739" r:id="rId10"/>
    <p:sldLayoutId id="2147483740"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C1135-EF3A-441C-9DC2-8C709DF76F72}" type="slidenum">
              <a:rPr lang="en-US" smtClean="0"/>
              <a:pPr/>
              <a:t>‹#›</a:t>
            </a:fld>
            <a:endParaRPr lang="en-US" dirty="0"/>
          </a:p>
        </p:txBody>
      </p:sp>
    </p:spTree>
    <p:extLst>
      <p:ext uri="{BB962C8B-B14F-4D97-AF65-F5344CB8AC3E}">
        <p14:creationId xmlns:p14="http://schemas.microsoft.com/office/powerpoint/2010/main" val="6883859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youtu.be/Xtd7cQbUq74" TargetMode="External"/><Relationship Id="rId7" Type="http://schemas.openxmlformats.org/officeDocument/2006/relationships/hyperlink" Target="https://www.youtube.com/watch?v=qruX_1vyJhA"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hyperlink" Target="http://surveys.pcgus.com/s3/CT-Module-1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www.polleverywhere.com/my/poll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hyperlink" Target="http://tedxtalks.ted.com/video/The-Myth-of-Average-Todd-Rose-a" TargetMode="Externa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www.cast.org/library/video/udl_at_a_glance/index.html" TargetMode="External"/><Relationship Id="rId5" Type="http://schemas.openxmlformats.org/officeDocument/2006/relationships/image" Target="../media/image4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hyperlink" Target="http://castprofessionallearning.org/wp-content/uploads/2014/05/UDL-Guidelines-2014.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hyperlink" Target="https://www.teachingchannel.org/videos/descriptive-details-sensory-language" TargetMode="External"/></Relationships>
</file>

<file path=ppt/slides/_rels/slide7.xml.rels><?xml version="1.0" encoding="UTF-8" standalone="yes"?>
<Relationships xmlns="http://schemas.openxmlformats.org/package/2006/relationships"><Relationship Id="rId8" Type="http://schemas.microsoft.com/office/2007/relationships/media" Target="../media/media5.mp4"/><Relationship Id="rId13" Type="http://schemas.openxmlformats.org/officeDocument/2006/relationships/image" Target="../media/image2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9.png"/><Relationship Id="rId2" Type="http://schemas.openxmlformats.org/officeDocument/2006/relationships/video" Target="../media/media1.mp4"/><Relationship Id="rId16" Type="http://schemas.openxmlformats.org/officeDocument/2006/relationships/image" Target="../media/image23.png"/><Relationship Id="rId1" Type="http://schemas.microsoft.com/office/2007/relationships/media" Target="../media/media1.mp4"/><Relationship Id="rId6" Type="http://schemas.microsoft.com/office/2007/relationships/media" Target="../media/media3.mp4"/><Relationship Id="rId11" Type="http://schemas.openxmlformats.org/officeDocument/2006/relationships/image" Target="../media/image18.png"/><Relationship Id="rId5" Type="http://schemas.openxmlformats.org/officeDocument/2006/relationships/video" Target="NULL" TargetMode="External"/><Relationship Id="rId15" Type="http://schemas.openxmlformats.org/officeDocument/2006/relationships/image" Target="../media/image22.png"/><Relationship Id="rId10" Type="http://schemas.openxmlformats.org/officeDocument/2006/relationships/notesSlide" Target="../notesSlides/notesSlide7.xml"/><Relationship Id="rId4" Type="http://schemas.openxmlformats.org/officeDocument/2006/relationships/video" Target="../media/media2.mp4"/><Relationship Id="rId9" Type="http://schemas.openxmlformats.org/officeDocument/2006/relationships/slideLayout" Target="../slideLayouts/slideLayout3.xml"/><Relationship Id="rId1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6.xml"/><Relationship Id="rId1" Type="http://schemas.openxmlformats.org/officeDocument/2006/relationships/slideLayout" Target="../slideLayouts/slideLayout1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9.xml"/><Relationship Id="rId1" Type="http://schemas.openxmlformats.org/officeDocument/2006/relationships/slideLayout" Target="../slideLayouts/slideLayout1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hyperlink" Target="http://surveys.pcgus.com/s3/CT-Module-1b"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244" y="1774222"/>
            <a:ext cx="8144810" cy="1523495"/>
          </a:xfrm>
        </p:spPr>
        <p:txBody>
          <a:bodyPr/>
          <a:lstStyle/>
          <a:p>
            <a:r>
              <a:rPr lang="en-US" sz="4000" b="1" dirty="0">
                <a:effectLst/>
              </a:rPr>
              <a:t>Meeting the Challenge: </a:t>
            </a:r>
            <a:r>
              <a:rPr lang="en-US" sz="4000" b="1" dirty="0" smtClean="0">
                <a:effectLst/>
              </a:rPr>
              <a:t/>
            </a:r>
            <a:br>
              <a:rPr lang="en-US" sz="4000" b="1" dirty="0" smtClean="0">
                <a:effectLst/>
              </a:rPr>
            </a:br>
            <a:r>
              <a:rPr lang="en-US" sz="4000" b="1" dirty="0" smtClean="0">
                <a:effectLst/>
              </a:rPr>
              <a:t>CT </a:t>
            </a:r>
            <a:r>
              <a:rPr lang="en-US" sz="4000" b="1" dirty="0">
                <a:effectLst/>
              </a:rPr>
              <a:t>Core Standards </a:t>
            </a:r>
            <a:r>
              <a:rPr lang="en-US" sz="4000" b="1" dirty="0" smtClean="0">
                <a:effectLst/>
              </a:rPr>
              <a:t>Success for English </a:t>
            </a:r>
            <a:r>
              <a:rPr lang="en-US" sz="4000" b="1" dirty="0">
                <a:effectLst/>
              </a:rPr>
              <a:t>Learners and Students with Disabilities</a:t>
            </a:r>
            <a:endParaRPr lang="en-US" sz="4000" dirty="0">
              <a:effectLst/>
            </a:endParaRPr>
          </a:p>
        </p:txBody>
      </p:sp>
      <p:sp>
        <p:nvSpPr>
          <p:cNvPr id="6" name="Subtitle 5"/>
          <p:cNvSpPr>
            <a:spLocks noGrp="1"/>
          </p:cNvSpPr>
          <p:nvPr>
            <p:ph type="subTitle" idx="1"/>
          </p:nvPr>
        </p:nvSpPr>
        <p:spPr>
          <a:xfrm>
            <a:off x="452649" y="3810725"/>
            <a:ext cx="8171704" cy="545047"/>
          </a:xfrm>
        </p:spPr>
        <p:txBody>
          <a:bodyPr/>
          <a:lstStyle/>
          <a:p>
            <a:pPr lvl="0"/>
            <a:r>
              <a:rPr lang="en-US" i="1" dirty="0">
                <a:solidFill>
                  <a:schemeClr val="tx1">
                    <a:lumMod val="50000"/>
                    <a:lumOff val="50000"/>
                  </a:schemeClr>
                </a:solidFill>
              </a:rPr>
              <a:t>A </a:t>
            </a:r>
            <a:r>
              <a:rPr lang="en-US" i="1" dirty="0" smtClean="0">
                <a:solidFill>
                  <a:schemeClr val="tx1">
                    <a:lumMod val="50000"/>
                    <a:lumOff val="50000"/>
                  </a:schemeClr>
                </a:solidFill>
              </a:rPr>
              <a:t>Professional Learning Series </a:t>
            </a:r>
            <a:r>
              <a:rPr lang="en-US" i="1" dirty="0">
                <a:solidFill>
                  <a:schemeClr val="tx1">
                    <a:lumMod val="50000"/>
                    <a:lumOff val="50000"/>
                  </a:schemeClr>
                </a:solidFill>
              </a:rPr>
              <a:t>for </a:t>
            </a:r>
            <a:r>
              <a:rPr lang="en-US" i="1" dirty="0" smtClean="0">
                <a:solidFill>
                  <a:schemeClr val="tx1">
                    <a:lumMod val="50000"/>
                    <a:lumOff val="50000"/>
                  </a:schemeClr>
                </a:solidFill>
              </a:rPr>
              <a:t>School Teams Dedicated </a:t>
            </a:r>
            <a:r>
              <a:rPr lang="en-US" i="1" dirty="0">
                <a:solidFill>
                  <a:schemeClr val="tx1">
                    <a:lumMod val="50000"/>
                    <a:lumOff val="50000"/>
                  </a:schemeClr>
                </a:solidFill>
              </a:rPr>
              <a:t>to the </a:t>
            </a:r>
            <a:r>
              <a:rPr lang="en-US" i="1" dirty="0" smtClean="0">
                <a:solidFill>
                  <a:schemeClr val="tx1">
                    <a:lumMod val="50000"/>
                    <a:lumOff val="50000"/>
                  </a:schemeClr>
                </a:solidFill>
              </a:rPr>
              <a:t>Success </a:t>
            </a:r>
            <a:r>
              <a:rPr lang="en-US" i="1" dirty="0">
                <a:solidFill>
                  <a:schemeClr val="tx1">
                    <a:lumMod val="50000"/>
                    <a:lumOff val="50000"/>
                  </a:schemeClr>
                </a:solidFill>
              </a:rPr>
              <a:t>of ALL </a:t>
            </a:r>
            <a:r>
              <a:rPr lang="en-US" i="1" dirty="0" smtClean="0">
                <a:solidFill>
                  <a:schemeClr val="tx1">
                    <a:lumMod val="50000"/>
                    <a:lumOff val="50000"/>
                  </a:schemeClr>
                </a:solidFill>
              </a:rPr>
              <a:t>Students</a:t>
            </a:r>
            <a:endParaRPr lang="en-US" dirty="0" smtClean="0">
              <a:solidFill>
                <a:schemeClr val="tx1">
                  <a:lumMod val="50000"/>
                  <a:lumOff val="50000"/>
                </a:schemeClr>
              </a:solidFill>
            </a:endParaRPr>
          </a:p>
        </p:txBody>
      </p:sp>
      <p:sp>
        <p:nvSpPr>
          <p:cNvPr id="7" name="Subtitle 5"/>
          <p:cNvSpPr txBox="1">
            <a:spLocks/>
          </p:cNvSpPr>
          <p:nvPr/>
        </p:nvSpPr>
        <p:spPr>
          <a:xfrm>
            <a:off x="400890" y="4905360"/>
            <a:ext cx="7763774" cy="97872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i="1"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smtClean="0">
                <a:solidFill>
                  <a:schemeClr val="tx2"/>
                </a:solidFill>
              </a:rPr>
              <a:t>Module 1a: </a:t>
            </a:r>
          </a:p>
          <a:p>
            <a:pPr>
              <a:spcBef>
                <a:spcPts val="0"/>
              </a:spcBef>
            </a:pPr>
            <a:r>
              <a:rPr lang="en-US" b="1" i="0" dirty="0" smtClean="0">
                <a:solidFill>
                  <a:schemeClr val="tx2"/>
                </a:solidFill>
              </a:rPr>
              <a:t>Developing a Culture of Academic Optimism</a:t>
            </a:r>
            <a:endParaRPr lang="en-US" b="1" dirty="0"/>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06"/>
                    </a14:imgEffect>
                  </a14:imgLayer>
                </a14:imgProps>
              </a:ext>
              <a:ext uri="{28A0092B-C50C-407E-A947-70E740481C1C}">
                <a14:useLocalDpi xmlns:a14="http://schemas.microsoft.com/office/drawing/2010/main" val="0"/>
              </a:ext>
            </a:extLst>
          </a:blip>
          <a:stretch>
            <a:fillRect/>
          </a:stretch>
        </p:blipFill>
        <p:spPr>
          <a:xfrm>
            <a:off x="7616444" y="169357"/>
            <a:ext cx="1371600" cy="16383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90" y="371250"/>
            <a:ext cx="4000000" cy="888889"/>
          </a:xfrm>
          <a:prstGeom prst="rect">
            <a:avLst/>
          </a:prstGeom>
        </p:spPr>
      </p:pic>
    </p:spTree>
    <p:extLst>
      <p:ext uri="{BB962C8B-B14F-4D97-AF65-F5344CB8AC3E}">
        <p14:creationId xmlns:p14="http://schemas.microsoft.com/office/powerpoint/2010/main" val="190782232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a:t>How </a:t>
            </a:r>
            <a:r>
              <a:rPr lang="en-US" sz="4200" dirty="0" smtClean="0"/>
              <a:t>Do </a:t>
            </a:r>
            <a:r>
              <a:rPr lang="en-US" sz="4200" dirty="0"/>
              <a:t>We Create the Academic Optimism </a:t>
            </a:r>
            <a:r>
              <a:rPr lang="en-US" sz="4200" dirty="0" smtClean="0"/>
              <a:t>for </a:t>
            </a:r>
            <a:r>
              <a:rPr lang="en-US" sz="4200" dirty="0"/>
              <a:t>Success of ALL Students?</a:t>
            </a:r>
          </a:p>
        </p:txBody>
      </p:sp>
      <p:sp>
        <p:nvSpPr>
          <p:cNvPr id="3" name="Text Placeholder 2"/>
          <p:cNvSpPr>
            <a:spLocks noGrp="1"/>
          </p:cNvSpPr>
          <p:nvPr>
            <p:ph type="body" sz="quarter" idx="10"/>
          </p:nvPr>
        </p:nvSpPr>
        <p:spPr>
          <a:xfrm>
            <a:off x="3528052" y="1905000"/>
            <a:ext cx="5358063" cy="3434786"/>
          </a:xfrm>
        </p:spPr>
        <p:txBody>
          <a:bodyPr/>
          <a:lstStyle/>
          <a:p>
            <a:pPr indent="0">
              <a:spcBef>
                <a:spcPct val="0"/>
              </a:spcBef>
              <a:buNone/>
              <a:defRPr/>
            </a:pPr>
            <a:r>
              <a:rPr lang="en-US" sz="2800" dirty="0" smtClean="0">
                <a:cs typeface="Arial" pitchFamily="34" charset="0"/>
              </a:rPr>
              <a:t>Expectations in </a:t>
            </a:r>
            <a:r>
              <a:rPr lang="en-US" sz="2800" dirty="0">
                <a:cs typeface="Arial" pitchFamily="34" charset="0"/>
              </a:rPr>
              <a:t>public education have </a:t>
            </a:r>
            <a:r>
              <a:rPr lang="en-US" sz="2800" dirty="0" smtClean="0">
                <a:cs typeface="Arial" pitchFamily="34" charset="0"/>
              </a:rPr>
              <a:t>changed; we are now focused on </a:t>
            </a:r>
            <a:r>
              <a:rPr lang="en-US" sz="2800" dirty="0">
                <a:cs typeface="Arial" pitchFamily="34" charset="0"/>
              </a:rPr>
              <a:t>successfully educating </a:t>
            </a:r>
            <a:r>
              <a:rPr lang="en-US" sz="2800" u="sng" dirty="0" smtClean="0">
                <a:cs typeface="Arial" pitchFamily="34" charset="0"/>
              </a:rPr>
              <a:t>ALL</a:t>
            </a:r>
            <a:r>
              <a:rPr lang="en-US" sz="2800" dirty="0" smtClean="0">
                <a:cs typeface="Arial" pitchFamily="34" charset="0"/>
              </a:rPr>
              <a:t> children. </a:t>
            </a:r>
          </a:p>
          <a:p>
            <a:pPr indent="0">
              <a:spcBef>
                <a:spcPct val="0"/>
              </a:spcBef>
              <a:buNone/>
              <a:defRPr/>
            </a:pPr>
            <a:endParaRPr lang="en-US" sz="2800" dirty="0">
              <a:cs typeface="Arial" pitchFamily="34" charset="0"/>
            </a:endParaRPr>
          </a:p>
          <a:p>
            <a:pPr indent="0">
              <a:spcBef>
                <a:spcPct val="0"/>
              </a:spcBef>
              <a:buNone/>
              <a:defRPr/>
            </a:pPr>
            <a:r>
              <a:rPr lang="en-US" sz="2800" dirty="0" smtClean="0">
                <a:cs typeface="Arial" pitchFamily="34" charset="0"/>
              </a:rPr>
              <a:t>How </a:t>
            </a:r>
            <a:r>
              <a:rPr lang="en-US" sz="2800" dirty="0">
                <a:cs typeface="Arial" pitchFamily="34" charset="0"/>
              </a:rPr>
              <a:t>can we create a culture of </a:t>
            </a:r>
            <a:r>
              <a:rPr lang="en-US" sz="2800" b="1" dirty="0">
                <a:cs typeface="Arial" pitchFamily="34" charset="0"/>
              </a:rPr>
              <a:t>Academic Optimism </a:t>
            </a:r>
            <a:r>
              <a:rPr lang="en-US" sz="2800" dirty="0">
                <a:cs typeface="Arial" pitchFamily="34" charset="0"/>
              </a:rPr>
              <a:t>in our schools to make this happen</a:t>
            </a:r>
            <a:r>
              <a:rPr lang="en-US" sz="2800" dirty="0" smtClean="0">
                <a:cs typeface="Arial" pitchFamily="34" charset="0"/>
              </a:rPr>
              <a:t>?</a:t>
            </a:r>
            <a:r>
              <a:rPr lang="en-US" sz="2400" b="1" dirty="0" smtClean="0">
                <a:cs typeface="Arial" pitchFamily="34" charset="0"/>
              </a:rPr>
              <a:t>  	</a:t>
            </a:r>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10</a:t>
            </a:fld>
            <a:endParaRPr lang="en-US" dirty="0"/>
          </a:p>
        </p:txBody>
      </p:sp>
      <p:pic>
        <p:nvPicPr>
          <p:cNvPr id="6" name="Picture 2" descr="C:\Documents and Settings\mhannon\Local Settings\Temporary Internet Files\Content.IE5\NPQXV3U8\MP900427825[1].jpg"/>
          <p:cNvPicPr>
            <a:picLocks noChangeAspect="1" noChangeArrowheads="1"/>
          </p:cNvPicPr>
          <p:nvPr/>
        </p:nvPicPr>
        <p:blipFill>
          <a:blip r:embed="rId3" cstate="print"/>
          <a:srcRect/>
          <a:stretch>
            <a:fillRect/>
          </a:stretch>
        </p:blipFill>
        <p:spPr bwMode="auto">
          <a:xfrm>
            <a:off x="308810" y="1905000"/>
            <a:ext cx="3095625" cy="2780632"/>
          </a:xfrm>
          <a:prstGeom prst="rect">
            <a:avLst/>
          </a:prstGeom>
          <a:noFill/>
        </p:spPr>
      </p:pic>
    </p:spTree>
    <p:extLst>
      <p:ext uri="{BB962C8B-B14F-4D97-AF65-F5344CB8AC3E}">
        <p14:creationId xmlns:p14="http://schemas.microsoft.com/office/powerpoint/2010/main" val="194953598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81698"/>
          </a:xfrm>
        </p:spPr>
        <p:txBody>
          <a:bodyPr/>
          <a:lstStyle/>
          <a:p>
            <a:r>
              <a:rPr lang="en-US" sz="4200" dirty="0" smtClean="0"/>
              <a:t>Academic Optimism</a:t>
            </a:r>
            <a:endParaRPr lang="en-US" sz="4200" dirty="0"/>
          </a:p>
        </p:txBody>
      </p:sp>
      <p:sp>
        <p:nvSpPr>
          <p:cNvPr id="3" name="Footer Placeholder 2"/>
          <p:cNvSpPr>
            <a:spLocks noGrp="1"/>
          </p:cNvSpPr>
          <p:nvPr>
            <p:ph type="ftr" sz="quarter" idx="10"/>
          </p:nvPr>
        </p:nvSpPr>
        <p:spPr/>
        <p:txBody>
          <a:bodyPr/>
          <a:lstStyle/>
          <a:p>
            <a:r>
              <a:rPr lang="en-US" dirty="0"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11</a:t>
            </a:fld>
            <a:endParaRPr lang="en-US" dirty="0"/>
          </a:p>
        </p:txBody>
      </p:sp>
      <p:sp>
        <p:nvSpPr>
          <p:cNvPr id="5" name="Rectangle 4"/>
          <p:cNvSpPr/>
          <p:nvPr/>
        </p:nvSpPr>
        <p:spPr>
          <a:xfrm>
            <a:off x="416467" y="1886856"/>
            <a:ext cx="7901436" cy="1077218"/>
          </a:xfrm>
          <a:prstGeom prst="rect">
            <a:avLst/>
          </a:prstGeom>
        </p:spPr>
        <p:txBody>
          <a:bodyPr wrap="square">
            <a:spAutoFit/>
          </a:bodyPr>
          <a:lstStyle/>
          <a:p>
            <a:r>
              <a:rPr lang="en-US" sz="3200" b="1" i="1" dirty="0">
                <a:solidFill>
                  <a:schemeClr val="accent1"/>
                </a:solidFill>
                <a:latin typeface="+mj-lt"/>
              </a:rPr>
              <a:t>W</a:t>
            </a:r>
            <a:r>
              <a:rPr lang="en-US" sz="3200" b="1" i="1" dirty="0" smtClean="0">
                <a:solidFill>
                  <a:schemeClr val="accent1"/>
                </a:solidFill>
                <a:latin typeface="+mj-lt"/>
              </a:rPr>
              <a:t>hat </a:t>
            </a:r>
            <a:r>
              <a:rPr lang="en-US" sz="3200" b="1" i="1" dirty="0">
                <a:solidFill>
                  <a:schemeClr val="accent1"/>
                </a:solidFill>
                <a:latin typeface="+mj-lt"/>
              </a:rPr>
              <a:t>does </a:t>
            </a:r>
            <a:r>
              <a:rPr lang="en-US" sz="3200" b="1" i="1" dirty="0" smtClean="0">
                <a:solidFill>
                  <a:schemeClr val="accent1"/>
                </a:solidFill>
                <a:latin typeface="+mj-lt"/>
              </a:rPr>
              <a:t>Academic Optimism look like </a:t>
            </a:r>
            <a:r>
              <a:rPr lang="en-US" sz="3200" b="1" i="1" dirty="0">
                <a:solidFill>
                  <a:schemeClr val="accent1"/>
                </a:solidFill>
                <a:latin typeface="+mj-lt"/>
              </a:rPr>
              <a:t>and how do we support it within </a:t>
            </a:r>
            <a:r>
              <a:rPr lang="en-US" sz="3200" b="1" i="1" dirty="0" smtClean="0">
                <a:solidFill>
                  <a:schemeClr val="accent1"/>
                </a:solidFill>
                <a:latin typeface="+mj-lt"/>
              </a:rPr>
              <a:t>our schools</a:t>
            </a:r>
            <a:r>
              <a:rPr lang="en-US" sz="3200" b="1" i="1" dirty="0">
                <a:solidFill>
                  <a:schemeClr val="accent1"/>
                </a:solidFill>
                <a:latin typeface="+mj-lt"/>
              </a:rPr>
              <a:t>?</a:t>
            </a:r>
          </a:p>
        </p:txBody>
      </p:sp>
      <p:sp>
        <p:nvSpPr>
          <p:cNvPr id="6" name="TextBox 5"/>
          <p:cNvSpPr txBox="1"/>
          <p:nvPr/>
        </p:nvSpPr>
        <p:spPr>
          <a:xfrm>
            <a:off x="265250" y="1128967"/>
            <a:ext cx="4638907" cy="646331"/>
          </a:xfrm>
          <a:prstGeom prst="rect">
            <a:avLst/>
          </a:prstGeom>
          <a:noFill/>
        </p:spPr>
        <p:txBody>
          <a:bodyPr wrap="square" rtlCol="0">
            <a:spAutoFit/>
          </a:bodyPr>
          <a:lstStyle/>
          <a:p>
            <a:r>
              <a:rPr lang="en-US" sz="3600" dirty="0" smtClean="0"/>
              <a:t>Essential Question:</a:t>
            </a:r>
            <a:endParaRPr lang="en-US" sz="3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350" y="3378667"/>
            <a:ext cx="4550509" cy="2219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discussion 2.png"/>
          <p:cNvPicPr>
            <a:picLocks noChangeAspect="1"/>
          </p:cNvPicPr>
          <p:nvPr/>
        </p:nvPicPr>
        <p:blipFill>
          <a:blip r:embed="rId4" cstate="print"/>
          <a:srcRect/>
          <a:stretch>
            <a:fillRect/>
          </a:stretch>
        </p:blipFill>
        <p:spPr bwMode="auto">
          <a:xfrm>
            <a:off x="7324833" y="4666358"/>
            <a:ext cx="1454150" cy="1477963"/>
          </a:xfrm>
          <a:prstGeom prst="rect">
            <a:avLst/>
          </a:prstGeom>
          <a:noFill/>
          <a:ln w="9525">
            <a:noFill/>
            <a:miter lim="800000"/>
            <a:headEnd/>
            <a:tailEnd/>
          </a:ln>
        </p:spPr>
      </p:pic>
    </p:spTree>
    <p:extLst>
      <p:ext uri="{BB962C8B-B14F-4D97-AF65-F5344CB8AC3E}">
        <p14:creationId xmlns:p14="http://schemas.microsoft.com/office/powerpoint/2010/main" val="320923363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Academic Optimism</a:t>
            </a:r>
            <a:endParaRPr lang="en-US" sz="4400"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12</a:t>
            </a:fld>
            <a:endParaRPr lang="en-US" dirty="0"/>
          </a:p>
        </p:txBody>
      </p:sp>
      <p:pic>
        <p:nvPicPr>
          <p:cNvPr id="6" name="Picture 9" descr="C:\Documents and Settings\mhannon\Local Settings\Temporary Internet Files\Content.IE5\NPQXV3U8\MP900409483[1].jpg"/>
          <p:cNvPicPr>
            <a:picLocks noChangeAspect="1" noChangeArrowheads="1"/>
          </p:cNvPicPr>
          <p:nvPr/>
        </p:nvPicPr>
        <p:blipFill>
          <a:blip r:embed="rId3" cstate="print"/>
          <a:srcRect/>
          <a:stretch>
            <a:fillRect/>
          </a:stretch>
        </p:blipFill>
        <p:spPr bwMode="auto">
          <a:xfrm>
            <a:off x="242596" y="1169436"/>
            <a:ext cx="2454890" cy="2057400"/>
          </a:xfrm>
          <a:prstGeom prst="rect">
            <a:avLst/>
          </a:prstGeom>
          <a:noFill/>
        </p:spPr>
      </p:pic>
      <p:pic>
        <p:nvPicPr>
          <p:cNvPr id="7" name="Picture 5" descr="C:\Documents and Settings\mhannon\Local Settings\Temporary Internet Files\Content.IE5\N5QOLUW3\MP900448524[1].jpg"/>
          <p:cNvPicPr>
            <a:picLocks noChangeAspect="1" noChangeArrowheads="1"/>
          </p:cNvPicPr>
          <p:nvPr/>
        </p:nvPicPr>
        <p:blipFill>
          <a:blip r:embed="rId4" cstate="print"/>
          <a:srcRect/>
          <a:stretch>
            <a:fillRect/>
          </a:stretch>
        </p:blipFill>
        <p:spPr bwMode="auto">
          <a:xfrm>
            <a:off x="231711" y="3442996"/>
            <a:ext cx="2743200" cy="1879600"/>
          </a:xfrm>
          <a:prstGeom prst="rect">
            <a:avLst/>
          </a:prstGeom>
          <a:noFill/>
        </p:spPr>
      </p:pic>
      <p:pic>
        <p:nvPicPr>
          <p:cNvPr id="8" name="Picture 8" descr="C:\Documents and Settings\mhannon\Local Settings\Temporary Internet Files\Content.IE5\QYPGMTLT\MP900409335[1].jpg"/>
          <p:cNvPicPr>
            <a:picLocks noChangeAspect="1" noChangeArrowheads="1"/>
          </p:cNvPicPr>
          <p:nvPr/>
        </p:nvPicPr>
        <p:blipFill>
          <a:blip r:embed="rId5" cstate="print"/>
          <a:srcRect/>
          <a:stretch>
            <a:fillRect/>
          </a:stretch>
        </p:blipFill>
        <p:spPr bwMode="auto">
          <a:xfrm>
            <a:off x="5860946" y="814293"/>
            <a:ext cx="2696459" cy="2149831"/>
          </a:xfrm>
          <a:prstGeom prst="rect">
            <a:avLst/>
          </a:prstGeom>
          <a:noFill/>
        </p:spPr>
      </p:pic>
      <p:pic>
        <p:nvPicPr>
          <p:cNvPr id="9" name="Picture 2" descr="C:\Documents and Settings\mhannon\Local Settings\Temporary Internet Files\Content.IE5\V7CGEBH1\MP900408891[1].jpg"/>
          <p:cNvPicPr>
            <a:picLocks noChangeAspect="1" noChangeArrowheads="1"/>
          </p:cNvPicPr>
          <p:nvPr/>
        </p:nvPicPr>
        <p:blipFill>
          <a:blip r:embed="rId6" cstate="print"/>
          <a:srcRect/>
          <a:stretch>
            <a:fillRect/>
          </a:stretch>
        </p:blipFill>
        <p:spPr bwMode="auto">
          <a:xfrm>
            <a:off x="6290387" y="2627185"/>
            <a:ext cx="2293775" cy="1426845"/>
          </a:xfrm>
          <a:prstGeom prst="rect">
            <a:avLst/>
          </a:prstGeom>
          <a:noFill/>
        </p:spPr>
      </p:pic>
      <p:pic>
        <p:nvPicPr>
          <p:cNvPr id="10" name="Picture 6" descr="C:\Documents and Settings\mhannon\Local Settings\Temporary Internet Files\Content.IE5\74FNSVG4\MP900422593[1].jpg"/>
          <p:cNvPicPr>
            <a:picLocks noChangeAspect="1" noChangeArrowheads="1"/>
          </p:cNvPicPr>
          <p:nvPr/>
        </p:nvPicPr>
        <p:blipFill>
          <a:blip r:embed="rId7" cstate="print"/>
          <a:srcRect/>
          <a:stretch>
            <a:fillRect/>
          </a:stretch>
        </p:blipFill>
        <p:spPr bwMode="auto">
          <a:xfrm>
            <a:off x="5943600" y="4064976"/>
            <a:ext cx="2667000" cy="1752599"/>
          </a:xfrm>
          <a:prstGeom prst="rect">
            <a:avLst/>
          </a:prstGeom>
          <a:noFill/>
        </p:spPr>
      </p:pic>
      <p:sp>
        <p:nvSpPr>
          <p:cNvPr id="11" name="Oval 10"/>
          <p:cNvSpPr/>
          <p:nvPr/>
        </p:nvSpPr>
        <p:spPr>
          <a:xfrm>
            <a:off x="2122714" y="1492311"/>
            <a:ext cx="4267200" cy="4114800"/>
          </a:xfrm>
          <a:prstGeom prst="ellipse">
            <a:avLst/>
          </a:prstGeom>
          <a:solidFill>
            <a:schemeClr val="accent2">
              <a:lumMod val="50000"/>
            </a:schemeClr>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solidFill>
                  <a:schemeClr val="bg1"/>
                </a:solidFill>
                <a:cs typeface="Arial" pitchFamily="34" charset="0"/>
              </a:rPr>
              <a:t>A </a:t>
            </a:r>
          </a:p>
          <a:p>
            <a:pPr algn="ctr"/>
            <a:r>
              <a:rPr lang="en-US" sz="2400" dirty="0">
                <a:solidFill>
                  <a:schemeClr val="bg1"/>
                </a:solidFill>
                <a:cs typeface="Arial" pitchFamily="34" charset="0"/>
              </a:rPr>
              <a:t>school with high </a:t>
            </a:r>
          </a:p>
          <a:p>
            <a:pPr algn="ctr"/>
            <a:r>
              <a:rPr lang="en-US" sz="2400" dirty="0">
                <a:solidFill>
                  <a:schemeClr val="bg1"/>
                </a:solidFill>
                <a:cs typeface="Arial" pitchFamily="34" charset="0"/>
              </a:rPr>
              <a:t>A</a:t>
            </a:r>
            <a:r>
              <a:rPr lang="en-US" sz="2400" dirty="0" smtClean="0">
                <a:solidFill>
                  <a:schemeClr val="bg1"/>
                </a:solidFill>
                <a:cs typeface="Arial" pitchFamily="34" charset="0"/>
              </a:rPr>
              <a:t>cademic </a:t>
            </a:r>
            <a:r>
              <a:rPr lang="en-US" sz="2400" dirty="0">
                <a:solidFill>
                  <a:schemeClr val="bg1"/>
                </a:solidFill>
                <a:cs typeface="Arial" pitchFamily="34" charset="0"/>
              </a:rPr>
              <a:t>O</a:t>
            </a:r>
            <a:r>
              <a:rPr lang="en-US" sz="2400" dirty="0" smtClean="0">
                <a:solidFill>
                  <a:schemeClr val="bg1"/>
                </a:solidFill>
                <a:cs typeface="Arial" pitchFamily="34" charset="0"/>
              </a:rPr>
              <a:t>ptimism </a:t>
            </a:r>
            <a:r>
              <a:rPr lang="en-US" sz="2400" dirty="0">
                <a:solidFill>
                  <a:schemeClr val="bg1"/>
                </a:solidFill>
                <a:cs typeface="Arial" pitchFamily="34" charset="0"/>
              </a:rPr>
              <a:t>believes that faculty can make a difference, students can learn, and academic performance can be achieved.</a:t>
            </a:r>
          </a:p>
        </p:txBody>
      </p:sp>
      <p:sp>
        <p:nvSpPr>
          <p:cNvPr id="12" name="Rectangle 11"/>
          <p:cNvSpPr/>
          <p:nvPr/>
        </p:nvSpPr>
        <p:spPr>
          <a:xfrm>
            <a:off x="0" y="5595649"/>
            <a:ext cx="1800493" cy="369332"/>
          </a:xfrm>
          <a:prstGeom prst="rect">
            <a:avLst/>
          </a:prstGeom>
        </p:spPr>
        <p:txBody>
          <a:bodyPr wrap="none">
            <a:spAutoFit/>
          </a:bodyPr>
          <a:lstStyle/>
          <a:p>
            <a:pPr algn="r">
              <a:defRPr/>
            </a:pPr>
            <a:r>
              <a:rPr lang="en-US" dirty="0">
                <a:solidFill>
                  <a:schemeClr val="tx1">
                    <a:lumMod val="50000"/>
                    <a:lumOff val="50000"/>
                  </a:schemeClr>
                </a:solidFill>
                <a:latin typeface="Arial" charset="0"/>
                <a:ea typeface="ＭＳ Ｐゴシック" pitchFamily="-111" charset="-128"/>
              </a:rPr>
              <a:t>Hoy et al., 2006</a:t>
            </a:r>
          </a:p>
        </p:txBody>
      </p:sp>
    </p:spTree>
    <p:extLst>
      <p:ext uri="{BB962C8B-B14F-4D97-AF65-F5344CB8AC3E}">
        <p14:creationId xmlns:p14="http://schemas.microsoft.com/office/powerpoint/2010/main" val="3665891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54" y="212128"/>
            <a:ext cx="8382000" cy="1049972"/>
          </a:xfrm>
        </p:spPr>
        <p:txBody>
          <a:bodyPr>
            <a:normAutofit/>
          </a:bodyPr>
          <a:lstStyle/>
          <a:p>
            <a:r>
              <a:rPr lang="en-US" sz="4200" dirty="0"/>
              <a:t>What Characterizes Academic Optimism?</a:t>
            </a:r>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13</a:t>
            </a:fld>
            <a:endParaRPr lang="en-US" dirty="0"/>
          </a:p>
        </p:txBody>
      </p:sp>
      <p:grpSp>
        <p:nvGrpSpPr>
          <p:cNvPr id="6" name="Group 5"/>
          <p:cNvGrpSpPr>
            <a:grpSpLocks/>
          </p:cNvGrpSpPr>
          <p:nvPr/>
        </p:nvGrpSpPr>
        <p:grpSpPr bwMode="auto">
          <a:xfrm>
            <a:off x="1380930" y="1007706"/>
            <a:ext cx="6167535" cy="4755858"/>
            <a:chOff x="1418461" y="2112350"/>
            <a:chExt cx="2464429" cy="4670787"/>
          </a:xfrm>
          <a:scene3d>
            <a:camera prst="orthographicFront">
              <a:rot lat="0" lon="0" rev="0"/>
            </a:camera>
            <a:lightRig rig="balanced" dir="t">
              <a:rot lat="0" lon="0" rev="8700000"/>
            </a:lightRig>
          </a:scene3d>
        </p:grpSpPr>
        <p:sp>
          <p:nvSpPr>
            <p:cNvPr id="7" name="Freeform 6"/>
            <p:cNvSpPr/>
            <p:nvPr/>
          </p:nvSpPr>
          <p:spPr>
            <a:xfrm>
              <a:off x="2253565" y="2112350"/>
              <a:ext cx="787051" cy="1860885"/>
            </a:xfrm>
            <a:custGeom>
              <a:avLst/>
              <a:gdLst>
                <a:gd name="connsiteX0" fmla="*/ 0 w 2369675"/>
                <a:gd name="connsiteY0" fmla="*/ 1028700 h 2057400"/>
                <a:gd name="connsiteX1" fmla="*/ 408059 w 2369675"/>
                <a:gd name="connsiteY1" fmla="*/ 251921 h 2057400"/>
                <a:gd name="connsiteX2" fmla="*/ 1184839 w 2369675"/>
                <a:gd name="connsiteY2" fmla="*/ 2 h 2057400"/>
                <a:gd name="connsiteX3" fmla="*/ 1961619 w 2369675"/>
                <a:gd name="connsiteY3" fmla="*/ 251923 h 2057400"/>
                <a:gd name="connsiteX4" fmla="*/ 2369676 w 2369675"/>
                <a:gd name="connsiteY4" fmla="*/ 1028704 h 2057400"/>
                <a:gd name="connsiteX5" fmla="*/ 1961618 w 2369675"/>
                <a:gd name="connsiteY5" fmla="*/ 1805484 h 2057400"/>
                <a:gd name="connsiteX6" fmla="*/ 1184838 w 2369675"/>
                <a:gd name="connsiteY6" fmla="*/ 2057404 h 2057400"/>
                <a:gd name="connsiteX7" fmla="*/ 408058 w 2369675"/>
                <a:gd name="connsiteY7" fmla="*/ 1805483 h 2057400"/>
                <a:gd name="connsiteX8" fmla="*/ 1 w 2369675"/>
                <a:gd name="connsiteY8" fmla="*/ 1028702 h 2057400"/>
                <a:gd name="connsiteX9" fmla="*/ 0 w 2369675"/>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675" h="2057400">
                  <a:moveTo>
                    <a:pt x="0" y="1028700"/>
                  </a:moveTo>
                  <a:cubicBezTo>
                    <a:pt x="0" y="730678"/>
                    <a:pt x="148863" y="447303"/>
                    <a:pt x="408059" y="251921"/>
                  </a:cubicBezTo>
                  <a:cubicBezTo>
                    <a:pt x="623585" y="89457"/>
                    <a:pt x="899416" y="1"/>
                    <a:pt x="1184839" y="2"/>
                  </a:cubicBezTo>
                  <a:cubicBezTo>
                    <a:pt x="1470263" y="2"/>
                    <a:pt x="1746093" y="89458"/>
                    <a:pt x="1961619" y="251923"/>
                  </a:cubicBezTo>
                  <a:cubicBezTo>
                    <a:pt x="2220814" y="447307"/>
                    <a:pt x="2369677" y="730682"/>
                    <a:pt x="2369676" y="1028704"/>
                  </a:cubicBezTo>
                  <a:cubicBezTo>
                    <a:pt x="2369676" y="1326726"/>
                    <a:pt x="2220813" y="1610101"/>
                    <a:pt x="1961618" y="1805484"/>
                  </a:cubicBezTo>
                  <a:cubicBezTo>
                    <a:pt x="1746092" y="1967949"/>
                    <a:pt x="1470261" y="2057404"/>
                    <a:pt x="1184838" y="2057404"/>
                  </a:cubicBezTo>
                  <a:cubicBezTo>
                    <a:pt x="899414" y="2057404"/>
                    <a:pt x="623584" y="1967948"/>
                    <a:pt x="408058" y="1805483"/>
                  </a:cubicBezTo>
                  <a:cubicBezTo>
                    <a:pt x="148862" y="1610100"/>
                    <a:pt x="0" y="1326724"/>
                    <a:pt x="1" y="1028702"/>
                  </a:cubicBezTo>
                  <a:cubicBezTo>
                    <a:pt x="1" y="1028701"/>
                    <a:pt x="0" y="1028701"/>
                    <a:pt x="0" y="1028700"/>
                  </a:cubicBezTo>
                  <a:close/>
                </a:path>
              </a:pathLst>
            </a:custGeom>
            <a:solidFill>
              <a:srgbClr val="214291"/>
            </a:solid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9891" tIns="324159" rIns="369891" bIns="324159" spcCol="1270" anchor="ctr"/>
            <a:lstStyle/>
            <a:p>
              <a:pPr algn="ctr" defTabSz="800100">
                <a:lnSpc>
                  <a:spcPct val="90000"/>
                </a:lnSpc>
                <a:spcAft>
                  <a:spcPct val="35000"/>
                </a:spcAft>
                <a:defRPr/>
              </a:pPr>
              <a:r>
                <a:rPr lang="en-US" sz="2000" dirty="0">
                  <a:ea typeface="Times New Roman"/>
                  <a:cs typeface="Times New Roman"/>
                </a:rPr>
                <a:t>Academic </a:t>
              </a:r>
              <a:r>
                <a:rPr lang="en-US" sz="2000" dirty="0" smtClean="0">
                  <a:ea typeface="Times New Roman"/>
                  <a:cs typeface="Times New Roman"/>
                </a:rPr>
                <a:t>Emphasis </a:t>
              </a:r>
              <a:endParaRPr lang="en-US" sz="2000" dirty="0"/>
            </a:p>
          </p:txBody>
        </p:sp>
        <p:sp>
          <p:nvSpPr>
            <p:cNvPr id="8" name="Freeform 7"/>
            <p:cNvSpPr/>
            <p:nvPr/>
          </p:nvSpPr>
          <p:spPr>
            <a:xfrm>
              <a:off x="1418461" y="4922253"/>
              <a:ext cx="748687" cy="1860884"/>
            </a:xfrm>
            <a:custGeom>
              <a:avLst/>
              <a:gdLst>
                <a:gd name="connsiteX0" fmla="*/ 0 w 1251551"/>
                <a:gd name="connsiteY0" fmla="*/ 625776 h 1251551"/>
                <a:gd name="connsiteX1" fmla="*/ 183286 w 1251551"/>
                <a:gd name="connsiteY1" fmla="*/ 183286 h 1251551"/>
                <a:gd name="connsiteX2" fmla="*/ 625777 w 1251551"/>
                <a:gd name="connsiteY2" fmla="*/ 1 h 1251551"/>
                <a:gd name="connsiteX3" fmla="*/ 1068267 w 1251551"/>
                <a:gd name="connsiteY3" fmla="*/ 183287 h 1251551"/>
                <a:gd name="connsiteX4" fmla="*/ 1251552 w 1251551"/>
                <a:gd name="connsiteY4" fmla="*/ 625778 h 1251551"/>
                <a:gd name="connsiteX5" fmla="*/ 1068266 w 1251551"/>
                <a:gd name="connsiteY5" fmla="*/ 1068269 h 1251551"/>
                <a:gd name="connsiteX6" fmla="*/ 625775 w 1251551"/>
                <a:gd name="connsiteY6" fmla="*/ 1251554 h 1251551"/>
                <a:gd name="connsiteX7" fmla="*/ 183285 w 1251551"/>
                <a:gd name="connsiteY7" fmla="*/ 1068268 h 1251551"/>
                <a:gd name="connsiteX8" fmla="*/ 0 w 1251551"/>
                <a:gd name="connsiteY8" fmla="*/ 625777 h 1251551"/>
                <a:gd name="connsiteX9" fmla="*/ 0 w 1251551"/>
                <a:gd name="connsiteY9" fmla="*/ 625776 h 12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51" h="1251551">
                  <a:moveTo>
                    <a:pt x="0" y="625776"/>
                  </a:moveTo>
                  <a:cubicBezTo>
                    <a:pt x="0" y="459810"/>
                    <a:pt x="65930" y="300641"/>
                    <a:pt x="183286" y="183286"/>
                  </a:cubicBezTo>
                  <a:cubicBezTo>
                    <a:pt x="300642" y="65930"/>
                    <a:pt x="459811" y="1"/>
                    <a:pt x="625777" y="1"/>
                  </a:cubicBezTo>
                  <a:cubicBezTo>
                    <a:pt x="791743" y="1"/>
                    <a:pt x="950912" y="65931"/>
                    <a:pt x="1068267" y="183287"/>
                  </a:cubicBezTo>
                  <a:cubicBezTo>
                    <a:pt x="1185623" y="300643"/>
                    <a:pt x="1251552" y="459812"/>
                    <a:pt x="1251552" y="625778"/>
                  </a:cubicBezTo>
                  <a:cubicBezTo>
                    <a:pt x="1251552" y="791744"/>
                    <a:pt x="1185622" y="950913"/>
                    <a:pt x="1068266" y="1068269"/>
                  </a:cubicBezTo>
                  <a:cubicBezTo>
                    <a:pt x="950910" y="1185625"/>
                    <a:pt x="791741" y="1251555"/>
                    <a:pt x="625775" y="1251554"/>
                  </a:cubicBezTo>
                  <a:cubicBezTo>
                    <a:pt x="459809" y="1251554"/>
                    <a:pt x="300640" y="1185624"/>
                    <a:pt x="183285" y="1068268"/>
                  </a:cubicBezTo>
                  <a:cubicBezTo>
                    <a:pt x="65929" y="950912"/>
                    <a:pt x="0" y="791743"/>
                    <a:pt x="0" y="625777"/>
                  </a:cubicBezTo>
                  <a:lnTo>
                    <a:pt x="0" y="625776"/>
                  </a:lnTo>
                  <a:close/>
                </a:path>
              </a:pathLst>
            </a:custGeom>
            <a:solidFill>
              <a:srgbClr val="214291"/>
            </a:solid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98526" tIns="198525" rIns="198526" bIns="198525" spcCol="1270" anchor="ctr"/>
            <a:lstStyle/>
            <a:p>
              <a:pPr algn="ctr" defTabSz="533400">
                <a:lnSpc>
                  <a:spcPct val="90000"/>
                </a:lnSpc>
                <a:spcAft>
                  <a:spcPct val="35000"/>
                </a:spcAft>
                <a:defRPr/>
              </a:pPr>
              <a:r>
                <a:rPr lang="en-US" sz="2000" dirty="0"/>
                <a:t>Collective Efficacy </a:t>
              </a:r>
            </a:p>
          </p:txBody>
        </p:sp>
        <p:sp>
          <p:nvSpPr>
            <p:cNvPr id="9" name="Freeform 8"/>
            <p:cNvSpPr/>
            <p:nvPr/>
          </p:nvSpPr>
          <p:spPr>
            <a:xfrm>
              <a:off x="3134203" y="4922253"/>
              <a:ext cx="748687" cy="1860884"/>
            </a:xfrm>
            <a:custGeom>
              <a:avLst/>
              <a:gdLst>
                <a:gd name="connsiteX0" fmla="*/ 0 w 1251551"/>
                <a:gd name="connsiteY0" fmla="*/ 625776 h 1251551"/>
                <a:gd name="connsiteX1" fmla="*/ 183286 w 1251551"/>
                <a:gd name="connsiteY1" fmla="*/ 183286 h 1251551"/>
                <a:gd name="connsiteX2" fmla="*/ 625777 w 1251551"/>
                <a:gd name="connsiteY2" fmla="*/ 1 h 1251551"/>
                <a:gd name="connsiteX3" fmla="*/ 1068267 w 1251551"/>
                <a:gd name="connsiteY3" fmla="*/ 183287 h 1251551"/>
                <a:gd name="connsiteX4" fmla="*/ 1251552 w 1251551"/>
                <a:gd name="connsiteY4" fmla="*/ 625778 h 1251551"/>
                <a:gd name="connsiteX5" fmla="*/ 1068266 w 1251551"/>
                <a:gd name="connsiteY5" fmla="*/ 1068269 h 1251551"/>
                <a:gd name="connsiteX6" fmla="*/ 625775 w 1251551"/>
                <a:gd name="connsiteY6" fmla="*/ 1251554 h 1251551"/>
                <a:gd name="connsiteX7" fmla="*/ 183285 w 1251551"/>
                <a:gd name="connsiteY7" fmla="*/ 1068268 h 1251551"/>
                <a:gd name="connsiteX8" fmla="*/ 0 w 1251551"/>
                <a:gd name="connsiteY8" fmla="*/ 625777 h 1251551"/>
                <a:gd name="connsiteX9" fmla="*/ 0 w 1251551"/>
                <a:gd name="connsiteY9" fmla="*/ 625776 h 12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51" h="1251551">
                  <a:moveTo>
                    <a:pt x="0" y="625776"/>
                  </a:moveTo>
                  <a:cubicBezTo>
                    <a:pt x="0" y="459810"/>
                    <a:pt x="65930" y="300641"/>
                    <a:pt x="183286" y="183286"/>
                  </a:cubicBezTo>
                  <a:cubicBezTo>
                    <a:pt x="300642" y="65930"/>
                    <a:pt x="459811" y="1"/>
                    <a:pt x="625777" y="1"/>
                  </a:cubicBezTo>
                  <a:cubicBezTo>
                    <a:pt x="791743" y="1"/>
                    <a:pt x="950912" y="65931"/>
                    <a:pt x="1068267" y="183287"/>
                  </a:cubicBezTo>
                  <a:cubicBezTo>
                    <a:pt x="1185623" y="300643"/>
                    <a:pt x="1251552" y="459812"/>
                    <a:pt x="1251552" y="625778"/>
                  </a:cubicBezTo>
                  <a:cubicBezTo>
                    <a:pt x="1251552" y="791744"/>
                    <a:pt x="1185622" y="950913"/>
                    <a:pt x="1068266" y="1068269"/>
                  </a:cubicBezTo>
                  <a:cubicBezTo>
                    <a:pt x="950910" y="1185625"/>
                    <a:pt x="791741" y="1251555"/>
                    <a:pt x="625775" y="1251554"/>
                  </a:cubicBezTo>
                  <a:cubicBezTo>
                    <a:pt x="459809" y="1251554"/>
                    <a:pt x="300640" y="1185624"/>
                    <a:pt x="183285" y="1068268"/>
                  </a:cubicBezTo>
                  <a:cubicBezTo>
                    <a:pt x="65929" y="950912"/>
                    <a:pt x="0" y="791743"/>
                    <a:pt x="0" y="625777"/>
                  </a:cubicBezTo>
                  <a:lnTo>
                    <a:pt x="0" y="625776"/>
                  </a:lnTo>
                  <a:close/>
                </a:path>
              </a:pathLst>
            </a:custGeom>
            <a:solidFill>
              <a:srgbClr val="214291"/>
            </a:solid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98526" tIns="198525" rIns="198526" bIns="198525" spcCol="1270" anchor="ctr"/>
            <a:lstStyle/>
            <a:p>
              <a:pPr algn="ctr" defTabSz="533400">
                <a:lnSpc>
                  <a:spcPct val="90000"/>
                </a:lnSpc>
                <a:spcAft>
                  <a:spcPct val="35000"/>
                </a:spcAft>
                <a:defRPr/>
              </a:pPr>
              <a:r>
                <a:rPr lang="en-US" sz="2000" dirty="0">
                  <a:ea typeface="Times New Roman"/>
                  <a:cs typeface="Times New Roman"/>
                </a:rPr>
                <a:t>Faculty </a:t>
              </a:r>
              <a:r>
                <a:rPr lang="en-US" sz="2000" dirty="0" smtClean="0">
                  <a:ea typeface="Times New Roman"/>
                  <a:cs typeface="Times New Roman"/>
                </a:rPr>
                <a:t>Trust </a:t>
              </a:r>
              <a:r>
                <a:rPr lang="en-US" sz="2000" dirty="0">
                  <a:ea typeface="Times New Roman"/>
                  <a:cs typeface="Times New Roman"/>
                </a:rPr>
                <a:t>in </a:t>
              </a:r>
              <a:r>
                <a:rPr lang="en-US" sz="2000" dirty="0" smtClean="0">
                  <a:ea typeface="Times New Roman"/>
                  <a:cs typeface="Times New Roman"/>
                </a:rPr>
                <a:t>Parents </a:t>
              </a:r>
              <a:r>
                <a:rPr lang="en-US" sz="2000" dirty="0">
                  <a:ea typeface="Times New Roman"/>
                  <a:cs typeface="Times New Roman"/>
                </a:rPr>
                <a:t>and </a:t>
              </a:r>
              <a:r>
                <a:rPr lang="en-US" sz="2000" dirty="0" smtClean="0">
                  <a:ea typeface="Times New Roman"/>
                  <a:cs typeface="Times New Roman"/>
                </a:rPr>
                <a:t>Students</a:t>
              </a:r>
              <a:endParaRPr lang="en-US" sz="2000" dirty="0"/>
            </a:p>
          </p:txBody>
        </p:sp>
        <p:sp>
          <p:nvSpPr>
            <p:cNvPr id="10" name="Oval 9"/>
            <p:cNvSpPr/>
            <p:nvPr/>
          </p:nvSpPr>
          <p:spPr>
            <a:xfrm>
              <a:off x="2238695" y="4128656"/>
              <a:ext cx="833117" cy="1858950"/>
            </a:xfrm>
            <a:prstGeom prst="ellipse">
              <a:avLst/>
            </a:prstGeom>
            <a:solidFill>
              <a:srgbClr val="214291"/>
            </a:solidFill>
            <a:ln>
              <a:noFill/>
            </a:ln>
            <a:effectLst>
              <a:glow rad="101600">
                <a:schemeClr val="accent3">
                  <a:satMod val="175000"/>
                  <a:alpha val="40000"/>
                </a:schemeClr>
              </a:glow>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98526" tIns="198525" rIns="198526" bIns="198525" spcCol="1270" anchor="ctr"/>
            <a:lstStyle/>
            <a:p>
              <a:pPr algn="ctr" defTabSz="533400">
                <a:lnSpc>
                  <a:spcPct val="90000"/>
                </a:lnSpc>
                <a:spcAft>
                  <a:spcPct val="35000"/>
                </a:spcAft>
                <a:defRPr/>
              </a:pPr>
              <a:r>
                <a:rPr lang="en-US" sz="2000" b="1" dirty="0"/>
                <a:t>Academic Optimism</a:t>
              </a:r>
            </a:p>
          </p:txBody>
        </p:sp>
      </p:grpSp>
      <p:sp>
        <p:nvSpPr>
          <p:cNvPr id="12" name="Rectangle 11"/>
          <p:cNvSpPr/>
          <p:nvPr/>
        </p:nvSpPr>
        <p:spPr>
          <a:xfrm>
            <a:off x="7329665" y="5595648"/>
            <a:ext cx="1650580" cy="369332"/>
          </a:xfrm>
          <a:prstGeom prst="rect">
            <a:avLst/>
          </a:prstGeom>
        </p:spPr>
        <p:txBody>
          <a:bodyPr wrap="none">
            <a:spAutoFit/>
          </a:bodyPr>
          <a:lstStyle/>
          <a:p>
            <a:r>
              <a:rPr lang="en-US" dirty="0"/>
              <a:t>Hoy et al., 2006</a:t>
            </a:r>
          </a:p>
        </p:txBody>
      </p:sp>
      <p:sp>
        <p:nvSpPr>
          <p:cNvPr id="18" name="Right Arrow 17"/>
          <p:cNvSpPr/>
          <p:nvPr/>
        </p:nvSpPr>
        <p:spPr bwMode="auto">
          <a:xfrm rot="19101987">
            <a:off x="1882048" y="2348978"/>
            <a:ext cx="1455575" cy="511700"/>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19" name="Right Arrow 18"/>
          <p:cNvSpPr/>
          <p:nvPr/>
        </p:nvSpPr>
        <p:spPr bwMode="auto">
          <a:xfrm>
            <a:off x="3996614" y="4982547"/>
            <a:ext cx="1455575" cy="503853"/>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20" name="Right Arrow 19"/>
          <p:cNvSpPr/>
          <p:nvPr/>
        </p:nvSpPr>
        <p:spPr bwMode="auto">
          <a:xfrm rot="3036640">
            <a:off x="5801894" y="2691629"/>
            <a:ext cx="1455575" cy="595198"/>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21" name="Right Arrow 20"/>
          <p:cNvSpPr/>
          <p:nvPr/>
        </p:nvSpPr>
        <p:spPr bwMode="auto">
          <a:xfrm rot="8206273">
            <a:off x="2032244" y="2867628"/>
            <a:ext cx="1455575" cy="546901"/>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22" name="Right Arrow 21"/>
          <p:cNvSpPr/>
          <p:nvPr/>
        </p:nvSpPr>
        <p:spPr bwMode="auto">
          <a:xfrm rot="10800000">
            <a:off x="3735355" y="5489510"/>
            <a:ext cx="1455575" cy="500743"/>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23" name="Right Arrow 22"/>
          <p:cNvSpPr/>
          <p:nvPr/>
        </p:nvSpPr>
        <p:spPr bwMode="auto">
          <a:xfrm rot="13860134">
            <a:off x="5155888" y="2841472"/>
            <a:ext cx="1455575" cy="521912"/>
          </a:xfrm>
          <a:prstGeom prst="right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Tree>
    <p:extLst>
      <p:ext uri="{BB962C8B-B14F-4D97-AF65-F5344CB8AC3E}">
        <p14:creationId xmlns:p14="http://schemas.microsoft.com/office/powerpoint/2010/main" val="167971453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normAutofit/>
          </a:bodyPr>
          <a:lstStyle/>
          <a:p>
            <a:r>
              <a:rPr sz="4200" dirty="0" smtClean="0"/>
              <a:t>Academic Emphasis</a:t>
            </a:r>
          </a:p>
        </p:txBody>
      </p:sp>
      <p:sp>
        <p:nvSpPr>
          <p:cNvPr id="8195" name="Content Placeholder 2"/>
          <p:cNvSpPr>
            <a:spLocks noGrp="1"/>
          </p:cNvSpPr>
          <p:nvPr>
            <p:ph type="body" sz="quarter" idx="10"/>
          </p:nvPr>
        </p:nvSpPr>
        <p:spPr>
          <a:xfrm>
            <a:off x="2844282" y="888775"/>
            <a:ext cx="5678616" cy="4921347"/>
          </a:xfrm>
        </p:spPr>
        <p:txBody>
          <a:bodyPr/>
          <a:lstStyle/>
          <a:p>
            <a:pPr>
              <a:defRPr/>
            </a:pPr>
            <a:r>
              <a:rPr lang="en-US" sz="2600" dirty="0"/>
              <a:t>Academic emphasis is the extent to which a school or district is driven by a belief system that </a:t>
            </a:r>
            <a:r>
              <a:rPr lang="en-US" sz="2600" b="1" dirty="0"/>
              <a:t>includes high expectations </a:t>
            </a:r>
            <a:r>
              <a:rPr lang="en-US" sz="2600" dirty="0"/>
              <a:t>for students to </a:t>
            </a:r>
            <a:r>
              <a:rPr lang="en-US" sz="2600" dirty="0" smtClean="0"/>
              <a:t>achieve</a:t>
            </a:r>
            <a:endParaRPr lang="en-US" sz="2600" dirty="0"/>
          </a:p>
          <a:p>
            <a:pPr>
              <a:defRPr/>
            </a:pPr>
            <a:r>
              <a:rPr lang="en-US" sz="2600" b="1" dirty="0"/>
              <a:t>High, but achievable goals </a:t>
            </a:r>
            <a:r>
              <a:rPr lang="en-US" sz="2600" dirty="0"/>
              <a:t>are set for students</a:t>
            </a:r>
          </a:p>
          <a:p>
            <a:pPr>
              <a:defRPr/>
            </a:pPr>
            <a:r>
              <a:rPr lang="en-US" sz="2600" dirty="0"/>
              <a:t>The learning environment is </a:t>
            </a:r>
            <a:r>
              <a:rPr lang="en-US" sz="2600" b="1" dirty="0"/>
              <a:t>orderly and serious about academic expectations</a:t>
            </a:r>
          </a:p>
          <a:p>
            <a:pPr>
              <a:defRPr/>
            </a:pPr>
            <a:r>
              <a:rPr lang="en-US" sz="2600" dirty="0"/>
              <a:t>Students are motivated to work hard and </a:t>
            </a:r>
            <a:r>
              <a:rPr lang="en-US" sz="2600" b="1" dirty="0"/>
              <a:t>they respect academic achievement</a:t>
            </a:r>
            <a:r>
              <a:rPr lang="en-US" sz="2600" dirty="0"/>
              <a:t> and want to meet their </a:t>
            </a:r>
            <a:r>
              <a:rPr lang="en-US" sz="2600" dirty="0" smtClean="0"/>
              <a:t>goals</a:t>
            </a:r>
            <a:endParaRPr lang="en-US" sz="2600" dirty="0"/>
          </a:p>
        </p:txBody>
      </p:sp>
      <p:sp>
        <p:nvSpPr>
          <p:cNvPr id="8" name="Slide Number Placeholder 7"/>
          <p:cNvSpPr>
            <a:spLocks noGrp="1"/>
          </p:cNvSpPr>
          <p:nvPr>
            <p:ph type="sldNum" sz="quarter" idx="12"/>
          </p:nvPr>
        </p:nvSpPr>
        <p:spPr/>
        <p:txBody>
          <a:bodyPr/>
          <a:lstStyle/>
          <a:p>
            <a:pPr>
              <a:defRPr/>
            </a:pPr>
            <a:fld id="{38171C33-D6D0-4E30-AA9A-2FBCE4B3736A}" type="slidenum">
              <a:rPr lang="en-US" smtClean="0"/>
              <a:pPr>
                <a:defRPr/>
              </a:pPr>
              <a:t>14</a:t>
            </a:fld>
            <a:endParaRPr lang="en-US" dirty="0"/>
          </a:p>
        </p:txBody>
      </p:sp>
      <p:sp>
        <p:nvSpPr>
          <p:cNvPr id="4" name="Freeform 3"/>
          <p:cNvSpPr/>
          <p:nvPr/>
        </p:nvSpPr>
        <p:spPr>
          <a:xfrm>
            <a:off x="279918" y="1951654"/>
            <a:ext cx="2438400" cy="2438400"/>
          </a:xfrm>
          <a:custGeom>
            <a:avLst/>
            <a:gdLst>
              <a:gd name="connsiteX0" fmla="*/ 0 w 2369675"/>
              <a:gd name="connsiteY0" fmla="*/ 1028700 h 2057400"/>
              <a:gd name="connsiteX1" fmla="*/ 408059 w 2369675"/>
              <a:gd name="connsiteY1" fmla="*/ 251921 h 2057400"/>
              <a:gd name="connsiteX2" fmla="*/ 1184839 w 2369675"/>
              <a:gd name="connsiteY2" fmla="*/ 2 h 2057400"/>
              <a:gd name="connsiteX3" fmla="*/ 1961619 w 2369675"/>
              <a:gd name="connsiteY3" fmla="*/ 251923 h 2057400"/>
              <a:gd name="connsiteX4" fmla="*/ 2369676 w 2369675"/>
              <a:gd name="connsiteY4" fmla="*/ 1028704 h 2057400"/>
              <a:gd name="connsiteX5" fmla="*/ 1961618 w 2369675"/>
              <a:gd name="connsiteY5" fmla="*/ 1805484 h 2057400"/>
              <a:gd name="connsiteX6" fmla="*/ 1184838 w 2369675"/>
              <a:gd name="connsiteY6" fmla="*/ 2057404 h 2057400"/>
              <a:gd name="connsiteX7" fmla="*/ 408058 w 2369675"/>
              <a:gd name="connsiteY7" fmla="*/ 1805483 h 2057400"/>
              <a:gd name="connsiteX8" fmla="*/ 1 w 2369675"/>
              <a:gd name="connsiteY8" fmla="*/ 1028702 h 2057400"/>
              <a:gd name="connsiteX9" fmla="*/ 0 w 2369675"/>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675" h="2057400">
                <a:moveTo>
                  <a:pt x="0" y="1028700"/>
                </a:moveTo>
                <a:cubicBezTo>
                  <a:pt x="0" y="730678"/>
                  <a:pt x="148863" y="447303"/>
                  <a:pt x="408059" y="251921"/>
                </a:cubicBezTo>
                <a:cubicBezTo>
                  <a:pt x="623585" y="89457"/>
                  <a:pt x="899416" y="1"/>
                  <a:pt x="1184839" y="2"/>
                </a:cubicBezTo>
                <a:cubicBezTo>
                  <a:pt x="1470263" y="2"/>
                  <a:pt x="1746093" y="89458"/>
                  <a:pt x="1961619" y="251923"/>
                </a:cubicBezTo>
                <a:cubicBezTo>
                  <a:pt x="2220814" y="447307"/>
                  <a:pt x="2369677" y="730682"/>
                  <a:pt x="2369676" y="1028704"/>
                </a:cubicBezTo>
                <a:cubicBezTo>
                  <a:pt x="2369676" y="1326726"/>
                  <a:pt x="2220813" y="1610101"/>
                  <a:pt x="1961618" y="1805484"/>
                </a:cubicBezTo>
                <a:cubicBezTo>
                  <a:pt x="1746092" y="1967949"/>
                  <a:pt x="1470261" y="2057404"/>
                  <a:pt x="1184838" y="2057404"/>
                </a:cubicBezTo>
                <a:cubicBezTo>
                  <a:pt x="899414" y="2057404"/>
                  <a:pt x="623584" y="1967948"/>
                  <a:pt x="408058" y="1805483"/>
                </a:cubicBezTo>
                <a:cubicBezTo>
                  <a:pt x="148862" y="1610100"/>
                  <a:pt x="0" y="1326724"/>
                  <a:pt x="1" y="1028702"/>
                </a:cubicBezTo>
                <a:cubicBezTo>
                  <a:pt x="1" y="1028701"/>
                  <a:pt x="0" y="1028701"/>
                  <a:pt x="0" y="1028700"/>
                </a:cubicBezTo>
                <a:close/>
              </a:path>
            </a:pathLst>
          </a:custGeom>
          <a:solidFill>
            <a:srgbClr val="2142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9891" tIns="324159" rIns="369891" bIns="324159" spcCol="1270" anchor="ctr"/>
          <a:lstStyle/>
          <a:p>
            <a:pPr algn="ctr" defTabSz="800100">
              <a:lnSpc>
                <a:spcPct val="90000"/>
              </a:lnSpc>
              <a:spcAft>
                <a:spcPct val="35000"/>
              </a:spcAft>
              <a:defRPr/>
            </a:pPr>
            <a:r>
              <a:rPr lang="en-US" sz="2000" dirty="0">
                <a:ea typeface="Times New Roman"/>
                <a:cs typeface="Times New Roman"/>
              </a:rPr>
              <a:t>Academic Emphasis</a:t>
            </a:r>
            <a:endParaRPr lang="en-US" sz="2000" dirty="0"/>
          </a:p>
        </p:txBody>
      </p:sp>
      <p:sp>
        <p:nvSpPr>
          <p:cNvPr id="6" name="TextBox 5"/>
          <p:cNvSpPr txBox="1"/>
          <p:nvPr/>
        </p:nvSpPr>
        <p:spPr>
          <a:xfrm>
            <a:off x="6553200" y="5562600"/>
            <a:ext cx="2133600" cy="338554"/>
          </a:xfrm>
          <a:prstGeom prst="rect">
            <a:avLst/>
          </a:prstGeom>
          <a:noFill/>
        </p:spPr>
        <p:txBody>
          <a:bodyPr wrap="square" rtlCol="0">
            <a:spAutoFit/>
          </a:bodyPr>
          <a:lstStyle/>
          <a:p>
            <a:r>
              <a:rPr lang="en-US" sz="1600" dirty="0" smtClean="0">
                <a:latin typeface="+mn-lt"/>
              </a:rPr>
              <a:t>Hoy et al., 2006</a:t>
            </a:r>
            <a:endParaRPr lang="en-US" sz="1600" dirty="0">
              <a:latin typeface="+mn-lt"/>
            </a:endParaRPr>
          </a:p>
        </p:txBody>
      </p:sp>
      <p:pic>
        <p:nvPicPr>
          <p:cNvPr id="7" name="Picture 6" descr="discussion 2.png"/>
          <p:cNvPicPr>
            <a:picLocks noChangeAspect="1"/>
          </p:cNvPicPr>
          <p:nvPr/>
        </p:nvPicPr>
        <p:blipFill>
          <a:blip r:embed="rId3" cstate="print"/>
          <a:srcRect/>
          <a:stretch>
            <a:fillRect/>
          </a:stretch>
        </p:blipFill>
        <p:spPr bwMode="auto">
          <a:xfrm>
            <a:off x="885566" y="4596319"/>
            <a:ext cx="1454150" cy="147796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2968752" y="994809"/>
            <a:ext cx="5794248" cy="4841325"/>
          </a:xfrm>
        </p:spPr>
        <p:txBody>
          <a:bodyPr/>
          <a:lstStyle/>
          <a:p>
            <a:pPr>
              <a:defRPr/>
            </a:pPr>
            <a:r>
              <a:rPr lang="en-US" sz="2600" dirty="0"/>
              <a:t>The collective efficacy of the faculty is the </a:t>
            </a:r>
            <a:r>
              <a:rPr lang="en-US" sz="2600" b="1" dirty="0"/>
              <a:t>teachers’ belief that they can affect student learning. </a:t>
            </a:r>
            <a:r>
              <a:rPr lang="en-US" sz="2600" dirty="0" smtClean="0"/>
              <a:t>There </a:t>
            </a:r>
            <a:r>
              <a:rPr lang="en-US" sz="2600" dirty="0"/>
              <a:t>is a </a:t>
            </a:r>
            <a:r>
              <a:rPr lang="en-US" sz="2600" dirty="0" smtClean="0"/>
              <a:t>“We </a:t>
            </a:r>
            <a:r>
              <a:rPr lang="en-US" sz="2600" dirty="0"/>
              <a:t>can do </a:t>
            </a:r>
            <a:r>
              <a:rPr lang="en-US" sz="2600" dirty="0" smtClean="0"/>
              <a:t>it” attitude </a:t>
            </a:r>
            <a:r>
              <a:rPr lang="en-US" sz="2600" dirty="0"/>
              <a:t>amongst staff</a:t>
            </a:r>
          </a:p>
          <a:p>
            <a:pPr>
              <a:defRPr/>
            </a:pPr>
            <a:r>
              <a:rPr lang="en-US" sz="2600" dirty="0"/>
              <a:t>Individuals and groups </a:t>
            </a:r>
            <a:r>
              <a:rPr lang="en-US" sz="2600" b="1" dirty="0"/>
              <a:t>are unlikely to initiate or change practice </a:t>
            </a:r>
            <a:r>
              <a:rPr lang="en-US" sz="2600" dirty="0"/>
              <a:t>without a positive sense of self efficacy</a:t>
            </a:r>
          </a:p>
          <a:p>
            <a:pPr>
              <a:defRPr/>
            </a:pPr>
            <a:r>
              <a:rPr lang="en-US" sz="2600" dirty="0"/>
              <a:t>The research shows </a:t>
            </a:r>
            <a:r>
              <a:rPr lang="en-US" sz="2600" dirty="0" smtClean="0"/>
              <a:t>that schools </a:t>
            </a:r>
            <a:r>
              <a:rPr lang="en-US" sz="2600" dirty="0"/>
              <a:t>where the faculty collectively had </a:t>
            </a:r>
            <a:r>
              <a:rPr lang="en-US" sz="2600" b="1" dirty="0"/>
              <a:t>a strong sense of efficacy </a:t>
            </a:r>
            <a:r>
              <a:rPr lang="en-US" sz="2600" b="1" dirty="0" smtClean="0"/>
              <a:t>flourished, </a:t>
            </a:r>
            <a:r>
              <a:rPr lang="en-US" sz="2600" dirty="0"/>
              <a:t>and schools that had serious doubts declined or showed little academic </a:t>
            </a:r>
            <a:r>
              <a:rPr lang="en-US" sz="2600" dirty="0" smtClean="0"/>
              <a:t>progress</a:t>
            </a:r>
            <a:endParaRPr lang="en-US" dirty="0"/>
          </a:p>
        </p:txBody>
      </p:sp>
      <p:sp>
        <p:nvSpPr>
          <p:cNvPr id="51201" name="Title 1"/>
          <p:cNvSpPr>
            <a:spLocks noGrp="1"/>
          </p:cNvSpPr>
          <p:nvPr>
            <p:ph type="title"/>
          </p:nvPr>
        </p:nvSpPr>
        <p:spPr/>
        <p:txBody>
          <a:bodyPr>
            <a:normAutofit/>
          </a:bodyPr>
          <a:lstStyle/>
          <a:p>
            <a:r>
              <a:rPr sz="4200" dirty="0" smtClean="0"/>
              <a:t>Collective Efficacy </a:t>
            </a:r>
          </a:p>
        </p:txBody>
      </p:sp>
      <p:sp>
        <p:nvSpPr>
          <p:cNvPr id="8" name="Slide Number Placeholder 7"/>
          <p:cNvSpPr>
            <a:spLocks noGrp="1"/>
          </p:cNvSpPr>
          <p:nvPr>
            <p:ph type="sldNum" sz="quarter" idx="11"/>
          </p:nvPr>
        </p:nvSpPr>
        <p:spPr/>
        <p:txBody>
          <a:bodyPr/>
          <a:lstStyle/>
          <a:p>
            <a:pPr>
              <a:defRPr/>
            </a:pPr>
            <a:fld id="{38171C33-D6D0-4E30-AA9A-2FBCE4B3736A}" type="slidenum">
              <a:rPr lang="en-US" smtClean="0"/>
              <a:pPr>
                <a:defRPr/>
              </a:pPr>
              <a:t>15</a:t>
            </a:fld>
            <a:endParaRPr lang="en-US" dirty="0"/>
          </a:p>
        </p:txBody>
      </p:sp>
      <p:sp>
        <p:nvSpPr>
          <p:cNvPr id="4" name="Freeform 3"/>
          <p:cNvSpPr/>
          <p:nvPr/>
        </p:nvSpPr>
        <p:spPr>
          <a:xfrm>
            <a:off x="343677" y="1855237"/>
            <a:ext cx="2514600" cy="2514600"/>
          </a:xfrm>
          <a:custGeom>
            <a:avLst/>
            <a:gdLst>
              <a:gd name="connsiteX0" fmla="*/ 0 w 1251551"/>
              <a:gd name="connsiteY0" fmla="*/ 625776 h 1251551"/>
              <a:gd name="connsiteX1" fmla="*/ 183286 w 1251551"/>
              <a:gd name="connsiteY1" fmla="*/ 183286 h 1251551"/>
              <a:gd name="connsiteX2" fmla="*/ 625777 w 1251551"/>
              <a:gd name="connsiteY2" fmla="*/ 1 h 1251551"/>
              <a:gd name="connsiteX3" fmla="*/ 1068267 w 1251551"/>
              <a:gd name="connsiteY3" fmla="*/ 183287 h 1251551"/>
              <a:gd name="connsiteX4" fmla="*/ 1251552 w 1251551"/>
              <a:gd name="connsiteY4" fmla="*/ 625778 h 1251551"/>
              <a:gd name="connsiteX5" fmla="*/ 1068266 w 1251551"/>
              <a:gd name="connsiteY5" fmla="*/ 1068269 h 1251551"/>
              <a:gd name="connsiteX6" fmla="*/ 625775 w 1251551"/>
              <a:gd name="connsiteY6" fmla="*/ 1251554 h 1251551"/>
              <a:gd name="connsiteX7" fmla="*/ 183285 w 1251551"/>
              <a:gd name="connsiteY7" fmla="*/ 1068268 h 1251551"/>
              <a:gd name="connsiteX8" fmla="*/ 0 w 1251551"/>
              <a:gd name="connsiteY8" fmla="*/ 625777 h 1251551"/>
              <a:gd name="connsiteX9" fmla="*/ 0 w 1251551"/>
              <a:gd name="connsiteY9" fmla="*/ 625776 h 12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51" h="1251551">
                <a:moveTo>
                  <a:pt x="0" y="625776"/>
                </a:moveTo>
                <a:cubicBezTo>
                  <a:pt x="0" y="459810"/>
                  <a:pt x="65930" y="300641"/>
                  <a:pt x="183286" y="183286"/>
                </a:cubicBezTo>
                <a:cubicBezTo>
                  <a:pt x="300642" y="65930"/>
                  <a:pt x="459811" y="1"/>
                  <a:pt x="625777" y="1"/>
                </a:cubicBezTo>
                <a:cubicBezTo>
                  <a:pt x="791743" y="1"/>
                  <a:pt x="950912" y="65931"/>
                  <a:pt x="1068267" y="183287"/>
                </a:cubicBezTo>
                <a:cubicBezTo>
                  <a:pt x="1185623" y="300643"/>
                  <a:pt x="1251552" y="459812"/>
                  <a:pt x="1251552" y="625778"/>
                </a:cubicBezTo>
                <a:cubicBezTo>
                  <a:pt x="1251552" y="791744"/>
                  <a:pt x="1185622" y="950913"/>
                  <a:pt x="1068266" y="1068269"/>
                </a:cubicBezTo>
                <a:cubicBezTo>
                  <a:pt x="950910" y="1185625"/>
                  <a:pt x="791741" y="1251555"/>
                  <a:pt x="625775" y="1251554"/>
                </a:cubicBezTo>
                <a:cubicBezTo>
                  <a:pt x="459809" y="1251554"/>
                  <a:pt x="300640" y="1185624"/>
                  <a:pt x="183285" y="1068268"/>
                </a:cubicBezTo>
                <a:cubicBezTo>
                  <a:pt x="65929" y="950912"/>
                  <a:pt x="0" y="791743"/>
                  <a:pt x="0" y="625777"/>
                </a:cubicBezTo>
                <a:lnTo>
                  <a:pt x="0" y="625776"/>
                </a:lnTo>
                <a:close/>
              </a:path>
            </a:pathLst>
          </a:custGeom>
          <a:solidFill>
            <a:srgbClr val="2142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98526" tIns="198525" rIns="198526" bIns="198525" spcCol="1270" anchor="ctr"/>
          <a:lstStyle/>
          <a:p>
            <a:pPr algn="ctr" defTabSz="533400">
              <a:lnSpc>
                <a:spcPct val="90000"/>
              </a:lnSpc>
              <a:spcAft>
                <a:spcPct val="35000"/>
              </a:spcAft>
              <a:defRPr/>
            </a:pPr>
            <a:r>
              <a:rPr lang="en-US" sz="2000" dirty="0"/>
              <a:t>Collective </a:t>
            </a:r>
            <a:r>
              <a:rPr lang="en-US" sz="2000" dirty="0" smtClean="0"/>
              <a:t>Efficacy </a:t>
            </a:r>
            <a:r>
              <a:rPr lang="en-US" sz="2000" dirty="0"/>
              <a:t>of the </a:t>
            </a:r>
            <a:r>
              <a:rPr lang="en-US" sz="2000" dirty="0" smtClean="0"/>
              <a:t>Faculty</a:t>
            </a:r>
            <a:endParaRPr lang="en-US" sz="2000" dirty="0"/>
          </a:p>
        </p:txBody>
      </p:sp>
      <p:sp>
        <p:nvSpPr>
          <p:cNvPr id="6" name="TextBox 5"/>
          <p:cNvSpPr txBox="1"/>
          <p:nvPr/>
        </p:nvSpPr>
        <p:spPr>
          <a:xfrm>
            <a:off x="6934200" y="5562600"/>
            <a:ext cx="2057400" cy="338554"/>
          </a:xfrm>
          <a:prstGeom prst="rect">
            <a:avLst/>
          </a:prstGeom>
          <a:noFill/>
        </p:spPr>
        <p:txBody>
          <a:bodyPr wrap="square" rtlCol="0">
            <a:spAutoFit/>
          </a:bodyPr>
          <a:lstStyle/>
          <a:p>
            <a:r>
              <a:rPr lang="en-US" sz="1600" dirty="0" smtClean="0">
                <a:latin typeface="+mn-lt"/>
              </a:rPr>
              <a:t>Hoy et al., 2006</a:t>
            </a:r>
            <a:endParaRPr lang="en-US" sz="1600" dirty="0">
              <a:latin typeface="+mn-lt"/>
            </a:endParaRPr>
          </a:p>
        </p:txBody>
      </p:sp>
      <p:pic>
        <p:nvPicPr>
          <p:cNvPr id="7" name="Picture 6" descr="discussion 2.png"/>
          <p:cNvPicPr>
            <a:picLocks noChangeAspect="1"/>
          </p:cNvPicPr>
          <p:nvPr/>
        </p:nvPicPr>
        <p:blipFill>
          <a:blip r:embed="rId3" cstate="print"/>
          <a:srcRect/>
          <a:stretch>
            <a:fillRect/>
          </a:stretch>
        </p:blipFill>
        <p:spPr bwMode="auto">
          <a:xfrm>
            <a:off x="1182018" y="4474077"/>
            <a:ext cx="1454150" cy="147796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81000" y="230188"/>
            <a:ext cx="8382000" cy="1107996"/>
          </a:xfrm>
        </p:spPr>
        <p:txBody>
          <a:bodyPr/>
          <a:lstStyle/>
          <a:p>
            <a:r>
              <a:rPr sz="4000" dirty="0" smtClean="0"/>
              <a:t>Faculty Trust in Parents, Students, and</a:t>
            </a:r>
            <a:br>
              <a:rPr sz="4000" dirty="0" smtClean="0"/>
            </a:br>
            <a:r>
              <a:rPr sz="4000" dirty="0" smtClean="0"/>
              <a:t>Each Other</a:t>
            </a:r>
          </a:p>
        </p:txBody>
      </p:sp>
      <p:sp>
        <p:nvSpPr>
          <p:cNvPr id="8" name="Slide Number Placeholder 7"/>
          <p:cNvSpPr>
            <a:spLocks noGrp="1"/>
          </p:cNvSpPr>
          <p:nvPr>
            <p:ph type="sldNum" sz="quarter" idx="11"/>
          </p:nvPr>
        </p:nvSpPr>
        <p:spPr/>
        <p:txBody>
          <a:bodyPr/>
          <a:lstStyle/>
          <a:p>
            <a:pPr>
              <a:defRPr/>
            </a:pPr>
            <a:fld id="{38171C33-D6D0-4E30-AA9A-2FBCE4B3736A}" type="slidenum">
              <a:rPr lang="en-US" smtClean="0"/>
              <a:pPr>
                <a:defRPr/>
              </a:pPr>
              <a:t>16</a:t>
            </a:fld>
            <a:endParaRPr lang="en-US" dirty="0"/>
          </a:p>
        </p:txBody>
      </p:sp>
      <p:sp>
        <p:nvSpPr>
          <p:cNvPr id="8195" name="Content Placeholder 2"/>
          <p:cNvSpPr>
            <a:spLocks noGrp="1"/>
          </p:cNvSpPr>
          <p:nvPr>
            <p:ph idx="4294967295"/>
          </p:nvPr>
        </p:nvSpPr>
        <p:spPr>
          <a:xfrm>
            <a:off x="2813767" y="1240016"/>
            <a:ext cx="5881660" cy="4385816"/>
          </a:xfrm>
        </p:spPr>
        <p:txBody>
          <a:bodyPr/>
          <a:lstStyle/>
          <a:p>
            <a:pPr>
              <a:defRPr/>
            </a:pPr>
            <a:r>
              <a:rPr lang="en-US" sz="2500" dirty="0"/>
              <a:t>Faculty, </a:t>
            </a:r>
            <a:r>
              <a:rPr lang="en-US" sz="2500" dirty="0" smtClean="0"/>
              <a:t>administrators, </a:t>
            </a:r>
            <a:r>
              <a:rPr lang="en-US" sz="2500" dirty="0"/>
              <a:t>and parents/families </a:t>
            </a:r>
            <a:r>
              <a:rPr lang="en-US" sz="2500" b="1" dirty="0"/>
              <a:t>cooperate and collaborate </a:t>
            </a:r>
            <a:r>
              <a:rPr lang="en-US" sz="2500" dirty="0"/>
              <a:t>on improving student </a:t>
            </a:r>
            <a:r>
              <a:rPr lang="en-US" sz="2500" dirty="0" smtClean="0"/>
              <a:t>learning</a:t>
            </a:r>
            <a:endParaRPr lang="en-US" sz="2500" dirty="0"/>
          </a:p>
          <a:p>
            <a:pPr>
              <a:defRPr/>
            </a:pPr>
            <a:r>
              <a:rPr lang="en-US" sz="2500" b="1" dirty="0"/>
              <a:t>Trust is a concept with at least five </a:t>
            </a:r>
            <a:r>
              <a:rPr lang="en-US" sz="2500" b="1" dirty="0" smtClean="0"/>
              <a:t>facets; </a:t>
            </a:r>
            <a:r>
              <a:rPr lang="en-US" sz="2500" dirty="0"/>
              <a:t>benevolence, reliability, competence, honesty, and openness</a:t>
            </a:r>
          </a:p>
          <a:p>
            <a:pPr>
              <a:defRPr/>
            </a:pPr>
            <a:r>
              <a:rPr lang="en-US" sz="2500" b="1" dirty="0"/>
              <a:t>Learning is typically a cooperative process </a:t>
            </a:r>
            <a:r>
              <a:rPr lang="en-US" sz="2500" dirty="0"/>
              <a:t>and distrust makes cooperation virtually impossible</a:t>
            </a:r>
          </a:p>
          <a:p>
            <a:pPr>
              <a:defRPr/>
            </a:pPr>
            <a:r>
              <a:rPr lang="en-US" sz="2500" b="1" dirty="0"/>
              <a:t>Learning necessitates risk-taking</a:t>
            </a:r>
            <a:r>
              <a:rPr lang="en-US" sz="2500" dirty="0"/>
              <a:t>, therefore distrustful people are less likely to take learning </a:t>
            </a:r>
            <a:r>
              <a:rPr lang="en-US" sz="2500" dirty="0" smtClean="0"/>
              <a:t>risks</a:t>
            </a:r>
            <a:endParaRPr lang="en-US" sz="2500" dirty="0"/>
          </a:p>
        </p:txBody>
      </p:sp>
      <p:sp>
        <p:nvSpPr>
          <p:cNvPr id="4" name="Freeform 3"/>
          <p:cNvSpPr/>
          <p:nvPr/>
        </p:nvSpPr>
        <p:spPr>
          <a:xfrm>
            <a:off x="230155" y="1917442"/>
            <a:ext cx="2514600" cy="2514600"/>
          </a:xfrm>
          <a:custGeom>
            <a:avLst/>
            <a:gdLst>
              <a:gd name="connsiteX0" fmla="*/ 0 w 1251551"/>
              <a:gd name="connsiteY0" fmla="*/ 625776 h 1251551"/>
              <a:gd name="connsiteX1" fmla="*/ 183286 w 1251551"/>
              <a:gd name="connsiteY1" fmla="*/ 183286 h 1251551"/>
              <a:gd name="connsiteX2" fmla="*/ 625777 w 1251551"/>
              <a:gd name="connsiteY2" fmla="*/ 1 h 1251551"/>
              <a:gd name="connsiteX3" fmla="*/ 1068267 w 1251551"/>
              <a:gd name="connsiteY3" fmla="*/ 183287 h 1251551"/>
              <a:gd name="connsiteX4" fmla="*/ 1251552 w 1251551"/>
              <a:gd name="connsiteY4" fmla="*/ 625778 h 1251551"/>
              <a:gd name="connsiteX5" fmla="*/ 1068266 w 1251551"/>
              <a:gd name="connsiteY5" fmla="*/ 1068269 h 1251551"/>
              <a:gd name="connsiteX6" fmla="*/ 625775 w 1251551"/>
              <a:gd name="connsiteY6" fmla="*/ 1251554 h 1251551"/>
              <a:gd name="connsiteX7" fmla="*/ 183285 w 1251551"/>
              <a:gd name="connsiteY7" fmla="*/ 1068268 h 1251551"/>
              <a:gd name="connsiteX8" fmla="*/ 0 w 1251551"/>
              <a:gd name="connsiteY8" fmla="*/ 625777 h 1251551"/>
              <a:gd name="connsiteX9" fmla="*/ 0 w 1251551"/>
              <a:gd name="connsiteY9" fmla="*/ 625776 h 12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51" h="1251551">
                <a:moveTo>
                  <a:pt x="0" y="625776"/>
                </a:moveTo>
                <a:cubicBezTo>
                  <a:pt x="0" y="459810"/>
                  <a:pt x="65930" y="300641"/>
                  <a:pt x="183286" y="183286"/>
                </a:cubicBezTo>
                <a:cubicBezTo>
                  <a:pt x="300642" y="65930"/>
                  <a:pt x="459811" y="1"/>
                  <a:pt x="625777" y="1"/>
                </a:cubicBezTo>
                <a:cubicBezTo>
                  <a:pt x="791743" y="1"/>
                  <a:pt x="950912" y="65931"/>
                  <a:pt x="1068267" y="183287"/>
                </a:cubicBezTo>
                <a:cubicBezTo>
                  <a:pt x="1185623" y="300643"/>
                  <a:pt x="1251552" y="459812"/>
                  <a:pt x="1251552" y="625778"/>
                </a:cubicBezTo>
                <a:cubicBezTo>
                  <a:pt x="1251552" y="791744"/>
                  <a:pt x="1185622" y="950913"/>
                  <a:pt x="1068266" y="1068269"/>
                </a:cubicBezTo>
                <a:cubicBezTo>
                  <a:pt x="950910" y="1185625"/>
                  <a:pt x="791741" y="1251555"/>
                  <a:pt x="625775" y="1251554"/>
                </a:cubicBezTo>
                <a:cubicBezTo>
                  <a:pt x="459809" y="1251554"/>
                  <a:pt x="300640" y="1185624"/>
                  <a:pt x="183285" y="1068268"/>
                </a:cubicBezTo>
                <a:cubicBezTo>
                  <a:pt x="65929" y="950912"/>
                  <a:pt x="0" y="791743"/>
                  <a:pt x="0" y="625777"/>
                </a:cubicBezTo>
                <a:lnTo>
                  <a:pt x="0" y="625776"/>
                </a:lnTo>
                <a:close/>
              </a:path>
            </a:pathLst>
          </a:custGeom>
          <a:solidFill>
            <a:srgbClr val="2142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98526" tIns="198525" rIns="198526" bIns="198525" anchor="ctr">
            <a:prstTxWarp prst="textNoShape">
              <a:avLst/>
            </a:prstTxWarp>
          </a:bodyPr>
          <a:lstStyle/>
          <a:p>
            <a:pPr algn="ctr" defTabSz="533400">
              <a:defRPr/>
            </a:pPr>
            <a:r>
              <a:rPr lang="en-US" sz="2000" dirty="0">
                <a:solidFill>
                  <a:srgbClr val="FFFFFF"/>
                </a:solidFill>
                <a:ea typeface="Times New Roman" pitchFamily="84" charset="0"/>
                <a:cs typeface="Times New Roman" pitchFamily="84" charset="0"/>
              </a:rPr>
              <a:t>Faculty</a:t>
            </a:r>
          </a:p>
          <a:p>
            <a:pPr algn="ctr" defTabSz="533400">
              <a:defRPr/>
            </a:pPr>
            <a:r>
              <a:rPr lang="en-US" sz="2000" dirty="0">
                <a:solidFill>
                  <a:srgbClr val="FFFFFF"/>
                </a:solidFill>
                <a:ea typeface="Times New Roman" pitchFamily="84" charset="0"/>
                <a:cs typeface="Times New Roman" pitchFamily="84" charset="0"/>
              </a:rPr>
              <a:t> </a:t>
            </a:r>
            <a:r>
              <a:rPr lang="en-US" sz="2000" dirty="0" smtClean="0">
                <a:solidFill>
                  <a:srgbClr val="FFFFFF"/>
                </a:solidFill>
                <a:ea typeface="Times New Roman" pitchFamily="84" charset="0"/>
                <a:cs typeface="Times New Roman" pitchFamily="84" charset="0"/>
              </a:rPr>
              <a:t>Trust </a:t>
            </a:r>
            <a:r>
              <a:rPr lang="en-US" sz="2000" dirty="0">
                <a:solidFill>
                  <a:srgbClr val="FFFFFF"/>
                </a:solidFill>
                <a:ea typeface="Times New Roman" pitchFamily="84" charset="0"/>
                <a:cs typeface="Times New Roman" pitchFamily="84" charset="0"/>
              </a:rPr>
              <a:t>in </a:t>
            </a:r>
            <a:r>
              <a:rPr lang="en-US" sz="2000" dirty="0" smtClean="0">
                <a:solidFill>
                  <a:srgbClr val="FFFFFF"/>
                </a:solidFill>
                <a:ea typeface="Times New Roman" pitchFamily="84" charset="0"/>
                <a:cs typeface="Times New Roman" pitchFamily="84" charset="0"/>
              </a:rPr>
              <a:t>Parents</a:t>
            </a:r>
            <a:r>
              <a:rPr lang="en-US" sz="2000" dirty="0">
                <a:solidFill>
                  <a:srgbClr val="FFFFFF"/>
                </a:solidFill>
                <a:ea typeface="Times New Roman" pitchFamily="84" charset="0"/>
                <a:cs typeface="Times New Roman" pitchFamily="84" charset="0"/>
              </a:rPr>
              <a:t>, </a:t>
            </a:r>
            <a:r>
              <a:rPr lang="en-US" sz="2000" dirty="0" smtClean="0">
                <a:solidFill>
                  <a:srgbClr val="FFFFFF"/>
                </a:solidFill>
                <a:ea typeface="Times New Roman" pitchFamily="84" charset="0"/>
                <a:cs typeface="Times New Roman" pitchFamily="84" charset="0"/>
              </a:rPr>
              <a:t>Students, </a:t>
            </a:r>
            <a:r>
              <a:rPr lang="en-US" sz="2000" dirty="0">
                <a:solidFill>
                  <a:srgbClr val="FFFFFF"/>
                </a:solidFill>
                <a:ea typeface="Times New Roman" pitchFamily="84" charset="0"/>
                <a:cs typeface="Times New Roman" pitchFamily="84" charset="0"/>
              </a:rPr>
              <a:t>and </a:t>
            </a:r>
            <a:r>
              <a:rPr lang="en-US" sz="2000" dirty="0" smtClean="0">
                <a:solidFill>
                  <a:srgbClr val="FFFFFF"/>
                </a:solidFill>
                <a:ea typeface="Times New Roman" pitchFamily="84" charset="0"/>
                <a:cs typeface="Times New Roman" pitchFamily="84" charset="0"/>
              </a:rPr>
              <a:t>Each </a:t>
            </a:r>
            <a:r>
              <a:rPr lang="en-US" sz="2000" dirty="0">
                <a:solidFill>
                  <a:srgbClr val="FFFFFF"/>
                </a:solidFill>
                <a:ea typeface="Times New Roman" pitchFamily="84" charset="0"/>
                <a:cs typeface="Times New Roman" pitchFamily="84" charset="0"/>
              </a:rPr>
              <a:t>O</a:t>
            </a:r>
            <a:r>
              <a:rPr lang="en-US" sz="2000" dirty="0" smtClean="0">
                <a:solidFill>
                  <a:srgbClr val="FFFFFF"/>
                </a:solidFill>
                <a:ea typeface="Times New Roman" pitchFamily="84" charset="0"/>
                <a:cs typeface="Times New Roman" pitchFamily="84" charset="0"/>
              </a:rPr>
              <a:t>ther</a:t>
            </a:r>
            <a:endParaRPr lang="en-US" sz="2000" dirty="0">
              <a:solidFill>
                <a:srgbClr val="FFFFFF"/>
              </a:solidFill>
              <a:ea typeface="ＭＳ Ｐゴシック" pitchFamily="84" charset="-128"/>
              <a:cs typeface="ＭＳ Ｐゴシック" pitchFamily="84" charset="-128"/>
            </a:endParaRPr>
          </a:p>
        </p:txBody>
      </p:sp>
      <p:sp>
        <p:nvSpPr>
          <p:cNvPr id="6" name="TextBox 5"/>
          <p:cNvSpPr txBox="1"/>
          <p:nvPr/>
        </p:nvSpPr>
        <p:spPr>
          <a:xfrm>
            <a:off x="6858000" y="5715000"/>
            <a:ext cx="1905000" cy="338554"/>
          </a:xfrm>
          <a:prstGeom prst="rect">
            <a:avLst/>
          </a:prstGeom>
          <a:noFill/>
        </p:spPr>
        <p:txBody>
          <a:bodyPr wrap="square" rtlCol="0">
            <a:spAutoFit/>
          </a:bodyPr>
          <a:lstStyle/>
          <a:p>
            <a:r>
              <a:rPr lang="en-US" sz="1600" dirty="0" smtClean="0">
                <a:latin typeface="+mn-lt"/>
              </a:rPr>
              <a:t>Hoy et al., 2006</a:t>
            </a:r>
            <a:endParaRPr lang="en-US" sz="1600" dirty="0">
              <a:latin typeface="+mn-lt"/>
            </a:endParaRPr>
          </a:p>
        </p:txBody>
      </p:sp>
      <p:sp>
        <p:nvSpPr>
          <p:cNvPr id="2" name="Footer Placeholder 1"/>
          <p:cNvSpPr>
            <a:spLocks noGrp="1"/>
          </p:cNvSpPr>
          <p:nvPr>
            <p:ph type="ftr" sz="quarter" idx="10"/>
          </p:nvPr>
        </p:nvSpPr>
        <p:spPr/>
        <p:txBody>
          <a:bodyPr/>
          <a:lstStyle/>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700" dirty="0" smtClean="0"/>
              <a:t>Activity 2a: Do You Believe ALL Students Can Be Successful?</a:t>
            </a:r>
            <a:r>
              <a:rPr lang="en-US" b="1" dirty="0">
                <a:solidFill>
                  <a:schemeClr val="accent3"/>
                </a:solidFill>
              </a:rPr>
              <a:t/>
            </a:r>
            <a:br>
              <a:rPr lang="en-US" b="1" dirty="0">
                <a:solidFill>
                  <a:schemeClr val="accent3"/>
                </a:solidFill>
              </a:rPr>
            </a:br>
            <a:endParaRPr lang="en-US" dirty="0"/>
          </a:p>
        </p:txBody>
      </p:sp>
      <p:sp>
        <p:nvSpPr>
          <p:cNvPr id="3" name="Text Placeholder 2"/>
          <p:cNvSpPr>
            <a:spLocks noGrp="1"/>
          </p:cNvSpPr>
          <p:nvPr>
            <p:ph type="body" sz="quarter" idx="10"/>
          </p:nvPr>
        </p:nvSpPr>
        <p:spPr>
          <a:xfrm>
            <a:off x="381000" y="1534989"/>
            <a:ext cx="4713514" cy="3401340"/>
          </a:xfrm>
        </p:spPr>
        <p:txBody>
          <a:bodyPr/>
          <a:lstStyle/>
          <a:p>
            <a:pPr marL="55563" indent="-55563">
              <a:buNone/>
            </a:pPr>
            <a:r>
              <a:rPr lang="en-US" sz="2400" dirty="0" smtClean="0">
                <a:ea typeface="Arial" pitchFamily="127" charset="0"/>
                <a:cs typeface="Arial" pitchFamily="127" charset="0"/>
              </a:rPr>
              <a:t>Watch the video and use the Note Catcher on page 9 in your Participant Guide to highlight how staff create an environment of high expectations and </a:t>
            </a:r>
            <a:r>
              <a:rPr lang="en-US" sz="2400" dirty="0">
                <a:ea typeface="Arial" pitchFamily="127" charset="0"/>
                <a:cs typeface="Arial" pitchFamily="127" charset="0"/>
              </a:rPr>
              <a:t>A</a:t>
            </a:r>
            <a:r>
              <a:rPr lang="en-US" sz="2400" dirty="0" smtClean="0">
                <a:ea typeface="Arial" pitchFamily="127" charset="0"/>
                <a:cs typeface="Arial" pitchFamily="127" charset="0"/>
              </a:rPr>
              <a:t>cademic Optimism that connects with students and parents. After the video, discuss each area of Academic Optimism and where it was found within the school, citing evidence.</a:t>
            </a:r>
          </a:p>
          <a:p>
            <a:pPr marL="55563" indent="-55563">
              <a:buNone/>
            </a:pPr>
            <a:endParaRPr lang="en-US" sz="2400" dirty="0" smtClean="0">
              <a:latin typeface="Arial" pitchFamily="127" charset="0"/>
              <a:cs typeface="Arial" pitchFamily="127" charset="0"/>
              <a:hlinkClick r:id="rId3"/>
            </a:endParaRPr>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17</a:t>
            </a:fld>
            <a:endParaRPr lang="en-US" dirty="0"/>
          </a:p>
        </p:txBody>
      </p:sp>
      <p:pic>
        <p:nvPicPr>
          <p:cNvPr id="6" name="Picture 4" descr="C:\Documents and Settings\mhannon\Local Settings\Temporary Internet Files\Content.IE5\N5QOLUW3\MP900414104[1].jpg"/>
          <p:cNvPicPr>
            <a:picLocks noChangeAspect="1" noChangeArrowheads="1"/>
          </p:cNvPicPr>
          <p:nvPr/>
        </p:nvPicPr>
        <p:blipFill>
          <a:blip r:embed="rId4" cstate="print"/>
          <a:srcRect/>
          <a:stretch>
            <a:fillRect/>
          </a:stretch>
        </p:blipFill>
        <p:spPr bwMode="auto">
          <a:xfrm>
            <a:off x="5387496" y="1292634"/>
            <a:ext cx="3233169" cy="3395833"/>
          </a:xfrm>
          <a:prstGeom prst="rect">
            <a:avLst/>
          </a:prstGeom>
          <a:ln w="228600" cap="sq" cmpd="thickThin">
            <a:solidFill>
              <a:srgbClr val="000000"/>
            </a:solidFill>
            <a:prstDash val="solid"/>
            <a:miter lim="800000"/>
          </a:ln>
          <a:effectLst>
            <a:innerShdw blurRad="76200">
              <a:srgbClr val="000000"/>
            </a:innerShdw>
          </a:effectLst>
          <a:scene3d>
            <a:camera prst="perspectiveLeft"/>
            <a:lightRig rig="threePt" dir="t"/>
          </a:scene3d>
        </p:spPr>
      </p:pic>
      <p:pic>
        <p:nvPicPr>
          <p:cNvPr id="8" name="Picture 7" descr="discussion 2.png"/>
          <p:cNvPicPr>
            <a:picLocks noChangeAspect="1"/>
          </p:cNvPicPr>
          <p:nvPr/>
        </p:nvPicPr>
        <p:blipFill>
          <a:blip r:embed="rId5" cstate="print"/>
          <a:srcRect/>
          <a:stretch>
            <a:fillRect/>
          </a:stretch>
        </p:blipFill>
        <p:spPr bwMode="auto">
          <a:xfrm>
            <a:off x="5387496" y="4835969"/>
            <a:ext cx="1454150" cy="1477963"/>
          </a:xfrm>
          <a:prstGeom prst="rect">
            <a:avLst/>
          </a:prstGeom>
          <a:noFill/>
          <a:ln w="9525">
            <a:noFill/>
            <a:miter lim="800000"/>
            <a:headEnd/>
            <a:tailEnd/>
          </a:ln>
        </p:spPr>
      </p:pic>
      <p:pic>
        <p:nvPicPr>
          <p:cNvPr id="9" name="Picture 5" descr="Picture10.png"/>
          <p:cNvPicPr>
            <a:picLocks noChangeAspect="1"/>
          </p:cNvPicPr>
          <p:nvPr/>
        </p:nvPicPr>
        <p:blipFill>
          <a:blip r:embed="rId6" cstate="print"/>
          <a:srcRect/>
          <a:stretch>
            <a:fillRect/>
          </a:stretch>
        </p:blipFill>
        <p:spPr bwMode="auto">
          <a:xfrm>
            <a:off x="7176386" y="4977379"/>
            <a:ext cx="947738" cy="1033463"/>
          </a:xfrm>
          <a:prstGeom prst="rect">
            <a:avLst/>
          </a:prstGeom>
          <a:noFill/>
          <a:ln w="9525">
            <a:noFill/>
            <a:miter lim="800000"/>
            <a:headEnd/>
            <a:tailEnd/>
          </a:ln>
        </p:spPr>
      </p:pic>
      <p:sp>
        <p:nvSpPr>
          <p:cNvPr id="10" name="Rectangle 9"/>
          <p:cNvSpPr/>
          <p:nvPr/>
        </p:nvSpPr>
        <p:spPr>
          <a:xfrm>
            <a:off x="7300536" y="4936329"/>
            <a:ext cx="721223" cy="646331"/>
          </a:xfrm>
          <a:prstGeom prst="rect">
            <a:avLst/>
          </a:prstGeom>
        </p:spPr>
        <p:txBody>
          <a:bodyPr wrap="none">
            <a:spAutoFit/>
          </a:bodyPr>
          <a:lstStyle/>
          <a:p>
            <a:r>
              <a:rPr lang="en-US" dirty="0" smtClean="0"/>
              <a:t>Pages</a:t>
            </a:r>
          </a:p>
          <a:p>
            <a:r>
              <a:rPr lang="en-US" dirty="0" smtClean="0"/>
              <a:t> 8-9</a:t>
            </a:r>
            <a:endParaRPr lang="en-US" dirty="0"/>
          </a:p>
        </p:txBody>
      </p:sp>
      <p:sp>
        <p:nvSpPr>
          <p:cNvPr id="7" name="Rectangle 6">
            <a:hlinkClick r:id="rId7"/>
          </p:cNvPr>
          <p:cNvSpPr/>
          <p:nvPr/>
        </p:nvSpPr>
        <p:spPr>
          <a:xfrm>
            <a:off x="356606" y="4977379"/>
            <a:ext cx="4572000" cy="646331"/>
          </a:xfrm>
          <a:prstGeom prst="rect">
            <a:avLst/>
          </a:prstGeom>
        </p:spPr>
        <p:txBody>
          <a:bodyPr>
            <a:spAutoFit/>
          </a:bodyPr>
          <a:lstStyle/>
          <a:p>
            <a:r>
              <a:rPr lang="en-US" dirty="0" smtClean="0">
                <a:hlinkClick r:id="rId7"/>
              </a:rPr>
              <a:t>César Chávez Elementary School: What makes a great school?</a:t>
            </a:r>
            <a:endParaRPr lang="en-US" dirty="0"/>
          </a:p>
        </p:txBody>
      </p:sp>
    </p:spTree>
    <p:extLst>
      <p:ext uri="{BB962C8B-B14F-4D97-AF65-F5344CB8AC3E}">
        <p14:creationId xmlns:p14="http://schemas.microsoft.com/office/powerpoint/2010/main" val="193527855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a:xfrm>
            <a:off x="1156996" y="255895"/>
            <a:ext cx="7380452" cy="1066800"/>
          </a:xfrm>
        </p:spPr>
        <p:txBody>
          <a:bodyPr>
            <a:normAutofit/>
          </a:bodyPr>
          <a:lstStyle/>
          <a:p>
            <a:r>
              <a:rPr lang="en-US" sz="3600" dirty="0" smtClean="0"/>
              <a:t>Activity 2b: </a:t>
            </a:r>
            <a:r>
              <a:rPr lang="en-US" sz="3600" dirty="0"/>
              <a:t>Identifying the Tenets of Academic Optimism Within Your </a:t>
            </a:r>
            <a:r>
              <a:rPr lang="en-US" sz="3600" dirty="0" smtClean="0"/>
              <a:t>School</a:t>
            </a:r>
          </a:p>
        </p:txBody>
      </p:sp>
      <p:graphicFrame>
        <p:nvGraphicFramePr>
          <p:cNvPr id="8" name="Table 7"/>
          <p:cNvGraphicFramePr>
            <a:graphicFrameLocks noGrp="1"/>
          </p:cNvGraphicFramePr>
          <p:nvPr>
            <p:extLst>
              <p:ext uri="{D42A27DB-BD31-4B8C-83A1-F6EECF244321}">
                <p14:modId xmlns:p14="http://schemas.microsoft.com/office/powerpoint/2010/main" val="2769118936"/>
              </p:ext>
            </p:extLst>
          </p:nvPr>
        </p:nvGraphicFramePr>
        <p:xfrm>
          <a:off x="679362" y="1471607"/>
          <a:ext cx="7951683" cy="4004495"/>
        </p:xfrm>
        <a:graphic>
          <a:graphicData uri="http://schemas.openxmlformats.org/drawingml/2006/table">
            <a:tbl>
              <a:tblPr firstRow="1" bandRow="1">
                <a:tableStyleId>{00A15C55-8517-42AA-B614-E9B94910E393}</a:tableStyleId>
              </a:tblPr>
              <a:tblGrid>
                <a:gridCol w="7951683"/>
              </a:tblGrid>
              <a:tr h="495216">
                <a:tc>
                  <a:txBody>
                    <a:bodyPr/>
                    <a:lstStyle/>
                    <a:p>
                      <a:r>
                        <a:rPr lang="en-US" sz="2400" dirty="0" smtClean="0"/>
                        <a:t>Developing an Understanding of Academic Optimism</a:t>
                      </a:r>
                      <a:endParaRPr lang="en-US" sz="2400" b="0" dirty="0"/>
                    </a:p>
                  </a:txBody>
                  <a:tcPr marT="45725" marB="45725" anchor="ctr"/>
                </a:tc>
              </a:tr>
              <a:tr h="3509279">
                <a:tc>
                  <a:txBody>
                    <a:bodyPr/>
                    <a:lstStyle/>
                    <a:p>
                      <a:pPr marL="457200" indent="-457200">
                        <a:buAutoNum type="arabicPeriod"/>
                      </a:pPr>
                      <a:r>
                        <a:rPr lang="en-US" sz="2400" kern="1200" baseline="0" dirty="0" smtClean="0"/>
                        <a:t>Using the activity sheet, Creating a School Culture of Academic Optimism, found on page 10 of your Participant Guide, identify the components of Academic Optimism that are already present in your school and what areas are not as strong (if present at all).</a:t>
                      </a:r>
                    </a:p>
                    <a:p>
                      <a:pPr marL="457200" indent="-457200">
                        <a:buAutoNum type="arabicPeriod"/>
                      </a:pPr>
                      <a:r>
                        <a:rPr lang="en-US" sz="2400" kern="1200" baseline="0" dirty="0" smtClean="0"/>
                        <a:t>Determine which areas should be prioritized for improvement within your school that will support achievement for all students.</a:t>
                      </a:r>
                    </a:p>
                    <a:p>
                      <a:pPr marL="457200" indent="-457200">
                        <a:buAutoNum type="arabicPeriod"/>
                      </a:pPr>
                      <a:r>
                        <a:rPr lang="en-US" sz="2400" kern="1200" baseline="0" dirty="0" smtClean="0"/>
                        <a:t>Be prepared to share out with the large group.</a:t>
                      </a:r>
                      <a:endParaRPr lang="en-US" sz="2400" b="1" kern="1200" dirty="0" smtClean="0">
                        <a:solidFill>
                          <a:schemeClr val="accent3">
                            <a:lumMod val="75000"/>
                          </a:schemeClr>
                        </a:solidFill>
                        <a:effectLst/>
                        <a:latin typeface="+mn-lt"/>
                        <a:ea typeface="+mn-ea"/>
                        <a:cs typeface="+mn-cs"/>
                      </a:endParaRPr>
                    </a:p>
                  </a:txBody>
                  <a:tcPr marT="45725" marB="45725"/>
                </a:tc>
              </a:tr>
            </a:tbl>
          </a:graphicData>
        </a:graphic>
      </p:graphicFrame>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18</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9747" r="21365"/>
          <a:stretch/>
        </p:blipFill>
        <p:spPr>
          <a:xfrm>
            <a:off x="133353" y="16"/>
            <a:ext cx="858190" cy="1457325"/>
          </a:xfrm>
          <a:prstGeom prst="rect">
            <a:avLst/>
          </a:prstGeom>
        </p:spPr>
      </p:pic>
      <p:pic>
        <p:nvPicPr>
          <p:cNvPr id="10" name="Picture 5" descr="Picture10.png"/>
          <p:cNvPicPr>
            <a:picLocks noChangeAspect="1"/>
          </p:cNvPicPr>
          <p:nvPr/>
        </p:nvPicPr>
        <p:blipFill>
          <a:blip r:embed="rId4" cstate="print"/>
          <a:srcRect/>
          <a:stretch>
            <a:fillRect/>
          </a:stretch>
        </p:blipFill>
        <p:spPr bwMode="auto">
          <a:xfrm>
            <a:off x="7260430" y="5206484"/>
            <a:ext cx="947738" cy="1033463"/>
          </a:xfrm>
          <a:prstGeom prst="rect">
            <a:avLst/>
          </a:prstGeom>
          <a:noFill/>
          <a:ln w="9525">
            <a:noFill/>
            <a:miter lim="800000"/>
            <a:headEnd/>
            <a:tailEnd/>
          </a:ln>
        </p:spPr>
      </p:pic>
      <p:sp>
        <p:nvSpPr>
          <p:cNvPr id="4" name="Rectangle 3"/>
          <p:cNvSpPr/>
          <p:nvPr/>
        </p:nvSpPr>
        <p:spPr>
          <a:xfrm>
            <a:off x="7289775" y="5206484"/>
            <a:ext cx="918393" cy="646331"/>
          </a:xfrm>
          <a:prstGeom prst="rect">
            <a:avLst/>
          </a:prstGeom>
        </p:spPr>
        <p:txBody>
          <a:bodyPr wrap="none">
            <a:spAutoFit/>
          </a:bodyPr>
          <a:lstStyle/>
          <a:p>
            <a:r>
              <a:rPr lang="en-US" dirty="0" smtClean="0"/>
              <a:t>Page 10</a:t>
            </a:r>
            <a:endParaRPr lang="en-US" dirty="0"/>
          </a:p>
          <a:p>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p:cNvSpPr>
          <p:nvPr/>
        </p:nvSpPr>
        <p:spPr>
          <a:xfrm>
            <a:off x="6600825" y="5394325"/>
            <a:ext cx="2349500" cy="304800"/>
          </a:xfrm>
          <a:prstGeom prst="rect">
            <a:avLst/>
          </a:prstGeom>
        </p:spPr>
        <p:txBody>
          <a:bodyPr anchor="ctr"/>
          <a:lstStyle/>
          <a:p>
            <a:pPr algn="r" eaLnBrk="1" fontAlgn="auto" hangingPunct="1">
              <a:spcBef>
                <a:spcPts val="0"/>
              </a:spcBef>
              <a:spcAft>
                <a:spcPts val="0"/>
              </a:spcAft>
              <a:defRPr/>
            </a:pPr>
            <a:endParaRPr lang="en-US" sz="1000" dirty="0">
              <a:solidFill>
                <a:schemeClr val="tx1">
                  <a:tint val="75000"/>
                </a:schemeClr>
              </a:solidFill>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84" y="883919"/>
            <a:ext cx="7232732" cy="4339639"/>
          </a:xfrm>
          <a:prstGeom prst="rect">
            <a:avLst/>
          </a:prstGeom>
        </p:spPr>
      </p:pic>
      <p:sp>
        <p:nvSpPr>
          <p:cNvPr id="79874" name="Title 2"/>
          <p:cNvSpPr>
            <a:spLocks noGrp="1"/>
          </p:cNvSpPr>
          <p:nvPr>
            <p:ph type="title" idx="4294967295"/>
          </p:nvPr>
        </p:nvSpPr>
        <p:spPr>
          <a:xfrm>
            <a:off x="3746290" y="2172441"/>
            <a:ext cx="3548671" cy="443198"/>
          </a:xfrm>
        </p:spPr>
        <p:txBody>
          <a:bodyPr/>
          <a:lstStyle/>
          <a:p>
            <a:r>
              <a:rPr lang="en-US" sz="3200" dirty="0" smtClean="0"/>
              <a:t>Let’s Take A Break…</a:t>
            </a:r>
          </a:p>
        </p:txBody>
      </p:sp>
      <p:sp>
        <p:nvSpPr>
          <p:cNvPr id="79878" name="TextBox 8"/>
          <p:cNvSpPr txBox="1">
            <a:spLocks noChangeArrowheads="1"/>
          </p:cNvSpPr>
          <p:nvPr/>
        </p:nvSpPr>
        <p:spPr bwMode="auto">
          <a:xfrm>
            <a:off x="3705884" y="3053739"/>
            <a:ext cx="3629485" cy="443198"/>
          </a:xfrm>
          <a:prstGeom prst="rect">
            <a:avLst/>
          </a:prstGeom>
        </p:spPr>
        <p:txBody>
          <a:bodyPr vert="horz" wrap="square" lIns="0" tIns="0" rIns="0" bIns="0" rtlCol="0" anchor="t">
            <a:spAutoFit/>
          </a:bodyPr>
          <a:lstStyle>
            <a:lvl1pPr defTabSz="914363">
              <a:lnSpc>
                <a:spcPct val="90000"/>
              </a:lnSpc>
              <a:spcBef>
                <a:spcPct val="0"/>
              </a:spcBef>
              <a:buNone/>
              <a:defRPr lang="en-US" sz="3200" b="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defRPr>
            </a:lvl1pPr>
          </a:lstStyle>
          <a:p>
            <a:r>
              <a:rPr lang="en-US" dirty="0"/>
              <a:t>…Be back in 10 minutes</a:t>
            </a:r>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19</a:t>
            </a:fld>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7"/>
          <p:cNvSpPr>
            <a:spLocks noGrp="1"/>
          </p:cNvSpPr>
          <p:nvPr>
            <p:ph idx="1"/>
          </p:nvPr>
        </p:nvSpPr>
        <p:spPr>
          <a:xfrm>
            <a:off x="381000" y="1233710"/>
            <a:ext cx="8538713" cy="4367349"/>
          </a:xfrm>
        </p:spPr>
        <p:txBody>
          <a:bodyPr/>
          <a:lstStyle/>
          <a:p>
            <a:pPr>
              <a:spcAft>
                <a:spcPts val="600"/>
              </a:spcAft>
            </a:pPr>
            <a:r>
              <a:rPr lang="en-US" dirty="0"/>
              <a:t>Developing a Culture of </a:t>
            </a:r>
            <a:r>
              <a:rPr lang="en-US" dirty="0" smtClean="0"/>
              <a:t>Academic Optimism</a:t>
            </a:r>
          </a:p>
          <a:p>
            <a:pPr lvl="1">
              <a:spcAft>
                <a:spcPts val="600"/>
              </a:spcAft>
            </a:pPr>
            <a:r>
              <a:rPr lang="en-US" dirty="0" smtClean="0"/>
              <a:t>Pre-Assessment Interactive Poll</a:t>
            </a:r>
          </a:p>
          <a:p>
            <a:pPr lvl="1">
              <a:spcAft>
                <a:spcPts val="600"/>
              </a:spcAft>
            </a:pPr>
            <a:r>
              <a:rPr lang="en-US" dirty="0" smtClean="0"/>
              <a:t>What it Takes for Student Success</a:t>
            </a:r>
          </a:p>
          <a:p>
            <a:pPr lvl="1">
              <a:spcAft>
                <a:spcPts val="600"/>
              </a:spcAft>
            </a:pPr>
            <a:r>
              <a:rPr lang="en-US" dirty="0" smtClean="0"/>
              <a:t>Academic Optimism</a:t>
            </a:r>
          </a:p>
          <a:p>
            <a:pPr lvl="1">
              <a:spcAft>
                <a:spcPts val="600"/>
              </a:spcAft>
            </a:pPr>
            <a:r>
              <a:rPr lang="en-US" dirty="0" smtClean="0"/>
              <a:t>Growth vs. Fixed Mindset</a:t>
            </a:r>
          </a:p>
          <a:p>
            <a:pPr lvl="1">
              <a:spcAft>
                <a:spcPts val="600"/>
              </a:spcAft>
            </a:pPr>
            <a:r>
              <a:rPr lang="en-US" dirty="0" smtClean="0"/>
              <a:t>Action Planning</a:t>
            </a:r>
          </a:p>
          <a:p>
            <a:pPr lvl="1">
              <a:spcAft>
                <a:spcPts val="600"/>
              </a:spcAft>
            </a:pPr>
            <a:r>
              <a:rPr lang="en-US" dirty="0" smtClean="0"/>
              <a:t>Session Evaluation</a:t>
            </a:r>
          </a:p>
          <a:p>
            <a:pPr>
              <a:spcAft>
                <a:spcPts val="600"/>
              </a:spcAft>
            </a:pPr>
            <a:r>
              <a:rPr lang="en-US" dirty="0" smtClean="0"/>
              <a:t>Lunch Break</a:t>
            </a:r>
          </a:p>
        </p:txBody>
      </p:sp>
      <p:sp>
        <p:nvSpPr>
          <p:cNvPr id="25604" name="Title 2"/>
          <p:cNvSpPr>
            <a:spLocks noGrp="1"/>
          </p:cNvSpPr>
          <p:nvPr>
            <p:ph type="title"/>
          </p:nvPr>
        </p:nvSpPr>
        <p:spPr>
          <a:xfrm>
            <a:off x="384048" y="228600"/>
            <a:ext cx="8153400" cy="700314"/>
          </a:xfrm>
        </p:spPr>
        <p:txBody>
          <a:bodyPr>
            <a:normAutofit/>
          </a:bodyPr>
          <a:lstStyle/>
          <a:p>
            <a:r>
              <a:rPr lang="en-US" sz="4200" dirty="0" smtClean="0"/>
              <a:t>Morning Session Agenda</a:t>
            </a:r>
            <a:endParaRPr lang="en-US" sz="4200" dirty="0"/>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a:t>
            </a:fld>
            <a:endParaRPr lang="en-US" dirty="0"/>
          </a:p>
        </p:txBody>
      </p:sp>
      <p:sp>
        <p:nvSpPr>
          <p:cNvPr id="25605" name="Rectangle 5"/>
          <p:cNvSpPr>
            <a:spLocks noChangeArrowheads="1"/>
          </p:cNvSpPr>
          <p:nvPr/>
        </p:nvSpPr>
        <p:spPr bwMode="auto">
          <a:xfrm>
            <a:off x="4227513" y="3244850"/>
            <a:ext cx="184150" cy="368300"/>
          </a:xfrm>
          <a:prstGeom prst="rect">
            <a:avLst/>
          </a:prstGeom>
          <a:noFill/>
          <a:ln w="9525">
            <a:noFill/>
            <a:miter lim="800000"/>
            <a:headEnd/>
            <a:tailEnd/>
          </a:ln>
        </p:spPr>
        <p:txBody>
          <a:bodyPr wrap="none">
            <a:spAutoFit/>
          </a:bodyPr>
          <a:lstStyle/>
          <a:p>
            <a:pPr eaLnBrk="1" hangingPunct="1"/>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a:t>You are Here! </a:t>
            </a:r>
            <a:r>
              <a:rPr lang="en-US" sz="4200" dirty="0" smtClean="0"/>
              <a:t/>
            </a:r>
            <a:br>
              <a:rPr lang="en-US" sz="4200" dirty="0" smtClean="0"/>
            </a:br>
            <a:r>
              <a:rPr lang="en-US" sz="4200" dirty="0" smtClean="0"/>
              <a:t>Part 3: Growth vs. Fixed Mindset</a:t>
            </a:r>
            <a:endParaRPr lang="en-US" sz="4200" dirty="0"/>
          </a:p>
        </p:txBody>
      </p:sp>
      <p:sp>
        <p:nvSpPr>
          <p:cNvPr id="10" name="Footer Placeholder 9"/>
          <p:cNvSpPr>
            <a:spLocks noGrp="1"/>
          </p:cNvSpPr>
          <p:nvPr>
            <p:ph type="ftr" sz="quarter" idx="11"/>
          </p:nvPr>
        </p:nvSpPr>
        <p:spPr/>
        <p:txBody>
          <a:bodyPr/>
          <a:lstStyle/>
          <a:p>
            <a:r>
              <a:rPr lang="en-US" dirty="0" smtClean="0"/>
              <a:t> </a:t>
            </a:r>
            <a:endParaRPr lang="en-US" dirty="0"/>
          </a:p>
        </p:txBody>
      </p:sp>
      <p:sp>
        <p:nvSpPr>
          <p:cNvPr id="11" name="Slide Number Placeholder 10"/>
          <p:cNvSpPr>
            <a:spLocks noGrp="1"/>
          </p:cNvSpPr>
          <p:nvPr>
            <p:ph type="sldNum" sz="quarter" idx="12"/>
          </p:nvPr>
        </p:nvSpPr>
        <p:spPr/>
        <p:txBody>
          <a:bodyPr/>
          <a:lstStyle/>
          <a:p>
            <a:fld id="{8D79BE21-F712-4A53-802B-F850200F0AA7}" type="slidenum">
              <a:rPr lang="en-US" smtClean="0"/>
              <a:pPr/>
              <a:t>20</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65901812"/>
              </p:ext>
            </p:extLst>
          </p:nvPr>
        </p:nvGraphicFramePr>
        <p:xfrm>
          <a:off x="159658" y="1280160"/>
          <a:ext cx="878431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5924179" y="1785052"/>
            <a:ext cx="837127" cy="73409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852229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21</a:t>
            </a:fld>
            <a:endParaRPr lang="en-US" dirty="0"/>
          </a:p>
        </p:txBody>
      </p:sp>
      <p:graphicFrame>
        <p:nvGraphicFramePr>
          <p:cNvPr id="6" name="Diagram 5"/>
          <p:cNvGraphicFramePr/>
          <p:nvPr>
            <p:extLst>
              <p:ext uri="{D42A27DB-BD31-4B8C-83A1-F6EECF244321}">
                <p14:modId xmlns:p14="http://schemas.microsoft.com/office/powerpoint/2010/main" val="1267545268"/>
              </p:ext>
            </p:extLst>
          </p:nvPr>
        </p:nvGraphicFramePr>
        <p:xfrm>
          <a:off x="468351" y="847493"/>
          <a:ext cx="8207298" cy="4638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81000" y="196473"/>
            <a:ext cx="3708195" cy="674031"/>
          </a:xfrm>
          <a:prstGeom prst="rect">
            <a:avLst/>
          </a:prstGeom>
        </p:spPr>
        <p:txBody>
          <a:bodyPr wrap="none">
            <a:spAutoFit/>
          </a:bodyPr>
          <a:lstStyle/>
          <a:p>
            <a:pPr defTabSz="914363">
              <a:lnSpc>
                <a:spcPct val="90000"/>
              </a:lnSpc>
              <a:spcBef>
                <a:spcPct val="0"/>
              </a:spcBef>
            </a:pPr>
            <a:r>
              <a:rPr lang="en-US" sz="4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What is Mindset?</a:t>
            </a:r>
          </a:p>
        </p:txBody>
      </p:sp>
      <p:sp>
        <p:nvSpPr>
          <p:cNvPr id="2" name="TextBox 1"/>
          <p:cNvSpPr txBox="1"/>
          <p:nvPr/>
        </p:nvSpPr>
        <p:spPr>
          <a:xfrm>
            <a:off x="7126941" y="5593977"/>
            <a:ext cx="2017059" cy="369332"/>
          </a:xfrm>
          <a:prstGeom prst="rect">
            <a:avLst/>
          </a:prstGeom>
          <a:noFill/>
        </p:spPr>
        <p:txBody>
          <a:bodyPr wrap="square" rtlCol="0">
            <a:spAutoFit/>
          </a:bodyPr>
          <a:lstStyle/>
          <a:p>
            <a:r>
              <a:rPr lang="en-US" dirty="0" smtClean="0"/>
              <a:t>Dweck, 2006</a:t>
            </a:r>
            <a:endParaRPr lang="en-US" dirty="0"/>
          </a:p>
        </p:txBody>
      </p:sp>
    </p:spTree>
    <p:extLst>
      <p:ext uri="{BB962C8B-B14F-4D97-AF65-F5344CB8AC3E}">
        <p14:creationId xmlns:p14="http://schemas.microsoft.com/office/powerpoint/2010/main" val="309968970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238250" y="228600"/>
            <a:ext cx="7905750" cy="1066800"/>
          </a:xfrm>
        </p:spPr>
        <p:txBody>
          <a:bodyPr>
            <a:noAutofit/>
          </a:bodyPr>
          <a:lstStyle/>
          <a:p>
            <a:pPr lvl="0"/>
            <a:r>
              <a:rPr lang="en-US" sz="4200" dirty="0" smtClean="0"/>
              <a:t>Activity </a:t>
            </a:r>
            <a:r>
              <a:rPr lang="en-US" sz="4200" dirty="0"/>
              <a:t>3</a:t>
            </a:r>
            <a:r>
              <a:rPr lang="en-US" sz="4200" dirty="0" smtClean="0"/>
              <a:t>: </a:t>
            </a:r>
            <a:r>
              <a:rPr lang="en-US" sz="4200" dirty="0"/>
              <a:t>ABC…Plus One Protocol</a:t>
            </a:r>
            <a:br>
              <a:rPr lang="en-US" sz="4200" dirty="0"/>
            </a:br>
            <a:endParaRPr lang="en-US" sz="4200" dirty="0"/>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22</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605297105"/>
              </p:ext>
            </p:extLst>
          </p:nvPr>
        </p:nvGraphicFramePr>
        <p:xfrm>
          <a:off x="1101437" y="1168134"/>
          <a:ext cx="7229476" cy="3551171"/>
        </p:xfrm>
        <a:graphic>
          <a:graphicData uri="http://schemas.openxmlformats.org/drawingml/2006/table">
            <a:tbl>
              <a:tblPr firstRow="1">
                <a:tableStyleId>{00A15C55-8517-42AA-B614-E9B94910E393}</a:tableStyleId>
              </a:tblPr>
              <a:tblGrid>
                <a:gridCol w="7229476"/>
              </a:tblGrid>
              <a:tr h="5814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dirty="0" smtClean="0"/>
                        <a:t>Growth Mindset Development in Students</a:t>
                      </a:r>
                      <a:endParaRPr kumimoji="0" lang="en-US" sz="2400" u="none" strike="noStrike" cap="none" normalizeH="0" baseline="0" dirty="0" smtClean="0">
                        <a:ln>
                          <a:noFill/>
                        </a:ln>
                        <a:effectLst/>
                      </a:endParaRPr>
                    </a:p>
                  </a:txBody>
                  <a:tcPr marT="45712" marB="45712" horzOverflow="overflow"/>
                </a:tc>
              </a:tr>
              <a:tr h="2969753">
                <a:tc>
                  <a:txBody>
                    <a:bodyPr/>
                    <a:lstStyle/>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Read the short article </a:t>
                      </a:r>
                      <a:r>
                        <a:rPr kumimoji="0" lang="en-US" sz="2400" i="1" u="none" strike="noStrike" cap="none" normalizeH="0" baseline="0" dirty="0" smtClean="0">
                          <a:ln>
                            <a:noFill/>
                          </a:ln>
                          <a:effectLst/>
                        </a:rPr>
                        <a:t>Creating a Growth Mindset in Your Students</a:t>
                      </a:r>
                      <a:r>
                        <a:rPr kumimoji="0" lang="en-US" sz="2400" i="0" u="none" strike="noStrike" cap="none" normalizeH="0" baseline="0" dirty="0" smtClean="0">
                          <a:ln>
                            <a:noFill/>
                          </a:ln>
                          <a:effectLst/>
                        </a:rPr>
                        <a:t> </a:t>
                      </a:r>
                      <a:r>
                        <a:rPr kumimoji="0" lang="en-US" sz="2400" u="none" strike="noStrike" cap="none" normalizeH="0" baseline="0" dirty="0" smtClean="0">
                          <a:ln>
                            <a:noFill/>
                          </a:ln>
                          <a:effectLst/>
                        </a:rPr>
                        <a:t>on page 16 of your Participant Guide.  </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Divide into groups of 4. Following the ABC…Plus One protocol, share with your group your agreements, big ideas, connection, and most important application to your work in your schools.</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Be prepared to share with the large group.</a:t>
                      </a:r>
                      <a:endParaRPr kumimoji="0" lang="en-US" sz="2400" b="0" i="0" u="none" strike="noStrike" cap="none" normalizeH="0" baseline="0" dirty="0">
                        <a:ln>
                          <a:noFill/>
                        </a:ln>
                        <a:solidFill>
                          <a:srgbClr val="000000"/>
                        </a:solidFill>
                        <a:effectLst/>
                        <a:latin typeface="Calibri" charset="0"/>
                      </a:endParaRPr>
                    </a:p>
                  </a:txBody>
                  <a:tcPr marT="45712" marB="45712" horzOverflow="overflow"/>
                </a:tc>
              </a:tr>
            </a:tbl>
          </a:graphicData>
        </a:graphic>
      </p:graphicFrame>
      <p:pic>
        <p:nvPicPr>
          <p:cNvPr id="54286" name="Picture 6" descr="discussion 2.png"/>
          <p:cNvPicPr>
            <a:picLocks noChangeAspect="1"/>
          </p:cNvPicPr>
          <p:nvPr/>
        </p:nvPicPr>
        <p:blipFill>
          <a:blip r:embed="rId3" cstate="print"/>
          <a:srcRect/>
          <a:stretch>
            <a:fillRect/>
          </a:stretch>
        </p:blipFill>
        <p:spPr bwMode="auto">
          <a:xfrm>
            <a:off x="3952622" y="4815097"/>
            <a:ext cx="1454150" cy="1477963"/>
          </a:xfrm>
          <a:prstGeom prst="rect">
            <a:avLst/>
          </a:prstGeom>
          <a:noFill/>
          <a:ln w="9525">
            <a:noFill/>
            <a:miter lim="800000"/>
            <a:headEnd/>
            <a:tailEnd/>
          </a:ln>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19747" r="21365"/>
          <a:stretch/>
        </p:blipFill>
        <p:spPr>
          <a:xfrm>
            <a:off x="133353" y="16"/>
            <a:ext cx="858190" cy="1457325"/>
          </a:xfrm>
          <a:prstGeom prst="rect">
            <a:avLst/>
          </a:prstGeom>
        </p:spPr>
      </p:pic>
      <p:pic>
        <p:nvPicPr>
          <p:cNvPr id="10" name="Picture 5" descr="Picture10.png"/>
          <p:cNvPicPr>
            <a:picLocks noChangeAspect="1"/>
          </p:cNvPicPr>
          <p:nvPr/>
        </p:nvPicPr>
        <p:blipFill>
          <a:blip r:embed="rId5" cstate="print"/>
          <a:srcRect/>
          <a:stretch>
            <a:fillRect/>
          </a:stretch>
        </p:blipFill>
        <p:spPr bwMode="auto">
          <a:xfrm>
            <a:off x="7119938" y="4308901"/>
            <a:ext cx="947738" cy="1033463"/>
          </a:xfrm>
          <a:prstGeom prst="rect">
            <a:avLst/>
          </a:prstGeom>
          <a:noFill/>
          <a:ln w="9525">
            <a:noFill/>
            <a:miter lim="800000"/>
            <a:headEnd/>
            <a:tailEnd/>
          </a:ln>
        </p:spPr>
      </p:pic>
      <p:sp>
        <p:nvSpPr>
          <p:cNvPr id="4" name="Rectangle 3"/>
          <p:cNvSpPr/>
          <p:nvPr/>
        </p:nvSpPr>
        <p:spPr>
          <a:xfrm>
            <a:off x="7206745" y="4289641"/>
            <a:ext cx="774123" cy="646331"/>
          </a:xfrm>
          <a:prstGeom prst="rect">
            <a:avLst/>
          </a:prstGeom>
        </p:spPr>
        <p:txBody>
          <a:bodyPr wrap="none">
            <a:spAutoFit/>
          </a:bodyPr>
          <a:lstStyle/>
          <a:p>
            <a:r>
              <a:rPr lang="en-US" dirty="0" smtClean="0"/>
              <a:t>Pages </a:t>
            </a:r>
          </a:p>
          <a:p>
            <a:r>
              <a:rPr lang="en-US" dirty="0" smtClean="0"/>
              <a:t>14-15</a:t>
            </a:r>
            <a:endParaRPr lang="en-US" dirty="0"/>
          </a:p>
        </p:txBody>
      </p:sp>
    </p:spTree>
    <p:extLst>
      <p:ext uri="{BB962C8B-B14F-4D97-AF65-F5344CB8AC3E}">
        <p14:creationId xmlns:p14="http://schemas.microsoft.com/office/powerpoint/2010/main" val="366473937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Motivational Framework Supporting Mindsets</a:t>
            </a:r>
            <a:endParaRPr lang="en-US" sz="4200"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23</a:t>
            </a:fld>
            <a:endParaRPr lang="en-US" dirty="0"/>
          </a:p>
        </p:txBody>
      </p:sp>
      <p:graphicFrame>
        <p:nvGraphicFramePr>
          <p:cNvPr id="6" name="Diagram 5"/>
          <p:cNvGraphicFramePr/>
          <p:nvPr>
            <p:extLst>
              <p:ext uri="{D42A27DB-BD31-4B8C-83A1-F6EECF244321}">
                <p14:modId xmlns:p14="http://schemas.microsoft.com/office/powerpoint/2010/main" val="1921201239"/>
              </p:ext>
            </p:extLst>
          </p:nvPr>
        </p:nvGraphicFramePr>
        <p:xfrm>
          <a:off x="58058" y="1596851"/>
          <a:ext cx="9027885" cy="3221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59258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Goals: Things We Aim For</a:t>
            </a:r>
            <a:endParaRPr lang="en-US" sz="4200" dirty="0"/>
          </a:p>
        </p:txBody>
      </p:sp>
      <p:sp>
        <p:nvSpPr>
          <p:cNvPr id="3" name="Text Placeholder 2"/>
          <p:cNvSpPr>
            <a:spLocks noGrp="1"/>
          </p:cNvSpPr>
          <p:nvPr>
            <p:ph type="body" sz="quarter" idx="10"/>
          </p:nvPr>
        </p:nvSpPr>
        <p:spPr>
          <a:xfrm>
            <a:off x="336395" y="1127389"/>
            <a:ext cx="8382000" cy="3588675"/>
          </a:xfrm>
        </p:spPr>
        <p:txBody>
          <a:bodyPr/>
          <a:lstStyle/>
          <a:p>
            <a:r>
              <a:rPr lang="en-US" dirty="0" smtClean="0"/>
              <a:t>People with Fixed Mindset: </a:t>
            </a:r>
          </a:p>
          <a:p>
            <a:pPr lvl="1"/>
            <a:r>
              <a:rPr lang="en-US" dirty="0" smtClean="0"/>
              <a:t>Create performance goals</a:t>
            </a:r>
          </a:p>
          <a:p>
            <a:pPr lvl="1"/>
            <a:r>
              <a:rPr lang="en-US" dirty="0" smtClean="0"/>
              <a:t>Believe a person’s potential can be measured</a:t>
            </a:r>
          </a:p>
          <a:p>
            <a:pPr lvl="1"/>
            <a:r>
              <a:rPr lang="en-US" dirty="0" smtClean="0"/>
              <a:t>Aim to receive validation from others</a:t>
            </a:r>
          </a:p>
          <a:p>
            <a:pPr lvl="1"/>
            <a:r>
              <a:rPr lang="en-US" dirty="0" smtClean="0"/>
              <a:t>Attribute success or intelligence to the grade or score received…low marks or scores mean they are not smart or not successful</a:t>
            </a:r>
          </a:p>
          <a:p>
            <a:pPr marL="517525" lvl="1" indent="0">
              <a:buNone/>
            </a:pPr>
            <a:r>
              <a:rPr lang="en-US" b="1" dirty="0" smtClean="0"/>
              <a:t>BOTH SUCCESS AND FAILURE CAUSE ANXIETY…</a:t>
            </a:r>
            <a:endParaRPr lang="en-US" b="1"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24</a:t>
            </a:fld>
            <a:endParaRPr lang="en-US" dirty="0"/>
          </a:p>
        </p:txBody>
      </p:sp>
      <p:pic>
        <p:nvPicPr>
          <p:cNvPr id="6" name="Picture 6" descr="discussion 2.png"/>
          <p:cNvPicPr>
            <a:picLocks noChangeAspect="1"/>
          </p:cNvPicPr>
          <p:nvPr/>
        </p:nvPicPr>
        <p:blipFill>
          <a:blip r:embed="rId3" cstate="print"/>
          <a:srcRect/>
          <a:stretch>
            <a:fillRect/>
          </a:stretch>
        </p:blipFill>
        <p:spPr bwMode="auto">
          <a:xfrm>
            <a:off x="5791199" y="5227663"/>
            <a:ext cx="1368336" cy="1390744"/>
          </a:xfrm>
          <a:prstGeom prst="rect">
            <a:avLst/>
          </a:prstGeom>
          <a:noFill/>
          <a:ln w="9525">
            <a:noFill/>
            <a:miter lim="800000"/>
            <a:headEnd/>
            <a:tailEnd/>
          </a:ln>
        </p:spPr>
      </p:pic>
      <p:sp>
        <p:nvSpPr>
          <p:cNvPr id="7" name="TextBox 6"/>
          <p:cNvSpPr txBox="1"/>
          <p:nvPr/>
        </p:nvSpPr>
        <p:spPr>
          <a:xfrm>
            <a:off x="652231" y="4723335"/>
            <a:ext cx="7999399" cy="1015663"/>
          </a:xfrm>
          <a:prstGeom prst="rect">
            <a:avLst/>
          </a:prstGeom>
          <a:noFill/>
        </p:spPr>
        <p:txBody>
          <a:bodyPr wrap="square" rtlCol="0">
            <a:spAutoFit/>
          </a:bodyPr>
          <a:lstStyle/>
          <a:p>
            <a:r>
              <a:rPr lang="en-US" sz="3000" b="1" i="1" dirty="0"/>
              <a:t>Do </a:t>
            </a:r>
            <a:r>
              <a:rPr lang="en-US" sz="3000" b="1" i="1" dirty="0" smtClean="0"/>
              <a:t>you </a:t>
            </a:r>
            <a:r>
              <a:rPr lang="en-US" sz="3000" b="1" i="1" dirty="0"/>
              <a:t>see </a:t>
            </a:r>
            <a:r>
              <a:rPr lang="en-US" sz="3000" b="1" i="1" dirty="0" smtClean="0"/>
              <a:t>this in your students</a:t>
            </a:r>
            <a:r>
              <a:rPr lang="en-US" sz="3000" b="1" i="1" dirty="0"/>
              <a:t>? </a:t>
            </a:r>
            <a:r>
              <a:rPr lang="en-US" sz="3000" b="1" i="1" dirty="0" smtClean="0"/>
              <a:t>How about the adults?</a:t>
            </a:r>
            <a:endParaRPr lang="en-US" sz="3000" b="1" i="1" dirty="0"/>
          </a:p>
        </p:txBody>
      </p:sp>
      <p:sp>
        <p:nvSpPr>
          <p:cNvPr id="8" name="Rectangle 7"/>
          <p:cNvSpPr/>
          <p:nvPr/>
        </p:nvSpPr>
        <p:spPr>
          <a:xfrm>
            <a:off x="7267424" y="5503440"/>
            <a:ext cx="1386470" cy="369332"/>
          </a:xfrm>
          <a:prstGeom prst="rect">
            <a:avLst/>
          </a:prstGeom>
        </p:spPr>
        <p:txBody>
          <a:bodyPr wrap="none">
            <a:spAutoFit/>
          </a:bodyPr>
          <a:lstStyle/>
          <a:p>
            <a:r>
              <a:rPr lang="en-US" dirty="0"/>
              <a:t>Dweck, </a:t>
            </a:r>
            <a:r>
              <a:rPr lang="en-US" dirty="0" smtClean="0"/>
              <a:t>2006</a:t>
            </a:r>
            <a:endParaRPr lang="en-US" dirty="0"/>
          </a:p>
        </p:txBody>
      </p:sp>
    </p:spTree>
    <p:extLst>
      <p:ext uri="{BB962C8B-B14F-4D97-AF65-F5344CB8AC3E}">
        <p14:creationId xmlns:p14="http://schemas.microsoft.com/office/powerpoint/2010/main" val="7890754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Goals: Learning</a:t>
            </a:r>
            <a:endParaRPr lang="en-US" sz="4200" dirty="0"/>
          </a:p>
        </p:txBody>
      </p:sp>
      <p:sp>
        <p:nvSpPr>
          <p:cNvPr id="3" name="Text Placeholder 2"/>
          <p:cNvSpPr>
            <a:spLocks noGrp="1"/>
          </p:cNvSpPr>
          <p:nvPr>
            <p:ph type="body" sz="quarter" idx="10"/>
          </p:nvPr>
        </p:nvSpPr>
        <p:spPr>
          <a:xfrm>
            <a:off x="316379" y="1415605"/>
            <a:ext cx="8382000" cy="3976473"/>
          </a:xfrm>
        </p:spPr>
        <p:txBody>
          <a:bodyPr/>
          <a:lstStyle/>
          <a:p>
            <a:r>
              <a:rPr lang="en-US" dirty="0" smtClean="0"/>
              <a:t>People with Growth Mindset: </a:t>
            </a:r>
            <a:endParaRPr lang="en-US" dirty="0"/>
          </a:p>
          <a:p>
            <a:pPr lvl="1"/>
            <a:r>
              <a:rPr lang="en-US" dirty="0" smtClean="0"/>
              <a:t>Create learning goals rather than performance goals </a:t>
            </a:r>
          </a:p>
          <a:p>
            <a:pPr lvl="1"/>
            <a:r>
              <a:rPr lang="en-US" dirty="0" smtClean="0"/>
              <a:t>Aim for mastery and competence</a:t>
            </a:r>
          </a:p>
          <a:p>
            <a:pPr lvl="1"/>
            <a:r>
              <a:rPr lang="en-US" dirty="0" smtClean="0"/>
              <a:t>Consider scores or marks as a measure of progress toward goal, not a measure of a person’s potential</a:t>
            </a:r>
          </a:p>
          <a:p>
            <a:pPr marL="517525" lvl="1" indent="0">
              <a:buNone/>
            </a:pPr>
            <a:endParaRPr lang="en-US" b="1" i="1" dirty="0" smtClean="0"/>
          </a:p>
          <a:p>
            <a:pPr marL="517525" lvl="1" indent="0">
              <a:buNone/>
            </a:pPr>
            <a:r>
              <a:rPr lang="en-US" b="1" i="1" dirty="0" smtClean="0"/>
              <a:t>Provide an example of where you have seen this in your school with your students or colleagues?   </a:t>
            </a:r>
            <a:endParaRPr lang="en-US" b="1" i="1"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25</a:t>
            </a:fld>
            <a:endParaRPr lang="en-US" dirty="0"/>
          </a:p>
        </p:txBody>
      </p:sp>
      <p:pic>
        <p:nvPicPr>
          <p:cNvPr id="6" name="Picture 6" descr="discussion 2.png"/>
          <p:cNvPicPr>
            <a:picLocks noChangeAspect="1"/>
          </p:cNvPicPr>
          <p:nvPr/>
        </p:nvPicPr>
        <p:blipFill>
          <a:blip r:embed="rId3" cstate="print"/>
          <a:srcRect/>
          <a:stretch>
            <a:fillRect/>
          </a:stretch>
        </p:blipFill>
        <p:spPr bwMode="auto">
          <a:xfrm>
            <a:off x="7534728" y="5268525"/>
            <a:ext cx="1333463" cy="1355300"/>
          </a:xfrm>
          <a:prstGeom prst="rect">
            <a:avLst/>
          </a:prstGeom>
          <a:noFill/>
          <a:ln w="9525">
            <a:noFill/>
            <a:miter lim="800000"/>
            <a:headEnd/>
            <a:tailEnd/>
          </a:ln>
        </p:spPr>
      </p:pic>
    </p:spTree>
    <p:extLst>
      <p:ext uri="{BB962C8B-B14F-4D97-AF65-F5344CB8AC3E}">
        <p14:creationId xmlns:p14="http://schemas.microsoft.com/office/powerpoint/2010/main" val="26354432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Effort: Requirement for Success?</a:t>
            </a:r>
            <a:endParaRPr lang="en-US" sz="4200"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26</a:t>
            </a:fld>
            <a:endParaRPr lang="en-US" dirty="0"/>
          </a:p>
        </p:txBody>
      </p:sp>
      <p:graphicFrame>
        <p:nvGraphicFramePr>
          <p:cNvPr id="6" name="Diagram 5"/>
          <p:cNvGraphicFramePr/>
          <p:nvPr>
            <p:extLst>
              <p:ext uri="{D42A27DB-BD31-4B8C-83A1-F6EECF244321}">
                <p14:modId xmlns:p14="http://schemas.microsoft.com/office/powerpoint/2010/main" val="3969660026"/>
              </p:ext>
            </p:extLst>
          </p:nvPr>
        </p:nvGraphicFramePr>
        <p:xfrm>
          <a:off x="609599" y="1373554"/>
          <a:ext cx="8088924" cy="4193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998483" y="5449652"/>
            <a:ext cx="1386470" cy="369332"/>
          </a:xfrm>
          <a:prstGeom prst="rect">
            <a:avLst/>
          </a:prstGeom>
        </p:spPr>
        <p:txBody>
          <a:bodyPr wrap="none">
            <a:spAutoFit/>
          </a:bodyPr>
          <a:lstStyle/>
          <a:p>
            <a:r>
              <a:rPr lang="en-US" dirty="0"/>
              <a:t>Dweck, </a:t>
            </a:r>
            <a:r>
              <a:rPr lang="en-US" dirty="0" smtClean="0"/>
              <a:t>2006</a:t>
            </a:r>
            <a:endParaRPr lang="en-US" dirty="0"/>
          </a:p>
        </p:txBody>
      </p:sp>
    </p:spTree>
    <p:extLst>
      <p:ext uri="{BB962C8B-B14F-4D97-AF65-F5344CB8AC3E}">
        <p14:creationId xmlns:p14="http://schemas.microsoft.com/office/powerpoint/2010/main" val="101015290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553998"/>
          </a:xfrm>
        </p:spPr>
        <p:txBody>
          <a:bodyPr/>
          <a:lstStyle/>
          <a:p>
            <a:r>
              <a:rPr lang="en-US" sz="4000" dirty="0"/>
              <a:t>Responses: How We React to Events</a:t>
            </a:r>
          </a:p>
        </p:txBody>
      </p:sp>
      <p:sp>
        <p:nvSpPr>
          <p:cNvPr id="3" name="Text Placeholder 2"/>
          <p:cNvSpPr>
            <a:spLocks noGrp="1"/>
          </p:cNvSpPr>
          <p:nvPr>
            <p:ph type="body" idx="1"/>
          </p:nvPr>
        </p:nvSpPr>
        <p:spPr>
          <a:xfrm>
            <a:off x="410942" y="1013493"/>
            <a:ext cx="3868340" cy="387798"/>
          </a:xfrm>
        </p:spPr>
        <p:txBody>
          <a:bodyPr/>
          <a:lstStyle/>
          <a:p>
            <a:r>
              <a:rPr lang="en-US" sz="2800" dirty="0" smtClean="0"/>
              <a:t>Helpless - Fixed Mindset</a:t>
            </a:r>
            <a:endParaRPr lang="en-US" sz="2800" dirty="0"/>
          </a:p>
        </p:txBody>
      </p:sp>
      <p:sp>
        <p:nvSpPr>
          <p:cNvPr id="4" name="Content Placeholder 3"/>
          <p:cNvSpPr>
            <a:spLocks noGrp="1"/>
          </p:cNvSpPr>
          <p:nvPr>
            <p:ph sz="half" idx="2"/>
          </p:nvPr>
        </p:nvSpPr>
        <p:spPr>
          <a:xfrm>
            <a:off x="384048" y="1618530"/>
            <a:ext cx="3868340" cy="4136517"/>
          </a:xfrm>
        </p:spPr>
        <p:txBody>
          <a:bodyPr/>
          <a:lstStyle/>
          <a:p>
            <a:r>
              <a:rPr lang="en-US" sz="2800" dirty="0" smtClean="0"/>
              <a:t>Does not pay attention to learning information</a:t>
            </a:r>
          </a:p>
          <a:p>
            <a:r>
              <a:rPr lang="en-US" sz="2800" dirty="0" smtClean="0"/>
              <a:t>Appears depressed or has a loss of self-esteem</a:t>
            </a:r>
          </a:p>
          <a:p>
            <a:r>
              <a:rPr lang="en-US" sz="2800" dirty="0" smtClean="0"/>
              <a:t>Says things such as “I am stupid”</a:t>
            </a:r>
          </a:p>
          <a:p>
            <a:r>
              <a:rPr lang="en-US" sz="2800" dirty="0" smtClean="0"/>
              <a:t>Seems to under represent success, over represent failure</a:t>
            </a:r>
            <a:endParaRPr lang="en-US" sz="2800" dirty="0"/>
          </a:p>
        </p:txBody>
      </p:sp>
      <p:sp>
        <p:nvSpPr>
          <p:cNvPr id="5" name="Text Placeholder 4"/>
          <p:cNvSpPr>
            <a:spLocks noGrp="1"/>
          </p:cNvSpPr>
          <p:nvPr>
            <p:ph type="body" sz="quarter" idx="3"/>
          </p:nvPr>
        </p:nvSpPr>
        <p:spPr>
          <a:xfrm>
            <a:off x="4736726" y="652589"/>
            <a:ext cx="4026274" cy="775597"/>
          </a:xfrm>
        </p:spPr>
        <p:txBody>
          <a:bodyPr/>
          <a:lstStyle/>
          <a:p>
            <a:r>
              <a:rPr lang="en-US" sz="2800" dirty="0" smtClean="0"/>
              <a:t>Mastery - Growth Mindset</a:t>
            </a:r>
            <a:endParaRPr lang="en-US" sz="2800" dirty="0"/>
          </a:p>
        </p:txBody>
      </p:sp>
      <p:sp>
        <p:nvSpPr>
          <p:cNvPr id="6" name="Content Placeholder 5"/>
          <p:cNvSpPr>
            <a:spLocks noGrp="1"/>
          </p:cNvSpPr>
          <p:nvPr>
            <p:ph sz="quarter" idx="4"/>
          </p:nvPr>
        </p:nvSpPr>
        <p:spPr>
          <a:xfrm>
            <a:off x="4813179" y="1642320"/>
            <a:ext cx="4210050" cy="5152180"/>
          </a:xfrm>
        </p:spPr>
        <p:txBody>
          <a:bodyPr/>
          <a:lstStyle/>
          <a:p>
            <a:r>
              <a:rPr lang="en-US" sz="2800" dirty="0" smtClean="0"/>
              <a:t>Pays attention to learning information</a:t>
            </a:r>
          </a:p>
          <a:p>
            <a:r>
              <a:rPr lang="en-US" sz="2800" dirty="0" smtClean="0"/>
              <a:t>Tries out new ways of doing things</a:t>
            </a:r>
          </a:p>
          <a:p>
            <a:r>
              <a:rPr lang="en-US" sz="2800" dirty="0" smtClean="0"/>
              <a:t>Focuses on learning rather than how they feel</a:t>
            </a:r>
          </a:p>
          <a:p>
            <a:r>
              <a:rPr lang="en-US" sz="2800" dirty="0" smtClean="0"/>
              <a:t>Uses self motivating statements such as “the harder it gets, the harder I try”           </a:t>
            </a:r>
          </a:p>
          <a:p>
            <a:pPr marL="0" indent="0">
              <a:buNone/>
            </a:pPr>
            <a:endParaRPr lang="en-US" sz="2800" dirty="0" smtClean="0"/>
          </a:p>
          <a:p>
            <a:pPr marL="0" indent="0">
              <a:buNone/>
            </a:pPr>
            <a:endParaRPr lang="en-US" dirty="0"/>
          </a:p>
        </p:txBody>
      </p:sp>
      <p:sp>
        <p:nvSpPr>
          <p:cNvPr id="7" name="Footer Placeholder 6"/>
          <p:cNvSpPr>
            <a:spLocks noGrp="1"/>
          </p:cNvSpPr>
          <p:nvPr>
            <p:ph type="ftr" sz="quarter" idx="10"/>
          </p:nvPr>
        </p:nvSpPr>
        <p:spPr/>
        <p:txBody>
          <a:bodyPr/>
          <a:lstStyle/>
          <a:p>
            <a:r>
              <a:rPr lang="en-US" dirty="0"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27</a:t>
            </a:fld>
            <a:endParaRPr lang="en-US" dirty="0"/>
          </a:p>
        </p:txBody>
      </p:sp>
      <p:sp>
        <p:nvSpPr>
          <p:cNvPr id="9" name="Rectangle 8"/>
          <p:cNvSpPr/>
          <p:nvPr/>
        </p:nvSpPr>
        <p:spPr>
          <a:xfrm>
            <a:off x="7536637" y="5493437"/>
            <a:ext cx="1468222" cy="523220"/>
          </a:xfrm>
          <a:prstGeom prst="rect">
            <a:avLst/>
          </a:prstGeom>
        </p:spPr>
        <p:txBody>
          <a:bodyPr wrap="none">
            <a:spAutoFit/>
          </a:bodyPr>
          <a:lstStyle/>
          <a:p>
            <a:r>
              <a:rPr lang="en-US" sz="2800" dirty="0"/>
              <a:t> </a:t>
            </a:r>
            <a:r>
              <a:rPr lang="en-US" dirty="0"/>
              <a:t>Dweck, </a:t>
            </a:r>
            <a:r>
              <a:rPr lang="en-US" dirty="0" smtClean="0"/>
              <a:t>2006</a:t>
            </a:r>
            <a:endParaRPr lang="en-US" dirty="0"/>
          </a:p>
        </p:txBody>
      </p:sp>
    </p:spTree>
    <p:extLst>
      <p:ext uri="{BB962C8B-B14F-4D97-AF65-F5344CB8AC3E}">
        <p14:creationId xmlns:p14="http://schemas.microsoft.com/office/powerpoint/2010/main" val="319966145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Strategies: How to Reach Success?</a:t>
            </a:r>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28</a:t>
            </a:fld>
            <a:endParaRPr lang="en-US" dirty="0"/>
          </a:p>
        </p:txBody>
      </p:sp>
      <p:graphicFrame>
        <p:nvGraphicFramePr>
          <p:cNvPr id="6" name="Diagram 5"/>
          <p:cNvGraphicFramePr/>
          <p:nvPr>
            <p:extLst>
              <p:ext uri="{D42A27DB-BD31-4B8C-83A1-F6EECF244321}">
                <p14:modId xmlns:p14="http://schemas.microsoft.com/office/powerpoint/2010/main" val="4137501290"/>
              </p:ext>
            </p:extLst>
          </p:nvPr>
        </p:nvGraphicFramePr>
        <p:xfrm>
          <a:off x="457200" y="1047750"/>
          <a:ext cx="8267700" cy="441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7011395" y="5399602"/>
            <a:ext cx="1468222" cy="523220"/>
          </a:xfrm>
          <a:prstGeom prst="rect">
            <a:avLst/>
          </a:prstGeom>
        </p:spPr>
        <p:txBody>
          <a:bodyPr wrap="none">
            <a:spAutoFit/>
          </a:bodyPr>
          <a:lstStyle/>
          <a:p>
            <a:r>
              <a:rPr lang="en-US" sz="2800" dirty="0"/>
              <a:t> </a:t>
            </a:r>
            <a:r>
              <a:rPr lang="en-US" dirty="0"/>
              <a:t>Dweck, </a:t>
            </a:r>
            <a:r>
              <a:rPr lang="en-US" dirty="0" smtClean="0"/>
              <a:t>2006</a:t>
            </a:r>
            <a:endParaRPr lang="en-US" dirty="0"/>
          </a:p>
        </p:txBody>
      </p:sp>
    </p:spTree>
    <p:extLst>
      <p:ext uri="{BB962C8B-B14F-4D97-AF65-F5344CB8AC3E}">
        <p14:creationId xmlns:p14="http://schemas.microsoft.com/office/powerpoint/2010/main" val="256341838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581698"/>
          </a:xfrm>
        </p:spPr>
        <p:txBody>
          <a:bodyPr/>
          <a:lstStyle/>
          <a:p>
            <a:r>
              <a:rPr lang="en-US" sz="4200" dirty="0" smtClean="0"/>
              <a:t>Reactive and Proactive Behaviors</a:t>
            </a:r>
            <a:endParaRPr lang="en-US" sz="4200" dirty="0"/>
          </a:p>
        </p:txBody>
      </p:sp>
      <p:sp>
        <p:nvSpPr>
          <p:cNvPr id="3" name="Text Placeholder 2"/>
          <p:cNvSpPr>
            <a:spLocks noGrp="1"/>
          </p:cNvSpPr>
          <p:nvPr>
            <p:ph type="body" idx="1"/>
          </p:nvPr>
        </p:nvSpPr>
        <p:spPr>
          <a:xfrm>
            <a:off x="384048" y="1076491"/>
            <a:ext cx="3868340" cy="387798"/>
          </a:xfrm>
        </p:spPr>
        <p:txBody>
          <a:bodyPr/>
          <a:lstStyle/>
          <a:p>
            <a:pPr>
              <a:spcAft>
                <a:spcPts val="600"/>
              </a:spcAft>
            </a:pPr>
            <a:r>
              <a:rPr lang="en-US" sz="2800" dirty="0" smtClean="0"/>
              <a:t>Reactive - Fixed Mindset</a:t>
            </a:r>
            <a:endParaRPr lang="en-US" sz="2800" dirty="0"/>
          </a:p>
        </p:txBody>
      </p:sp>
      <p:sp>
        <p:nvSpPr>
          <p:cNvPr id="4" name="Content Placeholder 3"/>
          <p:cNvSpPr>
            <a:spLocks noGrp="1"/>
          </p:cNvSpPr>
          <p:nvPr>
            <p:ph sz="half" idx="2"/>
          </p:nvPr>
        </p:nvSpPr>
        <p:spPr>
          <a:xfrm>
            <a:off x="381000" y="1605629"/>
            <a:ext cx="3868340" cy="3970318"/>
          </a:xfrm>
        </p:spPr>
        <p:txBody>
          <a:bodyPr/>
          <a:lstStyle/>
          <a:p>
            <a:pPr>
              <a:spcBef>
                <a:spcPts val="1200"/>
              </a:spcBef>
            </a:pPr>
            <a:r>
              <a:rPr lang="en-US" sz="2800" dirty="0" smtClean="0"/>
              <a:t>I’ll be happy when I have…</a:t>
            </a:r>
          </a:p>
          <a:p>
            <a:r>
              <a:rPr lang="en-US" sz="2800" dirty="0" smtClean="0"/>
              <a:t>If only I had parents or a principal who wasn’t…</a:t>
            </a:r>
          </a:p>
          <a:p>
            <a:r>
              <a:rPr lang="en-US" sz="2800" dirty="0" smtClean="0"/>
              <a:t>If I just had respect from…</a:t>
            </a:r>
          </a:p>
          <a:p>
            <a:endParaRPr lang="en-US" dirty="0" smtClean="0"/>
          </a:p>
          <a:p>
            <a:pPr marL="0" indent="0">
              <a:buNone/>
            </a:pPr>
            <a:r>
              <a:rPr lang="en-US" sz="1600" dirty="0"/>
              <a:t> </a:t>
            </a:r>
            <a:endParaRPr lang="en-US" sz="1600" dirty="0" smtClean="0"/>
          </a:p>
          <a:p>
            <a:pPr marL="0" indent="0">
              <a:buNone/>
            </a:pPr>
            <a:r>
              <a:rPr lang="en-US" sz="1600" dirty="0" smtClean="0"/>
              <a:t>Dweck</a:t>
            </a:r>
            <a:r>
              <a:rPr lang="en-US" sz="1600" dirty="0"/>
              <a:t>, </a:t>
            </a:r>
            <a:r>
              <a:rPr lang="en-US" sz="1600" dirty="0" smtClean="0"/>
              <a:t>2006</a:t>
            </a:r>
            <a:endParaRPr lang="en-US" sz="1600" dirty="0"/>
          </a:p>
        </p:txBody>
      </p:sp>
      <p:sp>
        <p:nvSpPr>
          <p:cNvPr id="5" name="Text Placeholder 4"/>
          <p:cNvSpPr>
            <a:spLocks noGrp="1"/>
          </p:cNvSpPr>
          <p:nvPr>
            <p:ph type="body" sz="quarter" idx="3"/>
          </p:nvPr>
        </p:nvSpPr>
        <p:spPr>
          <a:xfrm>
            <a:off x="4629150" y="1066416"/>
            <a:ext cx="4251614" cy="387798"/>
          </a:xfrm>
        </p:spPr>
        <p:txBody>
          <a:bodyPr/>
          <a:lstStyle/>
          <a:p>
            <a:r>
              <a:rPr lang="en-US" sz="2800" dirty="0" smtClean="0"/>
              <a:t>Proactive - Growth Mindset</a:t>
            </a:r>
            <a:endParaRPr lang="en-US" sz="2800" dirty="0"/>
          </a:p>
        </p:txBody>
      </p:sp>
      <p:sp>
        <p:nvSpPr>
          <p:cNvPr id="6" name="Content Placeholder 5"/>
          <p:cNvSpPr>
            <a:spLocks noGrp="1"/>
          </p:cNvSpPr>
          <p:nvPr>
            <p:ph sz="quarter" idx="4"/>
          </p:nvPr>
        </p:nvSpPr>
        <p:spPr>
          <a:xfrm>
            <a:off x="4615600" y="1591774"/>
            <a:ext cx="3887391" cy="3748719"/>
          </a:xfrm>
        </p:spPr>
        <p:txBody>
          <a:bodyPr/>
          <a:lstStyle/>
          <a:p>
            <a:r>
              <a:rPr lang="en-US" sz="2800" dirty="0" smtClean="0"/>
              <a:t>I can be a better role model for…</a:t>
            </a:r>
          </a:p>
          <a:p>
            <a:r>
              <a:rPr lang="en-US" sz="2800" dirty="0" smtClean="0"/>
              <a:t>I can be more organized and more informed about…</a:t>
            </a:r>
          </a:p>
          <a:p>
            <a:r>
              <a:rPr lang="en-US" sz="2800" dirty="0" smtClean="0"/>
              <a:t>I can be more understanding…</a:t>
            </a:r>
          </a:p>
          <a:p>
            <a:r>
              <a:rPr lang="en-US" sz="2800" dirty="0" smtClean="0"/>
              <a:t>I can seek out support  when…</a:t>
            </a:r>
            <a:endParaRPr lang="en-US" sz="2800" dirty="0"/>
          </a:p>
        </p:txBody>
      </p:sp>
      <p:sp>
        <p:nvSpPr>
          <p:cNvPr id="7" name="Footer Placeholder 6"/>
          <p:cNvSpPr>
            <a:spLocks noGrp="1"/>
          </p:cNvSpPr>
          <p:nvPr>
            <p:ph type="ftr" sz="quarter" idx="10"/>
          </p:nvPr>
        </p:nvSpPr>
        <p:spPr/>
        <p:txBody>
          <a:bodyPr/>
          <a:lstStyle/>
          <a:p>
            <a:r>
              <a:rPr lang="en-US" dirty="0"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29</a:t>
            </a:fld>
            <a:endParaRPr lang="en-US" dirty="0"/>
          </a:p>
        </p:txBody>
      </p:sp>
      <p:pic>
        <p:nvPicPr>
          <p:cNvPr id="9" name="Picture 6" descr="discussion 2.png"/>
          <p:cNvPicPr>
            <a:picLocks noChangeAspect="1"/>
          </p:cNvPicPr>
          <p:nvPr/>
        </p:nvPicPr>
        <p:blipFill>
          <a:blip r:embed="rId3" cstate="print"/>
          <a:srcRect/>
          <a:stretch>
            <a:fillRect/>
          </a:stretch>
        </p:blipFill>
        <p:spPr bwMode="auto">
          <a:xfrm>
            <a:off x="6763124" y="5000943"/>
            <a:ext cx="1454150" cy="1477963"/>
          </a:xfrm>
          <a:prstGeom prst="rect">
            <a:avLst/>
          </a:prstGeom>
          <a:noFill/>
          <a:ln w="9525">
            <a:noFill/>
            <a:miter lim="800000"/>
            <a:headEnd/>
            <a:tailEnd/>
          </a:ln>
        </p:spPr>
      </p:pic>
    </p:spTree>
    <p:extLst>
      <p:ext uri="{BB962C8B-B14F-4D97-AF65-F5344CB8AC3E}">
        <p14:creationId xmlns:p14="http://schemas.microsoft.com/office/powerpoint/2010/main" val="168737277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 are Here! Introductory Activity</a:t>
            </a:r>
            <a:endParaRPr lang="en-US" dirty="0"/>
          </a:p>
        </p:txBody>
      </p:sp>
      <p:sp>
        <p:nvSpPr>
          <p:cNvPr id="10" name="Footer Placeholder 9"/>
          <p:cNvSpPr>
            <a:spLocks noGrp="1"/>
          </p:cNvSpPr>
          <p:nvPr>
            <p:ph type="ftr" sz="quarter" idx="11"/>
          </p:nvPr>
        </p:nvSpPr>
        <p:spPr/>
        <p:txBody>
          <a:bodyPr/>
          <a:lstStyle/>
          <a:p>
            <a:r>
              <a:rPr lang="en-US" dirty="0" smtClean="0"/>
              <a:t> </a:t>
            </a:r>
            <a:endParaRPr lang="en-US" dirty="0"/>
          </a:p>
        </p:txBody>
      </p:sp>
      <p:sp>
        <p:nvSpPr>
          <p:cNvPr id="11" name="Slide Number Placeholder 10"/>
          <p:cNvSpPr>
            <a:spLocks noGrp="1"/>
          </p:cNvSpPr>
          <p:nvPr>
            <p:ph type="sldNum" sz="quarter" idx="12"/>
          </p:nvPr>
        </p:nvSpPr>
        <p:spPr/>
        <p:txBody>
          <a:bodyPr/>
          <a:lstStyle/>
          <a:p>
            <a:fld id="{8D79BE21-F712-4A53-802B-F850200F0AA7}" type="slidenum">
              <a:rPr lang="en-US" smtClean="0"/>
              <a:pPr/>
              <a:t>3</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439379299"/>
              </p:ext>
            </p:extLst>
          </p:nvPr>
        </p:nvGraphicFramePr>
        <p:xfrm>
          <a:off x="159658" y="1280160"/>
          <a:ext cx="878431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602183" y="1770538"/>
            <a:ext cx="837127" cy="73409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36279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solidFill>
                  <a:schemeClr val="tx1">
                    <a:lumMod val="95000"/>
                    <a:lumOff val="5000"/>
                  </a:schemeClr>
                </a:solidFill>
                <a:effectLst>
                  <a:outerShdw blurRad="38100" dist="38100" dir="2700000" algn="tl">
                    <a:srgbClr val="000000">
                      <a:alpha val="43137"/>
                    </a:srgbClr>
                  </a:outerShdw>
                </a:effectLst>
              </a:rPr>
              <a:t>What’s the Link?</a:t>
            </a:r>
            <a:endParaRPr lang="en-US" dirty="0">
              <a:solidFill>
                <a:schemeClr val="tx1">
                  <a:lumMod val="95000"/>
                  <a:lumOff val="5000"/>
                </a:schemeClr>
              </a:solidFill>
              <a:effectLst>
                <a:outerShdw blurRad="38100" dist="38100" dir="2700000" algn="tl">
                  <a:srgbClr val="000000">
                    <a:alpha val="43137"/>
                  </a:srgbClr>
                </a:outerShdw>
              </a:effectLst>
            </a:endParaRPr>
          </a:p>
        </p:txBody>
      </p:sp>
      <p:pic>
        <p:nvPicPr>
          <p:cNvPr id="307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24507" y1="30458" x2="24507" y2="30458"/>
                        <a14:backgroundMark x1="40282" y1="26056" x2="17183" y2="26056"/>
                      </a14:backgroundRemoval>
                    </a14:imgEffect>
                  </a14:imgLayer>
                </a14:imgProps>
              </a:ext>
              <a:ext uri="{28A0092B-C50C-407E-A947-70E740481C1C}">
                <a14:useLocalDpi xmlns:a14="http://schemas.microsoft.com/office/drawing/2010/main" val="0"/>
              </a:ext>
            </a:extLst>
          </a:blip>
          <a:srcRect/>
          <a:stretch>
            <a:fillRect/>
          </a:stretch>
        </p:blipFill>
        <p:spPr bwMode="auto">
          <a:xfrm>
            <a:off x="2798528" y="2408431"/>
            <a:ext cx="3675184"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7"/>
          <p:cNvSpPr txBox="1">
            <a:spLocks noChangeArrowheads="1"/>
          </p:cNvSpPr>
          <p:nvPr/>
        </p:nvSpPr>
        <p:spPr bwMode="auto">
          <a:xfrm>
            <a:off x="452242" y="2552100"/>
            <a:ext cx="2736850" cy="2123658"/>
          </a:xfrm>
          <a:prstGeom prst="rect">
            <a:avLst/>
          </a:prstGeom>
          <a:ln>
            <a:headEnd/>
            <a:tailEnd/>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bg1"/>
                </a:solidFill>
                <a:latin typeface="Comic Sans MS" panose="030F0702030302020204" pitchFamily="66" charset="0"/>
                <a:cs typeface="Arial" panose="020B0604020202020204" pitchFamily="34" charset="0"/>
              </a:defRPr>
            </a:lvl1pPr>
            <a:lvl2pPr marL="742950" indent="-285750">
              <a:defRPr>
                <a:solidFill>
                  <a:schemeClr val="bg1"/>
                </a:solidFill>
                <a:latin typeface="Comic Sans MS" panose="030F0702030302020204" pitchFamily="66" charset="0"/>
                <a:cs typeface="Arial" panose="020B0604020202020204" pitchFamily="34" charset="0"/>
              </a:defRPr>
            </a:lvl2pPr>
            <a:lvl3pPr marL="1143000" indent="-228600">
              <a:defRPr>
                <a:solidFill>
                  <a:schemeClr val="bg1"/>
                </a:solidFill>
                <a:latin typeface="Comic Sans MS" panose="030F0702030302020204" pitchFamily="66" charset="0"/>
                <a:cs typeface="Arial" panose="020B0604020202020204" pitchFamily="34" charset="0"/>
              </a:defRPr>
            </a:lvl3pPr>
            <a:lvl4pPr marL="1600200" indent="-228600">
              <a:defRPr>
                <a:solidFill>
                  <a:schemeClr val="bg1"/>
                </a:solidFill>
                <a:latin typeface="Comic Sans MS" panose="030F0702030302020204" pitchFamily="66" charset="0"/>
                <a:cs typeface="Arial" panose="020B0604020202020204" pitchFamily="34" charset="0"/>
              </a:defRPr>
            </a:lvl4pPr>
            <a:lvl5pPr marL="2057400" indent="-228600">
              <a:defRPr>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9pPr>
          </a:lstStyle>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r>
              <a:rPr lang="en-GB" sz="2400" b="1" dirty="0" smtClean="0">
                <a:solidFill>
                  <a:schemeClr val="tx1"/>
                </a:solidFill>
                <a:latin typeface="Calibri" panose="020F0502020204030204" pitchFamily="34" charset="0"/>
              </a:rPr>
              <a:t>ACADEMIC OPTIMISM</a:t>
            </a:r>
          </a:p>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r>
              <a:rPr lang="en-GB" sz="1200" dirty="0" smtClean="0">
                <a:solidFill>
                  <a:schemeClr val="tx1"/>
                </a:solidFill>
              </a:rPr>
              <a:t> </a:t>
            </a:r>
            <a:endParaRPr lang="en-GB" sz="1200" dirty="0" smtClean="0"/>
          </a:p>
          <a:p>
            <a:pPr algn="ctr" eaLnBrk="1" hangingPunct="1">
              <a:defRPr/>
            </a:pPr>
            <a:endParaRPr lang="en-GB" sz="1200" dirty="0" smtClean="0"/>
          </a:p>
        </p:txBody>
      </p:sp>
      <p:sp>
        <p:nvSpPr>
          <p:cNvPr id="3079" name="TextBox 8"/>
          <p:cNvSpPr txBox="1">
            <a:spLocks noChangeArrowheads="1"/>
          </p:cNvSpPr>
          <p:nvPr/>
        </p:nvSpPr>
        <p:spPr bwMode="auto">
          <a:xfrm>
            <a:off x="6068291" y="2550231"/>
            <a:ext cx="2493818" cy="2104896"/>
          </a:xfrm>
          <a:prstGeom prst="rect">
            <a:avLst/>
          </a:prstGeom>
          <a:ln>
            <a:headEnd/>
            <a:tailEn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bg1"/>
                </a:solidFill>
                <a:latin typeface="Comic Sans MS" panose="030F0702030302020204" pitchFamily="66" charset="0"/>
                <a:cs typeface="Arial" panose="020B0604020202020204" pitchFamily="34" charset="0"/>
              </a:defRPr>
            </a:lvl1pPr>
            <a:lvl2pPr marL="742950" indent="-285750">
              <a:defRPr>
                <a:solidFill>
                  <a:schemeClr val="bg1"/>
                </a:solidFill>
                <a:latin typeface="Comic Sans MS" panose="030F0702030302020204" pitchFamily="66" charset="0"/>
                <a:cs typeface="Arial" panose="020B0604020202020204" pitchFamily="34" charset="0"/>
              </a:defRPr>
            </a:lvl2pPr>
            <a:lvl3pPr marL="1143000" indent="-228600">
              <a:defRPr>
                <a:solidFill>
                  <a:schemeClr val="bg1"/>
                </a:solidFill>
                <a:latin typeface="Comic Sans MS" panose="030F0702030302020204" pitchFamily="66" charset="0"/>
                <a:cs typeface="Arial" panose="020B0604020202020204" pitchFamily="34" charset="0"/>
              </a:defRPr>
            </a:lvl3pPr>
            <a:lvl4pPr marL="1600200" indent="-228600">
              <a:defRPr>
                <a:solidFill>
                  <a:schemeClr val="bg1"/>
                </a:solidFill>
                <a:latin typeface="Comic Sans MS" panose="030F0702030302020204" pitchFamily="66" charset="0"/>
                <a:cs typeface="Arial" panose="020B0604020202020204" pitchFamily="34" charset="0"/>
              </a:defRPr>
            </a:lvl4pPr>
            <a:lvl5pPr marL="2057400" indent="-228600">
              <a:defRPr>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cs typeface="Arial" panose="020B0604020202020204" pitchFamily="34" charset="0"/>
              </a:defRPr>
            </a:lvl9pPr>
          </a:lstStyle>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r>
              <a:rPr lang="en-GB" sz="2400" b="1" dirty="0" smtClean="0">
                <a:solidFill>
                  <a:schemeClr val="tx1"/>
                </a:solidFill>
                <a:latin typeface="Calibri" panose="020F0502020204030204" pitchFamily="34" charset="0"/>
              </a:rPr>
              <a:t>GROWTH MINDSET</a:t>
            </a:r>
          </a:p>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endParaRPr lang="en-GB" sz="1200" dirty="0" smtClean="0">
              <a:solidFill>
                <a:schemeClr val="tx1"/>
              </a:solidFill>
            </a:endParaRPr>
          </a:p>
          <a:p>
            <a:pPr algn="ctr" eaLnBrk="1" hangingPunct="1">
              <a:defRPr/>
            </a:pPr>
            <a:r>
              <a:rPr lang="en-GB" sz="1200" dirty="0" smtClean="0">
                <a:solidFill>
                  <a:schemeClr val="tx1"/>
                </a:solidFill>
              </a:rPr>
              <a:t> </a:t>
            </a:r>
            <a:endParaRPr lang="en-GB" sz="1200" dirty="0" smtClean="0"/>
          </a:p>
          <a:p>
            <a:pPr algn="ctr" eaLnBrk="1" hangingPunct="1">
              <a:defRPr/>
            </a:pPr>
            <a:endParaRPr lang="en-GB" sz="1200" dirty="0" smtClean="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30</a:t>
            </a:fld>
            <a:endParaRPr lang="en-US" dirty="0"/>
          </a:p>
        </p:txBody>
      </p:sp>
    </p:spTree>
    <p:extLst>
      <p:ext uri="{BB962C8B-B14F-4D97-AF65-F5344CB8AC3E}">
        <p14:creationId xmlns:p14="http://schemas.microsoft.com/office/powerpoint/2010/main" val="95786508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238250" y="416258"/>
            <a:ext cx="5913622" cy="624840"/>
          </a:xfrm>
        </p:spPr>
        <p:txBody>
          <a:bodyPr>
            <a:normAutofit/>
          </a:bodyPr>
          <a:lstStyle/>
          <a:p>
            <a:r>
              <a:rPr lang="en-US" sz="4200" dirty="0" smtClean="0"/>
              <a:t>Activity </a:t>
            </a:r>
            <a:r>
              <a:rPr lang="en-US" sz="4200" dirty="0"/>
              <a:t>4</a:t>
            </a:r>
            <a:r>
              <a:rPr lang="en-US" sz="4200" dirty="0" smtClean="0"/>
              <a:t>: What’s the Link?</a:t>
            </a:r>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31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09495926"/>
              </p:ext>
            </p:extLst>
          </p:nvPr>
        </p:nvGraphicFramePr>
        <p:xfrm>
          <a:off x="178421" y="1440737"/>
          <a:ext cx="8809462" cy="4187613"/>
        </p:xfrm>
        <a:graphic>
          <a:graphicData uri="http://schemas.openxmlformats.org/drawingml/2006/table">
            <a:tbl>
              <a:tblPr firstRow="1">
                <a:tableStyleId>{00A15C55-8517-42AA-B614-E9B94910E393}</a:tableStyleId>
              </a:tblPr>
              <a:tblGrid>
                <a:gridCol w="8809462"/>
              </a:tblGrid>
              <a:tr h="5359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50" u="none" strike="noStrike" cap="none" normalizeH="0" baseline="0" dirty="0" smtClean="0">
                          <a:ln>
                            <a:noFill/>
                          </a:ln>
                          <a:effectLst/>
                        </a:rPr>
                        <a:t>Connecting the “Big Ideas” of Academic Optimism &amp; Growth Mindset</a:t>
                      </a:r>
                      <a:endParaRPr kumimoji="0" lang="en-US" sz="2350" b="1" i="0" u="none" strike="noStrike" cap="none" normalizeH="0" baseline="0" dirty="0">
                        <a:ln>
                          <a:noFill/>
                        </a:ln>
                        <a:solidFill>
                          <a:srgbClr val="FFFFFF"/>
                        </a:solidFill>
                        <a:effectLst/>
                        <a:latin typeface="Calibri" charset="0"/>
                      </a:endParaRPr>
                    </a:p>
                  </a:txBody>
                  <a:tcPr marT="45712" marB="45712" horzOverflow="overflow"/>
                </a:tc>
              </a:tr>
              <a:tr h="3651632">
                <a:tc>
                  <a:txBody>
                    <a:bodyPr/>
                    <a:lstStyle/>
                    <a:p>
                      <a:pPr marL="457200" marR="0" lvl="0" indent="-457200" algn="l" defTabSz="914400" rtl="0" eaLnBrk="1" fontAlgn="base" latinLnBrk="0" hangingPunct="1">
                        <a:lnSpc>
                          <a:spcPct val="100000"/>
                        </a:lnSpc>
                        <a:spcBef>
                          <a:spcPct val="0"/>
                        </a:spcBef>
                        <a:spcAft>
                          <a:spcPts val="200"/>
                        </a:spcAft>
                        <a:buClrTx/>
                        <a:buSzTx/>
                        <a:buFontTx/>
                        <a:buAutoNum type="arabicPeriod"/>
                        <a:tabLst/>
                      </a:pPr>
                      <a:r>
                        <a:rPr kumimoji="0" lang="en-US" sz="2000" u="none" strike="noStrike" cap="none" normalizeH="0" baseline="0" dirty="0" smtClean="0">
                          <a:ln>
                            <a:noFill/>
                          </a:ln>
                          <a:effectLst/>
                        </a:rPr>
                        <a:t>In school teams, draw a Venn Diagram on chart paper. Label the first circle, Academic Optimism and the second Growth Mindset.</a:t>
                      </a:r>
                    </a:p>
                    <a:p>
                      <a:pPr marL="457200" marR="0" lvl="0" indent="-457200" algn="l" defTabSz="914400" rtl="0" eaLnBrk="1" fontAlgn="base" latinLnBrk="0" hangingPunct="1">
                        <a:lnSpc>
                          <a:spcPct val="100000"/>
                        </a:lnSpc>
                        <a:spcBef>
                          <a:spcPct val="0"/>
                        </a:spcBef>
                        <a:spcAft>
                          <a:spcPts val="200"/>
                        </a:spcAft>
                        <a:buClrTx/>
                        <a:buSzTx/>
                        <a:buFontTx/>
                        <a:buAutoNum type="arabicPeriod"/>
                        <a:tabLst/>
                      </a:pPr>
                      <a:r>
                        <a:rPr kumimoji="0" lang="en-US" sz="2000" u="none" strike="noStrike" cap="none" normalizeH="0" baseline="0" dirty="0" smtClean="0">
                          <a:ln>
                            <a:noFill/>
                          </a:ln>
                          <a:effectLst/>
                        </a:rPr>
                        <a:t>Using sticky notes of the same color, individually brainstorm key points and big ideas regarding Academic Optimism that you have learned or discussed in the session and place in the diagram. Repeat the process using different color sticky notes for Growth Mindset.</a:t>
                      </a:r>
                    </a:p>
                    <a:p>
                      <a:pPr marL="457200" marR="0" lvl="0" indent="-457200" algn="l" defTabSz="914400" rtl="0" eaLnBrk="1" fontAlgn="base" latinLnBrk="0" hangingPunct="1">
                        <a:lnSpc>
                          <a:spcPct val="100000"/>
                        </a:lnSpc>
                        <a:spcBef>
                          <a:spcPct val="0"/>
                        </a:spcBef>
                        <a:spcAft>
                          <a:spcPts val="200"/>
                        </a:spcAft>
                        <a:buClrTx/>
                        <a:buSzTx/>
                        <a:buFontTx/>
                        <a:buAutoNum type="arabicPeriod"/>
                        <a:tabLst/>
                      </a:pPr>
                      <a:r>
                        <a:rPr kumimoji="0" lang="en-US" sz="2000" u="none" strike="noStrike" cap="none" normalizeH="0" baseline="0" dirty="0" smtClean="0">
                          <a:ln>
                            <a:noFill/>
                          </a:ln>
                          <a:effectLst/>
                        </a:rPr>
                        <a:t>As a team, examine both sections of the Venn Diagram. Move sticky notes that have a natural connection into the overlapping circles in the middle of the diagram that you would like your school to focus on throughout the year.</a:t>
                      </a:r>
                    </a:p>
                    <a:p>
                      <a:pPr marL="457200" marR="0" lvl="0" indent="-457200" algn="l" defTabSz="914400" rtl="0" eaLnBrk="1" fontAlgn="base" latinLnBrk="0" hangingPunct="1">
                        <a:lnSpc>
                          <a:spcPct val="100000"/>
                        </a:lnSpc>
                        <a:spcBef>
                          <a:spcPct val="0"/>
                        </a:spcBef>
                        <a:spcAft>
                          <a:spcPts val="200"/>
                        </a:spcAft>
                        <a:buClrTx/>
                        <a:buSzTx/>
                        <a:buFontTx/>
                        <a:buAutoNum type="arabicPeriod"/>
                        <a:tabLst/>
                      </a:pPr>
                      <a:r>
                        <a:rPr kumimoji="0" lang="en-US" sz="2000" u="none" strike="noStrike" cap="none" normalizeH="0" baseline="0" dirty="0" smtClean="0">
                          <a:ln>
                            <a:noFill/>
                          </a:ln>
                          <a:effectLst/>
                        </a:rPr>
                        <a:t>Discuss ways of shifting school culture through the link between Academic Optimism and Growth Mindset that supports all students becoming successful. </a:t>
                      </a:r>
                      <a:endParaRPr kumimoji="0" lang="en-US" sz="2000" b="0" i="0" u="none" strike="noStrike" cap="none" normalizeH="0" baseline="0" dirty="0">
                        <a:ln>
                          <a:noFill/>
                        </a:ln>
                        <a:solidFill>
                          <a:srgbClr val="000000"/>
                        </a:solidFill>
                        <a:effectLst/>
                        <a:latin typeface="Calibri" charset="0"/>
                      </a:endParaRPr>
                    </a:p>
                  </a:txBody>
                  <a:tcPr marT="45712" marB="45712" horzOverflow="overflow"/>
                </a:tc>
              </a:tr>
            </a:tbl>
          </a:graphicData>
        </a:graphic>
      </p:graphicFrame>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9747" r="21365"/>
          <a:stretch/>
        </p:blipFill>
        <p:spPr>
          <a:xfrm>
            <a:off x="118113" y="0"/>
            <a:ext cx="858190" cy="1457325"/>
          </a:xfrm>
          <a:prstGeom prst="rect">
            <a:avLst/>
          </a:prstGeom>
        </p:spPr>
      </p:pic>
      <p:pic>
        <p:nvPicPr>
          <p:cNvPr id="9" name="Picture 5" descr="Picture10.png"/>
          <p:cNvPicPr>
            <a:picLocks noChangeAspect="1"/>
          </p:cNvPicPr>
          <p:nvPr/>
        </p:nvPicPr>
        <p:blipFill>
          <a:blip r:embed="rId4" cstate="print"/>
          <a:srcRect/>
          <a:stretch>
            <a:fillRect/>
          </a:stretch>
        </p:blipFill>
        <p:spPr bwMode="auto">
          <a:xfrm>
            <a:off x="6559296" y="5476527"/>
            <a:ext cx="947738" cy="1033463"/>
          </a:xfrm>
          <a:prstGeom prst="rect">
            <a:avLst/>
          </a:prstGeom>
          <a:noFill/>
          <a:ln w="9525">
            <a:noFill/>
            <a:miter lim="800000"/>
            <a:headEnd/>
            <a:tailEnd/>
          </a:ln>
        </p:spPr>
      </p:pic>
      <p:sp>
        <p:nvSpPr>
          <p:cNvPr id="4" name="Rectangle 3"/>
          <p:cNvSpPr/>
          <p:nvPr/>
        </p:nvSpPr>
        <p:spPr>
          <a:xfrm flipH="1">
            <a:off x="6559296" y="5476527"/>
            <a:ext cx="977538" cy="369332"/>
          </a:xfrm>
          <a:prstGeom prst="rect">
            <a:avLst/>
          </a:prstGeom>
        </p:spPr>
        <p:txBody>
          <a:bodyPr wrap="square">
            <a:spAutoFit/>
          </a:bodyPr>
          <a:lstStyle/>
          <a:p>
            <a:r>
              <a:rPr lang="en-US" dirty="0" smtClean="0"/>
              <a:t>Page 20</a:t>
            </a:r>
            <a:endParaRPr lang="en-US" dirty="0"/>
          </a:p>
        </p:txBody>
      </p:sp>
    </p:spTree>
    <p:extLst>
      <p:ext uri="{BB962C8B-B14F-4D97-AF65-F5344CB8AC3E}">
        <p14:creationId xmlns:p14="http://schemas.microsoft.com/office/powerpoint/2010/main" val="360499785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a:t>You are Here! </a:t>
            </a:r>
            <a:r>
              <a:rPr lang="en-US" sz="4200" dirty="0" smtClean="0"/>
              <a:t/>
            </a:r>
            <a:br>
              <a:rPr lang="en-US" sz="4200" dirty="0" smtClean="0"/>
            </a:br>
            <a:r>
              <a:rPr lang="en-US" sz="4200" dirty="0" smtClean="0"/>
              <a:t>Part 4: Building a Plan for School-wide Academic Optimism</a:t>
            </a:r>
            <a:endParaRPr lang="en-US" sz="4200" dirty="0"/>
          </a:p>
        </p:txBody>
      </p:sp>
      <p:sp>
        <p:nvSpPr>
          <p:cNvPr id="10" name="Footer Placeholder 9"/>
          <p:cNvSpPr>
            <a:spLocks noGrp="1"/>
          </p:cNvSpPr>
          <p:nvPr>
            <p:ph type="ftr" sz="quarter" idx="11"/>
          </p:nvPr>
        </p:nvSpPr>
        <p:spPr/>
        <p:txBody>
          <a:bodyPr/>
          <a:lstStyle/>
          <a:p>
            <a:r>
              <a:rPr lang="en-US" dirty="0" smtClean="0"/>
              <a:t> </a:t>
            </a:r>
            <a:endParaRPr lang="en-US" dirty="0"/>
          </a:p>
        </p:txBody>
      </p:sp>
      <p:sp>
        <p:nvSpPr>
          <p:cNvPr id="11" name="Slide Number Placeholder 10"/>
          <p:cNvSpPr>
            <a:spLocks noGrp="1"/>
          </p:cNvSpPr>
          <p:nvPr>
            <p:ph type="sldNum" sz="quarter" idx="12"/>
          </p:nvPr>
        </p:nvSpPr>
        <p:spPr/>
        <p:txBody>
          <a:bodyPr/>
          <a:lstStyle/>
          <a:p>
            <a:fld id="{8D79BE21-F712-4A53-802B-F850200F0AA7}" type="slidenum">
              <a:rPr lang="en-US" smtClean="0"/>
              <a:pPr/>
              <a:t>32</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845974022"/>
              </p:ext>
            </p:extLst>
          </p:nvPr>
        </p:nvGraphicFramePr>
        <p:xfrm>
          <a:off x="159658" y="1280160"/>
          <a:ext cx="878431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7661148" y="1799567"/>
            <a:ext cx="837127" cy="73409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61581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81698"/>
          </a:xfrm>
        </p:spPr>
        <p:txBody>
          <a:bodyPr/>
          <a:lstStyle/>
          <a:p>
            <a:r>
              <a:rPr lang="en-US" sz="4200" dirty="0" smtClean="0"/>
              <a:t>Mapping Out A Plan</a:t>
            </a:r>
            <a:endParaRPr lang="en-US" sz="4200" dirty="0"/>
          </a:p>
        </p:txBody>
      </p:sp>
      <p:sp>
        <p:nvSpPr>
          <p:cNvPr id="3" name="Footer Placeholder 2"/>
          <p:cNvSpPr>
            <a:spLocks noGrp="1"/>
          </p:cNvSpPr>
          <p:nvPr>
            <p:ph type="ftr" sz="quarter" idx="10"/>
          </p:nvPr>
        </p:nvSpPr>
        <p:spPr/>
        <p:txBody>
          <a:bodyPr/>
          <a:lstStyle/>
          <a:p>
            <a:r>
              <a:rPr lang="en-US" dirty="0"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33</a:t>
            </a:fld>
            <a:endParaRPr lang="en-US" dirty="0"/>
          </a:p>
        </p:txBody>
      </p:sp>
      <p:pic>
        <p:nvPicPr>
          <p:cNvPr id="5" name="Picture 4"/>
          <p:cNvPicPr>
            <a:picLocks noChangeAspect="1"/>
          </p:cNvPicPr>
          <p:nvPr/>
        </p:nvPicPr>
        <p:blipFill>
          <a:blip r:embed="rId3"/>
          <a:stretch>
            <a:fillRect/>
          </a:stretch>
        </p:blipFill>
        <p:spPr>
          <a:xfrm>
            <a:off x="457200" y="951003"/>
            <a:ext cx="7990114" cy="4898026"/>
          </a:xfrm>
          <a:prstGeom prst="rect">
            <a:avLst/>
          </a:prstGeom>
        </p:spPr>
      </p:pic>
    </p:spTree>
    <p:extLst>
      <p:ext uri="{BB962C8B-B14F-4D97-AF65-F5344CB8AC3E}">
        <p14:creationId xmlns:p14="http://schemas.microsoft.com/office/powerpoint/2010/main" val="176911943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2"/>
          <p:cNvSpPr>
            <a:spLocks noGrp="1"/>
          </p:cNvSpPr>
          <p:nvPr>
            <p:ph type="title"/>
          </p:nvPr>
        </p:nvSpPr>
        <p:spPr>
          <a:xfrm>
            <a:off x="1138334" y="228600"/>
            <a:ext cx="7399113" cy="1066800"/>
          </a:xfrm>
        </p:spPr>
        <p:txBody>
          <a:bodyPr>
            <a:noAutofit/>
          </a:bodyPr>
          <a:lstStyle/>
          <a:p>
            <a:r>
              <a:rPr lang="en-US" sz="3600" dirty="0"/>
              <a:t>Activity </a:t>
            </a:r>
            <a:r>
              <a:rPr lang="en-US" sz="3600" dirty="0" smtClean="0"/>
              <a:t>5: Developing An Action Plan for Academic Optimism</a:t>
            </a:r>
          </a:p>
        </p:txBody>
      </p:sp>
      <p:graphicFrame>
        <p:nvGraphicFramePr>
          <p:cNvPr id="8" name="Table 7"/>
          <p:cNvGraphicFramePr>
            <a:graphicFrameLocks noGrp="1"/>
          </p:cNvGraphicFramePr>
          <p:nvPr>
            <p:extLst>
              <p:ext uri="{D42A27DB-BD31-4B8C-83A1-F6EECF244321}">
                <p14:modId xmlns:p14="http://schemas.microsoft.com/office/powerpoint/2010/main" val="3340340839"/>
              </p:ext>
            </p:extLst>
          </p:nvPr>
        </p:nvGraphicFramePr>
        <p:xfrm>
          <a:off x="811479" y="1240347"/>
          <a:ext cx="7926279" cy="4639175"/>
        </p:xfrm>
        <a:graphic>
          <a:graphicData uri="http://schemas.openxmlformats.org/drawingml/2006/table">
            <a:tbl>
              <a:tblPr firstRow="1" bandRow="1">
                <a:tableStyleId>{00A15C55-8517-42AA-B614-E9B94910E393}</a:tableStyleId>
              </a:tblPr>
              <a:tblGrid>
                <a:gridCol w="7926279"/>
              </a:tblGrid>
              <a:tr h="524373">
                <a:tc>
                  <a:txBody>
                    <a:bodyPr/>
                    <a:lstStyle/>
                    <a:p>
                      <a:pPr>
                        <a:lnSpc>
                          <a:spcPct val="114000"/>
                        </a:lnSpc>
                        <a:tabLst>
                          <a:tab pos="168275" algn="l"/>
                        </a:tabLst>
                      </a:pPr>
                      <a:r>
                        <a:rPr lang="en-US" sz="2400" baseline="0" dirty="0" smtClean="0"/>
                        <a:t>Developing An Action Plan</a:t>
                      </a:r>
                      <a:endParaRPr lang="en-US" sz="2400" b="0" dirty="0"/>
                    </a:p>
                  </a:txBody>
                  <a:tcPr marT="45721" marB="45721"/>
                </a:tc>
              </a:tr>
              <a:tr h="3857358">
                <a:tc>
                  <a:txBody>
                    <a:bodyPr/>
                    <a:lstStyle/>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smtClean="0"/>
                        <a:t>Using</a:t>
                      </a:r>
                      <a:r>
                        <a:rPr lang="en-US" sz="2200" baseline="0" dirty="0" smtClean="0"/>
                        <a:t> the Action Planning Template in your Participant Guide, begin to plan what actions will be taken to support a culture of Academic Optimism. Consider incorporating the components of Academic Optimism and Growth Mindset as you design your plan.</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200" baseline="0" dirty="0" smtClean="0"/>
                        <a:t>During the process, plan for obstacles (speed bumps) and detours that may occur during the implementation stage.  </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200" baseline="0" dirty="0" smtClean="0"/>
                        <a:t>After completing the Action Planning Template, on the Journey Map, fill in the “journey” that you would like the school to take throughout the remainder of the school year to achieve the goal of a Culture of Academic Optimism which will lead to increased academic achievement for ALL students.</a:t>
                      </a:r>
                      <a:endParaRPr lang="en-US" sz="2200" dirty="0"/>
                    </a:p>
                  </a:txBody>
                  <a:tcPr marT="45721" marB="45721"/>
                </a:tc>
              </a:tr>
            </a:tbl>
          </a:graphicData>
        </a:graphic>
      </p:graphicFrame>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34</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9747" r="21365"/>
          <a:stretch/>
        </p:blipFill>
        <p:spPr>
          <a:xfrm>
            <a:off x="133353" y="16"/>
            <a:ext cx="858190" cy="1457325"/>
          </a:xfrm>
          <a:prstGeom prst="rect">
            <a:avLst/>
          </a:prstGeom>
        </p:spPr>
      </p:pic>
      <p:pic>
        <p:nvPicPr>
          <p:cNvPr id="7" name="Picture 5" descr="Picture10.png"/>
          <p:cNvPicPr>
            <a:picLocks noChangeAspect="1"/>
          </p:cNvPicPr>
          <p:nvPr/>
        </p:nvPicPr>
        <p:blipFill>
          <a:blip r:embed="rId4" cstate="print"/>
          <a:srcRect/>
          <a:stretch>
            <a:fillRect/>
          </a:stretch>
        </p:blipFill>
        <p:spPr bwMode="auto">
          <a:xfrm>
            <a:off x="7272338" y="5509051"/>
            <a:ext cx="947738" cy="1033463"/>
          </a:xfrm>
          <a:prstGeom prst="rect">
            <a:avLst/>
          </a:prstGeom>
          <a:noFill/>
          <a:ln w="9525">
            <a:noFill/>
            <a:miter lim="800000"/>
            <a:headEnd/>
            <a:tailEnd/>
          </a:ln>
        </p:spPr>
      </p:pic>
      <p:sp>
        <p:nvSpPr>
          <p:cNvPr id="4" name="Rectangle 3"/>
          <p:cNvSpPr/>
          <p:nvPr/>
        </p:nvSpPr>
        <p:spPr>
          <a:xfrm>
            <a:off x="7348350" y="5492651"/>
            <a:ext cx="723275" cy="646331"/>
          </a:xfrm>
          <a:prstGeom prst="rect">
            <a:avLst/>
          </a:prstGeom>
        </p:spPr>
        <p:txBody>
          <a:bodyPr wrap="none">
            <a:spAutoFit/>
          </a:bodyPr>
          <a:lstStyle/>
          <a:p>
            <a:pPr algn="ctr"/>
            <a:r>
              <a:rPr lang="en-US" dirty="0" smtClean="0"/>
              <a:t>Pages</a:t>
            </a:r>
          </a:p>
          <a:p>
            <a:pPr algn="ctr"/>
            <a:r>
              <a:rPr lang="en-US" dirty="0" smtClean="0"/>
              <a:t>22-24</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p:cNvSpPr>
            <a:spLocks noGrp="1"/>
          </p:cNvSpPr>
          <p:nvPr>
            <p:ph type="title"/>
          </p:nvPr>
        </p:nvSpPr>
        <p:spPr/>
        <p:txBody>
          <a:bodyPr/>
          <a:lstStyle/>
          <a:p>
            <a:r>
              <a:rPr lang="en-US" dirty="0" smtClean="0"/>
              <a:t>Bon Appétit</a:t>
            </a:r>
          </a:p>
        </p:txBody>
      </p:sp>
      <p:sp>
        <p:nvSpPr>
          <p:cNvPr id="5" name="Slide Number Placeholder 4"/>
          <p:cNvSpPr>
            <a:spLocks noGrp="1"/>
          </p:cNvSpPr>
          <p:nvPr>
            <p:ph type="sldNum" sz="quarter" idx="12"/>
          </p:nvPr>
        </p:nvSpPr>
        <p:spPr/>
        <p:txBody>
          <a:bodyPr/>
          <a:lstStyle/>
          <a:p>
            <a:pPr algn="r"/>
            <a:fld id="{8D79BE21-F712-4A53-802B-F850200F0AA7}" type="slidenum">
              <a:rPr lang="en-US" smtClean="0"/>
              <a:pPr algn="r"/>
              <a:t>35</a:t>
            </a:fld>
            <a:endParaRPr lang="en-US" dirty="0"/>
          </a:p>
        </p:txBody>
      </p:sp>
      <p:pic>
        <p:nvPicPr>
          <p:cNvPr id="107524" name="Picture 3" descr="C:\Users\rgeier\AppData\Local\Microsoft\Windows\Temporary Internet Files\Content.IE5\G4JOYO95\MP900439444[1].jpg"/>
          <p:cNvPicPr>
            <a:picLocks noGrp="1" noChangeAspect="1" noChangeArrowheads="1"/>
          </p:cNvPicPr>
          <p:nvPr>
            <p:ph idx="4294967295"/>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574" r="6766"/>
          <a:stretch/>
        </p:blipFill>
        <p:spPr>
          <a:xfrm>
            <a:off x="4111943" y="1379855"/>
            <a:ext cx="4833937" cy="4038600"/>
          </a:xfr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37447"/>
            <a:ext cx="8153400" cy="3893374"/>
          </a:xfrm>
        </p:spPr>
        <p:txBody>
          <a:bodyPr/>
          <a:lstStyle/>
          <a:p>
            <a:pPr marL="0" lvl="0" indent="0">
              <a:spcBef>
                <a:spcPts val="1800"/>
              </a:spcBef>
              <a:spcAft>
                <a:spcPts val="1200"/>
              </a:spcAft>
              <a:buNone/>
              <a:defRPr/>
            </a:pPr>
            <a:r>
              <a:rPr lang="en-US" dirty="0"/>
              <a:t>Thank you for attending </a:t>
            </a:r>
            <a:r>
              <a:rPr lang="en-US" dirty="0" smtClean="0"/>
              <a:t>Module 1a’s session, </a:t>
            </a:r>
            <a:r>
              <a:rPr lang="en-US" i="1" dirty="0" smtClean="0"/>
              <a:t>Developing a Culture of Academic Optimism</a:t>
            </a:r>
            <a:r>
              <a:rPr lang="en-US" dirty="0" smtClean="0"/>
              <a:t>.</a:t>
            </a:r>
          </a:p>
          <a:p>
            <a:pPr marL="0" lvl="0" indent="0">
              <a:spcBef>
                <a:spcPts val="1800"/>
              </a:spcBef>
              <a:spcAft>
                <a:spcPts val="1200"/>
              </a:spcAft>
              <a:buNone/>
              <a:defRPr/>
            </a:pPr>
            <a:r>
              <a:rPr lang="en-US" dirty="0" smtClean="0"/>
              <a:t>Your </a:t>
            </a:r>
            <a:r>
              <a:rPr lang="en-US" dirty="0"/>
              <a:t>feedback is very important to us! Please fill out a short survey about </a:t>
            </a:r>
            <a:r>
              <a:rPr lang="en-US" dirty="0" smtClean="0"/>
              <a:t>this morning’s </a:t>
            </a:r>
            <a:r>
              <a:rPr lang="en-US" dirty="0"/>
              <a:t>session. </a:t>
            </a:r>
          </a:p>
          <a:p>
            <a:pPr marL="0" indent="0">
              <a:buNone/>
            </a:pPr>
            <a:r>
              <a:rPr lang="en-US" dirty="0"/>
              <a:t>The survey is located here</a:t>
            </a:r>
            <a:r>
              <a:rPr lang="en-US" dirty="0" smtClean="0"/>
              <a:t>: </a:t>
            </a:r>
            <a:r>
              <a:rPr lang="en-US" u="sng" dirty="0">
                <a:hlinkClick r:id="rId3"/>
              </a:rPr>
              <a:t>http://surveys.pcgus.com/s3/CT-Module-1a</a:t>
            </a:r>
            <a:endParaRPr lang="en-US" dirty="0"/>
          </a:p>
          <a:p>
            <a:pPr marL="0" lvl="0" indent="0">
              <a:spcBef>
                <a:spcPts val="1200"/>
              </a:spcBef>
              <a:buNone/>
              <a:defRPr/>
            </a:pPr>
            <a:endParaRPr lang="en-US" dirty="0" smtClean="0"/>
          </a:p>
        </p:txBody>
      </p:sp>
      <p:sp>
        <p:nvSpPr>
          <p:cNvPr id="3" name="Title 2"/>
          <p:cNvSpPr>
            <a:spLocks noGrp="1"/>
          </p:cNvSpPr>
          <p:nvPr>
            <p:ph type="title"/>
          </p:nvPr>
        </p:nvSpPr>
        <p:spPr/>
        <p:txBody>
          <a:bodyPr/>
          <a:lstStyle/>
          <a:p>
            <a:r>
              <a:rPr lang="en-US" dirty="0" smtClean="0"/>
              <a:t>Session Evaluation</a:t>
            </a:r>
            <a:endParaRPr lang="en-US" dirty="0"/>
          </a:p>
        </p:txBody>
      </p:sp>
      <p:sp>
        <p:nvSpPr>
          <p:cNvPr id="4" name="Footer Placeholder 3"/>
          <p:cNvSpPr>
            <a:spLocks noGrp="1"/>
          </p:cNvSpPr>
          <p:nvPr>
            <p:ph type="ftr" sz="quarter" idx="10"/>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EE3D4692-A625-460F-A072-DE10EEAA5719}" type="slidenum">
              <a:rPr lang="en-US" smtClean="0">
                <a:solidFill>
                  <a:prstClr val="white"/>
                </a:solidFill>
              </a:rPr>
              <a:pPr/>
              <a:t>36</a:t>
            </a:fld>
            <a:endParaRPr lang="en-US" dirty="0">
              <a:solidFill>
                <a:prstClr val="white"/>
              </a:solidFill>
            </a:endParaRPr>
          </a:p>
        </p:txBody>
      </p:sp>
    </p:spTree>
    <p:extLst>
      <p:ext uri="{BB962C8B-B14F-4D97-AF65-F5344CB8AC3E}">
        <p14:creationId xmlns:p14="http://schemas.microsoft.com/office/powerpoint/2010/main" val="77493048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244" y="1774222"/>
            <a:ext cx="8144810" cy="1523495"/>
          </a:xfrm>
        </p:spPr>
        <p:txBody>
          <a:bodyPr/>
          <a:lstStyle/>
          <a:p>
            <a:r>
              <a:rPr lang="en-US" sz="4000" b="1" dirty="0">
                <a:effectLst/>
              </a:rPr>
              <a:t>Meeting the Challenge: </a:t>
            </a:r>
            <a:br>
              <a:rPr lang="en-US" sz="4000" b="1" dirty="0">
                <a:effectLst/>
              </a:rPr>
            </a:br>
            <a:r>
              <a:rPr lang="en-US" sz="4000" b="1" dirty="0">
                <a:effectLst/>
              </a:rPr>
              <a:t>CT Core Standards Success for English Learners and Students with Disabilities</a:t>
            </a:r>
            <a:endParaRPr lang="en-US" sz="4000" dirty="0">
              <a:effectLst/>
            </a:endParaRPr>
          </a:p>
        </p:txBody>
      </p:sp>
      <p:sp>
        <p:nvSpPr>
          <p:cNvPr id="6" name="Subtitle 5"/>
          <p:cNvSpPr>
            <a:spLocks noGrp="1"/>
          </p:cNvSpPr>
          <p:nvPr>
            <p:ph type="subTitle" idx="1"/>
          </p:nvPr>
        </p:nvSpPr>
        <p:spPr>
          <a:xfrm>
            <a:off x="400890" y="3556491"/>
            <a:ext cx="8171704" cy="545047"/>
          </a:xfrm>
        </p:spPr>
        <p:txBody>
          <a:bodyPr/>
          <a:lstStyle/>
          <a:p>
            <a:pPr lvl="0"/>
            <a:r>
              <a:rPr lang="en-US" i="1" dirty="0">
                <a:solidFill>
                  <a:schemeClr val="tx1">
                    <a:lumMod val="50000"/>
                    <a:lumOff val="50000"/>
                  </a:schemeClr>
                </a:solidFill>
              </a:rPr>
              <a:t>A </a:t>
            </a:r>
            <a:r>
              <a:rPr lang="en-US" i="1" dirty="0" smtClean="0">
                <a:solidFill>
                  <a:schemeClr val="tx1">
                    <a:lumMod val="50000"/>
                    <a:lumOff val="50000"/>
                  </a:schemeClr>
                </a:solidFill>
              </a:rPr>
              <a:t>Professional </a:t>
            </a:r>
            <a:r>
              <a:rPr lang="en-US" i="1" dirty="0">
                <a:solidFill>
                  <a:schemeClr val="tx1">
                    <a:lumMod val="50000"/>
                    <a:lumOff val="50000"/>
                  </a:schemeClr>
                </a:solidFill>
              </a:rPr>
              <a:t>L</a:t>
            </a:r>
            <a:r>
              <a:rPr lang="en-US" i="1" dirty="0" smtClean="0">
                <a:solidFill>
                  <a:schemeClr val="tx1">
                    <a:lumMod val="50000"/>
                    <a:lumOff val="50000"/>
                  </a:schemeClr>
                </a:solidFill>
              </a:rPr>
              <a:t>earning </a:t>
            </a:r>
            <a:r>
              <a:rPr lang="en-US" i="1" dirty="0">
                <a:solidFill>
                  <a:schemeClr val="tx1">
                    <a:lumMod val="50000"/>
                    <a:lumOff val="50000"/>
                  </a:schemeClr>
                </a:solidFill>
              </a:rPr>
              <a:t>O</a:t>
            </a:r>
            <a:r>
              <a:rPr lang="en-US" i="1" dirty="0" smtClean="0">
                <a:solidFill>
                  <a:schemeClr val="tx1">
                    <a:lumMod val="50000"/>
                    <a:lumOff val="50000"/>
                  </a:schemeClr>
                </a:solidFill>
              </a:rPr>
              <a:t>pportunity </a:t>
            </a:r>
            <a:r>
              <a:rPr lang="en-US" i="1" dirty="0">
                <a:solidFill>
                  <a:schemeClr val="tx1">
                    <a:lumMod val="50000"/>
                    <a:lumOff val="50000"/>
                  </a:schemeClr>
                </a:solidFill>
              </a:rPr>
              <a:t>for </a:t>
            </a:r>
            <a:r>
              <a:rPr lang="en-US" i="1" dirty="0" smtClean="0">
                <a:solidFill>
                  <a:schemeClr val="tx1">
                    <a:lumMod val="50000"/>
                    <a:lumOff val="50000"/>
                  </a:schemeClr>
                </a:solidFill>
              </a:rPr>
              <a:t>School Teams </a:t>
            </a:r>
            <a:r>
              <a:rPr lang="en-US" i="1" dirty="0">
                <a:solidFill>
                  <a:schemeClr val="tx1">
                    <a:lumMod val="50000"/>
                    <a:lumOff val="50000"/>
                  </a:schemeClr>
                </a:solidFill>
              </a:rPr>
              <a:t>D</a:t>
            </a:r>
            <a:r>
              <a:rPr lang="en-US" i="1" dirty="0" smtClean="0">
                <a:solidFill>
                  <a:schemeClr val="tx1">
                    <a:lumMod val="50000"/>
                    <a:lumOff val="50000"/>
                  </a:schemeClr>
                </a:solidFill>
              </a:rPr>
              <a:t>edicated </a:t>
            </a:r>
            <a:r>
              <a:rPr lang="en-US" i="1" dirty="0">
                <a:solidFill>
                  <a:schemeClr val="tx1">
                    <a:lumMod val="50000"/>
                    <a:lumOff val="50000"/>
                  </a:schemeClr>
                </a:solidFill>
              </a:rPr>
              <a:t>to the </a:t>
            </a:r>
            <a:r>
              <a:rPr lang="en-US" i="1" dirty="0" smtClean="0">
                <a:solidFill>
                  <a:schemeClr val="tx1">
                    <a:lumMod val="50000"/>
                    <a:lumOff val="50000"/>
                  </a:schemeClr>
                </a:solidFill>
              </a:rPr>
              <a:t>Success </a:t>
            </a:r>
            <a:r>
              <a:rPr lang="en-US" i="1" dirty="0">
                <a:solidFill>
                  <a:schemeClr val="tx1">
                    <a:lumMod val="50000"/>
                    <a:lumOff val="50000"/>
                  </a:schemeClr>
                </a:solidFill>
              </a:rPr>
              <a:t>of ALL </a:t>
            </a:r>
            <a:r>
              <a:rPr lang="en-US" i="1" dirty="0" smtClean="0">
                <a:solidFill>
                  <a:schemeClr val="tx1">
                    <a:lumMod val="50000"/>
                    <a:lumOff val="50000"/>
                  </a:schemeClr>
                </a:solidFill>
              </a:rPr>
              <a:t>Students</a:t>
            </a:r>
          </a:p>
          <a:p>
            <a:pPr lvl="0"/>
            <a:endParaRPr lang="en-US" dirty="0" smtClean="0">
              <a:solidFill>
                <a:schemeClr val="tx1">
                  <a:lumMod val="50000"/>
                  <a:lumOff val="50000"/>
                </a:schemeClr>
              </a:solidFill>
            </a:endParaRPr>
          </a:p>
        </p:txBody>
      </p:sp>
      <p:sp>
        <p:nvSpPr>
          <p:cNvPr id="7" name="Subtitle 5"/>
          <p:cNvSpPr txBox="1">
            <a:spLocks/>
          </p:cNvSpPr>
          <p:nvPr/>
        </p:nvSpPr>
        <p:spPr>
          <a:xfrm>
            <a:off x="400890" y="4613483"/>
            <a:ext cx="7763774" cy="1055674"/>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i="1"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smtClean="0">
                <a:solidFill>
                  <a:schemeClr val="tx2"/>
                </a:solidFill>
              </a:rPr>
              <a:t>Module 1b: </a:t>
            </a:r>
            <a:endParaRPr lang="en-US" b="1" i="0" dirty="0">
              <a:solidFill>
                <a:schemeClr val="tx2"/>
              </a:solidFill>
            </a:endParaRPr>
          </a:p>
          <a:p>
            <a:pPr>
              <a:spcBef>
                <a:spcPts val="600"/>
              </a:spcBef>
            </a:pPr>
            <a:r>
              <a:rPr lang="en-US" b="1" i="0" dirty="0">
                <a:solidFill>
                  <a:schemeClr val="tx2"/>
                </a:solidFill>
              </a:rPr>
              <a:t>Universal Design for </a:t>
            </a:r>
            <a:r>
              <a:rPr lang="en-US" b="1" i="0" dirty="0" smtClean="0">
                <a:solidFill>
                  <a:schemeClr val="tx2"/>
                </a:solidFill>
              </a:rPr>
              <a:t>Learning</a:t>
            </a:r>
            <a:endParaRPr lang="en-US" b="1" i="0" dirty="0">
              <a:solidFill>
                <a:schemeClr val="tx2"/>
              </a:solidFill>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06"/>
                    </a14:imgEffect>
                  </a14:imgLayer>
                </a14:imgProps>
              </a:ext>
              <a:ext uri="{28A0092B-C50C-407E-A947-70E740481C1C}">
                <a14:useLocalDpi xmlns:a14="http://schemas.microsoft.com/office/drawing/2010/main" val="0"/>
              </a:ext>
            </a:extLst>
          </a:blip>
          <a:stretch>
            <a:fillRect/>
          </a:stretch>
        </p:blipFill>
        <p:spPr>
          <a:xfrm>
            <a:off x="7616444" y="169357"/>
            <a:ext cx="1371600" cy="16383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90" y="371250"/>
            <a:ext cx="4000000" cy="888889"/>
          </a:xfrm>
          <a:prstGeom prst="rect">
            <a:avLst/>
          </a:prstGeom>
        </p:spPr>
      </p:pic>
    </p:spTree>
    <p:extLst>
      <p:ext uri="{BB962C8B-B14F-4D97-AF65-F5344CB8AC3E}">
        <p14:creationId xmlns:p14="http://schemas.microsoft.com/office/powerpoint/2010/main" val="104167262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Essential Questions</a:t>
            </a:r>
            <a:endParaRPr lang="en-US" sz="4400" dirty="0"/>
          </a:p>
        </p:txBody>
      </p:sp>
      <p:sp>
        <p:nvSpPr>
          <p:cNvPr id="3" name="Content Placeholder 2"/>
          <p:cNvSpPr>
            <a:spLocks noGrp="1"/>
          </p:cNvSpPr>
          <p:nvPr>
            <p:ph type="body" sz="quarter" idx="10"/>
          </p:nvPr>
        </p:nvSpPr>
        <p:spPr>
          <a:xfrm>
            <a:off x="298288" y="1280160"/>
            <a:ext cx="8382000" cy="4244969"/>
          </a:xfrm>
          <a:prstGeom prst="rect">
            <a:avLst/>
          </a:prstGeom>
        </p:spPr>
        <p:txBody>
          <a:bodyPr>
            <a:normAutofit fontScale="85000" lnSpcReduction="20000"/>
          </a:bodyPr>
          <a:lstStyle/>
          <a:p>
            <a:pPr>
              <a:lnSpc>
                <a:spcPct val="134000"/>
              </a:lnSpc>
            </a:pPr>
            <a:r>
              <a:rPr lang="en-US" dirty="0" smtClean="0"/>
              <a:t>How can I </a:t>
            </a:r>
            <a:r>
              <a:rPr lang="en-US" i="1" dirty="0" smtClean="0"/>
              <a:t>support the widest range of diversity </a:t>
            </a:r>
            <a:r>
              <a:rPr lang="en-US" dirty="0" smtClean="0"/>
              <a:t>represented in my students so they all can be successful?</a:t>
            </a:r>
          </a:p>
          <a:p>
            <a:pPr>
              <a:lnSpc>
                <a:spcPct val="134000"/>
              </a:lnSpc>
            </a:pPr>
            <a:r>
              <a:rPr lang="en-US" dirty="0" smtClean="0"/>
              <a:t>How can I facilitate learning and success of all my students in a manner that I know is </a:t>
            </a:r>
            <a:r>
              <a:rPr lang="en-US" i="1" dirty="0" smtClean="0"/>
              <a:t>research-based?</a:t>
            </a:r>
          </a:p>
          <a:p>
            <a:pPr>
              <a:lnSpc>
                <a:spcPct val="134000"/>
              </a:lnSpc>
            </a:pPr>
            <a:r>
              <a:rPr lang="en-US" dirty="0" smtClean="0"/>
              <a:t>How can I plan and integrate instructional practices based on </a:t>
            </a:r>
            <a:r>
              <a:rPr lang="en-US" i="1" dirty="0" smtClean="0"/>
              <a:t>Universal Design for Learning (UDL)</a:t>
            </a:r>
            <a:r>
              <a:rPr lang="en-US" dirty="0" smtClean="0"/>
              <a:t>?</a:t>
            </a:r>
            <a:r>
              <a:rPr lang="en-US" i="1" dirty="0" smtClean="0"/>
              <a:t> </a:t>
            </a:r>
          </a:p>
          <a:p>
            <a:pPr>
              <a:lnSpc>
                <a:spcPct val="134000"/>
              </a:lnSpc>
            </a:pPr>
            <a:r>
              <a:rPr lang="en-US" dirty="0" smtClean="0"/>
              <a:t>How can I continue to learn about UDL and meaningfully </a:t>
            </a:r>
            <a:r>
              <a:rPr lang="en-US" i="1" dirty="0" smtClean="0"/>
              <a:t>collaborate</a:t>
            </a:r>
            <a:r>
              <a:rPr lang="en-US" dirty="0" smtClean="0"/>
              <a:t> with colleagues to </a:t>
            </a:r>
            <a:r>
              <a:rPr lang="en-US" i="1" dirty="0" smtClean="0"/>
              <a:t>work smarter,</a:t>
            </a:r>
            <a:r>
              <a:rPr lang="en-US" dirty="0" smtClean="0"/>
              <a:t> not harder?</a:t>
            </a:r>
            <a:endParaRPr lang="en-US"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38</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411729676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2"/>
          <p:cNvSpPr>
            <a:spLocks noGrp="1"/>
          </p:cNvSpPr>
          <p:nvPr>
            <p:ph type="title"/>
          </p:nvPr>
        </p:nvSpPr>
        <p:spPr/>
        <p:txBody>
          <a:bodyPr/>
          <a:lstStyle/>
          <a:p>
            <a:r>
              <a:rPr lang="en-US" dirty="0" smtClean="0"/>
              <a:t>Afternoon Session Agenda</a:t>
            </a:r>
            <a:endParaRPr lang="en-US" dirty="0"/>
          </a:p>
        </p:txBody>
      </p:sp>
      <p:sp>
        <p:nvSpPr>
          <p:cNvPr id="25602" name="Content Placeholder 7"/>
          <p:cNvSpPr>
            <a:spLocks noGrp="1"/>
          </p:cNvSpPr>
          <p:nvPr>
            <p:ph type="body" sz="quarter" idx="10"/>
          </p:nvPr>
        </p:nvSpPr>
        <p:spPr>
          <a:xfrm>
            <a:off x="381000" y="1411552"/>
            <a:ext cx="7662333" cy="4081117"/>
          </a:xfrm>
        </p:spPr>
        <p:txBody>
          <a:bodyPr/>
          <a:lstStyle/>
          <a:p>
            <a:r>
              <a:rPr lang="en-US" dirty="0" smtClean="0"/>
              <a:t>Universal Design for Learning (UDL)</a:t>
            </a:r>
          </a:p>
          <a:p>
            <a:pPr lvl="1">
              <a:spcBef>
                <a:spcPts val="1200"/>
              </a:spcBef>
            </a:pPr>
            <a:r>
              <a:rPr lang="en-US" dirty="0" smtClean="0"/>
              <a:t>Introductory Activities: Pre-Assessment Interactive Poll</a:t>
            </a:r>
          </a:p>
          <a:p>
            <a:pPr lvl="1">
              <a:spcBef>
                <a:spcPts val="1200"/>
              </a:spcBef>
            </a:pPr>
            <a:r>
              <a:rPr lang="en-US" dirty="0" smtClean="0"/>
              <a:t>The </a:t>
            </a:r>
            <a:r>
              <a:rPr lang="en-US" dirty="0"/>
              <a:t>Foundation for UDL</a:t>
            </a:r>
            <a:endParaRPr lang="en-US" sz="2400" dirty="0"/>
          </a:p>
          <a:p>
            <a:pPr lvl="1">
              <a:spcBef>
                <a:spcPts val="1200"/>
              </a:spcBef>
            </a:pPr>
            <a:r>
              <a:rPr lang="en-US" dirty="0"/>
              <a:t>UDL in Practice</a:t>
            </a:r>
            <a:endParaRPr lang="en-US" sz="2400" dirty="0"/>
          </a:p>
          <a:p>
            <a:pPr lvl="1">
              <a:spcBef>
                <a:spcPts val="1200"/>
              </a:spcBef>
            </a:pPr>
            <a:r>
              <a:rPr lang="en-US" dirty="0"/>
              <a:t>UDL for Unit &amp; Lesson Planning</a:t>
            </a:r>
            <a:endParaRPr lang="en-US" sz="2400" dirty="0"/>
          </a:p>
          <a:p>
            <a:pPr lvl="1">
              <a:spcBef>
                <a:spcPts val="1200"/>
              </a:spcBef>
            </a:pPr>
            <a:r>
              <a:rPr lang="en-US" dirty="0"/>
              <a:t>Reflection, Next Steps, and Session Evaluation</a:t>
            </a:r>
            <a:endParaRPr lang="en-US" sz="2400" dirty="0"/>
          </a:p>
          <a:p>
            <a:pPr lvl="1">
              <a:spcBef>
                <a:spcPts val="1200"/>
              </a:spcBef>
            </a:pPr>
            <a:endParaRPr lang="en-US" dirty="0" smtClean="0"/>
          </a:p>
        </p:txBody>
      </p:sp>
      <p:sp>
        <p:nvSpPr>
          <p:cNvPr id="25605" name="Rectangle 5"/>
          <p:cNvSpPr>
            <a:spLocks noChangeArrowheads="1"/>
          </p:cNvSpPr>
          <p:nvPr/>
        </p:nvSpPr>
        <p:spPr bwMode="auto">
          <a:xfrm>
            <a:off x="4227513" y="3244850"/>
            <a:ext cx="184150" cy="368300"/>
          </a:xfrm>
          <a:prstGeom prst="rect">
            <a:avLst/>
          </a:prstGeom>
          <a:noFill/>
          <a:ln w="9525">
            <a:noFill/>
            <a:miter lim="800000"/>
            <a:headEnd/>
            <a:tailEnd/>
          </a:ln>
        </p:spPr>
        <p:txBody>
          <a:bodyPr wrap="none">
            <a:spAutoFit/>
          </a:bodyPr>
          <a:lstStyle/>
          <a:p>
            <a:pPr eaLnBrk="1" hangingPunct="1"/>
            <a:endParaRPr lang="en-US" dirty="0"/>
          </a:p>
        </p:txBody>
      </p:sp>
      <p:sp>
        <p:nvSpPr>
          <p:cNvPr id="7" name="Footer Placeholder 6"/>
          <p:cNvSpPr>
            <a:spLocks noGrp="1"/>
          </p:cNvSpPr>
          <p:nvPr>
            <p:ph type="ftr" sz="quarter" idx="3"/>
          </p:nvPr>
        </p:nvSpPr>
        <p:spPr/>
        <p:txBody>
          <a:bodyPr/>
          <a:lstStyle/>
          <a:p>
            <a:r>
              <a:rPr lang="en-US" dirty="0" smtClean="0"/>
              <a:t> </a:t>
            </a:r>
            <a:endParaRPr lang="en-US" dirty="0"/>
          </a:p>
        </p:txBody>
      </p:sp>
      <p:sp>
        <p:nvSpPr>
          <p:cNvPr id="2" name="Slide Number Placeholder 1"/>
          <p:cNvSpPr>
            <a:spLocks noGrp="1"/>
          </p:cNvSpPr>
          <p:nvPr>
            <p:ph type="sldNum" sz="quarter" idx="4"/>
          </p:nvPr>
        </p:nvSpPr>
        <p:spPr/>
        <p:txBody>
          <a:bodyPr/>
          <a:lstStyle/>
          <a:p>
            <a:pPr algn="r"/>
            <a:fld id="{8D79BE21-F712-4A53-802B-F850200F0AA7}" type="slidenum">
              <a:rPr lang="en-US" smtClean="0"/>
              <a:pPr algn="r"/>
              <a:t>39</a:t>
            </a:fld>
            <a:endParaRPr lang="en-US" dirty="0"/>
          </a:p>
        </p:txBody>
      </p:sp>
    </p:spTree>
    <p:extLst>
      <p:ext uri="{BB962C8B-B14F-4D97-AF65-F5344CB8AC3E}">
        <p14:creationId xmlns:p14="http://schemas.microsoft.com/office/powerpoint/2010/main" val="337642103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3"/>
          <p:cNvSpPr>
            <a:spLocks noGrp="1"/>
          </p:cNvSpPr>
          <p:nvPr>
            <p:ph type="title"/>
          </p:nvPr>
        </p:nvSpPr>
        <p:spPr/>
        <p:txBody>
          <a:bodyPr>
            <a:normAutofit/>
          </a:bodyPr>
          <a:lstStyle/>
          <a:p>
            <a:r>
              <a:rPr lang="en-US" sz="4200" dirty="0" smtClean="0"/>
              <a:t>Pre-Assessment Interactive Poll</a:t>
            </a:r>
          </a:p>
        </p:txBody>
      </p:sp>
      <p:sp>
        <p:nvSpPr>
          <p:cNvPr id="54275" name="Content Placeholder 2"/>
          <p:cNvSpPr>
            <a:spLocks noGrp="1"/>
          </p:cNvSpPr>
          <p:nvPr>
            <p:ph type="body" sz="quarter" idx="10"/>
          </p:nvPr>
        </p:nvSpPr>
        <p:spPr>
          <a:xfrm>
            <a:off x="381000" y="1417320"/>
            <a:ext cx="3725174" cy="3964162"/>
          </a:xfrm>
        </p:spPr>
        <p:txBody>
          <a:bodyPr/>
          <a:lstStyle/>
          <a:p>
            <a:pPr marL="0" indent="0">
              <a:buNone/>
            </a:pPr>
            <a:r>
              <a:rPr lang="en-US" sz="2800" dirty="0" smtClean="0"/>
              <a:t>Using your cell phone, answer the poll questions on the next slide regarding Academic Optimism and Growth Mindset. As participants begin to answer, the results will show on the screen.</a:t>
            </a:r>
          </a:p>
          <a:p>
            <a:endParaRPr lang="en-US" sz="2800" dirty="0" smtClean="0">
              <a:hlinkClick r:id="rId3"/>
            </a:endParaRPr>
          </a:p>
        </p:txBody>
      </p:sp>
      <p:sp>
        <p:nvSpPr>
          <p:cNvPr id="6" name="Slide Number Placeholder 5"/>
          <p:cNvSpPr>
            <a:spLocks noGrp="1"/>
          </p:cNvSpPr>
          <p:nvPr>
            <p:ph type="sldNum" sz="quarter" idx="12"/>
          </p:nvPr>
        </p:nvSpPr>
        <p:spPr/>
        <p:txBody>
          <a:bodyPr/>
          <a:lstStyle/>
          <a:p>
            <a:fld id="{078360C9-3A6F-4035-BE39-67F5E2C63EB6}" type="slidenum">
              <a:rPr lang="en-US" smtClean="0"/>
              <a:pPr/>
              <a:t>4</a:t>
            </a:fld>
            <a:endParaRPr lang="en-US" dirty="0"/>
          </a:p>
        </p:txBody>
      </p:sp>
      <p:pic>
        <p:nvPicPr>
          <p:cNvPr id="91140" name="Picture 2"/>
          <p:cNvPicPr>
            <a:picLocks noChangeAspect="1" noChangeArrowheads="1"/>
          </p:cNvPicPr>
          <p:nvPr/>
        </p:nvPicPr>
        <p:blipFill>
          <a:blip r:embed="rId4" cstate="print"/>
          <a:srcRect/>
          <a:stretch>
            <a:fillRect/>
          </a:stretch>
        </p:blipFill>
        <p:spPr bwMode="auto">
          <a:xfrm>
            <a:off x="4514850" y="1295400"/>
            <a:ext cx="4191000" cy="3838575"/>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You are Here! Introductory Activities</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599649000"/>
              </p:ext>
            </p:extLst>
          </p:nvPr>
        </p:nvGraphicFramePr>
        <p:xfrm>
          <a:off x="301625" y="1607276"/>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645725" y="2104367"/>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p:cNvSpPr>
            <a:spLocks noGrp="1"/>
          </p:cNvSpPr>
          <p:nvPr>
            <p:ph type="ftr" sz="quarter" idx="3"/>
          </p:nvPr>
        </p:nvSpPr>
        <p:spPr/>
        <p:txBody>
          <a:bodyPr/>
          <a:lstStyle/>
          <a:p>
            <a:r>
              <a:rPr lang="en-US" dirty="0" smtClean="0"/>
              <a:t> </a:t>
            </a:r>
            <a:endParaRPr lang="en-US" dirty="0"/>
          </a:p>
        </p:txBody>
      </p:sp>
      <p:sp>
        <p:nvSpPr>
          <p:cNvPr id="11" name="Slide Number Placeholder 10"/>
          <p:cNvSpPr>
            <a:spLocks noGrp="1"/>
          </p:cNvSpPr>
          <p:nvPr>
            <p:ph type="sldNum" sz="quarter" idx="4"/>
          </p:nvPr>
        </p:nvSpPr>
        <p:spPr/>
        <p:txBody>
          <a:bodyPr/>
          <a:lstStyle/>
          <a:p>
            <a:pPr algn="r"/>
            <a:fld id="{8D79BE21-F712-4A53-802B-F850200F0AA7}" type="slidenum">
              <a:rPr lang="en-US" smtClean="0"/>
              <a:pPr algn="r"/>
              <a:t>40</a:t>
            </a:fld>
            <a:endParaRPr lang="en-US" dirty="0"/>
          </a:p>
        </p:txBody>
      </p:sp>
    </p:spTree>
    <p:extLst>
      <p:ext uri="{BB962C8B-B14F-4D97-AF65-F5344CB8AC3E}">
        <p14:creationId xmlns:p14="http://schemas.microsoft.com/office/powerpoint/2010/main" val="246313191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Just the Facts </a:t>
            </a:r>
            <a:endParaRPr lang="en-US" sz="4400" dirty="0"/>
          </a:p>
        </p:txBody>
      </p:sp>
      <p:sp>
        <p:nvSpPr>
          <p:cNvPr id="3" name="Content Placeholder 2"/>
          <p:cNvSpPr>
            <a:spLocks noGrp="1"/>
          </p:cNvSpPr>
          <p:nvPr>
            <p:ph type="body" sz="quarter" idx="10"/>
          </p:nvPr>
        </p:nvSpPr>
        <p:spPr>
          <a:xfrm>
            <a:off x="381000" y="1228943"/>
            <a:ext cx="8382000" cy="4244969"/>
          </a:xfrm>
          <a:prstGeom prst="rect">
            <a:avLst/>
          </a:prstGeom>
        </p:spPr>
        <p:txBody>
          <a:bodyPr>
            <a:normAutofit/>
          </a:bodyPr>
          <a:lstStyle/>
          <a:p>
            <a:pPr>
              <a:lnSpc>
                <a:spcPct val="110000"/>
              </a:lnSpc>
            </a:pPr>
            <a:r>
              <a:rPr lang="en-US" dirty="0" smtClean="0"/>
              <a:t>Over _______ % of students with disabilities spend at least 80% of the day in general education.</a:t>
            </a:r>
            <a:r>
              <a:rPr lang="en-US" baseline="30000" dirty="0" smtClean="0"/>
              <a:t>*</a:t>
            </a:r>
          </a:p>
          <a:p>
            <a:pPr>
              <a:lnSpc>
                <a:spcPct val="110000"/>
              </a:lnSpc>
            </a:pPr>
            <a:r>
              <a:rPr lang="en-US" dirty="0" smtClean="0"/>
              <a:t>Over ______ </a:t>
            </a:r>
            <a:r>
              <a:rPr lang="en-US" dirty="0"/>
              <a:t>%</a:t>
            </a:r>
            <a:r>
              <a:rPr lang="en-US" dirty="0" smtClean="0"/>
              <a:t> of public school students are English learners.</a:t>
            </a:r>
            <a:r>
              <a:rPr lang="en-US" baseline="30000" dirty="0" smtClean="0"/>
              <a:t>*</a:t>
            </a:r>
          </a:p>
          <a:p>
            <a:pPr>
              <a:lnSpc>
                <a:spcPct val="110000"/>
              </a:lnSpc>
            </a:pPr>
            <a:endParaRPr lang="en-US" baseline="30000" dirty="0"/>
          </a:p>
          <a:p>
            <a:pPr>
              <a:lnSpc>
                <a:spcPct val="110000"/>
              </a:lnSpc>
            </a:pPr>
            <a:endParaRPr lang="en-US" baseline="30000" dirty="0" smtClean="0"/>
          </a:p>
          <a:p>
            <a:pPr>
              <a:lnSpc>
                <a:spcPct val="110000"/>
              </a:lnSpc>
            </a:pPr>
            <a:endParaRPr lang="en-US" baseline="30000" dirty="0"/>
          </a:p>
          <a:p>
            <a:pPr marL="0" indent="0">
              <a:lnSpc>
                <a:spcPct val="110000"/>
              </a:lnSpc>
              <a:buNone/>
            </a:pPr>
            <a:endParaRPr lang="en-US" baseline="30000" dirty="0"/>
          </a:p>
          <a:p>
            <a:pPr>
              <a:lnSpc>
                <a:spcPct val="110000"/>
              </a:lnSpc>
            </a:pPr>
            <a:endParaRPr lang="en-US" baseline="300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41</a:t>
            </a:fld>
            <a:endParaRPr lang="en-US" dirty="0"/>
          </a:p>
        </p:txBody>
      </p:sp>
      <p:sp>
        <p:nvSpPr>
          <p:cNvPr id="8" name="TextBox 7"/>
          <p:cNvSpPr txBox="1"/>
          <p:nvPr/>
        </p:nvSpPr>
        <p:spPr>
          <a:xfrm>
            <a:off x="708338" y="5589431"/>
            <a:ext cx="7701566" cy="369332"/>
          </a:xfrm>
          <a:prstGeom prst="rect">
            <a:avLst/>
          </a:prstGeom>
          <a:noFill/>
        </p:spPr>
        <p:txBody>
          <a:bodyPr wrap="square" rtlCol="0">
            <a:spAutoFit/>
          </a:bodyPr>
          <a:lstStyle/>
          <a:p>
            <a:r>
              <a:rPr lang="en-US" dirty="0" smtClean="0"/>
              <a:t>* The Condition of Education (2014). National Center for Education Statistics. </a:t>
            </a:r>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941106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the Facts </a:t>
            </a:r>
            <a:endParaRPr lang="en-US" dirty="0"/>
          </a:p>
        </p:txBody>
      </p:sp>
      <p:sp>
        <p:nvSpPr>
          <p:cNvPr id="3" name="Content Placeholder 2"/>
          <p:cNvSpPr>
            <a:spLocks noGrp="1"/>
          </p:cNvSpPr>
          <p:nvPr>
            <p:ph type="body" sz="quarter" idx="10"/>
          </p:nvPr>
        </p:nvSpPr>
        <p:spPr>
          <a:xfrm>
            <a:off x="381000" y="1418061"/>
            <a:ext cx="8382000" cy="3890296"/>
          </a:xfrm>
        </p:spPr>
        <p:txBody>
          <a:bodyPr/>
          <a:lstStyle/>
          <a:p>
            <a:pPr>
              <a:lnSpc>
                <a:spcPct val="110000"/>
              </a:lnSpc>
            </a:pPr>
            <a:r>
              <a:rPr lang="en-US" dirty="0" smtClean="0"/>
              <a:t>Over </a:t>
            </a:r>
            <a:r>
              <a:rPr lang="en-US" dirty="0" smtClean="0">
                <a:solidFill>
                  <a:srgbClr val="FF0000"/>
                </a:solidFill>
              </a:rPr>
              <a:t>62</a:t>
            </a:r>
            <a:r>
              <a:rPr lang="en-US" dirty="0" smtClean="0"/>
              <a:t>% of students with disabilities spend at least 80</a:t>
            </a:r>
            <a:r>
              <a:rPr lang="en-US" dirty="0" smtClean="0">
                <a:solidFill>
                  <a:srgbClr val="FF0000"/>
                </a:solidFill>
              </a:rPr>
              <a:t> </a:t>
            </a:r>
            <a:r>
              <a:rPr lang="en-US" dirty="0" smtClean="0"/>
              <a:t>percent of the day in general education</a:t>
            </a:r>
            <a:r>
              <a:rPr lang="en-US" baseline="30000" dirty="0"/>
              <a:t>.*</a:t>
            </a:r>
          </a:p>
          <a:p>
            <a:pPr>
              <a:lnSpc>
                <a:spcPct val="110000"/>
              </a:lnSpc>
            </a:pPr>
            <a:r>
              <a:rPr lang="en-US" dirty="0" smtClean="0"/>
              <a:t>Over </a:t>
            </a:r>
            <a:r>
              <a:rPr lang="en-US" dirty="0" smtClean="0">
                <a:solidFill>
                  <a:srgbClr val="FF0000"/>
                </a:solidFill>
              </a:rPr>
              <a:t>9</a:t>
            </a:r>
            <a:r>
              <a:rPr lang="en-US" dirty="0" smtClean="0"/>
              <a:t>% of public school students are English learners</a:t>
            </a:r>
            <a:r>
              <a:rPr lang="en-US" baseline="30000" dirty="0"/>
              <a:t>.*</a:t>
            </a:r>
          </a:p>
          <a:p>
            <a:pPr marL="0" indent="0">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42</a:t>
            </a:fld>
            <a:endParaRPr lang="en-US" dirty="0"/>
          </a:p>
        </p:txBody>
      </p:sp>
      <p:sp>
        <p:nvSpPr>
          <p:cNvPr id="8" name="TextBox 7"/>
          <p:cNvSpPr txBox="1"/>
          <p:nvPr/>
        </p:nvSpPr>
        <p:spPr>
          <a:xfrm>
            <a:off x="243881" y="5514048"/>
            <a:ext cx="7701566" cy="369332"/>
          </a:xfrm>
          <a:prstGeom prst="rect">
            <a:avLst/>
          </a:prstGeom>
          <a:noFill/>
        </p:spPr>
        <p:txBody>
          <a:bodyPr wrap="square" rtlCol="0">
            <a:spAutoFit/>
          </a:bodyPr>
          <a:lstStyle/>
          <a:p>
            <a:r>
              <a:rPr lang="en-US" dirty="0" smtClean="0"/>
              <a:t>* The Condition of Education (2014). National Center for Education Statistics. </a:t>
            </a:r>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90707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501" y="226722"/>
            <a:ext cx="8382000" cy="1049972"/>
          </a:xfrm>
        </p:spPr>
        <p:txBody>
          <a:bodyPr>
            <a:normAutofit/>
          </a:bodyPr>
          <a:lstStyle/>
          <a:p>
            <a:r>
              <a:rPr lang="en-US" sz="4400" dirty="0" smtClean="0"/>
              <a:t>Pre-Assessment ‒ Poll Everywhere</a:t>
            </a:r>
            <a:endParaRPr lang="en-US" sz="44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43</a:t>
            </a:fld>
            <a:endParaRPr lang="en-US" dirty="0"/>
          </a:p>
        </p:txBody>
      </p:sp>
      <p:sp>
        <p:nvSpPr>
          <p:cNvPr id="3" name="Footer Placeholder 2"/>
          <p:cNvSpPr>
            <a:spLocks noGrp="1"/>
          </p:cNvSpPr>
          <p:nvPr>
            <p:ph type="ftr" sz="quarter" idx="11"/>
          </p:nvPr>
        </p:nvSpPr>
        <p:spPr/>
        <p:txBody>
          <a:bodyPr/>
          <a:lstStyle/>
          <a:p>
            <a:r>
              <a:rPr lang="en-US" dirty="0" smtClean="0"/>
              <a:t> </a:t>
            </a:r>
            <a:endParaRPr lang="en-US" dirty="0"/>
          </a:p>
        </p:txBody>
      </p:sp>
      <p:sp>
        <p:nvSpPr>
          <p:cNvPr id="9" name="Rectangle 8"/>
          <p:cNvSpPr/>
          <p:nvPr/>
        </p:nvSpPr>
        <p:spPr>
          <a:xfrm>
            <a:off x="82624" y="2564427"/>
            <a:ext cx="8711754" cy="3354765"/>
          </a:xfrm>
          <a:prstGeom prst="rect">
            <a:avLst/>
          </a:prstGeom>
        </p:spPr>
        <p:txBody>
          <a:bodyPr wrap="square">
            <a:spAutoFit/>
          </a:bodyPr>
          <a:lstStyle/>
          <a:p>
            <a:pPr marL="396875" indent="-396875" defTabSz="914363">
              <a:lnSpc>
                <a:spcPct val="80000"/>
              </a:lnSpc>
              <a:spcBef>
                <a:spcPts val="600"/>
              </a:spcBef>
              <a:spcAft>
                <a:spcPts val="600"/>
              </a:spcAft>
              <a:buBlip>
                <a:blip r:embed="rId3"/>
              </a:buBlip>
            </a:pPr>
            <a:r>
              <a:rPr lang="en-US" sz="3000" b="1" dirty="0" smtClean="0"/>
              <a:t>Statement 3: </a:t>
            </a:r>
            <a:r>
              <a:rPr lang="en-US" sz="3000" dirty="0" smtClean="0"/>
              <a:t>I believe that all students can meet the Connecticut Core Standards (CCS). (Y-N)</a:t>
            </a:r>
          </a:p>
          <a:p>
            <a:pPr marL="396875" indent="-396875" defTabSz="914363">
              <a:lnSpc>
                <a:spcPct val="80000"/>
              </a:lnSpc>
              <a:spcBef>
                <a:spcPts val="600"/>
              </a:spcBef>
              <a:spcAft>
                <a:spcPts val="600"/>
              </a:spcAft>
              <a:buBlip>
                <a:blip r:embed="rId3"/>
              </a:buBlip>
            </a:pPr>
            <a:r>
              <a:rPr lang="en-US" sz="3000" b="1" dirty="0" smtClean="0"/>
              <a:t>Statement 4:</a:t>
            </a:r>
            <a:r>
              <a:rPr lang="en-US" sz="3000" dirty="0" smtClean="0"/>
              <a:t> I know how to design instruction to support all students to meet the CCS. (Y-N)</a:t>
            </a:r>
            <a:endParaRPr lang="en-US" sz="3000" dirty="0"/>
          </a:p>
          <a:p>
            <a:pPr marL="396875" lvl="0" indent="-396875" defTabSz="914363">
              <a:lnSpc>
                <a:spcPct val="80000"/>
              </a:lnSpc>
              <a:spcBef>
                <a:spcPts val="600"/>
              </a:spcBef>
              <a:spcAft>
                <a:spcPts val="600"/>
              </a:spcAft>
              <a:buBlip>
                <a:blip r:embed="rId3"/>
              </a:buBlip>
            </a:pPr>
            <a:r>
              <a:rPr lang="en-US" sz="3000" b="1" dirty="0" smtClean="0"/>
              <a:t>Statement 5</a:t>
            </a:r>
            <a:r>
              <a:rPr lang="en-US" sz="3000" dirty="0" smtClean="0"/>
              <a:t>: When </a:t>
            </a:r>
            <a:r>
              <a:rPr lang="en-US" sz="3000" dirty="0"/>
              <a:t>it comes to planning </a:t>
            </a:r>
            <a:r>
              <a:rPr lang="en-US" sz="3000" dirty="0" smtClean="0"/>
              <a:t>and </a:t>
            </a:r>
            <a:r>
              <a:rPr lang="en-US" sz="3000" dirty="0"/>
              <a:t>implementing curriculum using UDL, I consider my skill level </a:t>
            </a:r>
            <a:r>
              <a:rPr lang="en-US" sz="3000" dirty="0" smtClean="0"/>
              <a:t>to be </a:t>
            </a:r>
            <a:r>
              <a:rPr lang="en-US" sz="3000" dirty="0"/>
              <a:t>_________. a) basic; b) intermediate; c) advanced; or d) </a:t>
            </a:r>
            <a:r>
              <a:rPr lang="en-US" sz="3000" dirty="0" smtClean="0"/>
              <a:t>expert</a:t>
            </a:r>
            <a:endParaRPr lang="en-US" sz="3000" dirty="0"/>
          </a:p>
        </p:txBody>
      </p:sp>
      <p:sp>
        <p:nvSpPr>
          <p:cNvPr id="10" name="TextBox 9"/>
          <p:cNvSpPr txBox="1"/>
          <p:nvPr/>
        </p:nvSpPr>
        <p:spPr>
          <a:xfrm>
            <a:off x="149374" y="1004769"/>
            <a:ext cx="8578254" cy="1559658"/>
          </a:xfrm>
          <a:prstGeom prst="rect">
            <a:avLst/>
          </a:prstGeom>
          <a:noFill/>
        </p:spPr>
        <p:txBody>
          <a:bodyPr wrap="square" rtlCol="0">
            <a:spAutoFit/>
          </a:bodyPr>
          <a:lstStyle/>
          <a:p>
            <a:pPr marL="396875" lvl="0" indent="-396875" defTabSz="914363">
              <a:lnSpc>
                <a:spcPct val="70000"/>
              </a:lnSpc>
              <a:spcBef>
                <a:spcPts val="600"/>
              </a:spcBef>
              <a:spcAft>
                <a:spcPts val="600"/>
              </a:spcAft>
              <a:buBlip>
                <a:blip r:embed="rId3"/>
              </a:buBlip>
            </a:pPr>
            <a:r>
              <a:rPr lang="en-US" sz="3000" b="1" dirty="0" smtClean="0"/>
              <a:t>Statement </a:t>
            </a:r>
            <a:r>
              <a:rPr lang="en-US" sz="3000" b="1" dirty="0"/>
              <a:t>1: </a:t>
            </a:r>
            <a:r>
              <a:rPr lang="en-US" sz="3000" dirty="0" smtClean="0"/>
              <a:t>I understand the term “Universal Design.” (Y-N)</a:t>
            </a:r>
          </a:p>
          <a:p>
            <a:pPr marL="396875" lvl="0" indent="-396875" defTabSz="914363">
              <a:lnSpc>
                <a:spcPct val="70000"/>
              </a:lnSpc>
              <a:spcBef>
                <a:spcPts val="600"/>
              </a:spcBef>
              <a:spcAft>
                <a:spcPts val="600"/>
              </a:spcAft>
              <a:buBlip>
                <a:blip r:embed="rId3"/>
              </a:buBlip>
            </a:pPr>
            <a:r>
              <a:rPr lang="en-US" sz="3000" b="1" dirty="0" smtClean="0"/>
              <a:t>Statement 2:</a:t>
            </a:r>
            <a:r>
              <a:rPr lang="en-US" sz="3000" dirty="0" smtClean="0"/>
              <a:t> I </a:t>
            </a:r>
            <a:r>
              <a:rPr lang="en-US" sz="3000" dirty="0"/>
              <a:t>understand the term </a:t>
            </a:r>
            <a:r>
              <a:rPr lang="en-US" sz="3000" dirty="0" smtClean="0"/>
              <a:t>“</a:t>
            </a:r>
            <a:r>
              <a:rPr lang="en-US" sz="3000" dirty="0"/>
              <a:t>U</a:t>
            </a:r>
            <a:r>
              <a:rPr lang="en-US" sz="3000" dirty="0" smtClean="0"/>
              <a:t>niversal </a:t>
            </a:r>
            <a:r>
              <a:rPr lang="en-US" sz="3000" dirty="0"/>
              <a:t>D</a:t>
            </a:r>
            <a:r>
              <a:rPr lang="en-US" sz="3000" dirty="0" smtClean="0"/>
              <a:t>esign for Learning.” </a:t>
            </a:r>
            <a:r>
              <a:rPr lang="en-US" sz="3000" dirty="0"/>
              <a:t>(Y-N</a:t>
            </a:r>
            <a:r>
              <a:rPr lang="en-US" sz="3000" dirty="0" smtClean="0"/>
              <a:t>)</a:t>
            </a:r>
            <a:endParaRPr lang="en-US" sz="3000" dirty="0"/>
          </a:p>
        </p:txBody>
      </p:sp>
      <p:pic>
        <p:nvPicPr>
          <p:cNvPr id="12" name="Picture 11" descr="Picture10.png"/>
          <p:cNvPicPr>
            <a:picLocks noChangeAspect="1"/>
          </p:cNvPicPr>
          <p:nvPr/>
        </p:nvPicPr>
        <p:blipFill>
          <a:blip r:embed="rId4" cstate="print"/>
          <a:srcRect/>
          <a:stretch>
            <a:fillRect/>
          </a:stretch>
        </p:blipFill>
        <p:spPr bwMode="auto">
          <a:xfrm>
            <a:off x="7175182" y="5539837"/>
            <a:ext cx="947738" cy="1033463"/>
          </a:xfrm>
          <a:prstGeom prst="rect">
            <a:avLst/>
          </a:prstGeom>
          <a:noFill/>
          <a:ln w="9525">
            <a:noFill/>
            <a:miter lim="800000"/>
            <a:headEnd/>
            <a:tailEnd/>
          </a:ln>
        </p:spPr>
      </p:pic>
      <p:sp>
        <p:nvSpPr>
          <p:cNvPr id="13" name="TextBox 12"/>
          <p:cNvSpPr txBox="1"/>
          <p:nvPr/>
        </p:nvSpPr>
        <p:spPr>
          <a:xfrm>
            <a:off x="7175182" y="5549860"/>
            <a:ext cx="866775" cy="369332"/>
          </a:xfrm>
          <a:prstGeom prst="rect">
            <a:avLst/>
          </a:prstGeom>
          <a:noFill/>
        </p:spPr>
        <p:txBody>
          <a:bodyPr wrap="square" rtlCol="0">
            <a:spAutoFit/>
          </a:bodyPr>
          <a:lstStyle/>
          <a:p>
            <a:pPr algn="ctr"/>
            <a:r>
              <a:rPr lang="en-US" dirty="0" smtClean="0"/>
              <a:t>Page 4 </a:t>
            </a:r>
            <a:endParaRPr lang="en-US" dirty="0"/>
          </a:p>
        </p:txBody>
      </p:sp>
    </p:spTree>
    <p:extLst>
      <p:ext uri="{BB962C8B-B14F-4D97-AF65-F5344CB8AC3E}">
        <p14:creationId xmlns:p14="http://schemas.microsoft.com/office/powerpoint/2010/main" val="279303768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Activity 1: Myth of Average</a:t>
            </a:r>
            <a:endParaRPr lang="en-US" sz="4400" dirty="0"/>
          </a:p>
        </p:txBody>
      </p:sp>
      <p:pic>
        <p:nvPicPr>
          <p:cNvPr id="8" name="Content Placeholder 7"/>
          <p:cNvPicPr>
            <a:picLocks noGrp="1" noChangeAspect="1"/>
          </p:cNvPicPr>
          <p:nvPr>
            <p:ph idx="4294967295"/>
          </p:nvPr>
        </p:nvPicPr>
        <p:blipFill>
          <a:blip r:embed="rId3"/>
          <a:stretch>
            <a:fillRect/>
          </a:stretch>
        </p:blipFill>
        <p:spPr>
          <a:xfrm>
            <a:off x="568229" y="894985"/>
            <a:ext cx="5832571" cy="4076039"/>
          </a:xfrm>
          <a:prstGeom prst="rect">
            <a:avLst/>
          </a:prstGeom>
        </p:spPr>
      </p:pic>
      <p:pic>
        <p:nvPicPr>
          <p:cNvPr id="9" name="Picture 8" descr="Picture10.png"/>
          <p:cNvPicPr>
            <a:picLocks noChangeAspect="1"/>
          </p:cNvPicPr>
          <p:nvPr/>
        </p:nvPicPr>
        <p:blipFill>
          <a:blip r:embed="rId4" cstate="print"/>
          <a:srcRect/>
          <a:stretch>
            <a:fillRect/>
          </a:stretch>
        </p:blipFill>
        <p:spPr bwMode="auto">
          <a:xfrm>
            <a:off x="6400800" y="5604098"/>
            <a:ext cx="947738" cy="1033463"/>
          </a:xfrm>
          <a:prstGeom prst="rect">
            <a:avLst/>
          </a:prstGeom>
          <a:noFill/>
          <a:ln w="9525">
            <a:noFill/>
            <a:miter lim="800000"/>
            <a:headEnd/>
            <a:tailEnd/>
          </a:ln>
        </p:spPr>
      </p:pic>
      <p:sp>
        <p:nvSpPr>
          <p:cNvPr id="10" name="TextBox 9"/>
          <p:cNvSpPr txBox="1"/>
          <p:nvPr/>
        </p:nvSpPr>
        <p:spPr>
          <a:xfrm>
            <a:off x="6400800" y="5568531"/>
            <a:ext cx="866775" cy="646331"/>
          </a:xfrm>
          <a:prstGeom prst="rect">
            <a:avLst/>
          </a:prstGeom>
          <a:noFill/>
        </p:spPr>
        <p:txBody>
          <a:bodyPr wrap="square" rtlCol="0">
            <a:spAutoFit/>
          </a:bodyPr>
          <a:lstStyle/>
          <a:p>
            <a:pPr algn="ctr"/>
            <a:r>
              <a:rPr lang="en-US" dirty="0" smtClean="0"/>
              <a:t>Pages 5-6</a:t>
            </a:r>
            <a:endParaRPr lang="en-US" dirty="0"/>
          </a:p>
        </p:txBody>
      </p:sp>
      <p:sp>
        <p:nvSpPr>
          <p:cNvPr id="12" name="Footer Placeholder 11"/>
          <p:cNvSpPr>
            <a:spLocks noGrp="1"/>
          </p:cNvSpPr>
          <p:nvPr>
            <p:ph type="ftr" sz="quarter" idx="3"/>
          </p:nvPr>
        </p:nvSpPr>
        <p:spPr/>
        <p:txBody>
          <a:bodyPr/>
          <a:lstStyle/>
          <a:p>
            <a:r>
              <a:rPr lang="en-US" dirty="0" smtClean="0"/>
              <a:t> </a:t>
            </a:r>
            <a:endParaRPr lang="en-US" dirty="0"/>
          </a:p>
        </p:txBody>
      </p:sp>
      <p:sp>
        <p:nvSpPr>
          <p:cNvPr id="13" name="Slide Number Placeholder 12"/>
          <p:cNvSpPr>
            <a:spLocks noGrp="1"/>
          </p:cNvSpPr>
          <p:nvPr>
            <p:ph type="sldNum" sz="quarter" idx="4"/>
          </p:nvPr>
        </p:nvSpPr>
        <p:spPr/>
        <p:txBody>
          <a:bodyPr/>
          <a:lstStyle/>
          <a:p>
            <a:pPr algn="r"/>
            <a:fld id="{8D79BE21-F712-4A53-802B-F850200F0AA7}" type="slidenum">
              <a:rPr lang="en-US" smtClean="0"/>
              <a:pPr algn="r"/>
              <a:t>44</a:t>
            </a:fld>
            <a:endParaRPr lang="en-US" dirty="0"/>
          </a:p>
        </p:txBody>
      </p:sp>
      <p:sp>
        <p:nvSpPr>
          <p:cNvPr id="3" name="Rectangle 2"/>
          <p:cNvSpPr/>
          <p:nvPr/>
        </p:nvSpPr>
        <p:spPr>
          <a:xfrm>
            <a:off x="568229" y="5114990"/>
            <a:ext cx="6463602" cy="1015663"/>
          </a:xfrm>
          <a:prstGeom prst="rect">
            <a:avLst/>
          </a:prstGeom>
        </p:spPr>
        <p:txBody>
          <a:bodyPr wrap="square">
            <a:spAutoFit/>
          </a:bodyPr>
          <a:lstStyle/>
          <a:p>
            <a:r>
              <a:rPr lang="en-US" sz="2000" u="sng" dirty="0" smtClean="0">
                <a:hlinkClick r:id="rId5"/>
              </a:rPr>
              <a:t>How might a "one size fits all" classroom present challenges to learning like a "one size fits all” cockpit presents challenges to flying?</a:t>
            </a:r>
            <a:endParaRPr lang="en-US" sz="2000" u="sng" dirty="0"/>
          </a:p>
        </p:txBody>
      </p:sp>
    </p:spTree>
    <p:extLst>
      <p:ext uri="{BB962C8B-B14F-4D97-AF65-F5344CB8AC3E}">
        <p14:creationId xmlns:p14="http://schemas.microsoft.com/office/powerpoint/2010/main" val="368058361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effectLst/>
              </a:rPr>
              <a:t>Using </a:t>
            </a:r>
            <a:r>
              <a:rPr lang="en-US" sz="4400" dirty="0">
                <a:effectLst/>
              </a:rPr>
              <a:t>the ideas </a:t>
            </a:r>
            <a:r>
              <a:rPr lang="en-US" sz="4400" dirty="0" smtClean="0">
                <a:effectLst/>
              </a:rPr>
              <a:t>in </a:t>
            </a:r>
            <a:r>
              <a:rPr lang="en-US" sz="4400" dirty="0">
                <a:effectLst/>
              </a:rPr>
              <a:t>the video clip, </a:t>
            </a:r>
            <a:r>
              <a:rPr lang="en-US" dirty="0" smtClean="0">
                <a:effectLst/>
              </a:rPr>
              <a:t>can you make </a:t>
            </a:r>
            <a:r>
              <a:rPr lang="en-US" dirty="0">
                <a:effectLst/>
              </a:rPr>
              <a:t>connections </a:t>
            </a:r>
            <a:r>
              <a:rPr lang="en-US" dirty="0" smtClean="0">
                <a:effectLst/>
              </a:rPr>
              <a:t>to designing curriculum and instruction </a:t>
            </a:r>
            <a:r>
              <a:rPr lang="en-US" dirty="0">
                <a:effectLst/>
              </a:rPr>
              <a:t>to support a wider range of </a:t>
            </a:r>
            <a:r>
              <a:rPr lang="en-US" dirty="0" smtClean="0">
                <a:effectLst/>
              </a:rPr>
              <a:t>learners?</a:t>
            </a:r>
            <a:endParaRPr lang="en-US" sz="44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45</a:t>
            </a:fld>
            <a:endParaRPr lang="en-US" dirty="0"/>
          </a:p>
        </p:txBody>
      </p:sp>
      <p:sp>
        <p:nvSpPr>
          <p:cNvPr id="7" name="Footer Placeholder 6"/>
          <p:cNvSpPr>
            <a:spLocks noGrp="1"/>
          </p:cNvSpPr>
          <p:nvPr>
            <p:ph type="ftr" sz="quarter" idx="11"/>
          </p:nvPr>
        </p:nvSpPr>
        <p:spPr/>
        <p:txBody>
          <a:bodyPr/>
          <a:lstStyle/>
          <a:p>
            <a:r>
              <a:rPr lang="en-US" dirty="0" smtClean="0"/>
              <a:t> </a:t>
            </a:r>
            <a:endParaRPr lang="en-US" dirty="0"/>
          </a:p>
        </p:txBody>
      </p:sp>
      <p:sp>
        <p:nvSpPr>
          <p:cNvPr id="3" name="Cloud Callout 2"/>
          <p:cNvSpPr/>
          <p:nvPr/>
        </p:nvSpPr>
        <p:spPr bwMode="auto">
          <a:xfrm>
            <a:off x="909407" y="2103216"/>
            <a:ext cx="6468507" cy="3142679"/>
          </a:xfrm>
          <a:prstGeom prst="cloudCallou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Tree>
    <p:extLst>
      <p:ext uri="{BB962C8B-B14F-4D97-AF65-F5344CB8AC3E}">
        <p14:creationId xmlns:p14="http://schemas.microsoft.com/office/powerpoint/2010/main" val="242926567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You are Here! </a:t>
            </a:r>
            <a:br>
              <a:rPr lang="en-US" dirty="0" smtClean="0"/>
            </a:br>
            <a:r>
              <a:rPr lang="en-US" dirty="0" smtClean="0"/>
              <a:t>Part 1: The Foundation for UDL</a:t>
            </a:r>
            <a:endParaRPr lang="en-US" dirty="0"/>
          </a:p>
        </p:txBody>
      </p:sp>
      <p:sp>
        <p:nvSpPr>
          <p:cNvPr id="10" name="Footer Placeholder 9"/>
          <p:cNvSpPr>
            <a:spLocks noGrp="1"/>
          </p:cNvSpPr>
          <p:nvPr>
            <p:ph type="ftr" sz="quarter" idx="3"/>
          </p:nvPr>
        </p:nvSpPr>
        <p:spPr>
          <a:prstGeom prst="rect">
            <a:avLst/>
          </a:prstGeom>
        </p:spPr>
        <p:txBody>
          <a:bodyPr/>
          <a:lstStyle/>
          <a:p>
            <a:r>
              <a:rPr lang="en-US" dirty="0" smtClean="0"/>
              <a:t> </a:t>
            </a:r>
            <a:endParaRPr lang="en-US" dirty="0"/>
          </a:p>
        </p:txBody>
      </p:sp>
      <p:sp>
        <p:nvSpPr>
          <p:cNvPr id="11" name="Slide Number Placeholder 10"/>
          <p:cNvSpPr>
            <a:spLocks noGrp="1"/>
          </p:cNvSpPr>
          <p:nvPr>
            <p:ph type="sldNum" sz="quarter" idx="4"/>
          </p:nvPr>
        </p:nvSpPr>
        <p:spPr>
          <a:prstGeom prst="rect">
            <a:avLst/>
          </a:prstGeom>
        </p:spPr>
        <p:txBody>
          <a:bodyPr/>
          <a:lstStyle/>
          <a:p>
            <a:pPr algn="r"/>
            <a:fld id="{8D79BE21-F712-4A53-802B-F850200F0AA7}" type="slidenum">
              <a:rPr lang="en-US" smtClean="0"/>
              <a:pPr algn="r"/>
              <a:t>46</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667965617"/>
              </p:ext>
            </p:extLst>
          </p:nvPr>
        </p:nvGraphicFramePr>
        <p:xfrm>
          <a:off x="341312" y="1740662"/>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2442011" y="2204224"/>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710627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Activity 2: Defining Universal Design</a:t>
            </a:r>
            <a:endParaRPr lang="en-US" sz="42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47</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323677490"/>
              </p:ext>
            </p:extLst>
          </p:nvPr>
        </p:nvGraphicFramePr>
        <p:xfrm>
          <a:off x="381000" y="1275348"/>
          <a:ext cx="8066314" cy="4083730"/>
        </p:xfrm>
        <a:graphic>
          <a:graphicData uri="http://schemas.openxmlformats.org/drawingml/2006/table">
            <a:tbl>
              <a:tblPr firstRow="1" bandRow="1">
                <a:tableStyleId>{F5AB1C69-6EDB-4FF4-983F-18BD219EF322}</a:tableStyleId>
              </a:tblPr>
              <a:tblGrid>
                <a:gridCol w="8066314"/>
              </a:tblGrid>
              <a:tr h="627094">
                <a:tc>
                  <a:txBody>
                    <a:bodyPr/>
                    <a:lstStyle/>
                    <a:p>
                      <a:pPr marL="0" indent="0">
                        <a:buNone/>
                      </a:pPr>
                      <a:r>
                        <a:rPr lang="en-US" sz="2800" dirty="0" smtClean="0"/>
                        <a:t>Universal Design</a:t>
                      </a:r>
                      <a:endParaRPr lang="en-US" b="1" dirty="0"/>
                    </a:p>
                  </a:txBody>
                  <a:tcPr/>
                </a:tc>
              </a:tr>
              <a:tr h="3456636">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2600" kern="1200" dirty="0" smtClean="0">
                          <a:solidFill>
                            <a:schemeClr val="dk1"/>
                          </a:solidFill>
                          <a:effectLst/>
                          <a:latin typeface="+mn-lt"/>
                          <a:ea typeface="+mn-ea"/>
                          <a:cs typeface="+mn-cs"/>
                        </a:rPr>
                        <a:t>On the next slide you will see 7 examples of “Universal Design” (UD)</a:t>
                      </a:r>
                      <a:r>
                        <a:rPr lang="en-US" sz="2600" kern="1200" baseline="0" dirty="0" smtClean="0">
                          <a:solidFill>
                            <a:schemeClr val="dk1"/>
                          </a:solidFill>
                          <a:effectLst/>
                          <a:latin typeface="+mn-lt"/>
                          <a:ea typeface="+mn-ea"/>
                          <a:cs typeface="+mn-cs"/>
                        </a:rPr>
                        <a:t> and each represents a principle of UD.</a:t>
                      </a:r>
                      <a:r>
                        <a:rPr lang="en-US" sz="2600" dirty="0" smtClean="0"/>
                        <a:t> </a:t>
                      </a:r>
                      <a:r>
                        <a:rPr lang="en-US" sz="2600" u="sng" kern="1200" dirty="0" smtClean="0">
                          <a:solidFill>
                            <a:schemeClr val="dk1"/>
                          </a:solidFill>
                          <a:effectLst/>
                          <a:latin typeface="+mn-lt"/>
                          <a:ea typeface="+mn-ea"/>
                          <a:cs typeface="+mn-cs"/>
                        </a:rPr>
                        <a:t>As a table team</a:t>
                      </a:r>
                      <a:r>
                        <a:rPr lang="en-US" sz="2600" kern="1200" dirty="0" smtClean="0">
                          <a:solidFill>
                            <a:schemeClr val="dk1"/>
                          </a:solidFill>
                          <a:effectLst/>
                          <a:latin typeface="+mn-lt"/>
                          <a:ea typeface="+mn-ea"/>
                          <a:cs typeface="+mn-cs"/>
                        </a:rPr>
                        <a:t>, (no internet search!), discuss each of the pictures</a:t>
                      </a:r>
                      <a:r>
                        <a:rPr lang="en-US" sz="2600" kern="1200" baseline="0" dirty="0" smtClean="0">
                          <a:solidFill>
                            <a:schemeClr val="dk1"/>
                          </a:solidFill>
                          <a:effectLst/>
                          <a:latin typeface="+mn-lt"/>
                          <a:ea typeface="+mn-ea"/>
                          <a:cs typeface="+mn-cs"/>
                        </a:rPr>
                        <a:t> from the standpoint of how users are supported. Then </a:t>
                      </a:r>
                      <a:r>
                        <a:rPr lang="en-US" sz="2600" kern="1200" dirty="0" smtClean="0">
                          <a:solidFill>
                            <a:schemeClr val="dk1"/>
                          </a:solidFill>
                          <a:effectLst/>
                          <a:latin typeface="+mn-lt"/>
                          <a:ea typeface="+mn-ea"/>
                          <a:cs typeface="+mn-cs"/>
                        </a:rPr>
                        <a:t>come to a consensus about</a:t>
                      </a:r>
                      <a:r>
                        <a:rPr lang="en-US" sz="2600" kern="1200" baseline="0" dirty="0" smtClean="0">
                          <a:solidFill>
                            <a:schemeClr val="dk1"/>
                          </a:solidFill>
                          <a:effectLst/>
                          <a:latin typeface="+mn-lt"/>
                          <a:ea typeface="+mn-ea"/>
                          <a:cs typeface="+mn-cs"/>
                        </a:rPr>
                        <a:t> the common thread that makes these all examples of </a:t>
                      </a:r>
                      <a:r>
                        <a:rPr lang="en-US" sz="2600" kern="1200" dirty="0" smtClean="0">
                          <a:solidFill>
                            <a:schemeClr val="dk1"/>
                          </a:solidFill>
                          <a:effectLst/>
                          <a:latin typeface="+mn-lt"/>
                          <a:ea typeface="+mn-ea"/>
                          <a:cs typeface="+mn-cs"/>
                        </a:rPr>
                        <a:t> “Universal Design” </a:t>
                      </a:r>
                      <a:r>
                        <a:rPr lang="en-US" sz="2600" b="0" kern="1200" dirty="0" smtClean="0">
                          <a:solidFill>
                            <a:schemeClr val="tx1"/>
                          </a:solidFill>
                          <a:effectLst/>
                          <a:latin typeface="+mn-lt"/>
                          <a:ea typeface="+mn-ea"/>
                          <a:cs typeface="+mn-cs"/>
                        </a:rPr>
                        <a:t>(5 mins).</a:t>
                      </a:r>
                      <a:r>
                        <a:rPr lang="en-US" sz="2600" b="1" kern="1200" baseline="0" dirty="0" smtClean="0">
                          <a:solidFill>
                            <a:srgbClr val="FF0000"/>
                          </a:solidFill>
                          <a:effectLst/>
                          <a:latin typeface="+mn-lt"/>
                          <a:ea typeface="+mn-ea"/>
                          <a:cs typeface="+mn-cs"/>
                        </a:rPr>
                        <a:t> </a:t>
                      </a:r>
                      <a:r>
                        <a:rPr lang="en-US" sz="2600" u="sng" kern="1200" baseline="0" dirty="0" smtClean="0">
                          <a:solidFill>
                            <a:schemeClr val="dk1"/>
                          </a:solidFill>
                          <a:effectLst/>
                          <a:latin typeface="+mn-lt"/>
                          <a:ea typeface="+mn-ea"/>
                          <a:cs typeface="+mn-cs"/>
                        </a:rPr>
                        <a:t>On your chart paper</a:t>
                      </a:r>
                      <a:r>
                        <a:rPr lang="en-US" sz="2600" kern="1200" baseline="0" dirty="0" smtClean="0">
                          <a:solidFill>
                            <a:schemeClr val="dk1"/>
                          </a:solidFill>
                          <a:effectLst/>
                          <a:latin typeface="+mn-lt"/>
                          <a:ea typeface="+mn-ea"/>
                          <a:cs typeface="+mn-cs"/>
                        </a:rPr>
                        <a:t>, record the common thread that each principle supports for Universal Design. </a:t>
                      </a:r>
                      <a:r>
                        <a:rPr lang="en-US" sz="2600" kern="1200" dirty="0" smtClean="0">
                          <a:solidFill>
                            <a:schemeClr val="dk1"/>
                          </a:solidFill>
                          <a:effectLst/>
                          <a:latin typeface="+mn-lt"/>
                          <a:ea typeface="+mn-ea"/>
                          <a:cs typeface="+mn-cs"/>
                        </a:rPr>
                        <a:t>Be ready to share.</a:t>
                      </a:r>
                    </a:p>
                  </a:txBody>
                  <a:tcPr/>
                </a:tc>
              </a:tr>
            </a:tbl>
          </a:graphicData>
        </a:graphic>
      </p:graphicFrame>
      <p:pic>
        <p:nvPicPr>
          <p:cNvPr id="7" name="Picture 6" descr="Picture10.png"/>
          <p:cNvPicPr>
            <a:picLocks noChangeAspect="1"/>
          </p:cNvPicPr>
          <p:nvPr/>
        </p:nvPicPr>
        <p:blipFill>
          <a:blip r:embed="rId3" cstate="print"/>
          <a:srcRect/>
          <a:stretch>
            <a:fillRect/>
          </a:stretch>
        </p:blipFill>
        <p:spPr bwMode="auto">
          <a:xfrm>
            <a:off x="7815262" y="5185552"/>
            <a:ext cx="947738" cy="1033463"/>
          </a:xfrm>
          <a:prstGeom prst="rect">
            <a:avLst/>
          </a:prstGeom>
          <a:noFill/>
          <a:ln w="9525">
            <a:noFill/>
            <a:miter lim="800000"/>
            <a:headEnd/>
            <a:tailEnd/>
          </a:ln>
        </p:spPr>
      </p:pic>
      <p:sp>
        <p:nvSpPr>
          <p:cNvPr id="8" name="TextBox 7"/>
          <p:cNvSpPr txBox="1"/>
          <p:nvPr/>
        </p:nvSpPr>
        <p:spPr>
          <a:xfrm>
            <a:off x="7855743" y="5185552"/>
            <a:ext cx="866775" cy="369332"/>
          </a:xfrm>
          <a:prstGeom prst="rect">
            <a:avLst/>
          </a:prstGeom>
          <a:noFill/>
        </p:spPr>
        <p:txBody>
          <a:bodyPr wrap="square" rtlCol="0">
            <a:spAutoFit/>
          </a:bodyPr>
          <a:lstStyle/>
          <a:p>
            <a:r>
              <a:rPr lang="en-US" dirty="0" smtClean="0"/>
              <a:t>Page 8</a:t>
            </a:r>
            <a:endParaRPr lang="en-US" dirty="0"/>
          </a:p>
        </p:txBody>
      </p:sp>
    </p:spTree>
    <p:extLst>
      <p:ext uri="{BB962C8B-B14F-4D97-AF65-F5344CB8AC3E}">
        <p14:creationId xmlns:p14="http://schemas.microsoft.com/office/powerpoint/2010/main" val="366247003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48</a:t>
            </a:fld>
            <a:endParaRPr lang="en-US" dirty="0"/>
          </a:p>
        </p:txBody>
      </p:sp>
      <p:pic>
        <p:nvPicPr>
          <p:cNvPr id="6" name="Picture 5" descr="[supermarket doors]"/>
          <p:cNvPicPr/>
          <p:nvPr/>
        </p:nvPicPr>
        <p:blipFill>
          <a:blip r:embed="rId3">
            <a:extLst>
              <a:ext uri="{28A0092B-C50C-407E-A947-70E740481C1C}">
                <a14:useLocalDpi xmlns:a14="http://schemas.microsoft.com/office/drawing/2010/main" val="0"/>
              </a:ext>
            </a:extLst>
          </a:blip>
          <a:srcRect/>
          <a:stretch>
            <a:fillRect/>
          </a:stretch>
        </p:blipFill>
        <p:spPr bwMode="auto">
          <a:xfrm>
            <a:off x="109474" y="294821"/>
            <a:ext cx="3102673" cy="2225838"/>
          </a:xfrm>
          <a:prstGeom prst="rect">
            <a:avLst/>
          </a:prstGeom>
          <a:noFill/>
          <a:ln>
            <a:noFill/>
          </a:ln>
        </p:spPr>
      </p:pic>
      <p:pic>
        <p:nvPicPr>
          <p:cNvPr id="7" name="Picture 6" descr="[large grip scissors] hspace="/>
          <p:cNvPicPr/>
          <p:nvPr/>
        </p:nvPicPr>
        <p:blipFill>
          <a:blip r:embed="rId4">
            <a:extLst>
              <a:ext uri="{28A0092B-C50C-407E-A947-70E740481C1C}">
                <a14:useLocalDpi xmlns:a14="http://schemas.microsoft.com/office/drawing/2010/main" val="0"/>
              </a:ext>
            </a:extLst>
          </a:blip>
          <a:srcRect/>
          <a:stretch>
            <a:fillRect/>
          </a:stretch>
        </p:blipFill>
        <p:spPr bwMode="auto">
          <a:xfrm>
            <a:off x="705094" y="2535328"/>
            <a:ext cx="2230755" cy="1438275"/>
          </a:xfrm>
          <a:prstGeom prst="rect">
            <a:avLst/>
          </a:prstGeom>
          <a:noFill/>
          <a:ln>
            <a:noFill/>
          </a:ln>
        </p:spPr>
      </p:pic>
      <p:pic>
        <p:nvPicPr>
          <p:cNvPr id="8" name="Picture 7" descr="http://www.en.menarinidiagnostics.nl/var/diagnostic_netherlands/storage/images/media/diagnostic/wordless_instructions/41181-2-eng-GB/wordless_instructions.jpg"/>
          <p:cNvPicPr/>
          <p:nvPr/>
        </p:nvPicPr>
        <p:blipFill>
          <a:blip r:embed="rId5">
            <a:extLst>
              <a:ext uri="{28A0092B-C50C-407E-A947-70E740481C1C}">
                <a14:useLocalDpi xmlns:a14="http://schemas.microsoft.com/office/drawing/2010/main" val="0"/>
              </a:ext>
            </a:extLst>
          </a:blip>
          <a:srcRect/>
          <a:stretch>
            <a:fillRect/>
          </a:stretch>
        </p:blipFill>
        <p:spPr bwMode="auto">
          <a:xfrm>
            <a:off x="5417603" y="294822"/>
            <a:ext cx="3363391" cy="2225838"/>
          </a:xfrm>
          <a:prstGeom prst="rect">
            <a:avLst/>
          </a:prstGeom>
          <a:noFill/>
          <a:ln>
            <a:noFill/>
          </a:ln>
        </p:spPr>
      </p:pic>
      <p:pic>
        <p:nvPicPr>
          <p:cNvPr id="9" name="Picture 8" descr="[door handle]"/>
          <p:cNvPicPr/>
          <p:nvPr/>
        </p:nvPicPr>
        <p:blipFill>
          <a:blip r:embed="rId6">
            <a:extLst>
              <a:ext uri="{28A0092B-C50C-407E-A947-70E740481C1C}">
                <a14:useLocalDpi xmlns:a14="http://schemas.microsoft.com/office/drawing/2010/main" val="0"/>
              </a:ext>
            </a:extLst>
          </a:blip>
          <a:srcRect/>
          <a:stretch>
            <a:fillRect/>
          </a:stretch>
        </p:blipFill>
        <p:spPr bwMode="auto">
          <a:xfrm>
            <a:off x="5417603" y="3973603"/>
            <a:ext cx="3363391" cy="1908810"/>
          </a:xfrm>
          <a:prstGeom prst="rect">
            <a:avLst/>
          </a:prstGeom>
          <a:noFill/>
          <a:ln>
            <a:noFill/>
          </a:ln>
        </p:spPr>
      </p:pic>
      <p:pic>
        <p:nvPicPr>
          <p:cNvPr id="12" name="Picture 11" descr="[round thermostat]"/>
          <p:cNvPicPr/>
          <p:nvPr/>
        </p:nvPicPr>
        <p:blipFill>
          <a:blip r:embed="rId7">
            <a:extLst>
              <a:ext uri="{28A0092B-C50C-407E-A947-70E740481C1C}">
                <a14:useLocalDpi xmlns:a14="http://schemas.microsoft.com/office/drawing/2010/main" val="0"/>
              </a:ext>
            </a:extLst>
          </a:blip>
          <a:srcRect/>
          <a:stretch>
            <a:fillRect/>
          </a:stretch>
        </p:blipFill>
        <p:spPr bwMode="auto">
          <a:xfrm>
            <a:off x="251289" y="3993474"/>
            <a:ext cx="3138363" cy="1988820"/>
          </a:xfrm>
          <a:prstGeom prst="rect">
            <a:avLst/>
          </a:prstGeom>
          <a:noFill/>
          <a:ln>
            <a:noFill/>
          </a:ln>
        </p:spPr>
      </p:pic>
      <p:pic>
        <p:nvPicPr>
          <p:cNvPr id="13" name="Picture 12" descr="[subway gate]"/>
          <p:cNvPicPr/>
          <p:nvPr/>
        </p:nvPicPr>
        <p:blipFill>
          <a:blip r:embed="rId8">
            <a:extLst>
              <a:ext uri="{28A0092B-C50C-407E-A947-70E740481C1C}">
                <a14:useLocalDpi xmlns:a14="http://schemas.microsoft.com/office/drawing/2010/main" val="0"/>
              </a:ext>
            </a:extLst>
          </a:blip>
          <a:srcRect/>
          <a:stretch>
            <a:fillRect/>
          </a:stretch>
        </p:blipFill>
        <p:spPr bwMode="auto">
          <a:xfrm>
            <a:off x="5941773" y="2565416"/>
            <a:ext cx="2428582" cy="1408187"/>
          </a:xfrm>
          <a:prstGeom prst="rect">
            <a:avLst/>
          </a:prstGeom>
          <a:noFill/>
          <a:ln>
            <a:noFill/>
          </a:ln>
        </p:spPr>
      </p:pic>
      <p:pic>
        <p:nvPicPr>
          <p:cNvPr id="14" name="Picture 13"/>
          <p:cNvPicPr/>
          <p:nvPr/>
        </p:nvPicPr>
        <p:blipFill>
          <a:blip r:embed="rId9"/>
          <a:stretch>
            <a:fillRect/>
          </a:stretch>
        </p:blipFill>
        <p:spPr>
          <a:xfrm>
            <a:off x="3247837" y="1903165"/>
            <a:ext cx="2186668" cy="2581749"/>
          </a:xfrm>
          <a:prstGeom prst="rect">
            <a:avLst/>
          </a:prstGeom>
        </p:spPr>
      </p:pic>
    </p:spTree>
    <p:extLst>
      <p:ext uri="{BB962C8B-B14F-4D97-AF65-F5344CB8AC3E}">
        <p14:creationId xmlns:p14="http://schemas.microsoft.com/office/powerpoint/2010/main" val="324462104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5804" y="199120"/>
            <a:ext cx="8669111" cy="1049972"/>
          </a:xfrm>
        </p:spPr>
        <p:txBody>
          <a:bodyPr>
            <a:normAutofit/>
          </a:bodyPr>
          <a:lstStyle/>
          <a:p>
            <a:r>
              <a:rPr lang="en-US" sz="3700" dirty="0" smtClean="0"/>
              <a:t>Activity 3a: Defining Universal Design for Learning</a:t>
            </a:r>
            <a:endParaRPr lang="en-US" sz="37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49</a:t>
            </a:fld>
            <a:endParaRPr lang="en-US" dirty="0"/>
          </a:p>
        </p:txBody>
      </p:sp>
      <p:sp>
        <p:nvSpPr>
          <p:cNvPr id="2" name="Footer Placeholder 1"/>
          <p:cNvSpPr>
            <a:spLocks noGrp="1"/>
          </p:cNvSpPr>
          <p:nvPr>
            <p:ph type="ftr" sz="quarter" idx="11"/>
          </p:nvPr>
        </p:nvSpPr>
        <p:spPr/>
        <p:txBody>
          <a:bodyPr/>
          <a:lstStyle/>
          <a:p>
            <a:r>
              <a:rPr lang="en-US" dirty="0" smtClean="0"/>
              <a:t> </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864796121"/>
              </p:ext>
            </p:extLst>
          </p:nvPr>
        </p:nvGraphicFramePr>
        <p:xfrm>
          <a:off x="538731" y="999417"/>
          <a:ext cx="7469753" cy="4175760"/>
        </p:xfrm>
        <a:graphic>
          <a:graphicData uri="http://schemas.openxmlformats.org/drawingml/2006/table">
            <a:tbl>
              <a:tblPr firstRow="1" bandRow="1">
                <a:tableStyleId>{F5AB1C69-6EDB-4FF4-983F-18BD219EF322}</a:tableStyleId>
              </a:tblPr>
              <a:tblGrid>
                <a:gridCol w="7469753"/>
              </a:tblGrid>
              <a:tr h="370840">
                <a:tc>
                  <a:txBody>
                    <a:bodyPr/>
                    <a:lstStyle/>
                    <a:p>
                      <a:r>
                        <a:rPr lang="en-US" sz="2800" dirty="0" smtClean="0"/>
                        <a:t>Viewing a Video</a:t>
                      </a:r>
                      <a:endParaRPr lang="en-US" sz="2800" dirty="0"/>
                    </a:p>
                  </a:txBody>
                  <a:tcPr/>
                </a:tc>
              </a:tr>
              <a:tr h="2920603">
                <a:tc>
                  <a:txBody>
                    <a:bodyPr/>
                    <a:lstStyle/>
                    <a:p>
                      <a:pPr marL="342900" indent="-342900">
                        <a:buFont typeface="+mj-lt"/>
                        <a:buAutoNum type="arabicPeriod"/>
                      </a:pPr>
                      <a:r>
                        <a:rPr lang="en-US" sz="2600" kern="1200" dirty="0" smtClean="0">
                          <a:effectLst/>
                        </a:rPr>
                        <a:t>View a brief video</a:t>
                      </a:r>
                      <a:r>
                        <a:rPr lang="en-US" sz="2600" kern="1200" baseline="0" dirty="0" smtClean="0">
                          <a:effectLst/>
                        </a:rPr>
                        <a:t> </a:t>
                      </a:r>
                      <a:r>
                        <a:rPr lang="en-US" sz="2600" kern="1200" dirty="0" smtClean="0">
                          <a:effectLst/>
                        </a:rPr>
                        <a:t>clip, </a:t>
                      </a:r>
                      <a:r>
                        <a:rPr lang="en-US" sz="2600" i="1" kern="1200" dirty="0" smtClean="0">
                          <a:effectLst/>
                        </a:rPr>
                        <a:t>UDL at a Glance,</a:t>
                      </a:r>
                      <a:r>
                        <a:rPr lang="en-US" sz="2600" kern="1200" dirty="0" smtClean="0">
                          <a:effectLst/>
                        </a:rPr>
                        <a:t> and t</a:t>
                      </a:r>
                      <a:r>
                        <a:rPr lang="en-US" sz="2600" dirty="0" smtClean="0"/>
                        <a:t>ake notes so you can capture the </a:t>
                      </a:r>
                      <a:r>
                        <a:rPr lang="en-US" sz="2600" i="1" dirty="0" smtClean="0"/>
                        <a:t>key</a:t>
                      </a:r>
                      <a:r>
                        <a:rPr lang="en-US" sz="2600" i="1" baseline="0" dirty="0" smtClean="0"/>
                        <a:t> ideas. </a:t>
                      </a:r>
                      <a:r>
                        <a:rPr lang="en-US" sz="2600" i="0" baseline="0" dirty="0" smtClean="0"/>
                        <a:t>These will be used in building your definition of UDL in Activity 3b.</a:t>
                      </a:r>
                      <a:endParaRPr lang="en-US" sz="2600" i="0" dirty="0" smtClean="0"/>
                    </a:p>
                    <a:p>
                      <a:pPr marL="342900" indent="-342900">
                        <a:buFont typeface="+mj-lt"/>
                        <a:buAutoNum type="arabicPeriod"/>
                      </a:pPr>
                      <a:r>
                        <a:rPr lang="en-US" sz="2600" dirty="0" smtClean="0"/>
                        <a:t>After viewing, individually create your </a:t>
                      </a:r>
                      <a:r>
                        <a:rPr lang="en-US" sz="2600" i="1" dirty="0" smtClean="0"/>
                        <a:t>keys</a:t>
                      </a:r>
                      <a:r>
                        <a:rPr lang="en-US" sz="2600" dirty="0" smtClean="0"/>
                        <a:t>.</a:t>
                      </a:r>
                    </a:p>
                    <a:p>
                      <a:pPr marL="342900" indent="-342900">
                        <a:buFont typeface="+mj-lt"/>
                        <a:buAutoNum type="arabicPeriod"/>
                      </a:pPr>
                      <a:r>
                        <a:rPr lang="en-US" sz="2600" dirty="0" smtClean="0"/>
                        <a:t>Next, you will join 2 other</a:t>
                      </a:r>
                      <a:r>
                        <a:rPr lang="en-US" sz="2600" baseline="0" dirty="0" smtClean="0"/>
                        <a:t> non-table participants and share your </a:t>
                      </a:r>
                      <a:r>
                        <a:rPr lang="en-US" sz="2600" i="1" baseline="0" dirty="0" smtClean="0"/>
                        <a:t>keys</a:t>
                      </a:r>
                      <a:r>
                        <a:rPr lang="en-US" sz="2600" baseline="0" dirty="0" smtClean="0"/>
                        <a:t>.</a:t>
                      </a:r>
                      <a:endParaRPr lang="en-US" sz="2600" dirty="0" smtClean="0"/>
                    </a:p>
                    <a:p>
                      <a:pPr marL="342900" indent="-342900">
                        <a:buFont typeface="+mj-lt"/>
                        <a:buAutoNum type="arabicPeriod"/>
                      </a:pPr>
                      <a:r>
                        <a:rPr lang="en-US" sz="2600" dirty="0" smtClean="0"/>
                        <a:t>Be prepared to return</a:t>
                      </a:r>
                      <a:r>
                        <a:rPr lang="en-US" sz="2600" baseline="0" dirty="0" smtClean="0"/>
                        <a:t> to your table group and share the most important </a:t>
                      </a:r>
                      <a:r>
                        <a:rPr lang="en-US" sz="2600" i="1" baseline="0" dirty="0" smtClean="0"/>
                        <a:t>keys</a:t>
                      </a:r>
                      <a:r>
                        <a:rPr lang="en-US" sz="2600" baseline="0" dirty="0" smtClean="0"/>
                        <a:t>. </a:t>
                      </a:r>
                      <a:endParaRPr lang="en-US" sz="2600" dirty="0"/>
                    </a:p>
                  </a:txBody>
                  <a:tcPr/>
                </a:tc>
              </a:tr>
            </a:tbl>
          </a:graphicData>
        </a:graphic>
      </p:graphicFrame>
      <p:pic>
        <p:nvPicPr>
          <p:cNvPr id="12" name="Picture 11" descr="Picture10.png"/>
          <p:cNvPicPr>
            <a:picLocks noChangeAspect="1"/>
          </p:cNvPicPr>
          <p:nvPr/>
        </p:nvPicPr>
        <p:blipFill>
          <a:blip r:embed="rId3" cstate="print"/>
          <a:srcRect/>
          <a:stretch>
            <a:fillRect/>
          </a:stretch>
        </p:blipFill>
        <p:spPr bwMode="auto">
          <a:xfrm>
            <a:off x="7402828" y="4801169"/>
            <a:ext cx="947738" cy="1033463"/>
          </a:xfrm>
          <a:prstGeom prst="rect">
            <a:avLst/>
          </a:prstGeom>
          <a:noFill/>
          <a:ln w="9525">
            <a:noFill/>
            <a:miter lim="800000"/>
            <a:headEnd/>
            <a:tailEnd/>
          </a:ln>
        </p:spPr>
      </p:pic>
      <p:sp>
        <p:nvSpPr>
          <p:cNvPr id="9" name="TextBox 8"/>
          <p:cNvSpPr txBox="1"/>
          <p:nvPr/>
        </p:nvSpPr>
        <p:spPr>
          <a:xfrm>
            <a:off x="7483791" y="4801169"/>
            <a:ext cx="866775" cy="369332"/>
          </a:xfrm>
          <a:prstGeom prst="rect">
            <a:avLst/>
          </a:prstGeom>
          <a:noFill/>
        </p:spPr>
        <p:txBody>
          <a:bodyPr wrap="square" rtlCol="0">
            <a:spAutoFit/>
          </a:bodyPr>
          <a:lstStyle/>
          <a:p>
            <a:r>
              <a:rPr lang="en-US" dirty="0" smtClean="0"/>
              <a:t>Page 9</a:t>
            </a:r>
            <a:endParaRPr lang="en-US" dirty="0"/>
          </a:p>
        </p:txBody>
      </p:sp>
    </p:spTree>
    <p:extLst>
      <p:ext uri="{BB962C8B-B14F-4D97-AF65-F5344CB8AC3E}">
        <p14:creationId xmlns:p14="http://schemas.microsoft.com/office/powerpoint/2010/main" val="254111352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Out the Results</a:t>
            </a:r>
            <a:endParaRPr lang="en-US" dirty="0"/>
          </a:p>
        </p:txBody>
      </p:sp>
      <p:sp>
        <p:nvSpPr>
          <p:cNvPr id="3" name="Text Placeholder 2"/>
          <p:cNvSpPr>
            <a:spLocks noGrp="1"/>
          </p:cNvSpPr>
          <p:nvPr>
            <p:ph type="body" sz="quarter" idx="10"/>
          </p:nvPr>
        </p:nvSpPr>
        <p:spPr>
          <a:xfrm>
            <a:off x="381000" y="993821"/>
            <a:ext cx="8382000" cy="5441490"/>
          </a:xfrm>
        </p:spPr>
        <p:txBody>
          <a:bodyPr/>
          <a:lstStyle/>
          <a:p>
            <a:pPr lvl="0"/>
            <a:r>
              <a:rPr lang="en-US" sz="2600" dirty="0" smtClean="0"/>
              <a:t>Statement 1: I </a:t>
            </a:r>
            <a:r>
              <a:rPr lang="en-US" sz="2600" dirty="0"/>
              <a:t>believe all students can be successful with the new </a:t>
            </a:r>
            <a:r>
              <a:rPr lang="en-US" sz="2600" dirty="0" smtClean="0"/>
              <a:t>standards, </a:t>
            </a:r>
            <a:r>
              <a:rPr lang="en-US" sz="2600" dirty="0"/>
              <a:t>based on our current programs and supports. </a:t>
            </a:r>
            <a:r>
              <a:rPr lang="en-US" sz="2600" dirty="0" smtClean="0"/>
              <a:t> (</a:t>
            </a:r>
            <a:r>
              <a:rPr lang="en-US" sz="2600" dirty="0"/>
              <a:t>Y-N)</a:t>
            </a:r>
          </a:p>
          <a:p>
            <a:pPr lvl="0"/>
            <a:r>
              <a:rPr lang="en-US" sz="2600" dirty="0" smtClean="0"/>
              <a:t>Statement 2: I </a:t>
            </a:r>
            <a:r>
              <a:rPr lang="en-US" sz="2600" dirty="0"/>
              <a:t>have the tools at my school or district to ensure all students are </a:t>
            </a:r>
            <a:r>
              <a:rPr lang="en-US" sz="2600" dirty="0" smtClean="0"/>
              <a:t>successful. </a:t>
            </a:r>
            <a:r>
              <a:rPr lang="en-US" sz="2600" dirty="0"/>
              <a:t>(Y-N)</a:t>
            </a:r>
          </a:p>
          <a:p>
            <a:pPr lvl="0"/>
            <a:r>
              <a:rPr lang="en-US" sz="2600" dirty="0" smtClean="0"/>
              <a:t>Statement 3: I </a:t>
            </a:r>
            <a:r>
              <a:rPr lang="en-US" sz="2600" dirty="0"/>
              <a:t>believe that with training and support my colleagues can gain the ‘Academic Optimism’ to work collaboratively and improve all students’ achievement </a:t>
            </a:r>
            <a:r>
              <a:rPr lang="en-US" sz="2600" dirty="0" smtClean="0"/>
              <a:t>levels, </a:t>
            </a:r>
            <a:r>
              <a:rPr lang="en-US" sz="2600" dirty="0"/>
              <a:t>no matter their individual needs </a:t>
            </a:r>
            <a:r>
              <a:rPr lang="en-US" sz="2600" dirty="0" smtClean="0"/>
              <a:t>are. </a:t>
            </a:r>
            <a:r>
              <a:rPr lang="en-US" sz="2600" dirty="0"/>
              <a:t>(Y-N)</a:t>
            </a:r>
          </a:p>
          <a:p>
            <a:pPr lvl="0"/>
            <a:r>
              <a:rPr lang="en-US" sz="2600" dirty="0" smtClean="0"/>
              <a:t>Statement 4: When </a:t>
            </a:r>
            <a:r>
              <a:rPr lang="en-US" sz="2600" dirty="0"/>
              <a:t>it comes to planning and implementing the new CCS for all my </a:t>
            </a:r>
            <a:r>
              <a:rPr lang="en-US" sz="2600" dirty="0" smtClean="0"/>
              <a:t>students, </a:t>
            </a:r>
            <a:r>
              <a:rPr lang="en-US" sz="2600" dirty="0"/>
              <a:t>I consider my skill level to be </a:t>
            </a:r>
            <a:r>
              <a:rPr lang="en-US" sz="2600" dirty="0" smtClean="0"/>
              <a:t>___________.  (</a:t>
            </a:r>
            <a:r>
              <a:rPr lang="en-US" sz="2600" dirty="0"/>
              <a:t>a. </a:t>
            </a:r>
            <a:r>
              <a:rPr lang="en-US" sz="2600" dirty="0" smtClean="0"/>
              <a:t>basic; </a:t>
            </a:r>
            <a:r>
              <a:rPr lang="en-US" sz="2600" dirty="0"/>
              <a:t>b. </a:t>
            </a:r>
            <a:r>
              <a:rPr lang="en-US" sz="2600" dirty="0" smtClean="0"/>
              <a:t>intermediate;</a:t>
            </a:r>
            <a:br>
              <a:rPr lang="en-US" sz="2600" dirty="0" smtClean="0"/>
            </a:br>
            <a:r>
              <a:rPr lang="en-US" sz="2600" dirty="0" smtClean="0"/>
              <a:t>c</a:t>
            </a:r>
            <a:r>
              <a:rPr lang="en-US" sz="2600" dirty="0"/>
              <a:t>. </a:t>
            </a:r>
            <a:r>
              <a:rPr lang="en-US" sz="2600" dirty="0" smtClean="0"/>
              <a:t>advanced; or </a:t>
            </a:r>
            <a:r>
              <a:rPr lang="en-US" sz="2600" dirty="0"/>
              <a:t>d. expert</a:t>
            </a:r>
            <a:r>
              <a:rPr lang="en-US" sz="2600" dirty="0" smtClean="0"/>
              <a:t>)</a:t>
            </a:r>
            <a:endParaRPr lang="en-US" sz="2600" dirty="0"/>
          </a:p>
          <a:p>
            <a:endParaRPr lang="en-US" sz="2600"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pPr algn="r"/>
            <a:fld id="{8D79BE21-F712-4A53-802B-F850200F0AA7}" type="slidenum">
              <a:rPr lang="en-US" smtClean="0"/>
              <a:pPr algn="r"/>
              <a:t>5</a:t>
            </a:fld>
            <a:endParaRPr lang="en-US" dirty="0"/>
          </a:p>
        </p:txBody>
      </p:sp>
      <p:pic>
        <p:nvPicPr>
          <p:cNvPr id="6" name="Picture 5" descr="Picture10.png"/>
          <p:cNvPicPr>
            <a:picLocks noChangeAspect="1"/>
          </p:cNvPicPr>
          <p:nvPr/>
        </p:nvPicPr>
        <p:blipFill>
          <a:blip r:embed="rId3" cstate="print"/>
          <a:srcRect/>
          <a:stretch>
            <a:fillRect/>
          </a:stretch>
        </p:blipFill>
        <p:spPr bwMode="auto">
          <a:xfrm>
            <a:off x="6559296" y="5554884"/>
            <a:ext cx="947738" cy="1033463"/>
          </a:xfrm>
          <a:prstGeom prst="rect">
            <a:avLst/>
          </a:prstGeom>
          <a:noFill/>
          <a:ln w="9525">
            <a:noFill/>
            <a:miter lim="800000"/>
            <a:headEnd/>
            <a:tailEnd/>
          </a:ln>
        </p:spPr>
      </p:pic>
      <p:sp>
        <p:nvSpPr>
          <p:cNvPr id="7" name="Rectangle 6"/>
          <p:cNvSpPr/>
          <p:nvPr/>
        </p:nvSpPr>
        <p:spPr>
          <a:xfrm>
            <a:off x="6632478" y="5554884"/>
            <a:ext cx="801373" cy="369332"/>
          </a:xfrm>
          <a:prstGeom prst="rect">
            <a:avLst/>
          </a:prstGeom>
        </p:spPr>
        <p:txBody>
          <a:bodyPr wrap="none">
            <a:spAutoFit/>
          </a:bodyPr>
          <a:lstStyle/>
          <a:p>
            <a:r>
              <a:rPr lang="en-US" dirty="0" smtClean="0"/>
              <a:t>Page 4</a:t>
            </a:r>
            <a:endParaRPr lang="en-US" dirty="0"/>
          </a:p>
        </p:txBody>
      </p:sp>
    </p:spTree>
    <p:extLst>
      <p:ext uri="{BB962C8B-B14F-4D97-AF65-F5344CB8AC3E}">
        <p14:creationId xmlns:p14="http://schemas.microsoft.com/office/powerpoint/2010/main" val="157613578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400" dirty="0" smtClean="0"/>
              <a:t>Exploring UDL</a:t>
            </a:r>
            <a:endParaRPr lang="en-US" sz="44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50</a:t>
            </a:fld>
            <a:endParaRPr lang="en-US" dirty="0"/>
          </a:p>
        </p:txBody>
      </p:sp>
      <p:pic>
        <p:nvPicPr>
          <p:cNvPr id="11" name="UDL At A Glance">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1643063" y="981997"/>
            <a:ext cx="5636512" cy="4227384"/>
          </a:xfrm>
        </p:spPr>
      </p:pic>
      <p:sp>
        <p:nvSpPr>
          <p:cNvPr id="2" name="Footer Placeholder 1"/>
          <p:cNvSpPr>
            <a:spLocks noGrp="1"/>
          </p:cNvSpPr>
          <p:nvPr>
            <p:ph type="ftr" sz="quarter" idx="11"/>
          </p:nvPr>
        </p:nvSpPr>
        <p:spPr/>
        <p:txBody>
          <a:bodyPr/>
          <a:lstStyle/>
          <a:p>
            <a:r>
              <a:rPr lang="en-US" dirty="0" smtClean="0"/>
              <a:t> </a:t>
            </a:r>
            <a:endParaRPr lang="en-US" dirty="0"/>
          </a:p>
        </p:txBody>
      </p:sp>
      <p:sp>
        <p:nvSpPr>
          <p:cNvPr id="3" name="Rectangle 2"/>
          <p:cNvSpPr/>
          <p:nvPr/>
        </p:nvSpPr>
        <p:spPr>
          <a:xfrm>
            <a:off x="794537" y="5277044"/>
            <a:ext cx="7221307" cy="652486"/>
          </a:xfrm>
          <a:prstGeom prst="rect">
            <a:avLst/>
          </a:prstGeom>
        </p:spPr>
        <p:txBody>
          <a:bodyPr wrap="square">
            <a:spAutoFit/>
          </a:bodyPr>
          <a:lstStyle/>
          <a:p>
            <a:pPr marR="0" lvl="0">
              <a:lnSpc>
                <a:spcPct val="130000"/>
              </a:lnSpc>
              <a:spcBef>
                <a:spcPts val="300"/>
              </a:spcBef>
              <a:spcAft>
                <a:spcPts val="600"/>
              </a:spcAft>
              <a:buClr>
                <a:srgbClr val="76923C"/>
              </a:buClr>
            </a:pPr>
            <a:r>
              <a:rPr lang="en-US" sz="1400" i="1" dirty="0" smtClean="0">
                <a:latin typeface="Calibri" panose="020F0502020204030204" pitchFamily="34" charset="0"/>
                <a:cs typeface="Times New Roman" panose="02020603050405020304" pitchFamily="18" charset="0"/>
              </a:rPr>
              <a:t>UDL </a:t>
            </a:r>
            <a:r>
              <a:rPr lang="en-US" sz="1400" i="1" dirty="0">
                <a:latin typeface="Calibri" panose="020F0502020204030204" pitchFamily="34" charset="0"/>
                <a:cs typeface="Times New Roman" panose="02020603050405020304" pitchFamily="18" charset="0"/>
              </a:rPr>
              <a:t>at a Glance</a:t>
            </a:r>
            <a:r>
              <a:rPr lang="en-US" sz="1400" dirty="0">
                <a:latin typeface="Calibri" panose="020F0502020204030204" pitchFamily="34" charset="0"/>
                <a:cs typeface="Times New Roman" panose="02020603050405020304" pitchFamily="18" charset="0"/>
              </a:rPr>
              <a:t>. Cast (2010). Retrieved from </a:t>
            </a:r>
            <a:r>
              <a:rPr lang="en-US" sz="1400" dirty="0">
                <a:solidFill>
                  <a:srgbClr val="0000FF"/>
                </a:solidFill>
                <a:latin typeface="Calibri" panose="020F0502020204030204" pitchFamily="34" charset="0"/>
                <a:cs typeface="Times New Roman" panose="02020603050405020304" pitchFamily="18" charset="0"/>
                <a:hlinkClick r:id="rId6"/>
              </a:rPr>
              <a:t>http://www.cast.org/library/video/udl_at_a_glance/index.html</a:t>
            </a:r>
            <a:r>
              <a:rPr lang="en-US" sz="1400" dirty="0">
                <a:latin typeface="Calibri" panose="020F0502020204030204" pitchFamily="34" charset="0"/>
                <a:cs typeface="Times New Roman" panose="02020603050405020304" pitchFamily="18" charset="0"/>
              </a:rPr>
              <a:t> </a:t>
            </a:r>
            <a:endParaRPr lang="en-US" sz="1400" dirty="0">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47750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Activity 3b: Defining Universal Design for  Learning (continued)</a:t>
            </a:r>
            <a:endParaRPr lang="en-US" sz="42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51</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27117489"/>
              </p:ext>
            </p:extLst>
          </p:nvPr>
        </p:nvGraphicFramePr>
        <p:xfrm>
          <a:off x="740230" y="1479246"/>
          <a:ext cx="7233312" cy="2986305"/>
        </p:xfrm>
        <a:graphic>
          <a:graphicData uri="http://schemas.openxmlformats.org/drawingml/2006/table">
            <a:tbl>
              <a:tblPr firstRow="1" bandRow="1">
                <a:tableStyleId>{F5AB1C69-6EDB-4FF4-983F-18BD219EF322}</a:tableStyleId>
              </a:tblPr>
              <a:tblGrid>
                <a:gridCol w="7233312"/>
              </a:tblGrid>
              <a:tr h="432681">
                <a:tc>
                  <a:txBody>
                    <a:bodyPr/>
                    <a:lstStyle/>
                    <a:p>
                      <a:pPr marL="0" indent="0">
                        <a:buNone/>
                      </a:pPr>
                      <a:r>
                        <a:rPr lang="en-US" sz="2800" dirty="0" smtClean="0"/>
                        <a:t>Universal</a:t>
                      </a:r>
                      <a:r>
                        <a:rPr lang="en-US" sz="2800" baseline="0" dirty="0" smtClean="0"/>
                        <a:t> Design for Learning</a:t>
                      </a:r>
                      <a:endParaRPr lang="en-US" dirty="0"/>
                    </a:p>
                  </a:txBody>
                  <a:tcPr/>
                </a:tc>
              </a:tr>
              <a:tr h="2468145">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2800" b="1" baseline="0" dirty="0" smtClean="0"/>
                        <a:t>Directions:</a:t>
                      </a:r>
                      <a:r>
                        <a:rPr lang="en-US" sz="2800" baseline="0" dirty="0" smtClean="0"/>
                        <a:t> Based on what you’ve learned about Universal Design for Learning, </a:t>
                      </a:r>
                      <a:r>
                        <a:rPr lang="en-US" sz="2800" u="sng" kern="1200" dirty="0" smtClean="0">
                          <a:solidFill>
                            <a:schemeClr val="dk1"/>
                          </a:solidFill>
                          <a:effectLst/>
                          <a:latin typeface="+mn-lt"/>
                          <a:ea typeface="+mn-ea"/>
                          <a:cs typeface="+mn-cs"/>
                        </a:rPr>
                        <a:t>your table group </a:t>
                      </a:r>
                      <a:r>
                        <a:rPr lang="en-US" sz="2800" kern="1200" dirty="0" smtClean="0">
                          <a:solidFill>
                            <a:schemeClr val="dk1"/>
                          </a:solidFill>
                          <a:effectLst/>
                          <a:latin typeface="+mn-lt"/>
                          <a:ea typeface="+mn-ea"/>
                          <a:cs typeface="+mn-cs"/>
                        </a:rPr>
                        <a:t>will discuss, come to a consensus, and develop a working definition for “Universal Design for Learning” on chart </a:t>
                      </a:r>
                      <a:r>
                        <a:rPr lang="en-US" sz="2800" b="0" kern="1200" dirty="0" smtClean="0">
                          <a:solidFill>
                            <a:schemeClr val="tx1"/>
                          </a:solidFill>
                          <a:effectLst/>
                          <a:latin typeface="+mn-lt"/>
                          <a:ea typeface="+mn-ea"/>
                          <a:cs typeface="+mn-cs"/>
                        </a:rPr>
                        <a:t>paper.</a:t>
                      </a:r>
                      <a:r>
                        <a:rPr lang="en-US" sz="2800" b="0" kern="1200" baseline="0" dirty="0" smtClean="0">
                          <a:solidFill>
                            <a:schemeClr val="tx1"/>
                          </a:solidFill>
                          <a:effectLst/>
                          <a:latin typeface="+mn-lt"/>
                          <a:ea typeface="+mn-ea"/>
                          <a:cs typeface="+mn-cs"/>
                        </a:rPr>
                        <a:t> </a:t>
                      </a:r>
                      <a:r>
                        <a:rPr lang="en-US" sz="2800" b="0" kern="1200" dirty="0" smtClean="0">
                          <a:solidFill>
                            <a:schemeClr val="tx1"/>
                          </a:solidFill>
                          <a:effectLst/>
                          <a:latin typeface="+mn-lt"/>
                          <a:ea typeface="+mn-ea"/>
                          <a:cs typeface="+mn-cs"/>
                        </a:rPr>
                        <a:t>(15 minutes)</a:t>
                      </a:r>
                    </a:p>
                  </a:txBody>
                  <a:tcPr/>
                </a:tc>
              </a:tr>
            </a:tbl>
          </a:graphicData>
        </a:graphic>
      </p:graphicFrame>
      <p:pic>
        <p:nvPicPr>
          <p:cNvPr id="7" name="Picture 6" descr="Picture10.png"/>
          <p:cNvPicPr>
            <a:picLocks noChangeAspect="1"/>
          </p:cNvPicPr>
          <p:nvPr/>
        </p:nvPicPr>
        <p:blipFill>
          <a:blip r:embed="rId3" cstate="print"/>
          <a:srcRect/>
          <a:stretch>
            <a:fillRect/>
          </a:stretch>
        </p:blipFill>
        <p:spPr bwMode="auto">
          <a:xfrm>
            <a:off x="7317103" y="4043932"/>
            <a:ext cx="947738" cy="1033463"/>
          </a:xfrm>
          <a:prstGeom prst="rect">
            <a:avLst/>
          </a:prstGeom>
          <a:noFill/>
          <a:ln w="9525">
            <a:noFill/>
            <a:miter lim="800000"/>
            <a:headEnd/>
            <a:tailEnd/>
          </a:ln>
        </p:spPr>
      </p:pic>
      <p:sp>
        <p:nvSpPr>
          <p:cNvPr id="8" name="TextBox 7"/>
          <p:cNvSpPr txBox="1"/>
          <p:nvPr/>
        </p:nvSpPr>
        <p:spPr>
          <a:xfrm>
            <a:off x="7317104" y="4043932"/>
            <a:ext cx="947738" cy="369332"/>
          </a:xfrm>
          <a:prstGeom prst="rect">
            <a:avLst/>
          </a:prstGeom>
          <a:noFill/>
        </p:spPr>
        <p:txBody>
          <a:bodyPr wrap="square" rtlCol="0">
            <a:spAutoFit/>
          </a:bodyPr>
          <a:lstStyle/>
          <a:p>
            <a:r>
              <a:rPr lang="en-US" dirty="0" smtClean="0"/>
              <a:t>Page 11</a:t>
            </a:r>
            <a:endParaRPr lang="en-US" dirty="0"/>
          </a:p>
        </p:txBody>
      </p:sp>
    </p:spTree>
    <p:extLst>
      <p:ext uri="{BB962C8B-B14F-4D97-AF65-F5344CB8AC3E}">
        <p14:creationId xmlns:p14="http://schemas.microsoft.com/office/powerpoint/2010/main" val="404663555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UNIVERSAL DESIGN FOR LEARNING means a scientifically valid framework for guiding educational practice that:</a:t>
            </a:r>
          </a:p>
        </p:txBody>
      </p:sp>
      <p:sp>
        <p:nvSpPr>
          <p:cNvPr id="3" name="Text Placeholder 2"/>
          <p:cNvSpPr>
            <a:spLocks noGrp="1"/>
          </p:cNvSpPr>
          <p:nvPr>
            <p:ph type="body" sz="quarter" idx="10"/>
          </p:nvPr>
        </p:nvSpPr>
        <p:spPr>
          <a:xfrm>
            <a:off x="381000" y="1850571"/>
            <a:ext cx="8382000" cy="5066002"/>
          </a:xfrm>
        </p:spPr>
        <p:txBody>
          <a:bodyPr/>
          <a:lstStyle/>
          <a:p>
            <a:pPr marL="514350" indent="-514350">
              <a:buAutoNum type="alphaUcParenBoth"/>
            </a:pPr>
            <a:r>
              <a:rPr lang="en-US" sz="2800" dirty="0" smtClean="0"/>
              <a:t>provides </a:t>
            </a:r>
            <a:r>
              <a:rPr lang="en-US" sz="2800" dirty="0"/>
              <a:t>flexibility in the ways information is presented, in the ways students respond or demonstrate knowledge and skills, and in the ways students are engaged; </a:t>
            </a:r>
            <a:r>
              <a:rPr lang="en-US" sz="2800" dirty="0" smtClean="0"/>
              <a:t>and</a:t>
            </a:r>
          </a:p>
          <a:p>
            <a:pPr marL="514350" indent="-514350">
              <a:buAutoNum type="alphaUcParenBoth"/>
            </a:pPr>
            <a:r>
              <a:rPr lang="en-US" sz="2800" dirty="0" smtClean="0"/>
              <a:t>reduces </a:t>
            </a:r>
            <a:r>
              <a:rPr lang="en-US" sz="2800" dirty="0"/>
              <a:t>barriers in instruction, provides appropriate accommodations, supports, and  challenges, and maintains high achievement expectations for all students, including students with disabilities and students who are limited English proficient</a:t>
            </a:r>
            <a:r>
              <a:rPr lang="en-US" sz="2800" dirty="0" smtClean="0"/>
              <a:t>.</a:t>
            </a:r>
          </a:p>
          <a:p>
            <a:pPr marL="0" indent="0" algn="r">
              <a:buNone/>
            </a:pPr>
            <a:r>
              <a:rPr lang="en-US" sz="2400" i="1" dirty="0"/>
              <a:t>Higher Education Opportunity Act 2008 (HEOA</a:t>
            </a:r>
            <a:r>
              <a:rPr lang="en-US" sz="2400" i="1" dirty="0" smtClean="0"/>
              <a:t>)</a:t>
            </a:r>
            <a:endParaRPr lang="en-US" sz="2400" i="1" dirty="0"/>
          </a:p>
          <a:p>
            <a:pPr marL="514350" indent="-514350" algn="r">
              <a:buAutoNum type="alphaUcParenBoth"/>
            </a:pPr>
            <a:endParaRPr lang="en-US" sz="2800" dirty="0"/>
          </a:p>
          <a:p>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52</a:t>
            </a:fld>
            <a:endParaRPr lang="en-US" dirty="0"/>
          </a:p>
        </p:txBody>
      </p:sp>
    </p:spTree>
    <p:extLst>
      <p:ext uri="{BB962C8B-B14F-4D97-AF65-F5344CB8AC3E}">
        <p14:creationId xmlns:p14="http://schemas.microsoft.com/office/powerpoint/2010/main" val="36568936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Activity 3c: Defining Universal </a:t>
            </a:r>
            <a:r>
              <a:rPr lang="en-US" sz="4200" dirty="0"/>
              <a:t>Design for  </a:t>
            </a:r>
            <a:r>
              <a:rPr lang="en-US" sz="4200" dirty="0" smtClean="0"/>
              <a:t>Learning (continued)</a:t>
            </a:r>
            <a:endParaRPr lang="en-US" sz="42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53</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86963136"/>
              </p:ext>
            </p:extLst>
          </p:nvPr>
        </p:nvGraphicFramePr>
        <p:xfrm>
          <a:off x="381000" y="1592676"/>
          <a:ext cx="7233312" cy="4023360"/>
        </p:xfrm>
        <a:graphic>
          <a:graphicData uri="http://schemas.openxmlformats.org/drawingml/2006/table">
            <a:tbl>
              <a:tblPr firstRow="1" bandRow="1">
                <a:tableStyleId>{F5AB1C69-6EDB-4FF4-983F-18BD219EF322}</a:tableStyleId>
              </a:tblPr>
              <a:tblGrid>
                <a:gridCol w="7233312"/>
              </a:tblGrid>
              <a:tr h="370840">
                <a:tc>
                  <a:txBody>
                    <a:bodyPr/>
                    <a:lstStyle/>
                    <a:p>
                      <a:pPr marL="0" indent="0">
                        <a:buNone/>
                      </a:pPr>
                      <a:r>
                        <a:rPr lang="en-US" sz="2800" dirty="0" smtClean="0"/>
                        <a:t>Compare your Definitions</a:t>
                      </a:r>
                      <a:endParaRPr lang="en-US" dirty="0"/>
                    </a:p>
                  </a:txBody>
                  <a:tcPr/>
                </a:tc>
              </a:tr>
              <a:tr h="370840">
                <a:tc>
                  <a:txBody>
                    <a:bodyPr/>
                    <a:lstStyle/>
                    <a:p>
                      <a:r>
                        <a:rPr lang="en-US" sz="2800" b="1" dirty="0" smtClean="0"/>
                        <a:t>Directions</a:t>
                      </a:r>
                      <a:r>
                        <a:rPr lang="en-US" sz="2800" dirty="0" smtClean="0"/>
                        <a:t>:</a:t>
                      </a:r>
                      <a:r>
                        <a:rPr lang="en-US" sz="2800" baseline="0" dirty="0" smtClean="0"/>
                        <a:t> </a:t>
                      </a:r>
                      <a:r>
                        <a:rPr lang="en-US" sz="2800" dirty="0" smtClean="0"/>
                        <a:t>Review</a:t>
                      </a:r>
                      <a:r>
                        <a:rPr lang="en-US" sz="2800" baseline="0" dirty="0" smtClean="0"/>
                        <a:t> </a:t>
                      </a:r>
                      <a:r>
                        <a:rPr lang="en-US" sz="2800" dirty="0" smtClean="0"/>
                        <a:t>your definition of Universal Design for Learning and discuss how yours compares with the “expert” definitions on the next slide. Revise/adjust your definition</a:t>
                      </a:r>
                      <a:r>
                        <a:rPr lang="en-US" sz="2800" baseline="0" dirty="0" smtClean="0"/>
                        <a:t> on your chart paper</a:t>
                      </a:r>
                      <a:r>
                        <a:rPr lang="en-US" sz="2800" dirty="0" smtClean="0"/>
                        <a:t> to include all essential elements but in your own terms. Be prepared to share. Display your chart paper with the definition on the wall </a:t>
                      </a:r>
                      <a:r>
                        <a:rPr lang="en-US" sz="2800" b="0" dirty="0" smtClean="0">
                          <a:solidFill>
                            <a:schemeClr val="tx1"/>
                          </a:solidFill>
                        </a:rPr>
                        <a:t>(15 minutes).</a:t>
                      </a:r>
                      <a:endParaRPr lang="en-US" sz="2800" b="0" dirty="0">
                        <a:solidFill>
                          <a:schemeClr val="tx1"/>
                        </a:solidFill>
                      </a:endParaRPr>
                    </a:p>
                  </a:txBody>
                  <a:tcPr/>
                </a:tc>
              </a:tr>
            </a:tbl>
          </a:graphicData>
        </a:graphic>
      </p:graphicFrame>
      <p:pic>
        <p:nvPicPr>
          <p:cNvPr id="7" name="Picture 6" descr="Picture10.png"/>
          <p:cNvPicPr>
            <a:picLocks noChangeAspect="1"/>
          </p:cNvPicPr>
          <p:nvPr/>
        </p:nvPicPr>
        <p:blipFill>
          <a:blip r:embed="rId3" cstate="print"/>
          <a:srcRect/>
          <a:stretch>
            <a:fillRect/>
          </a:stretch>
        </p:blipFill>
        <p:spPr bwMode="auto">
          <a:xfrm>
            <a:off x="6974203" y="5215507"/>
            <a:ext cx="947738" cy="1033463"/>
          </a:xfrm>
          <a:prstGeom prst="rect">
            <a:avLst/>
          </a:prstGeom>
          <a:noFill/>
          <a:ln w="9525">
            <a:noFill/>
            <a:miter lim="800000"/>
            <a:headEnd/>
            <a:tailEnd/>
          </a:ln>
        </p:spPr>
      </p:pic>
      <p:sp>
        <p:nvSpPr>
          <p:cNvPr id="8" name="TextBox 7"/>
          <p:cNvSpPr txBox="1"/>
          <p:nvPr/>
        </p:nvSpPr>
        <p:spPr>
          <a:xfrm>
            <a:off x="6974204" y="5215507"/>
            <a:ext cx="947738" cy="369332"/>
          </a:xfrm>
          <a:prstGeom prst="rect">
            <a:avLst/>
          </a:prstGeom>
          <a:noFill/>
        </p:spPr>
        <p:txBody>
          <a:bodyPr wrap="square" rtlCol="0">
            <a:spAutoFit/>
          </a:bodyPr>
          <a:lstStyle/>
          <a:p>
            <a:r>
              <a:rPr lang="en-US" dirty="0" smtClean="0"/>
              <a:t>Page 11</a:t>
            </a:r>
            <a:endParaRPr lang="en-US" dirty="0"/>
          </a:p>
        </p:txBody>
      </p:sp>
    </p:spTree>
    <p:extLst>
      <p:ext uri="{BB962C8B-B14F-4D97-AF65-F5344CB8AC3E}">
        <p14:creationId xmlns:p14="http://schemas.microsoft.com/office/powerpoint/2010/main" val="189630573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p:cNvSpPr>
          <p:nvPr/>
        </p:nvSpPr>
        <p:spPr>
          <a:xfrm>
            <a:off x="6600825" y="5394325"/>
            <a:ext cx="2349500" cy="304800"/>
          </a:xfrm>
          <a:prstGeom prst="rect">
            <a:avLst/>
          </a:prstGeom>
        </p:spPr>
        <p:txBody>
          <a:bodyPr anchor="ctr"/>
          <a:lstStyle/>
          <a:p>
            <a:pPr algn="r" eaLnBrk="1" fontAlgn="auto" hangingPunct="1">
              <a:spcBef>
                <a:spcPts val="0"/>
              </a:spcBef>
              <a:spcAft>
                <a:spcPts val="0"/>
              </a:spcAft>
              <a:defRPr/>
            </a:pPr>
            <a:endParaRPr lang="en-US" sz="1000" dirty="0">
              <a:solidFill>
                <a:schemeClr val="tx1">
                  <a:tint val="75000"/>
                </a:schemeClr>
              </a:solidFill>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84" y="883919"/>
            <a:ext cx="7232732" cy="4339639"/>
          </a:xfrm>
          <a:prstGeom prst="rect">
            <a:avLst/>
          </a:prstGeom>
        </p:spPr>
      </p:pic>
      <p:sp>
        <p:nvSpPr>
          <p:cNvPr id="79874" name="Title 2"/>
          <p:cNvSpPr>
            <a:spLocks noGrp="1"/>
          </p:cNvSpPr>
          <p:nvPr>
            <p:ph type="title" idx="4294967295"/>
          </p:nvPr>
        </p:nvSpPr>
        <p:spPr>
          <a:xfrm>
            <a:off x="3746290" y="2172441"/>
            <a:ext cx="3548671" cy="443198"/>
          </a:xfrm>
        </p:spPr>
        <p:txBody>
          <a:bodyPr/>
          <a:lstStyle/>
          <a:p>
            <a:r>
              <a:rPr lang="en-US" sz="3200" dirty="0" smtClean="0"/>
              <a:t>Let’s Take A Break…</a:t>
            </a:r>
          </a:p>
        </p:txBody>
      </p:sp>
      <p:sp>
        <p:nvSpPr>
          <p:cNvPr id="79878" name="TextBox 8"/>
          <p:cNvSpPr txBox="1">
            <a:spLocks noChangeArrowheads="1"/>
          </p:cNvSpPr>
          <p:nvPr/>
        </p:nvSpPr>
        <p:spPr bwMode="auto">
          <a:xfrm>
            <a:off x="3705884" y="3053739"/>
            <a:ext cx="3629485" cy="443198"/>
          </a:xfrm>
          <a:prstGeom prst="rect">
            <a:avLst/>
          </a:prstGeom>
        </p:spPr>
        <p:txBody>
          <a:bodyPr vert="horz" wrap="square" lIns="0" tIns="0" rIns="0" bIns="0" rtlCol="0" anchor="t">
            <a:spAutoFit/>
          </a:bodyPr>
          <a:lstStyle>
            <a:lvl1pPr defTabSz="914363">
              <a:lnSpc>
                <a:spcPct val="90000"/>
              </a:lnSpc>
              <a:spcBef>
                <a:spcPct val="0"/>
              </a:spcBef>
              <a:buNone/>
              <a:defRPr lang="en-US" sz="3200" b="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defRPr>
            </a:lvl1pPr>
          </a:lstStyle>
          <a:p>
            <a:r>
              <a:rPr lang="en-US" dirty="0"/>
              <a:t>…Be back in 10 minutes</a:t>
            </a:r>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54</a:t>
            </a:fld>
            <a:endParaRPr lang="en-US" dirty="0"/>
          </a:p>
        </p:txBody>
      </p:sp>
    </p:spTree>
    <p:extLst>
      <p:ext uri="{BB962C8B-B14F-4D97-AF65-F5344CB8AC3E}">
        <p14:creationId xmlns:p14="http://schemas.microsoft.com/office/powerpoint/2010/main" val="142680846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 y="275908"/>
            <a:ext cx="8382000" cy="1329595"/>
          </a:xfrm>
        </p:spPr>
        <p:txBody>
          <a:bodyPr/>
          <a:lstStyle/>
          <a:p>
            <a:r>
              <a:rPr lang="en-US" dirty="0" smtClean="0"/>
              <a:t>You are Here!</a:t>
            </a:r>
            <a:br>
              <a:rPr lang="en-US" dirty="0" smtClean="0"/>
            </a:br>
            <a:r>
              <a:rPr lang="en-US" dirty="0" smtClean="0"/>
              <a:t>Part 2: UDL in Practice</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744577991"/>
              </p:ext>
            </p:extLst>
          </p:nvPr>
        </p:nvGraphicFramePr>
        <p:xfrm>
          <a:off x="301625" y="1298757"/>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4117876" y="1831497"/>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55</a:t>
            </a:fld>
            <a:endParaRPr lang="en-US" dirty="0"/>
          </a:p>
        </p:txBody>
      </p:sp>
    </p:spTree>
    <p:extLst>
      <p:ext uri="{BB962C8B-B14F-4D97-AF65-F5344CB8AC3E}">
        <p14:creationId xmlns:p14="http://schemas.microsoft.com/office/powerpoint/2010/main" val="275153952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400" dirty="0" smtClean="0"/>
              <a:t>UDL Reduces Barriers to Learning </a:t>
            </a:r>
            <a:endParaRPr lang="en-US" sz="44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56</a:t>
            </a:fld>
            <a:endParaRPr lang="en-US" dirty="0"/>
          </a:p>
        </p:txBody>
      </p:sp>
      <p:graphicFrame>
        <p:nvGraphicFramePr>
          <p:cNvPr id="7" name="Diagram 6"/>
          <p:cNvGraphicFramePr/>
          <p:nvPr>
            <p:extLst>
              <p:ext uri="{D42A27DB-BD31-4B8C-83A1-F6EECF244321}">
                <p14:modId xmlns:p14="http://schemas.microsoft.com/office/powerpoint/2010/main" val="4014988557"/>
              </p:ext>
            </p:extLst>
          </p:nvPr>
        </p:nvGraphicFramePr>
        <p:xfrm>
          <a:off x="887730" y="1113791"/>
          <a:ext cx="6858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372612519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73822"/>
            <a:ext cx="8382000" cy="1049972"/>
          </a:xfrm>
        </p:spPr>
        <p:txBody>
          <a:bodyPr>
            <a:normAutofit/>
          </a:bodyPr>
          <a:lstStyle/>
          <a:p>
            <a:r>
              <a:rPr lang="en-US" sz="4400" dirty="0" smtClean="0"/>
              <a:t>Universal Design for Learning</a:t>
            </a:r>
            <a:endParaRPr lang="en-US" sz="44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57</a:t>
            </a:fld>
            <a:endParaRPr lang="en-US" dirty="0"/>
          </a:p>
        </p:txBody>
      </p:sp>
      <p:pic>
        <p:nvPicPr>
          <p:cNvPr id="6" name="Content Placeholder 5"/>
          <p:cNvPicPr>
            <a:picLocks noGrp="1" noChangeAspect="1"/>
          </p:cNvPicPr>
          <p:nvPr>
            <p:ph idx="4294967295"/>
          </p:nvPr>
        </p:nvPicPr>
        <p:blipFill>
          <a:blip r:embed="rId3"/>
          <a:stretch>
            <a:fillRect/>
          </a:stretch>
        </p:blipFill>
        <p:spPr>
          <a:xfrm>
            <a:off x="243840" y="862087"/>
            <a:ext cx="8691274" cy="4511706"/>
          </a:xfrm>
          <a:prstGeom prst="rect">
            <a:avLst/>
          </a:prstGeom>
        </p:spPr>
      </p:pic>
      <p:pic>
        <p:nvPicPr>
          <p:cNvPr id="7" name="Picture 6"/>
          <p:cNvPicPr>
            <a:picLocks noChangeAspect="1"/>
          </p:cNvPicPr>
          <p:nvPr/>
        </p:nvPicPr>
        <p:blipFill>
          <a:blip r:embed="rId4"/>
          <a:stretch>
            <a:fillRect/>
          </a:stretch>
        </p:blipFill>
        <p:spPr>
          <a:xfrm>
            <a:off x="515112" y="4775623"/>
            <a:ext cx="1333500" cy="476250"/>
          </a:xfrm>
          <a:prstGeom prst="rect">
            <a:avLst/>
          </a:prstGeom>
        </p:spPr>
      </p:pic>
      <p:sp>
        <p:nvSpPr>
          <p:cNvPr id="3" name="Footer Placeholder 2"/>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311500324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33208"/>
            <a:ext cx="8382000" cy="1049972"/>
          </a:xfrm>
        </p:spPr>
        <p:txBody>
          <a:bodyPr>
            <a:normAutofit/>
          </a:bodyPr>
          <a:lstStyle/>
          <a:p>
            <a:r>
              <a:rPr lang="en-US" sz="5400" dirty="0" smtClean="0"/>
              <a:t>UDL in…</a:t>
            </a:r>
            <a:endParaRPr lang="en-US" sz="5400"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58</a:t>
            </a:fld>
            <a:endParaRPr lang="en-US" dirty="0"/>
          </a:p>
        </p:txBody>
      </p:sp>
      <p:pic>
        <p:nvPicPr>
          <p:cNvPr id="6" name="Picture 2" descr="http://loveforsuccessfulwomen.com/wp-content/uploads/2011/08/Pract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18" y="1683180"/>
            <a:ext cx="6080430" cy="403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85986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93" y="152805"/>
            <a:ext cx="8119110" cy="1218795"/>
          </a:xfrm>
        </p:spPr>
        <p:txBody>
          <a:bodyPr/>
          <a:lstStyle/>
          <a:p>
            <a:r>
              <a:rPr lang="en-US" sz="4400" dirty="0" smtClean="0"/>
              <a:t>Let’s Consider ‒ Representation</a:t>
            </a:r>
            <a:br>
              <a:rPr lang="en-US" sz="4400" dirty="0" smtClean="0"/>
            </a:br>
            <a:r>
              <a:rPr lang="en-US" sz="4400" dirty="0" smtClean="0"/>
              <a:t>UDL and Reading </a:t>
            </a:r>
            <a:endParaRPr lang="en-US" sz="4400" dirty="0"/>
          </a:p>
        </p:txBody>
      </p:sp>
      <p:sp>
        <p:nvSpPr>
          <p:cNvPr id="7" name="Content Placeholder 6"/>
          <p:cNvSpPr>
            <a:spLocks noGrp="1"/>
          </p:cNvSpPr>
          <p:nvPr>
            <p:ph sz="half" idx="1"/>
          </p:nvPr>
        </p:nvSpPr>
        <p:spPr>
          <a:xfrm>
            <a:off x="381000" y="1524000"/>
            <a:ext cx="3886200" cy="4136517"/>
          </a:xfrm>
        </p:spPr>
        <p:txBody>
          <a:bodyPr/>
          <a:lstStyle/>
          <a:p>
            <a:r>
              <a:rPr lang="en-US" sz="2400" dirty="0" smtClean="0"/>
              <a:t>Students with a reading disability related to decoding</a:t>
            </a:r>
          </a:p>
          <a:p>
            <a:r>
              <a:rPr lang="en-US" sz="2400" dirty="0" smtClean="0"/>
              <a:t>Students who decode below grade-level expectations and/or struggle with typical grade-level materials</a:t>
            </a:r>
          </a:p>
          <a:p>
            <a:r>
              <a:rPr lang="en-US" sz="2400" dirty="0" smtClean="0"/>
              <a:t>Emergent readers who would benefit from accessing text above their current decoding level</a:t>
            </a:r>
            <a:endParaRPr lang="en-US" sz="2400" dirty="0"/>
          </a:p>
        </p:txBody>
      </p:sp>
      <p:sp>
        <p:nvSpPr>
          <p:cNvPr id="9" name="Content Placeholder 8"/>
          <p:cNvSpPr>
            <a:spLocks noGrp="1"/>
          </p:cNvSpPr>
          <p:nvPr>
            <p:ph sz="half" idx="2"/>
          </p:nvPr>
        </p:nvSpPr>
        <p:spPr>
          <a:xfrm>
            <a:off x="4616196" y="1524000"/>
            <a:ext cx="3886200" cy="3545586"/>
          </a:xfrm>
        </p:spPr>
        <p:txBody>
          <a:bodyPr/>
          <a:lstStyle/>
          <a:p>
            <a:r>
              <a:rPr lang="en-US" sz="2400" dirty="0" smtClean="0"/>
              <a:t>Students learning English as another language</a:t>
            </a:r>
          </a:p>
          <a:p>
            <a:r>
              <a:rPr lang="en-US" sz="2400" dirty="0" smtClean="0"/>
              <a:t>Students who would benefit from hearing written text read back during the editing process of a writing assignment</a:t>
            </a:r>
          </a:p>
          <a:p>
            <a:r>
              <a:rPr lang="en-US" sz="2400" dirty="0" smtClean="0"/>
              <a:t>Students with a visual processing difficulty</a:t>
            </a:r>
          </a:p>
          <a:p>
            <a:r>
              <a:rPr lang="en-US" sz="2400" dirty="0" smtClean="0"/>
              <a:t>Students with vision loss</a:t>
            </a:r>
            <a:endParaRPr lang="en-US" sz="2400" dirty="0"/>
          </a:p>
        </p:txBody>
      </p:sp>
      <p:sp>
        <p:nvSpPr>
          <p:cNvPr id="5" name="Slide Number Placeholder 4"/>
          <p:cNvSpPr>
            <a:spLocks noGrp="1"/>
          </p:cNvSpPr>
          <p:nvPr>
            <p:ph type="sldNum" sz="quarter" idx="11"/>
          </p:nvPr>
        </p:nvSpPr>
        <p:spPr/>
        <p:txBody>
          <a:bodyPr/>
          <a:lstStyle/>
          <a:p>
            <a:fld id="{95C78F6C-5F37-4841-ACBE-E9209F23264D}" type="slidenum">
              <a:rPr lang="en-US" smtClean="0"/>
              <a:pPr/>
              <a:t>59</a:t>
            </a:fld>
            <a:endParaRPr lang="en-US" dirty="0"/>
          </a:p>
        </p:txBody>
      </p:sp>
      <p:sp>
        <p:nvSpPr>
          <p:cNvPr id="3" name="Footer Placeholder 2"/>
          <p:cNvSpPr>
            <a:spLocks noGrp="1"/>
          </p:cNvSpPr>
          <p:nvPr>
            <p:ph type="ftr" sz="quarter" idx="10"/>
          </p:nvPr>
        </p:nvSpPr>
        <p:spPr/>
        <p:txBody>
          <a:bodyPr/>
          <a:lstStyle/>
          <a:p>
            <a:r>
              <a:rPr lang="en-US" dirty="0" smtClean="0"/>
              <a:t> </a:t>
            </a:r>
            <a:endParaRPr lang="en-US" dirty="0"/>
          </a:p>
        </p:txBody>
      </p:sp>
    </p:spTree>
    <p:extLst>
      <p:ext uri="{BB962C8B-B14F-4D97-AF65-F5344CB8AC3E}">
        <p14:creationId xmlns:p14="http://schemas.microsoft.com/office/powerpoint/2010/main" val="312276790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You are Here! </a:t>
            </a:r>
            <a:br>
              <a:rPr lang="en-US" sz="4200" dirty="0" smtClean="0"/>
            </a:br>
            <a:r>
              <a:rPr lang="en-US" sz="4200" dirty="0" smtClean="0"/>
              <a:t>Part 1: What it Takes for Student Success</a:t>
            </a:r>
            <a:endParaRPr lang="en-US" sz="4200" dirty="0"/>
          </a:p>
        </p:txBody>
      </p:sp>
      <p:sp>
        <p:nvSpPr>
          <p:cNvPr id="10" name="Footer Placeholder 9"/>
          <p:cNvSpPr>
            <a:spLocks noGrp="1"/>
          </p:cNvSpPr>
          <p:nvPr>
            <p:ph type="ftr" sz="quarter" idx="11"/>
          </p:nvPr>
        </p:nvSpPr>
        <p:spPr/>
        <p:txBody>
          <a:bodyPr/>
          <a:lstStyle/>
          <a:p>
            <a:r>
              <a:rPr lang="en-US" dirty="0" smtClean="0"/>
              <a:t> </a:t>
            </a:r>
            <a:endParaRPr lang="en-US" dirty="0"/>
          </a:p>
        </p:txBody>
      </p:sp>
      <p:sp>
        <p:nvSpPr>
          <p:cNvPr id="11" name="Slide Number Placeholder 10"/>
          <p:cNvSpPr>
            <a:spLocks noGrp="1"/>
          </p:cNvSpPr>
          <p:nvPr>
            <p:ph type="sldNum" sz="quarter" idx="12"/>
          </p:nvPr>
        </p:nvSpPr>
        <p:spPr/>
        <p:txBody>
          <a:bodyPr/>
          <a:lstStyle/>
          <a:p>
            <a:fld id="{8D79BE21-F712-4A53-802B-F850200F0AA7}" type="slidenum">
              <a:rPr lang="en-US" smtClean="0"/>
              <a:pPr/>
              <a:t>6</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661568489"/>
              </p:ext>
            </p:extLst>
          </p:nvPr>
        </p:nvGraphicFramePr>
        <p:xfrm>
          <a:off x="159658" y="1280160"/>
          <a:ext cx="878431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2416466" y="1756024"/>
            <a:ext cx="837127" cy="73409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732362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type="body" sz="quarter" idx="10"/>
          </p:nvPr>
        </p:nvSpPr>
        <p:spPr>
          <a:prstGeom prst="rect">
            <a:avLst/>
          </a:prstGeom>
        </p:spPr>
        <p:txBody>
          <a:bodyPr>
            <a:normAutofit/>
          </a:bodyPr>
          <a:lstStyle/>
          <a:p>
            <a:r>
              <a:rPr lang="en-US" dirty="0" smtClean="0"/>
              <a:t>Reduce fatigue and/or frustration and increase reading assignment completion</a:t>
            </a:r>
          </a:p>
          <a:p>
            <a:r>
              <a:rPr lang="en-US" dirty="0" smtClean="0"/>
              <a:t>Help student pay attention and remember more through the use of highlighted and spoken text</a:t>
            </a:r>
          </a:p>
          <a:p>
            <a:r>
              <a:rPr lang="en-US" dirty="0" smtClean="0"/>
              <a:t>Increase independent access to interesting and age-appropriate content and opportunities to engage with text</a:t>
            </a:r>
          </a:p>
          <a:p>
            <a:r>
              <a:rPr lang="en-US" b="1" dirty="0" smtClean="0"/>
              <a:t>Other benefits?</a:t>
            </a:r>
          </a:p>
          <a:p>
            <a:endParaRPr lang="en-US"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60</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161896281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prstGeom prst="rect">
            <a:avLst/>
          </a:prstGeom>
        </p:spPr>
        <p:txBody>
          <a:bodyPr/>
          <a:lstStyle/>
          <a:p>
            <a:r>
              <a:rPr lang="en-US" dirty="0" smtClean="0"/>
              <a:t> </a:t>
            </a:r>
            <a:endParaRPr lang="en-US" dirty="0"/>
          </a:p>
        </p:txBody>
      </p:sp>
      <p:sp>
        <p:nvSpPr>
          <p:cNvPr id="3" name="Slide Number Placeholder 2"/>
          <p:cNvSpPr>
            <a:spLocks noGrp="1"/>
          </p:cNvSpPr>
          <p:nvPr>
            <p:ph type="sldNum" sz="quarter" idx="4"/>
          </p:nvPr>
        </p:nvSpPr>
        <p:spPr>
          <a:prstGeom prst="rect">
            <a:avLst/>
          </a:prstGeom>
        </p:spPr>
        <p:txBody>
          <a:bodyPr/>
          <a:lstStyle/>
          <a:p>
            <a:pPr algn="r"/>
            <a:fld id="{8D79BE21-F712-4A53-802B-F850200F0AA7}" type="slidenum">
              <a:rPr lang="en-US" smtClean="0"/>
              <a:pPr algn="r"/>
              <a:t>61</a:t>
            </a:fld>
            <a:endParaRPr lang="en-US" dirty="0"/>
          </a:p>
        </p:txBody>
      </p:sp>
      <p:sp>
        <p:nvSpPr>
          <p:cNvPr id="7" name="Title 6"/>
          <p:cNvSpPr>
            <a:spLocks noGrp="1"/>
          </p:cNvSpPr>
          <p:nvPr>
            <p:ph type="title" idx="4294967295"/>
          </p:nvPr>
        </p:nvSpPr>
        <p:spPr>
          <a:xfrm>
            <a:off x="342900" y="171634"/>
            <a:ext cx="8382000" cy="665162"/>
          </a:xfrm>
        </p:spPr>
        <p:txBody>
          <a:bodyPr/>
          <a:lstStyle/>
          <a:p>
            <a:r>
              <a:rPr lang="en-US" dirty="0" smtClean="0"/>
              <a:t>Representation</a:t>
            </a:r>
            <a:endParaRPr lang="en-US" dirty="0"/>
          </a:p>
        </p:txBody>
      </p:sp>
      <p:sp>
        <p:nvSpPr>
          <p:cNvPr id="10" name="Rounded Rectangle 9"/>
          <p:cNvSpPr/>
          <p:nvPr/>
        </p:nvSpPr>
        <p:spPr>
          <a:xfrm>
            <a:off x="361950" y="2933700"/>
            <a:ext cx="2533650" cy="13335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smtClean="0"/>
              <a:t>Learner</a:t>
            </a:r>
            <a:endParaRPr lang="en-US" sz="4000" dirty="0"/>
          </a:p>
        </p:txBody>
      </p:sp>
      <p:sp>
        <p:nvSpPr>
          <p:cNvPr id="11" name="Rounded Rectangle 10"/>
          <p:cNvSpPr/>
          <p:nvPr/>
        </p:nvSpPr>
        <p:spPr>
          <a:xfrm>
            <a:off x="3276600" y="2933700"/>
            <a:ext cx="2533650" cy="13335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3200" dirty="0" smtClean="0"/>
          </a:p>
          <a:p>
            <a:pPr algn="ctr"/>
            <a:r>
              <a:rPr lang="en-US" sz="2400" b="1" dirty="0" smtClean="0"/>
              <a:t>Potential Barrier: Printed Text</a:t>
            </a:r>
          </a:p>
          <a:p>
            <a:pPr algn="ctr"/>
            <a:endParaRPr lang="en-US" sz="4000" dirty="0"/>
          </a:p>
        </p:txBody>
      </p:sp>
      <p:sp>
        <p:nvSpPr>
          <p:cNvPr id="12" name="Rounded Rectangle 11"/>
          <p:cNvSpPr/>
          <p:nvPr/>
        </p:nvSpPr>
        <p:spPr>
          <a:xfrm>
            <a:off x="6191250" y="2933700"/>
            <a:ext cx="2533650" cy="13335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3200" dirty="0" smtClean="0"/>
          </a:p>
          <a:p>
            <a:pPr algn="ctr"/>
            <a:r>
              <a:rPr lang="en-US" sz="3200" dirty="0" smtClean="0"/>
              <a:t>Learning Outcome</a:t>
            </a:r>
          </a:p>
          <a:p>
            <a:pPr algn="ctr"/>
            <a:endParaRPr lang="en-US" sz="4000" dirty="0"/>
          </a:p>
        </p:txBody>
      </p:sp>
      <p:sp>
        <p:nvSpPr>
          <p:cNvPr id="13" name="Right Arrow 12"/>
          <p:cNvSpPr/>
          <p:nvPr/>
        </p:nvSpPr>
        <p:spPr>
          <a:xfrm rot="2513063">
            <a:off x="2802043" y="4272955"/>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9550167">
            <a:off x="5629276" y="4255673"/>
            <a:ext cx="742950" cy="533400"/>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09950" y="992551"/>
            <a:ext cx="2324100" cy="18288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Flexible means to achieve the outcome or goal</a:t>
            </a:r>
            <a:endParaRPr lang="en-US" sz="2000" b="1" dirty="0"/>
          </a:p>
        </p:txBody>
      </p:sp>
      <p:sp>
        <p:nvSpPr>
          <p:cNvPr id="16" name="Right Arrow 15"/>
          <p:cNvSpPr/>
          <p:nvPr/>
        </p:nvSpPr>
        <p:spPr>
          <a:xfrm rot="19677143">
            <a:off x="2803808" y="2441053"/>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2513063">
            <a:off x="5646633" y="2441053"/>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180936" y="4422955"/>
            <a:ext cx="2809875" cy="21031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UDL Options: Screen Readers, Text-to-Speech, Digital Talking Books, Masterful Read</a:t>
            </a:r>
            <a:endParaRPr lang="en-US" sz="2000" b="1" dirty="0"/>
          </a:p>
        </p:txBody>
      </p:sp>
    </p:spTree>
    <p:extLst>
      <p:ext uri="{BB962C8B-B14F-4D97-AF65-F5344CB8AC3E}">
        <p14:creationId xmlns:p14="http://schemas.microsoft.com/office/powerpoint/2010/main" val="4161218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30188"/>
            <a:ext cx="8382000" cy="609398"/>
          </a:xfrm>
        </p:spPr>
        <p:txBody>
          <a:bodyPr/>
          <a:lstStyle/>
          <a:p>
            <a:r>
              <a:rPr lang="en-US" sz="4400" dirty="0" smtClean="0"/>
              <a:t>Representation</a:t>
            </a:r>
            <a:endParaRPr lang="en-US" sz="4400" dirty="0"/>
          </a:p>
        </p:txBody>
      </p:sp>
      <p:sp>
        <p:nvSpPr>
          <p:cNvPr id="10" name="Rounded Rectangle 9"/>
          <p:cNvSpPr/>
          <p:nvPr/>
        </p:nvSpPr>
        <p:spPr>
          <a:xfrm>
            <a:off x="361950" y="2933700"/>
            <a:ext cx="2533650" cy="13335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smtClean="0"/>
              <a:t>Learner</a:t>
            </a:r>
            <a:endParaRPr lang="en-US" sz="4000" dirty="0"/>
          </a:p>
        </p:txBody>
      </p:sp>
      <p:sp>
        <p:nvSpPr>
          <p:cNvPr id="12" name="Rounded Rectangle 11"/>
          <p:cNvSpPr/>
          <p:nvPr/>
        </p:nvSpPr>
        <p:spPr>
          <a:xfrm>
            <a:off x="6191250" y="2933700"/>
            <a:ext cx="2533650" cy="13335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3200" dirty="0" smtClean="0"/>
          </a:p>
          <a:p>
            <a:pPr algn="ctr"/>
            <a:r>
              <a:rPr lang="en-US" sz="3200" dirty="0" smtClean="0"/>
              <a:t>Learning Outcome</a:t>
            </a:r>
          </a:p>
          <a:p>
            <a:pPr algn="ctr"/>
            <a:endParaRPr lang="en-US" sz="4000" dirty="0"/>
          </a:p>
        </p:txBody>
      </p:sp>
      <p:sp>
        <p:nvSpPr>
          <p:cNvPr id="13" name="Right Arrow 12"/>
          <p:cNvSpPr/>
          <p:nvPr/>
        </p:nvSpPr>
        <p:spPr>
          <a:xfrm rot="2513063">
            <a:off x="2802043" y="4272955"/>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9550167">
            <a:off x="5629276" y="4255673"/>
            <a:ext cx="742950" cy="533400"/>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76211" y="857110"/>
            <a:ext cx="2324100" cy="18288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Flexible means to achieve the outcome or goal</a:t>
            </a:r>
            <a:endParaRPr lang="en-US" b="1" dirty="0"/>
          </a:p>
        </p:txBody>
      </p:sp>
      <p:sp>
        <p:nvSpPr>
          <p:cNvPr id="16" name="Right Arrow 15"/>
          <p:cNvSpPr/>
          <p:nvPr/>
        </p:nvSpPr>
        <p:spPr>
          <a:xfrm rot="19677143">
            <a:off x="2936112" y="2412916"/>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2513063">
            <a:off x="5570433" y="2410573"/>
            <a:ext cx="742950" cy="5334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167062" y="4459561"/>
            <a:ext cx="2809875" cy="19570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UDL Options: Screen Readers, Text-to-Speech, Digital Talking Books, Masterful Read</a:t>
            </a:r>
            <a:endParaRPr lang="en-US" b="1" dirty="0"/>
          </a:p>
        </p:txBody>
      </p:sp>
      <p:sp>
        <p:nvSpPr>
          <p:cNvPr id="2" name="Footer Placeholder 1"/>
          <p:cNvSpPr>
            <a:spLocks noGrp="1"/>
          </p:cNvSpPr>
          <p:nvPr>
            <p:ph type="ftr" sz="quarter" idx="3"/>
          </p:nvPr>
        </p:nvSpPr>
        <p:spPr/>
        <p:txBody>
          <a:bodyPr/>
          <a:lstStyle/>
          <a:p>
            <a:r>
              <a:rPr lang="en-US" dirty="0" smtClean="0"/>
              <a:t> </a:t>
            </a:r>
            <a:endParaRPr lang="en-US" dirty="0"/>
          </a:p>
        </p:txBody>
      </p:sp>
      <p:sp>
        <p:nvSpPr>
          <p:cNvPr id="3" name="Slide Number Placeholder 2"/>
          <p:cNvSpPr>
            <a:spLocks noGrp="1"/>
          </p:cNvSpPr>
          <p:nvPr>
            <p:ph type="sldNum" sz="quarter" idx="4"/>
          </p:nvPr>
        </p:nvSpPr>
        <p:spPr/>
        <p:txBody>
          <a:bodyPr/>
          <a:lstStyle/>
          <a:p>
            <a:pPr algn="r"/>
            <a:fld id="{8D79BE21-F712-4A53-802B-F850200F0AA7}" type="slidenum">
              <a:rPr lang="en-US" smtClean="0"/>
              <a:pPr algn="r"/>
              <a:t>62</a:t>
            </a:fld>
            <a:endParaRPr lang="en-US" dirty="0"/>
          </a:p>
        </p:txBody>
      </p:sp>
    </p:spTree>
    <p:extLst>
      <p:ext uri="{BB962C8B-B14F-4D97-AF65-F5344CB8AC3E}">
        <p14:creationId xmlns:p14="http://schemas.microsoft.com/office/powerpoint/2010/main" val="178324131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UDL Principles Jigsaw</a:t>
            </a:r>
            <a:endParaRPr lang="en-US" sz="4400" dirty="0"/>
          </a:p>
        </p:txBody>
      </p:sp>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63</a:t>
            </a:fld>
            <a:endParaRPr lang="en-US" dirty="0"/>
          </a:p>
        </p:txBody>
      </p:sp>
      <p:pic>
        <p:nvPicPr>
          <p:cNvPr id="2050" name="Picture 2" descr="http://previewcf.turbosquid.com/Preview/2014/05/25__22_00_00/puzzle3prv.jpg54ba999f-8992-4073-b3a3-1f3dd95c9d1eLar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558" y="1332364"/>
            <a:ext cx="4529328" cy="452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59410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Activity 4: UDL Principles Jigsaw</a:t>
            </a:r>
            <a:endParaRPr lang="en-US" sz="4400" dirty="0"/>
          </a:p>
        </p:txBody>
      </p:sp>
      <p:sp>
        <p:nvSpPr>
          <p:cNvPr id="3" name="Content Placeholder 2"/>
          <p:cNvSpPr>
            <a:spLocks noGrp="1"/>
          </p:cNvSpPr>
          <p:nvPr>
            <p:ph type="body" sz="quarter" idx="10"/>
          </p:nvPr>
        </p:nvSpPr>
        <p:spPr>
          <a:xfrm>
            <a:off x="381000" y="1082040"/>
            <a:ext cx="8382000" cy="984885"/>
          </a:xfrm>
          <a:prstGeom prst="rect">
            <a:avLst/>
          </a:prstGeom>
        </p:spPr>
        <p:txBody>
          <a:bodyPr/>
          <a:lstStyle/>
          <a:p>
            <a:pPr marL="0" indent="0">
              <a:buNone/>
            </a:pPr>
            <a:endParaRPr lang="en-US" dirty="0" smtClean="0"/>
          </a:p>
          <a:p>
            <a:endParaRPr lang="en-US"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64</a:t>
            </a:fld>
            <a:endParaRPr lang="en-US" dirty="0"/>
          </a:p>
        </p:txBody>
      </p:sp>
      <p:sp>
        <p:nvSpPr>
          <p:cNvPr id="7" name="TextBox 6"/>
          <p:cNvSpPr txBox="1"/>
          <p:nvPr/>
        </p:nvSpPr>
        <p:spPr>
          <a:xfrm>
            <a:off x="7040880" y="5516880"/>
            <a:ext cx="746760" cy="369332"/>
          </a:xfrm>
          <a:prstGeom prst="rect">
            <a:avLst/>
          </a:prstGeom>
          <a:noFill/>
        </p:spPr>
        <p:txBody>
          <a:bodyPr wrap="square" rtlCol="0">
            <a:spAutoFit/>
          </a:bodyPr>
          <a:lstStyle/>
          <a:p>
            <a:r>
              <a:rPr lang="en-US" dirty="0" smtClean="0"/>
              <a:t>Page </a:t>
            </a:r>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2136780"/>
              </p:ext>
            </p:extLst>
          </p:nvPr>
        </p:nvGraphicFramePr>
        <p:xfrm>
          <a:off x="381000" y="887492"/>
          <a:ext cx="8382000" cy="4998720"/>
        </p:xfrm>
        <a:graphic>
          <a:graphicData uri="http://schemas.openxmlformats.org/drawingml/2006/table">
            <a:tbl>
              <a:tblPr firstRow="1" bandRow="1">
                <a:tableStyleId>{F5AB1C69-6EDB-4FF4-983F-18BD219EF322}</a:tableStyleId>
              </a:tblPr>
              <a:tblGrid>
                <a:gridCol w="8382000"/>
              </a:tblGrid>
              <a:tr h="620279">
                <a:tc>
                  <a:txBody>
                    <a:bodyPr/>
                    <a:lstStyle/>
                    <a:p>
                      <a:r>
                        <a:rPr lang="en-US" sz="2800" dirty="0" smtClean="0"/>
                        <a:t>UDL Principles</a:t>
                      </a:r>
                      <a:r>
                        <a:rPr lang="en-US" sz="2800" baseline="0" dirty="0" smtClean="0"/>
                        <a:t> Jigsaw (10 minutes)</a:t>
                      </a:r>
                      <a:endParaRPr lang="en-US" sz="2800" dirty="0"/>
                    </a:p>
                  </a:txBody>
                  <a:tcPr/>
                </a:tc>
              </a:tr>
              <a:tr h="4378441">
                <a:tc>
                  <a:txBody>
                    <a:bodyPr/>
                    <a:lstStyle/>
                    <a:p>
                      <a:pPr marL="342900" lvl="0" indent="-342900">
                        <a:buFont typeface="+mj-lt"/>
                        <a:buAutoNum type="arabicPeriod"/>
                      </a:pPr>
                      <a:r>
                        <a:rPr lang="en-US" sz="2000" kern="1200" dirty="0" smtClean="0">
                          <a:solidFill>
                            <a:schemeClr val="dk1"/>
                          </a:solidFill>
                          <a:effectLst/>
                          <a:latin typeface="+mn-lt"/>
                          <a:ea typeface="+mn-ea"/>
                          <a:cs typeface="+mn-cs"/>
                        </a:rPr>
                        <a:t>Number off at your table: 1, 2, 3 (1-Engagement; 2-Representation; 3-Action and Expression).</a:t>
                      </a:r>
                    </a:p>
                    <a:p>
                      <a:pPr marL="342900" lvl="0" indent="-342900">
                        <a:buFont typeface="+mj-lt"/>
                        <a:buAutoNum type="arabicPeriod"/>
                      </a:pPr>
                      <a:r>
                        <a:rPr lang="en-US" sz="2000" kern="1200" dirty="0" smtClean="0">
                          <a:solidFill>
                            <a:schemeClr val="dk1"/>
                          </a:solidFill>
                          <a:effectLst/>
                          <a:latin typeface="+mn-lt"/>
                          <a:ea typeface="+mn-ea"/>
                          <a:cs typeface="+mn-cs"/>
                        </a:rPr>
                        <a:t>Position yourself next to your table mates with the same number.</a:t>
                      </a:r>
                    </a:p>
                    <a:p>
                      <a:pPr marL="342900" lvl="0" indent="-342900">
                        <a:buFont typeface="+mj-lt"/>
                        <a:buAutoNum type="arabicPeriod"/>
                      </a:pPr>
                      <a:r>
                        <a:rPr lang="en-US" sz="2000" kern="1200" dirty="0" smtClean="0">
                          <a:solidFill>
                            <a:schemeClr val="dk1"/>
                          </a:solidFill>
                          <a:effectLst/>
                          <a:latin typeface="+mn-lt"/>
                          <a:ea typeface="+mn-ea"/>
                          <a:cs typeface="+mn-cs"/>
                        </a:rPr>
                        <a:t>With your table mates, read and discuss the corresponding UDL principle from the article </a:t>
                      </a:r>
                      <a:r>
                        <a:rPr lang="en-US" sz="2000" i="1" kern="1200" dirty="0" smtClean="0">
                          <a:solidFill>
                            <a:schemeClr val="dk1"/>
                          </a:solidFill>
                          <a:effectLst/>
                          <a:latin typeface="+mn-lt"/>
                          <a:ea typeface="+mn-ea"/>
                          <a:cs typeface="+mn-cs"/>
                        </a:rPr>
                        <a:t>Universal Design for Learning: Assistance for Teachers in Today’s Inclusive Classrooms </a:t>
                      </a:r>
                      <a:r>
                        <a:rPr lang="en-US" sz="2000" i="0" kern="1200" dirty="0" smtClean="0">
                          <a:solidFill>
                            <a:schemeClr val="dk1"/>
                          </a:solidFill>
                          <a:effectLst/>
                          <a:latin typeface="+mn-lt"/>
                          <a:ea typeface="+mn-ea"/>
                          <a:cs typeface="+mn-cs"/>
                        </a:rPr>
                        <a:t>(Representation pp. 13‒16; Action &amp; Expression pp. 16‒17, and Engagement p. 17) to:</a:t>
                      </a:r>
                    </a:p>
                    <a:p>
                      <a:pPr marL="800082" lvl="1" indent="-342900">
                        <a:buFont typeface="Arial" panose="020B0604020202020204" pitchFamily="34" charset="0"/>
                        <a:buChar char="•"/>
                      </a:pPr>
                      <a:r>
                        <a:rPr lang="en-US" sz="2000" kern="1200" dirty="0" smtClean="0">
                          <a:solidFill>
                            <a:schemeClr val="dk1"/>
                          </a:solidFill>
                          <a:effectLst/>
                          <a:latin typeface="+mn-lt"/>
                          <a:ea typeface="+mn-ea"/>
                          <a:cs typeface="+mn-cs"/>
                        </a:rPr>
                        <a:t>Be able to explain the principle </a:t>
                      </a:r>
                    </a:p>
                    <a:p>
                      <a:pPr marL="800082" lvl="1" indent="-342900">
                        <a:buFont typeface="Arial" panose="020B0604020202020204" pitchFamily="34" charset="0"/>
                        <a:buChar char="•"/>
                      </a:pPr>
                      <a:r>
                        <a:rPr lang="en-US" sz="2000" kern="1200" dirty="0" smtClean="0">
                          <a:solidFill>
                            <a:schemeClr val="dk1"/>
                          </a:solidFill>
                          <a:effectLst/>
                          <a:latin typeface="+mn-lt"/>
                          <a:ea typeface="+mn-ea"/>
                          <a:cs typeface="+mn-cs"/>
                        </a:rPr>
                        <a:t>Gather examples of the principle in practice </a:t>
                      </a:r>
                    </a:p>
                    <a:p>
                      <a:pPr marL="342900" lvl="0" indent="-342900">
                        <a:buFont typeface="+mj-lt"/>
                        <a:buAutoNum type="arabicPeriod"/>
                      </a:pPr>
                      <a:r>
                        <a:rPr lang="en-US" sz="2000" kern="1200" dirty="0" smtClean="0">
                          <a:solidFill>
                            <a:schemeClr val="dk1"/>
                          </a:solidFill>
                          <a:effectLst/>
                          <a:latin typeface="+mn-lt"/>
                          <a:ea typeface="+mn-ea"/>
                          <a:cs typeface="+mn-cs"/>
                        </a:rPr>
                        <a:t>Use the puzzle form on the page 13 of the Participant Guide to record examples of the principle in practice.</a:t>
                      </a:r>
                    </a:p>
                    <a:p>
                      <a:pPr marL="342900" lvl="0" indent="-342900">
                        <a:buFont typeface="+mj-lt"/>
                        <a:buAutoNum type="arabicPeriod"/>
                      </a:pPr>
                      <a:r>
                        <a:rPr lang="en-US" sz="2000" kern="1200" dirty="0" smtClean="0">
                          <a:solidFill>
                            <a:schemeClr val="dk1"/>
                          </a:solidFill>
                          <a:effectLst/>
                          <a:latin typeface="+mn-lt"/>
                          <a:ea typeface="+mn-ea"/>
                          <a:cs typeface="+mn-cs"/>
                        </a:rPr>
                        <a:t>Be prepared to share</a:t>
                      </a:r>
                      <a:r>
                        <a:rPr lang="en-US" sz="2000" i="1" kern="1200" dirty="0" smtClean="0">
                          <a:solidFill>
                            <a:schemeClr val="dk1"/>
                          </a:solidFill>
                          <a:effectLst/>
                          <a:latin typeface="+mn-lt"/>
                          <a:ea typeface="+mn-ea"/>
                          <a:cs typeface="+mn-cs"/>
                        </a:rPr>
                        <a:t> </a:t>
                      </a:r>
                      <a:r>
                        <a:rPr lang="en-US" sz="2000" kern="1200" dirty="0" smtClean="0">
                          <a:solidFill>
                            <a:schemeClr val="dk1"/>
                          </a:solidFill>
                          <a:effectLst/>
                          <a:latin typeface="+mn-lt"/>
                          <a:ea typeface="+mn-ea"/>
                          <a:cs typeface="+mn-cs"/>
                        </a:rPr>
                        <a:t>with your table mates.</a:t>
                      </a:r>
                    </a:p>
                    <a:p>
                      <a:pPr marL="342900" lvl="0" indent="-342900">
                        <a:buFont typeface="+mj-lt"/>
                        <a:buAutoNum type="arabicPeriod"/>
                      </a:pPr>
                      <a:r>
                        <a:rPr lang="en-US" sz="2000" kern="1200" dirty="0" smtClean="0">
                          <a:solidFill>
                            <a:schemeClr val="dk1"/>
                          </a:solidFill>
                          <a:effectLst/>
                          <a:latin typeface="+mn-lt"/>
                          <a:ea typeface="+mn-ea"/>
                          <a:cs typeface="+mn-cs"/>
                        </a:rPr>
                        <a:t>As your colleagues share, you may wish to continue recording examples of each principle in practice.</a:t>
                      </a:r>
                    </a:p>
                  </a:txBody>
                  <a:tcPr/>
                </a:tc>
              </a:tr>
            </a:tbl>
          </a:graphicData>
        </a:graphic>
      </p:graphicFrame>
      <p:pic>
        <p:nvPicPr>
          <p:cNvPr id="6" name="Picture 5" descr="Picture10.png"/>
          <p:cNvPicPr>
            <a:picLocks noChangeAspect="1"/>
          </p:cNvPicPr>
          <p:nvPr/>
        </p:nvPicPr>
        <p:blipFill>
          <a:blip r:embed="rId3" cstate="print"/>
          <a:srcRect/>
          <a:stretch>
            <a:fillRect/>
          </a:stretch>
        </p:blipFill>
        <p:spPr bwMode="auto">
          <a:xfrm>
            <a:off x="6992439" y="5508878"/>
            <a:ext cx="947738" cy="1033463"/>
          </a:xfrm>
          <a:prstGeom prst="rect">
            <a:avLst/>
          </a:prstGeom>
          <a:noFill/>
          <a:ln w="9525">
            <a:noFill/>
            <a:miter lim="800000"/>
            <a:headEnd/>
            <a:tailEnd/>
          </a:ln>
        </p:spPr>
      </p:pic>
      <p:sp>
        <p:nvSpPr>
          <p:cNvPr id="9" name="TextBox 8"/>
          <p:cNvSpPr txBox="1"/>
          <p:nvPr/>
        </p:nvSpPr>
        <p:spPr>
          <a:xfrm>
            <a:off x="7089320" y="5508878"/>
            <a:ext cx="746761" cy="646331"/>
          </a:xfrm>
          <a:prstGeom prst="rect">
            <a:avLst/>
          </a:prstGeom>
          <a:noFill/>
        </p:spPr>
        <p:txBody>
          <a:bodyPr wrap="square" rtlCol="0">
            <a:spAutoFit/>
          </a:bodyPr>
          <a:lstStyle/>
          <a:p>
            <a:r>
              <a:rPr lang="en-US" dirty="0" smtClean="0"/>
              <a:t>Pages 13-14</a:t>
            </a:r>
            <a:endParaRPr lang="en-US" dirty="0"/>
          </a:p>
        </p:txBody>
      </p:sp>
    </p:spTree>
    <p:extLst>
      <p:ext uri="{BB962C8B-B14F-4D97-AF65-F5344CB8AC3E}">
        <p14:creationId xmlns:p14="http://schemas.microsoft.com/office/powerpoint/2010/main" val="385340434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5: UDL Principles, Guidelines, and Checkpoints</a:t>
            </a:r>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65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157529862"/>
              </p:ext>
            </p:extLst>
          </p:nvPr>
        </p:nvGraphicFramePr>
        <p:xfrm>
          <a:off x="381000" y="1280160"/>
          <a:ext cx="8382000" cy="4606051"/>
        </p:xfrm>
        <a:graphic>
          <a:graphicData uri="http://schemas.openxmlformats.org/drawingml/2006/table">
            <a:tbl>
              <a:tblPr firstRow="1" bandRow="1">
                <a:tableStyleId>{F5AB1C69-6EDB-4FF4-983F-18BD219EF322}</a:tableStyleId>
              </a:tblPr>
              <a:tblGrid>
                <a:gridCol w="8382000"/>
              </a:tblGrid>
              <a:tr h="611894">
                <a:tc>
                  <a:txBody>
                    <a:bodyPr/>
                    <a:lstStyle/>
                    <a:p>
                      <a:r>
                        <a:rPr lang="en-US" sz="2800" dirty="0" smtClean="0"/>
                        <a:t>UDL Principles,</a:t>
                      </a:r>
                      <a:r>
                        <a:rPr lang="en-US" sz="2800" baseline="0" dirty="0" smtClean="0"/>
                        <a:t> Guidelines, and Checkpoints</a:t>
                      </a:r>
                      <a:endParaRPr lang="en-US" sz="2800" dirty="0"/>
                    </a:p>
                  </a:txBody>
                  <a:tcPr/>
                </a:tc>
              </a:tr>
              <a:tr h="3994157">
                <a:tc>
                  <a:txBody>
                    <a:bodyPr/>
                    <a:lstStyle/>
                    <a:p>
                      <a:pPr marL="457200" indent="-457200">
                        <a:buFont typeface="+mj-lt"/>
                        <a:buAutoNum type="arabicPeriod"/>
                      </a:pPr>
                      <a:r>
                        <a:rPr lang="en-US" sz="2300" i="0" kern="1200" baseline="0" dirty="0" smtClean="0">
                          <a:solidFill>
                            <a:schemeClr val="tx1"/>
                          </a:solidFill>
                          <a:effectLst/>
                          <a:latin typeface="+mn-lt"/>
                          <a:ea typeface="+mn-ea"/>
                          <a:cs typeface="+mn-cs"/>
                        </a:rPr>
                        <a:t>First, r</a:t>
                      </a:r>
                      <a:r>
                        <a:rPr lang="en-US" sz="2300" kern="1200" dirty="0" smtClean="0">
                          <a:solidFill>
                            <a:schemeClr val="tx1"/>
                          </a:solidFill>
                          <a:effectLst/>
                          <a:latin typeface="+mn-lt"/>
                          <a:ea typeface="+mn-ea"/>
                          <a:cs typeface="+mn-cs"/>
                        </a:rPr>
                        <a:t>eview and discuss the guideline for the UDL Principle that you and your table mates</a:t>
                      </a:r>
                      <a:r>
                        <a:rPr lang="en-US" sz="2300" kern="1200" baseline="0" dirty="0" smtClean="0">
                          <a:solidFill>
                            <a:schemeClr val="tx1"/>
                          </a:solidFill>
                          <a:effectLst/>
                          <a:latin typeface="+mn-lt"/>
                          <a:ea typeface="+mn-ea"/>
                          <a:cs typeface="+mn-cs"/>
                        </a:rPr>
                        <a:t> read in </a:t>
                      </a:r>
                      <a:r>
                        <a:rPr lang="en-US" sz="2300" i="0" kern="1200" baseline="0" dirty="0" smtClean="0">
                          <a:solidFill>
                            <a:schemeClr val="tx1"/>
                          </a:solidFill>
                          <a:effectLst/>
                          <a:latin typeface="+mn-lt"/>
                          <a:ea typeface="+mn-ea"/>
                          <a:cs typeface="+mn-cs"/>
                        </a:rPr>
                        <a:t>the </a:t>
                      </a:r>
                      <a:r>
                        <a:rPr lang="en-US" sz="2300" i="0" kern="1200" baseline="0" dirty="0" smtClean="0">
                          <a:solidFill>
                            <a:schemeClr val="dk1"/>
                          </a:solidFill>
                          <a:effectLst/>
                          <a:latin typeface="+mn-lt"/>
                          <a:ea typeface="+mn-ea"/>
                          <a:cs typeface="+mn-cs"/>
                        </a:rPr>
                        <a:t>article, </a:t>
                      </a:r>
                      <a:r>
                        <a:rPr lang="en-US" sz="2300" i="1" kern="1200" dirty="0" smtClean="0">
                          <a:solidFill>
                            <a:schemeClr val="dk1"/>
                          </a:solidFill>
                          <a:effectLst/>
                          <a:latin typeface="+mn-lt"/>
                          <a:ea typeface="+mn-ea"/>
                          <a:cs typeface="+mn-cs"/>
                        </a:rPr>
                        <a:t>Universal Design for Learning: Assistance for Teachers in Today’s Inclusive Classrooms</a:t>
                      </a:r>
                      <a:r>
                        <a:rPr lang="en-US" sz="2300" i="0" kern="1200" dirty="0" smtClean="0">
                          <a:solidFill>
                            <a:schemeClr val="tx1"/>
                          </a:solidFill>
                          <a:effectLst/>
                          <a:latin typeface="+mn-lt"/>
                          <a:ea typeface="+mn-ea"/>
                          <a:cs typeface="+mn-cs"/>
                        </a:rPr>
                        <a:t>.</a:t>
                      </a:r>
                      <a:r>
                        <a:rPr lang="en-US" sz="2300" kern="1200" dirty="0" smtClean="0">
                          <a:solidFill>
                            <a:schemeClr val="tx1"/>
                          </a:solidFill>
                          <a:effectLst/>
                          <a:latin typeface="+mn-lt"/>
                          <a:ea typeface="+mn-ea"/>
                          <a:cs typeface="+mn-cs"/>
                        </a:rPr>
                        <a:t> What does each guideline mean? </a:t>
                      </a:r>
                      <a:r>
                        <a:rPr lang="en-US" sz="2300" i="0" kern="1200" dirty="0" smtClean="0">
                          <a:solidFill>
                            <a:schemeClr val="tx1"/>
                          </a:solidFill>
                          <a:effectLst/>
                          <a:latin typeface="+mn-lt"/>
                          <a:ea typeface="+mn-ea"/>
                          <a:cs typeface="+mn-cs"/>
                        </a:rPr>
                        <a:t>(5</a:t>
                      </a:r>
                      <a:r>
                        <a:rPr lang="en-US" sz="2300" i="0" kern="1200" baseline="0" dirty="0" smtClean="0">
                          <a:solidFill>
                            <a:schemeClr val="tx1"/>
                          </a:solidFill>
                          <a:effectLst/>
                          <a:latin typeface="+mn-lt"/>
                          <a:ea typeface="+mn-ea"/>
                          <a:cs typeface="+mn-cs"/>
                        </a:rPr>
                        <a:t> minutes) </a:t>
                      </a:r>
                    </a:p>
                    <a:p>
                      <a:pPr marL="457200" indent="-457200">
                        <a:buFont typeface="+mj-lt"/>
                        <a:buAutoNum type="arabicPeriod"/>
                      </a:pPr>
                      <a:r>
                        <a:rPr lang="en-US" sz="2300" kern="1200" dirty="0" smtClean="0">
                          <a:solidFill>
                            <a:schemeClr val="tx1"/>
                          </a:solidFill>
                          <a:effectLst/>
                          <a:latin typeface="+mn-lt"/>
                          <a:ea typeface="+mn-ea"/>
                          <a:cs typeface="+mn-cs"/>
                        </a:rPr>
                        <a:t>Next, return to the article and then match specific recommendations in the article to each guideline </a:t>
                      </a:r>
                      <a:r>
                        <a:rPr lang="en-US" sz="2300" b="0" kern="1200" dirty="0" smtClean="0">
                          <a:solidFill>
                            <a:schemeClr val="tx1"/>
                          </a:solidFill>
                          <a:effectLst/>
                          <a:latin typeface="+mn-lt"/>
                          <a:ea typeface="+mn-ea"/>
                          <a:cs typeface="+mn-cs"/>
                        </a:rPr>
                        <a:t>for the principle that you read. P</a:t>
                      </a:r>
                      <a:r>
                        <a:rPr lang="en-US" sz="2300" kern="1200" dirty="0" smtClean="0">
                          <a:solidFill>
                            <a:schemeClr val="tx1"/>
                          </a:solidFill>
                          <a:effectLst/>
                          <a:latin typeface="+mn-lt"/>
                          <a:ea typeface="+mn-ea"/>
                          <a:cs typeface="+mn-cs"/>
                        </a:rPr>
                        <a:t>lace one example from the article on</a:t>
                      </a:r>
                      <a:r>
                        <a:rPr lang="en-US" sz="2300" kern="1200" baseline="0" dirty="0" smtClean="0">
                          <a:solidFill>
                            <a:schemeClr val="tx1"/>
                          </a:solidFill>
                          <a:effectLst/>
                          <a:latin typeface="+mn-lt"/>
                          <a:ea typeface="+mn-ea"/>
                          <a:cs typeface="+mn-cs"/>
                        </a:rPr>
                        <a:t> a</a:t>
                      </a:r>
                      <a:r>
                        <a:rPr lang="en-US" sz="2300" kern="1200" dirty="0" smtClean="0">
                          <a:solidFill>
                            <a:schemeClr val="tx1"/>
                          </a:solidFill>
                          <a:effectLst/>
                          <a:latin typeface="+mn-lt"/>
                          <a:ea typeface="+mn-ea"/>
                          <a:cs typeface="+mn-cs"/>
                        </a:rPr>
                        <a:t> Post-It  and place it next to the guideline to which it relates.</a:t>
                      </a:r>
                    </a:p>
                    <a:p>
                      <a:pPr marL="457200" indent="-457200">
                        <a:buFont typeface="+mj-lt"/>
                        <a:buAutoNum type="arabicPeriod"/>
                      </a:pPr>
                      <a:r>
                        <a:rPr lang="en-US" sz="2300" kern="1200" dirty="0" smtClean="0">
                          <a:solidFill>
                            <a:schemeClr val="tx1"/>
                          </a:solidFill>
                          <a:effectLst/>
                          <a:latin typeface="+mn-lt"/>
                          <a:ea typeface="+mn-ea"/>
                          <a:cs typeface="+mn-cs"/>
                        </a:rPr>
                        <a:t>Be</a:t>
                      </a:r>
                      <a:r>
                        <a:rPr lang="en-US" sz="2300" kern="1200" baseline="0" dirty="0" smtClean="0">
                          <a:solidFill>
                            <a:schemeClr val="tx1"/>
                          </a:solidFill>
                          <a:effectLst/>
                          <a:latin typeface="+mn-lt"/>
                          <a:ea typeface="+mn-ea"/>
                          <a:cs typeface="+mn-cs"/>
                        </a:rPr>
                        <a:t> prepared to </a:t>
                      </a:r>
                      <a:r>
                        <a:rPr lang="en-US" sz="2300" kern="1200" dirty="0" smtClean="0">
                          <a:solidFill>
                            <a:schemeClr val="tx1"/>
                          </a:solidFill>
                          <a:effectLst/>
                          <a:latin typeface="+mn-lt"/>
                          <a:ea typeface="+mn-ea"/>
                          <a:cs typeface="+mn-cs"/>
                        </a:rPr>
                        <a:t>share examples as they relate to specific guidelines or checkpoint for each principle. (5 minutes) </a:t>
                      </a:r>
                      <a:endParaRPr lang="en-US" sz="2300" dirty="0" smtClean="0"/>
                    </a:p>
                    <a:p>
                      <a:pPr lvl="0"/>
                      <a:endParaRPr lang="en-US" sz="2000" kern="1200" dirty="0" smtClean="0">
                        <a:solidFill>
                          <a:schemeClr val="dk1"/>
                        </a:solidFill>
                        <a:effectLst/>
                        <a:latin typeface="+mn-lt"/>
                        <a:ea typeface="+mn-ea"/>
                        <a:cs typeface="+mn-cs"/>
                      </a:endParaRPr>
                    </a:p>
                  </a:txBody>
                  <a:tcPr/>
                </a:tc>
              </a:tr>
            </a:tbl>
          </a:graphicData>
        </a:graphic>
      </p:graphicFrame>
      <p:pic>
        <p:nvPicPr>
          <p:cNvPr id="7" name="Picture 6" descr="Picture10.png"/>
          <p:cNvPicPr>
            <a:picLocks noChangeAspect="1"/>
          </p:cNvPicPr>
          <p:nvPr/>
        </p:nvPicPr>
        <p:blipFill>
          <a:blip r:embed="rId3" cstate="print"/>
          <a:srcRect/>
          <a:stretch>
            <a:fillRect/>
          </a:stretch>
        </p:blipFill>
        <p:spPr bwMode="auto">
          <a:xfrm>
            <a:off x="6992439" y="5508878"/>
            <a:ext cx="947738" cy="1033463"/>
          </a:xfrm>
          <a:prstGeom prst="rect">
            <a:avLst/>
          </a:prstGeom>
          <a:noFill/>
          <a:ln w="9525">
            <a:noFill/>
            <a:miter lim="800000"/>
            <a:headEnd/>
            <a:tailEnd/>
          </a:ln>
        </p:spPr>
      </p:pic>
      <p:sp>
        <p:nvSpPr>
          <p:cNvPr id="8" name="TextBox 7"/>
          <p:cNvSpPr txBox="1"/>
          <p:nvPr/>
        </p:nvSpPr>
        <p:spPr>
          <a:xfrm>
            <a:off x="7004699" y="5508878"/>
            <a:ext cx="1069521" cy="369332"/>
          </a:xfrm>
          <a:prstGeom prst="rect">
            <a:avLst/>
          </a:prstGeom>
          <a:noFill/>
        </p:spPr>
        <p:txBody>
          <a:bodyPr wrap="square" rtlCol="0">
            <a:spAutoFit/>
          </a:bodyPr>
          <a:lstStyle/>
          <a:p>
            <a:r>
              <a:rPr lang="en-US" dirty="0" smtClean="0"/>
              <a:t>Page 15</a:t>
            </a:r>
            <a:endParaRPr lang="en-US" dirty="0"/>
          </a:p>
        </p:txBody>
      </p:sp>
    </p:spTree>
    <p:extLst>
      <p:ext uri="{BB962C8B-B14F-4D97-AF65-F5344CB8AC3E}">
        <p14:creationId xmlns:p14="http://schemas.microsoft.com/office/powerpoint/2010/main" val="368451953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lang="en-US" sz="4000" dirty="0" smtClean="0"/>
              <a:t>Activity 5: UDL Guidelines (continued)</a:t>
            </a:r>
            <a:endParaRPr lang="en-US" sz="4000" dirty="0"/>
          </a:p>
        </p:txBody>
      </p:sp>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66</a:t>
            </a:fld>
            <a:endParaRPr lang="en-US" dirty="0"/>
          </a:p>
        </p:txBody>
      </p:sp>
      <p:pic>
        <p:nvPicPr>
          <p:cNvPr id="8" name="Picture 7"/>
          <p:cNvPicPr>
            <a:picLocks noChangeAspect="1"/>
          </p:cNvPicPr>
          <p:nvPr/>
        </p:nvPicPr>
        <p:blipFill rotWithShape="1">
          <a:blip r:embed="rId3"/>
          <a:srcRect l="6634" t="3474" r="4949" b="8692"/>
          <a:stretch/>
        </p:blipFill>
        <p:spPr>
          <a:xfrm>
            <a:off x="1120140" y="869188"/>
            <a:ext cx="6235700" cy="4724400"/>
          </a:xfrm>
          <a:prstGeom prst="rect">
            <a:avLst/>
          </a:prstGeom>
        </p:spPr>
      </p:pic>
      <p:sp>
        <p:nvSpPr>
          <p:cNvPr id="5" name="TextBox 4"/>
          <p:cNvSpPr txBox="1"/>
          <p:nvPr/>
        </p:nvSpPr>
        <p:spPr>
          <a:xfrm>
            <a:off x="1120140" y="5623190"/>
            <a:ext cx="7480300" cy="523220"/>
          </a:xfrm>
          <a:prstGeom prst="rect">
            <a:avLst/>
          </a:prstGeom>
          <a:noFill/>
        </p:spPr>
        <p:txBody>
          <a:bodyPr wrap="square" rtlCol="0">
            <a:spAutoFit/>
          </a:bodyPr>
          <a:lstStyle/>
          <a:p>
            <a:pPr lvl="0"/>
            <a:r>
              <a:rPr lang="en-US" sz="1400" dirty="0"/>
              <a:t>UDL Guidelines, CAST (2014). Retrieved from </a:t>
            </a:r>
            <a:r>
              <a:rPr lang="en-US" sz="1400" dirty="0">
                <a:hlinkClick r:id="rId4"/>
              </a:rPr>
              <a:t>http://castprofessionallearning.org/wp-content/uploads/2014/05/UDL-Guidelines-2014.pdf</a:t>
            </a:r>
            <a:r>
              <a:rPr lang="en-US" sz="1400" dirty="0"/>
              <a:t> </a:t>
            </a:r>
            <a:endParaRPr lang="en-US" dirty="0"/>
          </a:p>
        </p:txBody>
      </p:sp>
    </p:spTree>
    <p:extLst>
      <p:ext uri="{BB962C8B-B14F-4D97-AF65-F5344CB8AC3E}">
        <p14:creationId xmlns:p14="http://schemas.microsoft.com/office/powerpoint/2010/main" val="412395555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Activity 6: UDL in Practice </a:t>
            </a:r>
            <a:endParaRPr lang="en-US" sz="4400" dirty="0"/>
          </a:p>
        </p:txBody>
      </p:sp>
      <p:sp>
        <p:nvSpPr>
          <p:cNvPr id="4" name="Footer Placeholder 3"/>
          <p:cNvSpPr>
            <a:spLocks noGrp="1"/>
          </p:cNvSpPr>
          <p:nvPr>
            <p:ph type="ftr" sz="quarter" idx="10"/>
          </p:nvPr>
        </p:nvSpPr>
        <p:spPr/>
        <p:txBody>
          <a:bodyPr/>
          <a:lstStyle/>
          <a:p>
            <a:r>
              <a:rPr lang="en-US" dirty="0" smtClean="0"/>
              <a:t>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0910075"/>
              </p:ext>
            </p:extLst>
          </p:nvPr>
        </p:nvGraphicFramePr>
        <p:xfrm>
          <a:off x="381000" y="1295400"/>
          <a:ext cx="7726680" cy="3901440"/>
        </p:xfrm>
        <a:graphic>
          <a:graphicData uri="http://schemas.openxmlformats.org/drawingml/2006/table">
            <a:tbl>
              <a:tblPr firstRow="1" bandRow="1">
                <a:tableStyleId>{F5AB1C69-6EDB-4FF4-983F-18BD219EF322}</a:tableStyleId>
              </a:tblPr>
              <a:tblGrid>
                <a:gridCol w="7726680"/>
              </a:tblGrid>
              <a:tr h="495109">
                <a:tc>
                  <a:txBody>
                    <a:bodyPr/>
                    <a:lstStyle/>
                    <a:p>
                      <a:r>
                        <a:rPr lang="en-US" sz="2800" dirty="0" smtClean="0"/>
                        <a:t>UDL in</a:t>
                      </a:r>
                      <a:r>
                        <a:rPr lang="en-US" sz="2800" baseline="0" dirty="0" smtClean="0"/>
                        <a:t>  Practice</a:t>
                      </a:r>
                      <a:endParaRPr lang="en-US" sz="2800" dirty="0"/>
                    </a:p>
                  </a:txBody>
                  <a:tcPr/>
                </a:tc>
              </a:tr>
              <a:tr h="3231841">
                <a:tc>
                  <a:txBody>
                    <a:bodyPr/>
                    <a:lstStyle/>
                    <a:p>
                      <a:pPr marL="457200" lvl="0" indent="-457200">
                        <a:buFont typeface="+mj-lt"/>
                        <a:buAutoNum type="arabicPeriod"/>
                      </a:pPr>
                      <a:r>
                        <a:rPr lang="en-US" sz="2400" kern="1200" dirty="0" smtClean="0">
                          <a:solidFill>
                            <a:schemeClr val="dk1"/>
                          </a:solidFill>
                          <a:effectLst/>
                          <a:latin typeface="+mn-lt"/>
                          <a:ea typeface="+mn-ea"/>
                          <a:cs typeface="+mn-cs"/>
                        </a:rPr>
                        <a:t>Watch a classroom demonstration where principles of UDL were</a:t>
                      </a:r>
                      <a:r>
                        <a:rPr lang="en-US" sz="2400" kern="1200" baseline="0" dirty="0" smtClean="0">
                          <a:solidFill>
                            <a:schemeClr val="dk1"/>
                          </a:solidFill>
                          <a:effectLst/>
                          <a:latin typeface="+mn-lt"/>
                          <a:ea typeface="+mn-ea"/>
                          <a:cs typeface="+mn-cs"/>
                        </a:rPr>
                        <a:t> incorporated in the planning process. </a:t>
                      </a:r>
                    </a:p>
                    <a:p>
                      <a:pPr marL="457200" marR="0" lvl="0" indent="-457200" algn="l" defTabSz="914363" rtl="0" eaLnBrk="1" fontAlgn="auto" latinLnBrk="0" hangingPunct="1">
                        <a:lnSpc>
                          <a:spcPct val="100000"/>
                        </a:lnSpc>
                        <a:spcBef>
                          <a:spcPts val="0"/>
                        </a:spcBef>
                        <a:spcAft>
                          <a:spcPts val="0"/>
                        </a:spcAft>
                        <a:buClrTx/>
                        <a:buSzTx/>
                        <a:buFont typeface="+mj-lt"/>
                        <a:buAutoNum type="arabicPeriod"/>
                        <a:tabLst/>
                        <a:defRPr/>
                      </a:pPr>
                      <a:r>
                        <a:rPr lang="en-US" sz="2400" kern="1200" dirty="0" smtClean="0">
                          <a:solidFill>
                            <a:schemeClr val="tx1"/>
                          </a:solidFill>
                          <a:effectLst/>
                          <a:latin typeface="+mn-lt"/>
                          <a:ea typeface="+mn-ea"/>
                          <a:cs typeface="+mn-cs"/>
                        </a:rPr>
                        <a:t>As</a:t>
                      </a:r>
                      <a:r>
                        <a:rPr lang="en-US" sz="2400" kern="1200" baseline="0" dirty="0" smtClean="0">
                          <a:solidFill>
                            <a:schemeClr val="tx1"/>
                          </a:solidFill>
                          <a:effectLst/>
                          <a:latin typeface="+mn-lt"/>
                          <a:ea typeface="+mn-ea"/>
                          <a:cs typeface="+mn-cs"/>
                        </a:rPr>
                        <a:t> you watch the video, keep a look</a:t>
                      </a:r>
                      <a:r>
                        <a:rPr lang="en-US" sz="2400" kern="1200" dirty="0" smtClean="0">
                          <a:solidFill>
                            <a:schemeClr val="tx1"/>
                          </a:solidFill>
                          <a:effectLst/>
                          <a:latin typeface="+mn-lt"/>
                          <a:ea typeface="+mn-ea"/>
                          <a:cs typeface="+mn-cs"/>
                        </a:rPr>
                        <a:t> out</a:t>
                      </a:r>
                      <a:r>
                        <a:rPr lang="en-US" sz="2400" kern="1200" baseline="0" dirty="0" smtClean="0">
                          <a:solidFill>
                            <a:schemeClr val="tx1"/>
                          </a:solidFill>
                          <a:effectLst/>
                          <a:latin typeface="+mn-lt"/>
                          <a:ea typeface="+mn-ea"/>
                          <a:cs typeface="+mn-cs"/>
                        </a:rPr>
                        <a:t> for</a:t>
                      </a:r>
                      <a:r>
                        <a:rPr lang="en-US" sz="2400" kern="1200" dirty="0" smtClean="0">
                          <a:solidFill>
                            <a:schemeClr val="tx1"/>
                          </a:solidFill>
                          <a:effectLst/>
                          <a:latin typeface="+mn-lt"/>
                          <a:ea typeface="+mn-ea"/>
                          <a:cs typeface="+mn-cs"/>
                        </a:rPr>
                        <a:t> practices that reflect your team’s UDL Principle and Guidelines. Record them on the blank UDL Guidelines template in your Participant Guide.</a:t>
                      </a:r>
                    </a:p>
                    <a:p>
                      <a:pPr marL="457200" marR="0" lvl="0" indent="-457200" algn="l" defTabSz="914363" rtl="0" eaLnBrk="1" fontAlgn="auto" latinLnBrk="0" hangingPunct="1">
                        <a:lnSpc>
                          <a:spcPct val="100000"/>
                        </a:lnSpc>
                        <a:spcBef>
                          <a:spcPts val="0"/>
                        </a:spcBef>
                        <a:spcAft>
                          <a:spcPts val="0"/>
                        </a:spcAft>
                        <a:buClrTx/>
                        <a:buSzTx/>
                        <a:buFont typeface="+mj-lt"/>
                        <a:buAutoNum type="arabicPeriod"/>
                        <a:tabLst/>
                        <a:defRPr/>
                      </a:pPr>
                      <a:r>
                        <a:rPr lang="en-US" sz="2400" kern="1200" dirty="0" smtClean="0">
                          <a:solidFill>
                            <a:schemeClr val="tx1"/>
                          </a:solidFill>
                          <a:effectLst/>
                          <a:latin typeface="+mn-lt"/>
                          <a:ea typeface="+mn-ea"/>
                          <a:cs typeface="+mn-cs"/>
                        </a:rPr>
                        <a:t>After viewing the video</a:t>
                      </a:r>
                      <a:r>
                        <a:rPr lang="en-US" sz="2400" kern="1200" baseline="0" dirty="0" smtClean="0">
                          <a:solidFill>
                            <a:schemeClr val="tx1"/>
                          </a:solidFill>
                          <a:effectLst/>
                          <a:latin typeface="+mn-lt"/>
                          <a:ea typeface="+mn-ea"/>
                          <a:cs typeface="+mn-cs"/>
                        </a:rPr>
                        <a:t> </a:t>
                      </a:r>
                      <a:r>
                        <a:rPr lang="en-US" sz="2400" kern="1200" dirty="0" smtClean="0">
                          <a:solidFill>
                            <a:schemeClr val="tx1"/>
                          </a:solidFill>
                          <a:effectLst/>
                          <a:latin typeface="+mn-lt"/>
                          <a:ea typeface="+mn-ea"/>
                          <a:cs typeface="+mn-cs"/>
                        </a:rPr>
                        <a:t>clip,</a:t>
                      </a:r>
                      <a:r>
                        <a:rPr lang="en-US" sz="2400" kern="1200" baseline="0" dirty="0" smtClean="0">
                          <a:solidFill>
                            <a:schemeClr val="tx1"/>
                          </a:solidFill>
                          <a:effectLst/>
                          <a:latin typeface="+mn-lt"/>
                          <a:ea typeface="+mn-ea"/>
                          <a:cs typeface="+mn-cs"/>
                        </a:rPr>
                        <a:t> take </a:t>
                      </a:r>
                      <a:r>
                        <a:rPr lang="en-US" sz="2400" kern="1200" dirty="0" smtClean="0">
                          <a:solidFill>
                            <a:schemeClr val="tx1"/>
                          </a:solidFill>
                          <a:effectLst/>
                          <a:latin typeface="+mn-lt"/>
                          <a:ea typeface="+mn-ea"/>
                          <a:cs typeface="+mn-cs"/>
                        </a:rPr>
                        <a:t>a few minutes to work with your</a:t>
                      </a:r>
                      <a:r>
                        <a:rPr lang="en-US" sz="2400" kern="1200" baseline="0" dirty="0" smtClean="0">
                          <a:solidFill>
                            <a:schemeClr val="tx1"/>
                          </a:solidFill>
                          <a:effectLst/>
                          <a:latin typeface="+mn-lt"/>
                          <a:ea typeface="+mn-ea"/>
                          <a:cs typeface="+mn-cs"/>
                        </a:rPr>
                        <a:t> team</a:t>
                      </a:r>
                      <a:r>
                        <a:rPr lang="en-US" sz="2400" kern="1200" dirty="0" smtClean="0">
                          <a:solidFill>
                            <a:schemeClr val="tx1"/>
                          </a:solidFill>
                          <a:effectLst/>
                          <a:latin typeface="+mn-lt"/>
                          <a:ea typeface="+mn-ea"/>
                          <a:cs typeface="+mn-cs"/>
                        </a:rPr>
                        <a:t> to discuss what</a:t>
                      </a:r>
                      <a:r>
                        <a:rPr lang="en-US" sz="2400" kern="1200" baseline="0" dirty="0" smtClean="0">
                          <a:solidFill>
                            <a:schemeClr val="tx1"/>
                          </a:solidFill>
                          <a:effectLst/>
                          <a:latin typeface="+mn-lt"/>
                          <a:ea typeface="+mn-ea"/>
                          <a:cs typeface="+mn-cs"/>
                        </a:rPr>
                        <a:t> you recorded and why</a:t>
                      </a:r>
                      <a:r>
                        <a:rPr lang="en-US" sz="2400" kern="1200" dirty="0" smtClean="0">
                          <a:solidFill>
                            <a:schemeClr val="tx1"/>
                          </a:solidFill>
                          <a:effectLst/>
                          <a:latin typeface="+mn-lt"/>
                          <a:ea typeface="+mn-ea"/>
                          <a:cs typeface="+mn-cs"/>
                        </a:rPr>
                        <a:t>. </a:t>
                      </a:r>
                      <a:endParaRPr lang="en-US" sz="2400" b="1" kern="1200" dirty="0" smtClean="0">
                        <a:solidFill>
                          <a:schemeClr val="tx1"/>
                        </a:solidFill>
                        <a:effectLst/>
                        <a:latin typeface="+mn-lt"/>
                        <a:ea typeface="+mn-ea"/>
                        <a:cs typeface="+mn-cs"/>
                      </a:endParaRPr>
                    </a:p>
                    <a:p>
                      <a:pPr marL="457200" marR="0" lvl="0" indent="-457200" algn="l" defTabSz="914363" rtl="0" eaLnBrk="1" fontAlgn="auto" latinLnBrk="0" hangingPunct="1">
                        <a:lnSpc>
                          <a:spcPct val="100000"/>
                        </a:lnSpc>
                        <a:spcBef>
                          <a:spcPts val="0"/>
                        </a:spcBef>
                        <a:spcAft>
                          <a:spcPts val="0"/>
                        </a:spcAft>
                        <a:buClrTx/>
                        <a:buSzTx/>
                        <a:buFont typeface="+mj-lt"/>
                        <a:buAutoNum type="arabicPeriod"/>
                        <a:tabLst/>
                        <a:defRPr/>
                      </a:pPr>
                      <a:r>
                        <a:rPr lang="en-US" sz="2400" kern="1200" dirty="0" smtClean="0">
                          <a:solidFill>
                            <a:schemeClr val="tx1"/>
                          </a:solidFill>
                          <a:effectLst/>
                          <a:latin typeface="+mn-lt"/>
                          <a:ea typeface="+mn-ea"/>
                          <a:cs typeface="+mn-cs"/>
                        </a:rPr>
                        <a:t>Be</a:t>
                      </a:r>
                      <a:r>
                        <a:rPr lang="en-US" sz="2400" kern="1200" baseline="0" dirty="0" smtClean="0">
                          <a:solidFill>
                            <a:schemeClr val="tx1"/>
                          </a:solidFill>
                          <a:effectLst/>
                          <a:latin typeface="+mn-lt"/>
                          <a:ea typeface="+mn-ea"/>
                          <a:cs typeface="+mn-cs"/>
                        </a:rPr>
                        <a:t> prepared to </a:t>
                      </a:r>
                      <a:r>
                        <a:rPr lang="en-US" sz="2400" kern="1200" dirty="0" smtClean="0">
                          <a:solidFill>
                            <a:schemeClr val="tx1"/>
                          </a:solidFill>
                          <a:effectLst/>
                          <a:latin typeface="+mn-lt"/>
                          <a:ea typeface="+mn-ea"/>
                          <a:cs typeface="+mn-cs"/>
                        </a:rPr>
                        <a:t>share.</a:t>
                      </a:r>
                      <a:endParaRPr lang="en-US" sz="2000" kern="1200" dirty="0" smtClean="0">
                        <a:solidFill>
                          <a:schemeClr val="dk1"/>
                        </a:solidFill>
                        <a:effectLst/>
                        <a:latin typeface="+mn-lt"/>
                        <a:ea typeface="+mn-ea"/>
                        <a:cs typeface="+mn-cs"/>
                      </a:endParaRPr>
                    </a:p>
                  </a:txBody>
                  <a:tcPr/>
                </a:tc>
              </a:tr>
            </a:tbl>
          </a:graphicData>
        </a:graphic>
      </p:graphicFrame>
      <p:sp>
        <p:nvSpPr>
          <p:cNvPr id="8" name="Slide Number Placeholder 7"/>
          <p:cNvSpPr>
            <a:spLocks noGrp="1"/>
          </p:cNvSpPr>
          <p:nvPr>
            <p:ph type="sldNum" sz="quarter" idx="11"/>
          </p:nvPr>
        </p:nvSpPr>
        <p:spPr/>
        <p:txBody>
          <a:bodyPr/>
          <a:lstStyle/>
          <a:p>
            <a:fld id="{EE3D4692-A625-460F-A072-DE10EEAA5719}" type="slidenum">
              <a:rPr lang="en-US" smtClean="0"/>
              <a:pPr/>
              <a:t>67</a:t>
            </a:fld>
            <a:endParaRPr lang="en-US" dirty="0"/>
          </a:p>
        </p:txBody>
      </p:sp>
      <p:pic>
        <p:nvPicPr>
          <p:cNvPr id="11" name="Picture 10" descr="Picture10.png"/>
          <p:cNvPicPr>
            <a:picLocks noChangeAspect="1"/>
          </p:cNvPicPr>
          <p:nvPr/>
        </p:nvPicPr>
        <p:blipFill>
          <a:blip r:embed="rId3" cstate="print"/>
          <a:srcRect/>
          <a:stretch>
            <a:fillRect/>
          </a:stretch>
        </p:blipFill>
        <p:spPr bwMode="auto">
          <a:xfrm>
            <a:off x="6504146" y="4841689"/>
            <a:ext cx="947738" cy="1033463"/>
          </a:xfrm>
          <a:prstGeom prst="rect">
            <a:avLst/>
          </a:prstGeom>
          <a:noFill/>
          <a:ln w="9525">
            <a:noFill/>
            <a:miter lim="800000"/>
            <a:headEnd/>
            <a:tailEnd/>
          </a:ln>
        </p:spPr>
      </p:pic>
      <p:sp>
        <p:nvSpPr>
          <p:cNvPr id="12" name="TextBox 11"/>
          <p:cNvSpPr txBox="1"/>
          <p:nvPr/>
        </p:nvSpPr>
        <p:spPr>
          <a:xfrm>
            <a:off x="6504147" y="4841689"/>
            <a:ext cx="947738" cy="369332"/>
          </a:xfrm>
          <a:prstGeom prst="rect">
            <a:avLst/>
          </a:prstGeom>
          <a:noFill/>
        </p:spPr>
        <p:txBody>
          <a:bodyPr wrap="square" rtlCol="0">
            <a:spAutoFit/>
          </a:bodyPr>
          <a:lstStyle/>
          <a:p>
            <a:pPr algn="ctr"/>
            <a:r>
              <a:rPr lang="en-US" dirty="0" smtClean="0"/>
              <a:t>Page 17 </a:t>
            </a:r>
            <a:endParaRPr lang="en-US" dirty="0"/>
          </a:p>
        </p:txBody>
      </p:sp>
    </p:spTree>
    <p:extLst>
      <p:ext uri="{BB962C8B-B14F-4D97-AF65-F5344CB8AC3E}">
        <p14:creationId xmlns:p14="http://schemas.microsoft.com/office/powerpoint/2010/main" val="2946811973"/>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a:t>Activity </a:t>
            </a:r>
            <a:r>
              <a:rPr lang="en-US" sz="4400" dirty="0" smtClean="0"/>
              <a:t>6: </a:t>
            </a:r>
            <a:r>
              <a:rPr lang="en-US" sz="4400" dirty="0"/>
              <a:t>UDL in </a:t>
            </a:r>
            <a:r>
              <a:rPr lang="en-US" sz="4400" dirty="0" smtClean="0"/>
              <a:t>Practice (continued)</a:t>
            </a:r>
            <a:endParaRPr lang="en-US" sz="4400" dirty="0"/>
          </a:p>
        </p:txBody>
      </p:sp>
      <p:pic>
        <p:nvPicPr>
          <p:cNvPr id="5" name="Picture 4"/>
          <p:cNvPicPr>
            <a:picLocks noChangeAspect="1"/>
          </p:cNvPicPr>
          <p:nvPr/>
        </p:nvPicPr>
        <p:blipFill>
          <a:blip r:embed="rId3"/>
          <a:stretch>
            <a:fillRect/>
          </a:stretch>
        </p:blipFill>
        <p:spPr>
          <a:xfrm>
            <a:off x="823912" y="1023977"/>
            <a:ext cx="7496175" cy="5086350"/>
          </a:xfrm>
          <a:prstGeom prst="rect">
            <a:avLst/>
          </a:prstGeom>
        </p:spPr>
      </p:pic>
      <p:pic>
        <p:nvPicPr>
          <p:cNvPr id="9" name="Picture 8" descr="Picture10.png"/>
          <p:cNvPicPr>
            <a:picLocks noChangeAspect="1"/>
          </p:cNvPicPr>
          <p:nvPr/>
        </p:nvPicPr>
        <p:blipFill>
          <a:blip r:embed="rId4" cstate="print"/>
          <a:srcRect/>
          <a:stretch>
            <a:fillRect/>
          </a:stretch>
        </p:blipFill>
        <p:spPr bwMode="auto">
          <a:xfrm>
            <a:off x="7175182" y="5507923"/>
            <a:ext cx="947738" cy="1033463"/>
          </a:xfrm>
          <a:prstGeom prst="rect">
            <a:avLst/>
          </a:prstGeom>
          <a:noFill/>
          <a:ln w="9525">
            <a:noFill/>
            <a:miter lim="800000"/>
            <a:headEnd/>
            <a:tailEnd/>
          </a:ln>
        </p:spPr>
      </p:pic>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68</a:t>
            </a:fld>
            <a:endParaRPr lang="en-US" dirty="0"/>
          </a:p>
        </p:txBody>
      </p:sp>
      <p:sp>
        <p:nvSpPr>
          <p:cNvPr id="7" name="TextBox 6"/>
          <p:cNvSpPr txBox="1"/>
          <p:nvPr/>
        </p:nvSpPr>
        <p:spPr>
          <a:xfrm>
            <a:off x="7175182" y="5507923"/>
            <a:ext cx="1094106" cy="369332"/>
          </a:xfrm>
          <a:prstGeom prst="rect">
            <a:avLst/>
          </a:prstGeom>
          <a:noFill/>
        </p:spPr>
        <p:txBody>
          <a:bodyPr wrap="square" rtlCol="0">
            <a:spAutoFit/>
          </a:bodyPr>
          <a:lstStyle/>
          <a:p>
            <a:r>
              <a:rPr lang="en-US" dirty="0" smtClean="0"/>
              <a:t>Page 17 </a:t>
            </a:r>
            <a:endParaRPr lang="en-US" dirty="0"/>
          </a:p>
        </p:txBody>
      </p:sp>
    </p:spTree>
    <p:extLst>
      <p:ext uri="{BB962C8B-B14F-4D97-AF65-F5344CB8AC3E}">
        <p14:creationId xmlns:p14="http://schemas.microsoft.com/office/powerpoint/2010/main" val="415036961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Video: UDL in Practice</a:t>
            </a:r>
            <a:endParaRPr lang="en-US" sz="4400" dirty="0"/>
          </a:p>
        </p:txBody>
      </p:sp>
      <p:pic>
        <p:nvPicPr>
          <p:cNvPr id="6" name="Picture 5"/>
          <p:cNvPicPr>
            <a:picLocks noChangeAspect="1"/>
          </p:cNvPicPr>
          <p:nvPr/>
        </p:nvPicPr>
        <p:blipFill>
          <a:blip r:embed="rId3"/>
          <a:stretch>
            <a:fillRect/>
          </a:stretch>
        </p:blipFill>
        <p:spPr>
          <a:xfrm>
            <a:off x="782139" y="1104355"/>
            <a:ext cx="6908304" cy="4199165"/>
          </a:xfrm>
          <a:prstGeom prst="rect">
            <a:avLst/>
          </a:prstGeom>
        </p:spPr>
      </p:pic>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69</a:t>
            </a:fld>
            <a:endParaRPr lang="en-US" dirty="0"/>
          </a:p>
        </p:txBody>
      </p:sp>
      <p:sp>
        <p:nvSpPr>
          <p:cNvPr id="5" name="TextBox 4"/>
          <p:cNvSpPr txBox="1"/>
          <p:nvPr/>
        </p:nvSpPr>
        <p:spPr>
          <a:xfrm>
            <a:off x="4441371" y="5375741"/>
            <a:ext cx="3592286" cy="646331"/>
          </a:xfrm>
          <a:prstGeom prst="rect">
            <a:avLst/>
          </a:prstGeom>
          <a:noFill/>
        </p:spPr>
        <p:txBody>
          <a:bodyPr wrap="square" rtlCol="0">
            <a:spAutoFit/>
          </a:bodyPr>
          <a:lstStyle/>
          <a:p>
            <a:endParaRPr lang="en-US" dirty="0" smtClean="0"/>
          </a:p>
          <a:p>
            <a:endParaRPr lang="en-US" dirty="0"/>
          </a:p>
        </p:txBody>
      </p:sp>
      <p:sp>
        <p:nvSpPr>
          <p:cNvPr id="8" name="TextBox 7"/>
          <p:cNvSpPr txBox="1"/>
          <p:nvPr/>
        </p:nvSpPr>
        <p:spPr>
          <a:xfrm>
            <a:off x="704968" y="5497050"/>
            <a:ext cx="7734064" cy="861774"/>
          </a:xfrm>
          <a:prstGeom prst="rect">
            <a:avLst/>
          </a:prstGeom>
          <a:noFill/>
        </p:spPr>
        <p:txBody>
          <a:bodyPr wrap="square" rtlCol="0">
            <a:spAutoFit/>
          </a:bodyPr>
          <a:lstStyle/>
          <a:p>
            <a:r>
              <a:rPr lang="en-US" sz="1600" dirty="0" smtClean="0"/>
              <a:t>The Teaching Channel: </a:t>
            </a:r>
            <a:r>
              <a:rPr lang="en-US" sz="1600" i="1" dirty="0"/>
              <a:t>Exploring Imagery through Beowulf</a:t>
            </a:r>
            <a:r>
              <a:rPr lang="en-US" sz="1600" dirty="0" smtClean="0"/>
              <a:t> </a:t>
            </a:r>
            <a:r>
              <a:rPr lang="en-US" sz="1600" dirty="0" smtClean="0">
                <a:hlinkClick r:id="rId4"/>
              </a:rPr>
              <a:t>https</a:t>
            </a:r>
            <a:r>
              <a:rPr lang="en-US" sz="1600" dirty="0">
                <a:hlinkClick r:id="rId4"/>
              </a:rPr>
              <a:t>://www.teachingchannel.org/videos/descriptive-details-sensory-language</a:t>
            </a:r>
            <a:endParaRPr lang="en-US" sz="1600" dirty="0"/>
          </a:p>
          <a:p>
            <a:endParaRPr lang="en-US" sz="1600" dirty="0"/>
          </a:p>
        </p:txBody>
      </p:sp>
    </p:spTree>
    <p:extLst>
      <p:ext uri="{BB962C8B-B14F-4D97-AF65-F5344CB8AC3E}">
        <p14:creationId xmlns:p14="http://schemas.microsoft.com/office/powerpoint/2010/main" val="26877082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4200" dirty="0" smtClean="0"/>
              <a:t>What Does it Take for Student Success?</a:t>
            </a:r>
          </a:p>
        </p:txBody>
      </p:sp>
      <p:sp>
        <p:nvSpPr>
          <p:cNvPr id="35844" name="Content Placeholder 6"/>
          <p:cNvSpPr>
            <a:spLocks noGrp="1"/>
          </p:cNvSpPr>
          <p:nvPr>
            <p:ph type="body" sz="quarter" idx="10"/>
          </p:nvPr>
        </p:nvSpPr>
        <p:spPr>
          <a:xfrm>
            <a:off x="305095" y="987981"/>
            <a:ext cx="8382000" cy="4244969"/>
          </a:xfrm>
        </p:spPr>
        <p:txBody>
          <a:bodyPr>
            <a:normAutofit/>
          </a:bodyPr>
          <a:lstStyle/>
          <a:p>
            <a:r>
              <a:rPr lang="en-US" dirty="0" smtClean="0"/>
              <a:t>I believe it takes…</a:t>
            </a:r>
          </a:p>
        </p:txBody>
      </p:sp>
      <p:sp>
        <p:nvSpPr>
          <p:cNvPr id="2" name="Footer Placeholder 1"/>
          <p:cNvSpPr>
            <a:spLocks noGrp="1"/>
          </p:cNvSpPr>
          <p:nvPr>
            <p:ph type="ftr" sz="quarter" idx="11"/>
          </p:nvPr>
        </p:nvSpPr>
        <p:spPr/>
        <p:txBody>
          <a:bodyPr/>
          <a:lstStyle/>
          <a:p>
            <a:r>
              <a:rPr lang="en-US" dirty="0"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7</a:t>
            </a:fld>
            <a:endParaRPr lang="en-US" dirty="0"/>
          </a:p>
        </p:txBody>
      </p:sp>
      <p:pic>
        <p:nvPicPr>
          <p:cNvPr id="6" name="Ho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4859" r="18269"/>
          <a:stretch>
            <a:fillRect/>
          </a:stretch>
        </p:blipFill>
        <p:spPr>
          <a:xfrm>
            <a:off x="2287524" y="1552032"/>
            <a:ext cx="1851660" cy="1558434"/>
          </a:xfrm>
          <a:prstGeom prst="rect">
            <a:avLst/>
          </a:prstGeom>
          <a:ln w="38100">
            <a:solidFill>
              <a:schemeClr val="bg2">
                <a:lumMod val="50000"/>
              </a:schemeClr>
            </a:solidFill>
          </a:ln>
        </p:spPr>
      </p:pic>
      <p:pic>
        <p:nvPicPr>
          <p:cNvPr id="7" name="Weird Al">
            <a:hlinkClick r:id="" action="ppaction://media"/>
          </p:cNvPr>
          <p:cNvPicPr>
            <a:picLocks/>
          </p:cNvPicPr>
          <p:nvPr>
            <a:videoFile r:link="rId4"/>
            <p:extLst>
              <p:ext uri="{DAA4B4D4-6D71-4841-9C94-3DE7FCFB9230}">
                <p14:media xmlns:p14="http://schemas.microsoft.com/office/powerpoint/2010/main" r:embed="rId3"/>
              </p:ext>
            </p:extLst>
          </p:nvPr>
        </p:nvPicPr>
        <p:blipFill rotWithShape="1">
          <a:blip r:embed="rId12"/>
          <a:srcRect l="22068" r="12485"/>
          <a:stretch/>
        </p:blipFill>
        <p:spPr>
          <a:xfrm>
            <a:off x="4572000" y="1560038"/>
            <a:ext cx="1851660" cy="1556766"/>
          </a:xfrm>
          <a:prstGeom prst="rect">
            <a:avLst/>
          </a:prstGeom>
          <a:ln w="38100">
            <a:solidFill>
              <a:schemeClr val="bg2">
                <a:lumMod val="50000"/>
              </a:schemeClr>
            </a:solidFill>
          </a:ln>
        </p:spPr>
      </p:pic>
      <p:pic>
        <p:nvPicPr>
          <p:cNvPr id="11" name="john">
            <a:hlinkClick r:id="" action="ppaction://media"/>
          </p:cNvPr>
          <p:cNvPicPr>
            <a:picLocks/>
          </p:cNvPicPr>
          <p:nvPr>
            <a:videoFile r:link="rId5"/>
            <p:extLst>
              <p:ext uri="{DAA4B4D4-6D71-4841-9C94-3DE7FCFB9230}">
                <p14:media xmlns:p14="http://schemas.microsoft.com/office/powerpoint/2010/main" r:embed="rId6">
                  <p14:trim end="336"/>
                </p14:media>
              </p:ext>
            </p:extLst>
          </p:nvPr>
        </p:nvPicPr>
        <p:blipFill rotWithShape="1">
          <a:blip r:embed="rId13"/>
          <a:srcRect l="22567" r="22306"/>
          <a:stretch>
            <a:fillRect/>
          </a:stretch>
        </p:blipFill>
        <p:spPr>
          <a:xfrm>
            <a:off x="5769101" y="3633254"/>
            <a:ext cx="1851660" cy="1556766"/>
          </a:xfrm>
          <a:prstGeom prst="rect">
            <a:avLst/>
          </a:prstGeom>
          <a:ln w="38100">
            <a:solidFill>
              <a:schemeClr val="bg2">
                <a:lumMod val="50000"/>
              </a:schemeClr>
            </a:solidFill>
          </a:ln>
        </p:spPr>
      </p:pic>
      <p:pic>
        <p:nvPicPr>
          <p:cNvPr id="12" name="Kip">
            <a:hlinkClick r:id="" action="ppaction://media"/>
          </p:cNvPr>
          <p:cNvPicPr>
            <a:picLocks/>
          </p:cNvPicPr>
          <p:nvPr>
            <a:videoFile r:link="rId5"/>
            <p:extLst>
              <p:ext uri="{DAA4B4D4-6D71-4841-9C94-3DE7FCFB9230}">
                <p14:media xmlns:p14="http://schemas.microsoft.com/office/powerpoint/2010/main" r:embed="rId7">
                  <p14:trim st="708"/>
                </p14:media>
              </p:ext>
            </p:extLst>
          </p:nvPr>
        </p:nvPicPr>
        <p:blipFill>
          <a:blip r:embed="rId14"/>
          <a:stretch>
            <a:fillRect/>
          </a:stretch>
        </p:blipFill>
        <p:spPr>
          <a:xfrm>
            <a:off x="3530672" y="3636883"/>
            <a:ext cx="1851660" cy="1556766"/>
          </a:xfrm>
          <a:prstGeom prst="rect">
            <a:avLst/>
          </a:prstGeom>
          <a:ln w="38100">
            <a:solidFill>
              <a:schemeClr val="bg2">
                <a:lumMod val="50000"/>
              </a:schemeClr>
            </a:solidFill>
          </a:ln>
        </p:spPr>
      </p:pic>
      <p:pic>
        <p:nvPicPr>
          <p:cNvPr id="13" name="Rehema">
            <a:hlinkClick r:id="" action="ppaction://media"/>
          </p:cNvPr>
          <p:cNvPicPr>
            <a:picLocks/>
          </p:cNvPicPr>
          <p:nvPr>
            <a:videoFile r:link="rId5"/>
            <p:extLst>
              <p:ext uri="{DAA4B4D4-6D71-4841-9C94-3DE7FCFB9230}">
                <p14:media xmlns:p14="http://schemas.microsoft.com/office/powerpoint/2010/main" r:embed="rId8">
                  <p14:trim end="336"/>
                </p14:media>
              </p:ext>
            </p:extLst>
          </p:nvPr>
        </p:nvPicPr>
        <p:blipFill rotWithShape="1">
          <a:blip r:embed="rId15"/>
          <a:srcRect l="19417" r="18987"/>
          <a:stretch>
            <a:fillRect/>
          </a:stretch>
        </p:blipFill>
        <p:spPr>
          <a:xfrm>
            <a:off x="1361693" y="3631300"/>
            <a:ext cx="1851660" cy="1556766"/>
          </a:xfrm>
          <a:prstGeom prst="rect">
            <a:avLst/>
          </a:prstGeom>
          <a:ln w="38100">
            <a:solidFill>
              <a:schemeClr val="bg2">
                <a:lumMod val="50000"/>
              </a:schemeClr>
            </a:solidFill>
          </a:ln>
        </p:spPr>
      </p:pic>
      <p:sp>
        <p:nvSpPr>
          <p:cNvPr id="14" name="TextBox 13"/>
          <p:cNvSpPr txBox="1"/>
          <p:nvPr/>
        </p:nvSpPr>
        <p:spPr>
          <a:xfrm>
            <a:off x="2751497" y="3173257"/>
            <a:ext cx="923714" cy="300082"/>
          </a:xfrm>
          <a:prstGeom prst="rect">
            <a:avLst/>
          </a:prstGeom>
          <a:noFill/>
        </p:spPr>
        <p:txBody>
          <a:bodyPr wrap="none" rtlCol="0">
            <a:spAutoFit/>
          </a:bodyPr>
          <a:lstStyle/>
          <a:p>
            <a:pPr algn="ctr"/>
            <a:r>
              <a:rPr lang="en-US" sz="1350" dirty="0"/>
              <a:t>Hoda Kotb</a:t>
            </a:r>
          </a:p>
        </p:txBody>
      </p:sp>
      <p:sp>
        <p:nvSpPr>
          <p:cNvPr id="17" name="TextBox 16"/>
          <p:cNvSpPr txBox="1"/>
          <p:nvPr/>
        </p:nvSpPr>
        <p:spPr>
          <a:xfrm>
            <a:off x="4749545" y="3174781"/>
            <a:ext cx="1429174" cy="300082"/>
          </a:xfrm>
          <a:prstGeom prst="rect">
            <a:avLst/>
          </a:prstGeom>
          <a:noFill/>
        </p:spPr>
        <p:txBody>
          <a:bodyPr wrap="none" rtlCol="0">
            <a:spAutoFit/>
          </a:bodyPr>
          <a:lstStyle/>
          <a:p>
            <a:pPr algn="ctr"/>
            <a:r>
              <a:rPr lang="en-US" sz="1350" dirty="0"/>
              <a:t>Weird Al Yankovic</a:t>
            </a:r>
          </a:p>
        </p:txBody>
      </p:sp>
      <p:sp>
        <p:nvSpPr>
          <p:cNvPr id="18" name="TextBox 17"/>
          <p:cNvSpPr txBox="1"/>
          <p:nvPr/>
        </p:nvSpPr>
        <p:spPr>
          <a:xfrm>
            <a:off x="1658102" y="5245015"/>
            <a:ext cx="1072922" cy="300082"/>
          </a:xfrm>
          <a:prstGeom prst="rect">
            <a:avLst/>
          </a:prstGeom>
          <a:noFill/>
        </p:spPr>
        <p:txBody>
          <a:bodyPr wrap="none" rtlCol="0">
            <a:spAutoFit/>
          </a:bodyPr>
          <a:lstStyle/>
          <a:p>
            <a:pPr algn="ctr"/>
            <a:r>
              <a:rPr lang="en-US" sz="1350" dirty="0"/>
              <a:t>Rehema Ellis</a:t>
            </a:r>
          </a:p>
        </p:txBody>
      </p:sp>
      <p:sp>
        <p:nvSpPr>
          <p:cNvPr id="19" name="TextBox 18"/>
          <p:cNvSpPr txBox="1"/>
          <p:nvPr/>
        </p:nvSpPr>
        <p:spPr>
          <a:xfrm>
            <a:off x="3988300" y="5238798"/>
            <a:ext cx="1005853" cy="300082"/>
          </a:xfrm>
          <a:prstGeom prst="rect">
            <a:avLst/>
          </a:prstGeom>
          <a:noFill/>
        </p:spPr>
        <p:txBody>
          <a:bodyPr wrap="none" rtlCol="0">
            <a:spAutoFit/>
          </a:bodyPr>
          <a:lstStyle/>
          <a:p>
            <a:pPr algn="ctr"/>
            <a:r>
              <a:rPr lang="en-US" sz="1350" dirty="0"/>
              <a:t>Kip Pygman</a:t>
            </a:r>
          </a:p>
        </p:txBody>
      </p:sp>
      <p:sp>
        <p:nvSpPr>
          <p:cNvPr id="20" name="TextBox 19"/>
          <p:cNvSpPr txBox="1"/>
          <p:nvPr/>
        </p:nvSpPr>
        <p:spPr>
          <a:xfrm>
            <a:off x="6108071" y="5248203"/>
            <a:ext cx="1173719" cy="300082"/>
          </a:xfrm>
          <a:prstGeom prst="rect">
            <a:avLst/>
          </a:prstGeom>
          <a:noFill/>
        </p:spPr>
        <p:txBody>
          <a:bodyPr wrap="none" rtlCol="0">
            <a:spAutoFit/>
          </a:bodyPr>
          <a:lstStyle/>
          <a:p>
            <a:pPr algn="ctr"/>
            <a:r>
              <a:rPr lang="en-US" sz="1350" dirty="0"/>
              <a:t>John Sammon</a:t>
            </a:r>
          </a:p>
        </p:txBody>
      </p:sp>
      <p:pic>
        <p:nvPicPr>
          <p:cNvPr id="16" name="Picture 6" descr="discussion 2.png"/>
          <p:cNvPicPr>
            <a:picLocks noChangeAspect="1"/>
          </p:cNvPicPr>
          <p:nvPr/>
        </p:nvPicPr>
        <p:blipFill>
          <a:blip r:embed="rId16" cstate="print"/>
          <a:srcRect/>
          <a:stretch>
            <a:fillRect/>
          </a:stretch>
        </p:blipFill>
        <p:spPr bwMode="auto">
          <a:xfrm>
            <a:off x="7253053" y="1803264"/>
            <a:ext cx="1454150" cy="1477963"/>
          </a:xfrm>
          <a:prstGeom prst="rect">
            <a:avLst/>
          </a:prstGeom>
          <a:noFill/>
          <a:ln w="9525">
            <a:noFill/>
            <a:miter lim="800000"/>
            <a:headEnd/>
            <a:tailEnd/>
          </a:ln>
        </p:spPr>
      </p:pic>
    </p:spTree>
    <p:extLst>
      <p:ext uri="{BB962C8B-B14F-4D97-AF65-F5344CB8AC3E}">
        <p14:creationId xmlns:p14="http://schemas.microsoft.com/office/powerpoint/2010/main" val="351911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4" fill="hold"/>
                                        <p:tgtEl>
                                          <p:spTgt spid="6"/>
                                        </p:tgtEl>
                                      </p:cBhvr>
                                    </p:cmd>
                                  </p:childTnLst>
                                </p:cTn>
                              </p:par>
                            </p:childTnLst>
                          </p:cTn>
                        </p:par>
                        <p:par>
                          <p:cTn id="7" fill="hold">
                            <p:stCondLst>
                              <p:cond delay="20134"/>
                            </p:stCondLst>
                            <p:childTnLst>
                              <p:par>
                                <p:cTn id="8" presetID="1" presetClass="mediacall" presetSubtype="0" fill="hold" nodeType="afterEffect">
                                  <p:stCondLst>
                                    <p:cond delay="0"/>
                                  </p:stCondLst>
                                  <p:childTnLst>
                                    <p:cmd type="call" cmd="playFrom(0.0)">
                                      <p:cBhvr>
                                        <p:cTn id="9" dur="13200" fill="hold"/>
                                        <p:tgtEl>
                                          <p:spTgt spid="7"/>
                                        </p:tgtEl>
                                      </p:cBhvr>
                                    </p:cmd>
                                  </p:childTnLst>
                                </p:cTn>
                              </p:par>
                            </p:childTnLst>
                          </p:cTn>
                        </p:par>
                        <p:par>
                          <p:cTn id="10" fill="hold">
                            <p:stCondLst>
                              <p:cond delay="33334"/>
                            </p:stCondLst>
                            <p:childTnLst>
                              <p:par>
                                <p:cTn id="11" presetID="1" presetClass="mediacall" presetSubtype="0" fill="hold" nodeType="afterEffect">
                                  <p:stCondLst>
                                    <p:cond delay="0"/>
                                  </p:stCondLst>
                                  <p:childTnLst>
                                    <p:cmd type="call" cmd="playFrom(0.0)">
                                      <p:cBhvr>
                                        <p:cTn id="12" dur="22204" fill="hold"/>
                                        <p:tgtEl>
                                          <p:spTgt spid="13"/>
                                        </p:tgtEl>
                                      </p:cBhvr>
                                    </p:cmd>
                                  </p:childTnLst>
                                </p:cTn>
                              </p:par>
                            </p:childTnLst>
                          </p:cTn>
                        </p:par>
                        <p:par>
                          <p:cTn id="13" fill="hold">
                            <p:stCondLst>
                              <p:cond delay="55538"/>
                            </p:stCondLst>
                            <p:childTnLst>
                              <p:par>
                                <p:cTn id="14" presetID="1" presetClass="mediacall" presetSubtype="0" fill="hold" nodeType="afterEffect">
                                  <p:stCondLst>
                                    <p:cond delay="0"/>
                                  </p:stCondLst>
                                  <p:childTnLst>
                                    <p:cmd type="call" cmd="playFrom(0.0)">
                                      <p:cBhvr>
                                        <p:cTn id="15" dur="22536" fill="hold"/>
                                        <p:tgtEl>
                                          <p:spTgt spid="12"/>
                                        </p:tgtEl>
                                      </p:cBhvr>
                                    </p:cmd>
                                  </p:childTnLst>
                                </p:cTn>
                              </p:par>
                            </p:childTnLst>
                          </p:cTn>
                        </p:par>
                        <p:par>
                          <p:cTn id="16" fill="hold">
                            <p:stCondLst>
                              <p:cond delay="78074"/>
                            </p:stCondLst>
                            <p:childTnLst>
                              <p:par>
                                <p:cTn id="17" presetID="1" presetClass="mediacall" presetSubtype="0" fill="hold" nodeType="afterEffect">
                                  <p:stCondLst>
                                    <p:cond delay="0"/>
                                  </p:stCondLst>
                                  <p:childTnLst>
                                    <p:cmd type="call" cmd="playFrom(0.0)">
                                      <p:cBhvr>
                                        <p:cTn id="18" dur="78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video>
              <p:cMediaNode vol="80000">
                <p:cTn id="20" fill="hold" display="0">
                  <p:stCondLst>
                    <p:cond delay="indefinite"/>
                  </p:stCondLst>
                </p:cTn>
                <p:tgtEl>
                  <p:spTgt spid="7"/>
                </p:tgtEl>
              </p:cMediaNode>
            </p:video>
            <p:video>
              <p:cMediaNode vol="80000">
                <p:cTn id="21" fill="hold" display="0">
                  <p:stCondLst>
                    <p:cond delay="indefinite"/>
                  </p:stCondLst>
                </p:cTn>
                <p:tgtEl>
                  <p:spTgt spid="13"/>
                </p:tgtEl>
              </p:cMediaNode>
            </p:video>
            <p:video>
              <p:cMediaNode vol="80000">
                <p:cTn id="22" fill="hold" display="0">
                  <p:stCondLst>
                    <p:cond delay="indefinite"/>
                  </p:stCondLst>
                </p:cTn>
                <p:tgtEl>
                  <p:spTgt spid="12"/>
                </p:tgtEl>
              </p:cMediaNode>
            </p:video>
            <p:video>
              <p:cMediaNode vol="80000">
                <p:cTn id="23" fill="hold" display="0">
                  <p:stCondLst>
                    <p:cond delay="indefinite"/>
                  </p:stCondLst>
                </p:cTn>
                <p:tgtEl>
                  <p:spTgt spid="11"/>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268288"/>
            <a:ext cx="8763000" cy="1218795"/>
          </a:xfrm>
        </p:spPr>
        <p:txBody>
          <a:bodyPr/>
          <a:lstStyle/>
          <a:p>
            <a:r>
              <a:rPr lang="en-US" sz="4400" dirty="0" smtClean="0"/>
              <a:t>You are Here!</a:t>
            </a:r>
            <a:br>
              <a:rPr lang="en-US" sz="4400" dirty="0" smtClean="0"/>
            </a:br>
            <a:r>
              <a:rPr lang="en-US" sz="4400" dirty="0" smtClean="0"/>
              <a:t>Part 3: UDL for Unit &amp; Lesson Planning</a:t>
            </a:r>
            <a:endParaRPr lang="en-US" sz="4400"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648686"/>
              </p:ext>
            </p:extLst>
          </p:nvPr>
        </p:nvGraphicFramePr>
        <p:xfrm>
          <a:off x="301625" y="1536065"/>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5826974" y="2054281"/>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70</a:t>
            </a:fld>
            <a:endParaRPr lang="en-US" dirty="0"/>
          </a:p>
        </p:txBody>
      </p:sp>
    </p:spTree>
    <p:extLst>
      <p:ext uri="{BB962C8B-B14F-4D97-AF65-F5344CB8AC3E}">
        <p14:creationId xmlns:p14="http://schemas.microsoft.com/office/powerpoint/2010/main" val="345111497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794406"/>
          </a:xfrm>
        </p:spPr>
        <p:txBody>
          <a:bodyPr>
            <a:normAutofit/>
          </a:bodyPr>
          <a:lstStyle/>
          <a:p>
            <a:r>
              <a:rPr lang="en-US" sz="4200" dirty="0" smtClean="0"/>
              <a:t>UDL Habits of Design Step 1</a:t>
            </a:r>
            <a:endParaRPr lang="en-US" sz="4200" dirty="0"/>
          </a:p>
        </p:txBody>
      </p:sp>
      <p:sp>
        <p:nvSpPr>
          <p:cNvPr id="8" name="Content Placeholder 7"/>
          <p:cNvSpPr>
            <a:spLocks noGrp="1"/>
          </p:cNvSpPr>
          <p:nvPr>
            <p:ph type="body" sz="quarter" idx="10"/>
          </p:nvPr>
        </p:nvSpPr>
        <p:spPr>
          <a:xfrm>
            <a:off x="381000" y="1417320"/>
            <a:ext cx="8382000" cy="984885"/>
          </a:xfrm>
        </p:spPr>
        <p:txBody>
          <a:bodyPr/>
          <a:lstStyle/>
          <a:p>
            <a:endParaRPr lang="en-US" dirty="0" smtClean="0"/>
          </a:p>
          <a:p>
            <a:endParaRPr lang="en-US"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71</a:t>
            </a:fld>
            <a:endParaRPr lang="en-US" dirty="0"/>
          </a:p>
        </p:txBody>
      </p:sp>
      <p:sp>
        <p:nvSpPr>
          <p:cNvPr id="9" name="Content Placeholder 8"/>
          <p:cNvSpPr>
            <a:spLocks noGrp="1"/>
          </p:cNvSpPr>
          <p:nvPr>
            <p:ph sz="half" idx="4294967295"/>
          </p:nvPr>
        </p:nvSpPr>
        <p:spPr>
          <a:xfrm>
            <a:off x="3459480" y="1024594"/>
            <a:ext cx="4942999" cy="4351338"/>
          </a:xfrm>
        </p:spPr>
        <p:txBody>
          <a:bodyPr>
            <a:noAutofit/>
          </a:bodyPr>
          <a:lstStyle/>
          <a:p>
            <a:pPr>
              <a:spcAft>
                <a:spcPts val="600"/>
              </a:spcAft>
            </a:pPr>
            <a:r>
              <a:rPr lang="en-US" sz="2600" dirty="0" smtClean="0"/>
              <a:t>Are </a:t>
            </a:r>
            <a:r>
              <a:rPr lang="en-US" sz="2600" dirty="0"/>
              <a:t>outcomes separated from the means to meet the outcomes? </a:t>
            </a:r>
          </a:p>
          <a:p>
            <a:pPr>
              <a:spcAft>
                <a:spcPts val="600"/>
              </a:spcAft>
            </a:pPr>
            <a:r>
              <a:rPr lang="en-US" sz="2600" dirty="0" smtClean="0"/>
              <a:t>Do </a:t>
            </a:r>
            <a:r>
              <a:rPr lang="en-US" sz="2600" dirty="0"/>
              <a:t>outcomes support higher-order skills and encourage a deeper connection with the content? </a:t>
            </a:r>
          </a:p>
          <a:p>
            <a:pPr>
              <a:spcAft>
                <a:spcPts val="600"/>
              </a:spcAft>
            </a:pPr>
            <a:r>
              <a:rPr lang="en-US" sz="2600" dirty="0" smtClean="0"/>
              <a:t>Are </a:t>
            </a:r>
            <a:r>
              <a:rPr lang="en-US" sz="2600" dirty="0"/>
              <a:t>there ways I can promote learners’ ability to monitor their own learning (e.g., goal setting, self-assessment, and reflection)? </a:t>
            </a:r>
          </a:p>
        </p:txBody>
      </p:sp>
      <p:sp>
        <p:nvSpPr>
          <p:cNvPr id="12" name="Content Placeholder 7"/>
          <p:cNvSpPr txBox="1">
            <a:spLocks/>
          </p:cNvSpPr>
          <p:nvPr/>
        </p:nvSpPr>
        <p:spPr>
          <a:xfrm>
            <a:off x="381000" y="975358"/>
            <a:ext cx="2971800" cy="4490460"/>
          </a:xfrm>
          <a:prstGeom prst="rect">
            <a:avLst/>
          </a:prstGeom>
          <a:solidFill>
            <a:schemeClr val="accent3">
              <a:lumMod val="50000"/>
            </a:schemeClr>
          </a:solidFill>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0">
              <a:buNone/>
            </a:pPr>
            <a:endParaRPr lang="en-US" sz="1400" dirty="0" smtClean="0">
              <a:solidFill>
                <a:schemeClr val="bg1"/>
              </a:solidFill>
            </a:endParaRPr>
          </a:p>
          <a:p>
            <a:pPr marL="274320" indent="0">
              <a:buNone/>
            </a:pPr>
            <a:r>
              <a:rPr lang="en-US" sz="3600" dirty="0" smtClean="0">
                <a:solidFill>
                  <a:schemeClr val="bg1"/>
                </a:solidFill>
              </a:rPr>
              <a:t>Unit Overview, Lessons, and Performance Tasks </a:t>
            </a:r>
            <a:endParaRPr lang="en-US" dirty="0">
              <a:solidFill>
                <a:schemeClr val="bg1"/>
              </a:solidFill>
            </a:endParaRPr>
          </a:p>
          <a:p>
            <a:pPr marL="0" indent="0">
              <a:buNone/>
            </a:pPr>
            <a:endParaRPr lang="en-US" dirty="0" smtClean="0"/>
          </a:p>
          <a:p>
            <a:endParaRPr lang="en-US" dirty="0"/>
          </a:p>
          <a:p>
            <a:pPr marL="0" indent="0">
              <a:buFontTx/>
              <a:buNone/>
            </a:pPr>
            <a:endParaRPr lang="en-US" sz="3600" b="1" dirty="0"/>
          </a:p>
        </p:txBody>
      </p:sp>
      <p:sp>
        <p:nvSpPr>
          <p:cNvPr id="3" name="Footer Placeholder 2"/>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160155855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4906"/>
            <a:ext cx="8382000" cy="1049972"/>
          </a:xfrm>
        </p:spPr>
        <p:txBody>
          <a:bodyPr/>
          <a:lstStyle/>
          <a:p>
            <a:r>
              <a:rPr lang="en-US" dirty="0" smtClean="0"/>
              <a:t>UDL Habits of Design  Step 2</a:t>
            </a:r>
            <a:endParaRPr lang="en-US" dirty="0"/>
          </a:p>
        </p:txBody>
      </p:sp>
      <p:sp>
        <p:nvSpPr>
          <p:cNvPr id="8" name="Content Placeholder 7"/>
          <p:cNvSpPr>
            <a:spLocks noGrp="1"/>
          </p:cNvSpPr>
          <p:nvPr>
            <p:ph type="body" sz="quarter" idx="10"/>
          </p:nvPr>
        </p:nvSpPr>
        <p:spPr>
          <a:xfrm>
            <a:off x="381000" y="975360"/>
            <a:ext cx="2575560" cy="4465320"/>
          </a:xfrm>
          <a:solidFill>
            <a:schemeClr val="accent3">
              <a:lumMod val="50000"/>
            </a:schemeClr>
          </a:solidFill>
        </p:spPr>
        <p:txBody>
          <a:bodyPr/>
          <a:lstStyle/>
          <a:p>
            <a:endParaRPr lang="en-US" dirty="0"/>
          </a:p>
          <a:p>
            <a:pPr marL="274320" indent="0">
              <a:buNone/>
            </a:pPr>
            <a:r>
              <a:rPr lang="en-US" sz="3600" dirty="0" smtClean="0">
                <a:solidFill>
                  <a:schemeClr val="bg1"/>
                </a:solidFill>
              </a:rPr>
              <a:t>Curriculum Supports</a:t>
            </a:r>
            <a:endParaRPr lang="en-US" sz="3600" dirty="0">
              <a:solidFill>
                <a:schemeClr val="bg1"/>
              </a:solidFill>
            </a:endParaRPr>
          </a:p>
          <a:p>
            <a:pPr marL="0" indent="0">
              <a:buNone/>
            </a:pPr>
            <a:endParaRPr lang="en-US" sz="3600" b="1" dirty="0"/>
          </a:p>
        </p:txBody>
      </p:sp>
      <p:sp>
        <p:nvSpPr>
          <p:cNvPr id="9" name="Content Placeholder 8"/>
          <p:cNvSpPr>
            <a:spLocks noGrp="1"/>
          </p:cNvSpPr>
          <p:nvPr>
            <p:ph sz="half" idx="4294967295"/>
          </p:nvPr>
        </p:nvSpPr>
        <p:spPr>
          <a:xfrm>
            <a:off x="3276600" y="1091402"/>
            <a:ext cx="5486400" cy="4896803"/>
          </a:xfrm>
        </p:spPr>
        <p:txBody>
          <a:bodyPr>
            <a:normAutofit/>
          </a:bodyPr>
          <a:lstStyle/>
          <a:p>
            <a:pPr marL="0" indent="0">
              <a:buNone/>
            </a:pPr>
            <a:r>
              <a:rPr lang="en-US" sz="2400" dirty="0" smtClean="0"/>
              <a:t>The </a:t>
            </a:r>
            <a:r>
              <a:rPr lang="en-US" sz="2400" dirty="0"/>
              <a:t>goal is to adapt a lesson or unit in ways that will help all learners access rigorous content. Some key questions to ask are: </a:t>
            </a:r>
          </a:p>
          <a:p>
            <a:r>
              <a:rPr lang="en-US" sz="2300" dirty="0" smtClean="0"/>
              <a:t>Where </a:t>
            </a:r>
            <a:r>
              <a:rPr lang="en-US" sz="2300" dirty="0"/>
              <a:t>can I add flexible ways for my students to engage with and stay motivated by the lesson? How can I </a:t>
            </a:r>
            <a:r>
              <a:rPr lang="en-US" sz="2300" b="1" dirty="0"/>
              <a:t>engage </a:t>
            </a:r>
            <a:r>
              <a:rPr lang="en-US" sz="2300" dirty="0"/>
              <a:t>them to become more independent learners? </a:t>
            </a:r>
          </a:p>
          <a:p>
            <a:r>
              <a:rPr lang="en-US" sz="2300" dirty="0" smtClean="0"/>
              <a:t>Where </a:t>
            </a:r>
            <a:r>
              <a:rPr lang="en-US" sz="2300" dirty="0"/>
              <a:t>might my students benefit from different</a:t>
            </a:r>
            <a:r>
              <a:rPr lang="en-US" sz="2300" b="1" dirty="0"/>
              <a:t> methods of representing</a:t>
            </a:r>
            <a:r>
              <a:rPr lang="en-US" sz="2300" dirty="0"/>
              <a:t> the lesson? </a:t>
            </a:r>
          </a:p>
          <a:p>
            <a:r>
              <a:rPr lang="en-US" sz="2300" dirty="0" smtClean="0"/>
              <a:t>Where </a:t>
            </a:r>
            <a:r>
              <a:rPr lang="en-US" sz="2300" dirty="0"/>
              <a:t>might my students benefit from different </a:t>
            </a:r>
            <a:r>
              <a:rPr lang="en-US" sz="2300" b="1" dirty="0"/>
              <a:t>ways of interaction with and expressing what they learn</a:t>
            </a:r>
            <a:r>
              <a:rPr lang="en-US" sz="2300" dirty="0"/>
              <a:t>? </a:t>
            </a:r>
          </a:p>
        </p:txBody>
      </p:sp>
      <p:sp>
        <p:nvSpPr>
          <p:cNvPr id="3" name="Footer Placeholder 2"/>
          <p:cNvSpPr>
            <a:spLocks noGrp="1"/>
          </p:cNvSpPr>
          <p:nvPr>
            <p:ph type="ftr" sz="quarter" idx="1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72</a:t>
            </a:fld>
            <a:endParaRPr lang="en-US" dirty="0"/>
          </a:p>
        </p:txBody>
      </p:sp>
    </p:spTree>
    <p:extLst>
      <p:ext uri="{BB962C8B-B14F-4D97-AF65-F5344CB8AC3E}">
        <p14:creationId xmlns:p14="http://schemas.microsoft.com/office/powerpoint/2010/main" val="56017004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DL Habits of Design Step 3</a:t>
            </a:r>
            <a:endParaRPr lang="en-US" dirty="0"/>
          </a:p>
        </p:txBody>
      </p:sp>
      <p:sp>
        <p:nvSpPr>
          <p:cNvPr id="8" name="Content Placeholder 7"/>
          <p:cNvSpPr>
            <a:spLocks noGrp="1"/>
          </p:cNvSpPr>
          <p:nvPr>
            <p:ph type="body" sz="quarter" idx="10"/>
          </p:nvPr>
        </p:nvSpPr>
        <p:spPr>
          <a:xfrm>
            <a:off x="381000" y="1097279"/>
            <a:ext cx="3002280" cy="4690872"/>
          </a:xfrm>
          <a:solidFill>
            <a:schemeClr val="accent3">
              <a:lumMod val="50000"/>
            </a:schemeClr>
          </a:solidFill>
        </p:spPr>
        <p:txBody>
          <a:bodyPr>
            <a:normAutofit/>
          </a:bodyPr>
          <a:lstStyle/>
          <a:p>
            <a:pPr marL="274320" indent="0">
              <a:buNone/>
            </a:pPr>
            <a:endParaRPr lang="en-US" sz="1400" b="1" dirty="0" smtClean="0">
              <a:solidFill>
                <a:schemeClr val="bg1"/>
              </a:solidFill>
            </a:endParaRPr>
          </a:p>
          <a:p>
            <a:pPr marL="274320" indent="0">
              <a:buNone/>
            </a:pPr>
            <a:r>
              <a:rPr lang="en-US" sz="3600" dirty="0" smtClean="0">
                <a:solidFill>
                  <a:schemeClr val="bg1"/>
                </a:solidFill>
              </a:rPr>
              <a:t>Potential Learning Barriers Present in the Instructional Methods and Materials </a:t>
            </a:r>
            <a:endParaRPr lang="en-US" sz="36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73</a:t>
            </a:fld>
            <a:endParaRPr lang="en-US" dirty="0"/>
          </a:p>
        </p:txBody>
      </p:sp>
      <p:sp>
        <p:nvSpPr>
          <p:cNvPr id="9" name="Content Placeholder 8"/>
          <p:cNvSpPr>
            <a:spLocks noGrp="1"/>
          </p:cNvSpPr>
          <p:nvPr>
            <p:ph sz="half" idx="4294967295"/>
          </p:nvPr>
        </p:nvSpPr>
        <p:spPr>
          <a:xfrm>
            <a:off x="3886200" y="1255774"/>
            <a:ext cx="4617720" cy="4373882"/>
          </a:xfrm>
        </p:spPr>
        <p:txBody>
          <a:bodyPr>
            <a:normAutofit/>
          </a:bodyPr>
          <a:lstStyle/>
          <a:p>
            <a:r>
              <a:rPr lang="en-US" sz="2800" dirty="0" smtClean="0">
                <a:latin typeface="+mj-lt"/>
              </a:rPr>
              <a:t>Have </a:t>
            </a:r>
            <a:r>
              <a:rPr lang="en-US" sz="2800" dirty="0">
                <a:latin typeface="+mj-lt"/>
              </a:rPr>
              <a:t>I identified </a:t>
            </a:r>
            <a:r>
              <a:rPr lang="en-US" sz="2800" i="1" dirty="0">
                <a:latin typeface="+mj-lt"/>
              </a:rPr>
              <a:t>potential barriers to learning </a:t>
            </a:r>
            <a:r>
              <a:rPr lang="en-US" sz="2800" dirty="0">
                <a:latin typeface="+mj-lt"/>
              </a:rPr>
              <a:t>(e.g., physical, social, cultural, or ability-level) that may be present in the </a:t>
            </a:r>
            <a:r>
              <a:rPr lang="en-US" sz="2800" i="1" dirty="0">
                <a:latin typeface="+mj-lt"/>
              </a:rPr>
              <a:t>instructional methods </a:t>
            </a:r>
            <a:r>
              <a:rPr lang="en-US" sz="2800" dirty="0">
                <a:latin typeface="+mj-lt"/>
              </a:rPr>
              <a:t>(e.g., lecture, group discussion) and </a:t>
            </a:r>
            <a:r>
              <a:rPr lang="en-US" sz="2800" i="1" dirty="0">
                <a:latin typeface="+mj-lt"/>
              </a:rPr>
              <a:t>materials </a:t>
            </a:r>
            <a:r>
              <a:rPr lang="en-US" sz="2800" dirty="0">
                <a:latin typeface="+mj-lt"/>
              </a:rPr>
              <a:t>(e.g., text, handouts) given what I know about my students’ learning characteristics</a:t>
            </a:r>
            <a:r>
              <a:rPr lang="en-US" sz="2800" dirty="0" smtClean="0">
                <a:latin typeface="+mj-lt"/>
              </a:rPr>
              <a:t>?</a:t>
            </a:r>
            <a:endParaRPr lang="en-US" sz="2800" dirty="0">
              <a:latin typeface="+mj-lt"/>
            </a:endParaRPr>
          </a:p>
        </p:txBody>
      </p:sp>
      <p:sp>
        <p:nvSpPr>
          <p:cNvPr id="3" name="Footer Placeholder 2"/>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1753977076"/>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UDL Habits of Design Step 4</a:t>
            </a:r>
            <a:endParaRPr lang="en-US" sz="4200" dirty="0"/>
          </a:p>
        </p:txBody>
      </p:sp>
      <p:sp>
        <p:nvSpPr>
          <p:cNvPr id="8" name="Content Placeholder 7"/>
          <p:cNvSpPr>
            <a:spLocks noGrp="1"/>
          </p:cNvSpPr>
          <p:nvPr>
            <p:ph type="body" sz="quarter" idx="10"/>
          </p:nvPr>
        </p:nvSpPr>
        <p:spPr>
          <a:xfrm>
            <a:off x="381000" y="1417320"/>
            <a:ext cx="3078480" cy="4244969"/>
          </a:xfrm>
          <a:solidFill>
            <a:schemeClr val="accent3">
              <a:lumMod val="50000"/>
            </a:schemeClr>
          </a:solidFill>
        </p:spPr>
        <p:txBody>
          <a:bodyPr>
            <a:normAutofit/>
          </a:bodyPr>
          <a:lstStyle/>
          <a:p>
            <a:pPr marL="0" indent="0">
              <a:buNone/>
            </a:pPr>
            <a:endParaRPr lang="en-US" sz="2000" dirty="0"/>
          </a:p>
          <a:p>
            <a:pPr marL="274320" indent="0">
              <a:buNone/>
            </a:pPr>
            <a:r>
              <a:rPr lang="en-US" sz="3600" dirty="0" smtClean="0">
                <a:solidFill>
                  <a:schemeClr val="bg1"/>
                </a:solidFill>
              </a:rPr>
              <a:t>Consultation</a:t>
            </a:r>
            <a:endParaRPr lang="en-US" sz="3600"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74</a:t>
            </a:fld>
            <a:endParaRPr lang="en-US" dirty="0"/>
          </a:p>
        </p:txBody>
      </p:sp>
      <p:sp>
        <p:nvSpPr>
          <p:cNvPr id="9" name="Content Placeholder 8"/>
          <p:cNvSpPr>
            <a:spLocks noGrp="1"/>
          </p:cNvSpPr>
          <p:nvPr>
            <p:ph sz="half" idx="4294967295"/>
          </p:nvPr>
        </p:nvSpPr>
        <p:spPr>
          <a:xfrm>
            <a:off x="4114800" y="1364135"/>
            <a:ext cx="3886200" cy="4351338"/>
          </a:xfrm>
        </p:spPr>
        <p:txBody>
          <a:bodyPr>
            <a:noAutofit/>
          </a:bodyPr>
          <a:lstStyle/>
          <a:p>
            <a:r>
              <a:rPr lang="en-US" sz="2800" dirty="0" smtClean="0"/>
              <a:t>Have </a:t>
            </a:r>
            <a:r>
              <a:rPr lang="en-US" sz="2800" dirty="0"/>
              <a:t>I considered that some learners with significant learning challenges require </a:t>
            </a:r>
            <a:r>
              <a:rPr lang="en-US" sz="2800" i="1" dirty="0"/>
              <a:t>consultation, support, and planning </a:t>
            </a:r>
            <a:r>
              <a:rPr lang="en-US" sz="2800" dirty="0"/>
              <a:t>with specialists? Presume </a:t>
            </a:r>
            <a:r>
              <a:rPr lang="en-US" sz="2800" b="1" dirty="0"/>
              <a:t>learner competence </a:t>
            </a:r>
            <a:r>
              <a:rPr lang="en-US" sz="2800" dirty="0"/>
              <a:t>and </a:t>
            </a:r>
            <a:r>
              <a:rPr lang="en-US" sz="2800" b="1" dirty="0"/>
              <a:t>maintain a growth mindset </a:t>
            </a:r>
            <a:r>
              <a:rPr lang="en-US" sz="2800" dirty="0"/>
              <a:t>about these learners. </a:t>
            </a:r>
          </a:p>
        </p:txBody>
      </p:sp>
      <p:sp>
        <p:nvSpPr>
          <p:cNvPr id="3" name="Footer Placeholder 2"/>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285660468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Activity 7: Instructional Design ‒ </a:t>
            </a:r>
            <a:r>
              <a:rPr lang="en-US" sz="3600" i="1" dirty="0" smtClean="0"/>
              <a:t>UDL-izing</a:t>
            </a:r>
            <a:r>
              <a:rPr lang="en-US" sz="3600" dirty="0" smtClean="0"/>
              <a:t> Your Planning Process</a:t>
            </a:r>
            <a:r>
              <a:rPr lang="en-US" sz="4200" dirty="0" smtClean="0"/>
              <a:t/>
            </a:r>
            <a:br>
              <a:rPr lang="en-US" sz="4200" dirty="0" smtClean="0"/>
            </a:br>
            <a:endParaRPr lang="en-US" sz="4200" dirty="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75</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23998449"/>
              </p:ext>
            </p:extLst>
          </p:nvPr>
        </p:nvGraphicFramePr>
        <p:xfrm>
          <a:off x="381000" y="1298355"/>
          <a:ext cx="8115975" cy="4158396"/>
        </p:xfrm>
        <a:graphic>
          <a:graphicData uri="http://schemas.openxmlformats.org/drawingml/2006/table">
            <a:tbl>
              <a:tblPr firstRow="1" bandRow="1">
                <a:tableStyleId>{F5AB1C69-6EDB-4FF4-983F-18BD219EF322}</a:tableStyleId>
              </a:tblPr>
              <a:tblGrid>
                <a:gridCol w="8115975"/>
              </a:tblGrid>
              <a:tr h="555845">
                <a:tc>
                  <a:txBody>
                    <a:bodyPr/>
                    <a:lstStyle/>
                    <a:p>
                      <a:r>
                        <a:rPr lang="en-US" sz="2400" dirty="0" smtClean="0"/>
                        <a:t>Instructional Design ‒ </a:t>
                      </a:r>
                      <a:r>
                        <a:rPr lang="en-US" sz="2400" i="1" dirty="0" smtClean="0"/>
                        <a:t>UDL-izing</a:t>
                      </a:r>
                      <a:r>
                        <a:rPr lang="en-US" sz="2400" dirty="0" smtClean="0"/>
                        <a:t> Your Planning Process</a:t>
                      </a:r>
                      <a:endParaRPr lang="en-US" sz="2400" dirty="0"/>
                    </a:p>
                  </a:txBody>
                  <a:tcPr/>
                </a:tc>
              </a:tr>
              <a:tr h="3602551">
                <a:tc>
                  <a:txBody>
                    <a:bodyPr/>
                    <a:lstStyle/>
                    <a:p>
                      <a:pPr marL="0" indent="0">
                        <a:spcAft>
                          <a:spcPts val="1200"/>
                        </a:spcAft>
                        <a:buFont typeface="+mj-lt"/>
                        <a:buNone/>
                      </a:pPr>
                      <a:r>
                        <a:rPr lang="en-US" sz="2400" dirty="0" smtClean="0"/>
                        <a:t>In groups of 3 at your tables, consider:  </a:t>
                      </a:r>
                    </a:p>
                    <a:p>
                      <a:pPr marL="342900" indent="-342900">
                        <a:spcAft>
                          <a:spcPts val="1200"/>
                        </a:spcAft>
                        <a:buFont typeface="+mj-lt"/>
                        <a:buAutoNum type="arabicPeriod"/>
                      </a:pPr>
                      <a:r>
                        <a:rPr lang="en-US" sz="2400" dirty="0" smtClean="0"/>
                        <a:t>How can the </a:t>
                      </a:r>
                      <a:r>
                        <a:rPr lang="en-US" sz="2400" i="1" dirty="0" smtClean="0"/>
                        <a:t>UDL Guidelines </a:t>
                      </a:r>
                      <a:r>
                        <a:rPr lang="en-US" sz="2400" dirty="0" smtClean="0"/>
                        <a:t>and their checkpoints help you in the planning process? What do you think is most helpful? Why? (5 minutes)</a:t>
                      </a:r>
                    </a:p>
                    <a:p>
                      <a:pPr marL="342900" indent="-342900">
                        <a:spcAft>
                          <a:spcPts val="1200"/>
                        </a:spcAft>
                        <a:buFont typeface="+mj-lt"/>
                        <a:buAutoNum type="arabicPeriod"/>
                      </a:pPr>
                      <a:r>
                        <a:rPr lang="en-US" sz="2400" dirty="0" smtClean="0"/>
                        <a:t>How do you think the </a:t>
                      </a:r>
                      <a:r>
                        <a:rPr lang="en-US" sz="2400" i="1" dirty="0" smtClean="0"/>
                        <a:t>UDL Habits of Design </a:t>
                      </a:r>
                      <a:r>
                        <a:rPr lang="en-US" sz="2400" dirty="0" smtClean="0"/>
                        <a:t>can help you to UDL-ize your lessons? Which step do you think will help you the most as you start off? </a:t>
                      </a:r>
                    </a:p>
                    <a:p>
                      <a:pPr marL="342900" indent="-342900">
                        <a:spcAft>
                          <a:spcPts val="1200"/>
                        </a:spcAft>
                        <a:buFont typeface="+mj-lt"/>
                        <a:buAutoNum type="arabicPeriod"/>
                      </a:pPr>
                      <a:r>
                        <a:rPr lang="en-US" sz="2400" dirty="0" smtClean="0"/>
                        <a:t>Be ready to share. (5 minutes)</a:t>
                      </a:r>
                      <a:endParaRPr lang="en-US" sz="2400" dirty="0"/>
                    </a:p>
                  </a:txBody>
                  <a:tcPr/>
                </a:tc>
              </a:tr>
            </a:tbl>
          </a:graphicData>
        </a:graphic>
      </p:graphicFrame>
      <p:pic>
        <p:nvPicPr>
          <p:cNvPr id="9" name="Picture 8" descr="Picture10.png"/>
          <p:cNvPicPr>
            <a:picLocks noChangeAspect="1"/>
          </p:cNvPicPr>
          <p:nvPr/>
        </p:nvPicPr>
        <p:blipFill>
          <a:blip r:embed="rId3" cstate="print"/>
          <a:srcRect/>
          <a:stretch>
            <a:fillRect/>
          </a:stretch>
        </p:blipFill>
        <p:spPr bwMode="auto">
          <a:xfrm>
            <a:off x="6508497" y="5248616"/>
            <a:ext cx="947738" cy="1033463"/>
          </a:xfrm>
          <a:prstGeom prst="rect">
            <a:avLst/>
          </a:prstGeom>
          <a:noFill/>
          <a:ln w="9525">
            <a:noFill/>
            <a:miter lim="800000"/>
            <a:headEnd/>
            <a:tailEnd/>
          </a:ln>
        </p:spPr>
      </p:pic>
      <p:sp>
        <p:nvSpPr>
          <p:cNvPr id="10" name="TextBox 9"/>
          <p:cNvSpPr txBox="1"/>
          <p:nvPr/>
        </p:nvSpPr>
        <p:spPr>
          <a:xfrm>
            <a:off x="6567042" y="5239432"/>
            <a:ext cx="760858" cy="646331"/>
          </a:xfrm>
          <a:prstGeom prst="rect">
            <a:avLst/>
          </a:prstGeom>
          <a:noFill/>
        </p:spPr>
        <p:txBody>
          <a:bodyPr wrap="square" rtlCol="0">
            <a:spAutoFit/>
          </a:bodyPr>
          <a:lstStyle/>
          <a:p>
            <a:pPr algn="ctr"/>
            <a:r>
              <a:rPr lang="en-US" dirty="0" smtClean="0"/>
              <a:t>Pages</a:t>
            </a:r>
          </a:p>
          <a:p>
            <a:pPr algn="ctr"/>
            <a:r>
              <a:rPr lang="en-US" dirty="0" smtClean="0"/>
              <a:t>20-21</a:t>
            </a:r>
            <a:endParaRPr lang="en-US" dirty="0"/>
          </a:p>
        </p:txBody>
      </p:sp>
    </p:spTree>
    <p:extLst>
      <p:ext uri="{BB962C8B-B14F-4D97-AF65-F5344CB8AC3E}">
        <p14:creationId xmlns:p14="http://schemas.microsoft.com/office/powerpoint/2010/main" val="8759403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828193"/>
          </a:xfrm>
        </p:spPr>
        <p:txBody>
          <a:bodyPr/>
          <a:lstStyle/>
          <a:p>
            <a:r>
              <a:rPr lang="en-US" sz="4400" dirty="0" smtClean="0"/>
              <a:t>You are Here! </a:t>
            </a:r>
            <a:br>
              <a:rPr lang="en-US" sz="4400" dirty="0" smtClean="0"/>
            </a:br>
            <a:r>
              <a:rPr lang="en-US" sz="4400" dirty="0" smtClean="0"/>
              <a:t>Part 4: Reflection, Next Steps, and Session Evaluation</a:t>
            </a:r>
            <a:endParaRPr lang="en-US" sz="4400"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302730472"/>
              </p:ext>
            </p:extLst>
          </p:nvPr>
        </p:nvGraphicFramePr>
        <p:xfrm>
          <a:off x="301625" y="1459865"/>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7482840" y="1935418"/>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76</a:t>
            </a:fld>
            <a:endParaRPr lang="en-US" dirty="0"/>
          </a:p>
        </p:txBody>
      </p:sp>
    </p:spTree>
    <p:extLst>
      <p:ext uri="{BB962C8B-B14F-4D97-AF65-F5344CB8AC3E}">
        <p14:creationId xmlns:p14="http://schemas.microsoft.com/office/powerpoint/2010/main" val="162030256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2929"/>
            <a:ext cx="8382000" cy="1049972"/>
          </a:xfrm>
        </p:spPr>
        <p:txBody>
          <a:bodyPr/>
          <a:lstStyle/>
          <a:p>
            <a:r>
              <a:rPr lang="en-US" dirty="0" smtClean="0"/>
              <a:t>Activity 8: Reflection and Next Steps</a:t>
            </a:r>
            <a:endParaRPr lang="en-US" dirty="0"/>
          </a:p>
        </p:txBody>
      </p:sp>
      <p:sp>
        <p:nvSpPr>
          <p:cNvPr id="5" name="Slide Number Placeholder 4"/>
          <p:cNvSpPr>
            <a:spLocks noGrp="1"/>
          </p:cNvSpPr>
          <p:nvPr>
            <p:ph type="sldNum" sz="quarter" idx="12"/>
          </p:nvPr>
        </p:nvSpPr>
        <p:spPr/>
        <p:txBody>
          <a:bodyPr/>
          <a:lstStyle/>
          <a:p>
            <a:fld id="{95C78F6C-5F37-4841-ACBE-E9209F23264D}" type="slidenum">
              <a:rPr lang="en-US" smtClean="0"/>
              <a:pPr/>
              <a:t>77</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214684370"/>
              </p:ext>
            </p:extLst>
          </p:nvPr>
        </p:nvGraphicFramePr>
        <p:xfrm>
          <a:off x="463296" y="1306551"/>
          <a:ext cx="6856461" cy="2512149"/>
        </p:xfrm>
        <a:graphic>
          <a:graphicData uri="http://schemas.openxmlformats.org/drawingml/2006/table">
            <a:tbl>
              <a:tblPr firstRow="1" bandRow="1">
                <a:tableStyleId>{F5AB1C69-6EDB-4FF4-983F-18BD219EF322}</a:tableStyleId>
              </a:tblPr>
              <a:tblGrid>
                <a:gridCol w="6856461"/>
              </a:tblGrid>
              <a:tr h="407860">
                <a:tc>
                  <a:txBody>
                    <a:bodyPr/>
                    <a:lstStyle/>
                    <a:p>
                      <a:r>
                        <a:rPr lang="en-US" sz="2800" baseline="0" dirty="0" smtClean="0"/>
                        <a:t>UDL Brief</a:t>
                      </a:r>
                      <a:endParaRPr lang="en-US" sz="2800" dirty="0"/>
                    </a:p>
                  </a:txBody>
                  <a:tcPr/>
                </a:tc>
              </a:tr>
              <a:tr h="1993989">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600" dirty="0" smtClean="0"/>
                        <a:t>Develop a UDL Brief in your own language that reflects your collective understanding of UDL and its salient features and characteristics that you can take back and share with their colleagues. </a:t>
                      </a:r>
                      <a:endParaRPr lang="en-US" sz="2600" dirty="0"/>
                    </a:p>
                  </a:txBody>
                  <a:tcPr/>
                </a:tc>
              </a:tr>
            </a:tbl>
          </a:graphicData>
        </a:graphic>
      </p:graphicFrame>
      <p:pic>
        <p:nvPicPr>
          <p:cNvPr id="10" name="Picture 9" descr="Picture10.png"/>
          <p:cNvPicPr>
            <a:picLocks noChangeAspect="1"/>
          </p:cNvPicPr>
          <p:nvPr/>
        </p:nvPicPr>
        <p:blipFill>
          <a:blip r:embed="rId3" cstate="print"/>
          <a:srcRect/>
          <a:stretch>
            <a:fillRect/>
          </a:stretch>
        </p:blipFill>
        <p:spPr bwMode="auto">
          <a:xfrm>
            <a:off x="5898150" y="3535649"/>
            <a:ext cx="947738" cy="1033463"/>
          </a:xfrm>
          <a:prstGeom prst="rect">
            <a:avLst/>
          </a:prstGeom>
          <a:noFill/>
          <a:ln w="9525">
            <a:noFill/>
            <a:miter lim="800000"/>
            <a:headEnd/>
            <a:tailEnd/>
          </a:ln>
        </p:spPr>
      </p:pic>
      <p:sp>
        <p:nvSpPr>
          <p:cNvPr id="11" name="TextBox 10"/>
          <p:cNvSpPr txBox="1"/>
          <p:nvPr/>
        </p:nvSpPr>
        <p:spPr>
          <a:xfrm>
            <a:off x="5898150" y="3535649"/>
            <a:ext cx="947738" cy="646331"/>
          </a:xfrm>
          <a:prstGeom prst="rect">
            <a:avLst/>
          </a:prstGeom>
          <a:noFill/>
        </p:spPr>
        <p:txBody>
          <a:bodyPr wrap="square" rtlCol="0">
            <a:spAutoFit/>
          </a:bodyPr>
          <a:lstStyle/>
          <a:p>
            <a:pPr algn="ctr"/>
            <a:r>
              <a:rPr lang="en-US" dirty="0" smtClean="0"/>
              <a:t>Pages 23-25</a:t>
            </a:r>
            <a:endParaRPr lang="en-US" dirty="0"/>
          </a:p>
        </p:txBody>
      </p:sp>
    </p:spTree>
    <p:extLst>
      <p:ext uri="{BB962C8B-B14F-4D97-AF65-F5344CB8AC3E}">
        <p14:creationId xmlns:p14="http://schemas.microsoft.com/office/powerpoint/2010/main" val="8500544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Writing a Brief about UDL</a:t>
            </a:r>
            <a:endParaRPr lang="en-US" sz="4400" dirty="0"/>
          </a:p>
        </p:txBody>
      </p:sp>
      <p:sp>
        <p:nvSpPr>
          <p:cNvPr id="3" name="Content Placeholder 2"/>
          <p:cNvSpPr>
            <a:spLocks noGrp="1"/>
          </p:cNvSpPr>
          <p:nvPr>
            <p:ph type="body" sz="quarter" idx="10"/>
          </p:nvPr>
        </p:nvSpPr>
        <p:spPr>
          <a:xfrm>
            <a:off x="381000" y="1280160"/>
            <a:ext cx="8382000" cy="4244969"/>
          </a:xfrm>
          <a:prstGeom prst="rect">
            <a:avLst/>
          </a:prstGeom>
        </p:spPr>
        <p:txBody>
          <a:bodyPr>
            <a:normAutofit fontScale="85000" lnSpcReduction="10000"/>
          </a:bodyPr>
          <a:lstStyle/>
          <a:p>
            <a:pPr>
              <a:lnSpc>
                <a:spcPct val="100000"/>
              </a:lnSpc>
            </a:pPr>
            <a:r>
              <a:rPr lang="en-US" dirty="0"/>
              <a:t>Key Message </a:t>
            </a:r>
          </a:p>
          <a:p>
            <a:pPr lvl="1">
              <a:lnSpc>
                <a:spcPct val="110000"/>
              </a:lnSpc>
            </a:pPr>
            <a:r>
              <a:rPr lang="en-US" dirty="0" smtClean="0"/>
              <a:t>Objective? (Create awareness, knowledge of UDL, and “UDL-izing instructional design with UDL Habits of Mind”?)</a:t>
            </a:r>
          </a:p>
          <a:p>
            <a:pPr lvl="1">
              <a:lnSpc>
                <a:spcPct val="110000"/>
              </a:lnSpc>
            </a:pPr>
            <a:r>
              <a:rPr lang="en-US" dirty="0" smtClean="0"/>
              <a:t>Audience? (Teachers, administrators, students, </a:t>
            </a:r>
            <a:r>
              <a:rPr lang="en-US" dirty="0"/>
              <a:t>p</a:t>
            </a:r>
            <a:r>
              <a:rPr lang="en-US" dirty="0" smtClean="0"/>
              <a:t>arents?)</a:t>
            </a:r>
          </a:p>
          <a:p>
            <a:pPr lvl="1">
              <a:lnSpc>
                <a:spcPct val="110000"/>
              </a:lnSpc>
            </a:pPr>
            <a:r>
              <a:rPr lang="en-US" dirty="0" smtClean="0"/>
              <a:t>Attitudes/beliefs? (What is the status </a:t>
            </a:r>
            <a:r>
              <a:rPr lang="en-US" dirty="0"/>
              <a:t>q</a:t>
            </a:r>
            <a:r>
              <a:rPr lang="en-US" dirty="0" smtClean="0"/>
              <a:t>uo?) </a:t>
            </a:r>
          </a:p>
          <a:p>
            <a:pPr lvl="1">
              <a:lnSpc>
                <a:spcPct val="110000"/>
              </a:lnSpc>
            </a:pPr>
            <a:r>
              <a:rPr lang="en-US" dirty="0" smtClean="0"/>
              <a:t>Proposed behavior and call to action? (What do you want them to do, to happen, to change?)</a:t>
            </a:r>
          </a:p>
          <a:p>
            <a:pPr lvl="1">
              <a:lnSpc>
                <a:spcPct val="110000"/>
              </a:lnSpc>
            </a:pPr>
            <a:r>
              <a:rPr lang="en-US" dirty="0" smtClean="0"/>
              <a:t>Why? (How will it benefit your audience? What’s in it for me? Our students?)</a:t>
            </a:r>
          </a:p>
          <a:p>
            <a:pPr lvl="1"/>
            <a:endParaRPr lang="en-US" dirty="0" smtClean="0"/>
          </a:p>
          <a:p>
            <a:pPr lvl="1"/>
            <a:endParaRPr lang="en-US" dirty="0"/>
          </a:p>
          <a:p>
            <a:endParaRPr lang="en-US" dirty="0" smtClean="0"/>
          </a:p>
        </p:txBody>
      </p:sp>
      <p:sp>
        <p:nvSpPr>
          <p:cNvPr id="5" name="Slide Number Placeholder 4"/>
          <p:cNvSpPr>
            <a:spLocks noGrp="1"/>
          </p:cNvSpPr>
          <p:nvPr>
            <p:ph type="sldNum" sz="quarter" idx="12"/>
          </p:nvPr>
        </p:nvSpPr>
        <p:spPr>
          <a:prstGeom prst="rect">
            <a:avLst/>
          </a:prstGeom>
        </p:spPr>
        <p:txBody>
          <a:bodyPr/>
          <a:lstStyle/>
          <a:p>
            <a:fld id="{95C78F6C-5F37-4841-ACBE-E9209F23264D}" type="slidenum">
              <a:rPr lang="en-US" smtClean="0"/>
              <a:pPr/>
              <a:t>78</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Tree>
    <p:extLst>
      <p:ext uri="{BB962C8B-B14F-4D97-AF65-F5344CB8AC3E}">
        <p14:creationId xmlns:p14="http://schemas.microsoft.com/office/powerpoint/2010/main" val="1768519336"/>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lang="en-US" sz="4000" dirty="0" smtClean="0"/>
              <a:t>Activity 8: Reflection and Next Steps</a:t>
            </a:r>
            <a:endParaRPr lang="en-US" sz="4000"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4248932403"/>
              </p:ext>
            </p:extLst>
          </p:nvPr>
        </p:nvGraphicFramePr>
        <p:xfrm>
          <a:off x="381000" y="12922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Picture10.png"/>
          <p:cNvPicPr>
            <a:picLocks noChangeAspect="1"/>
          </p:cNvPicPr>
          <p:nvPr/>
        </p:nvPicPr>
        <p:blipFill>
          <a:blip r:embed="rId8" cstate="print"/>
          <a:srcRect/>
          <a:stretch>
            <a:fillRect/>
          </a:stretch>
        </p:blipFill>
        <p:spPr bwMode="auto">
          <a:xfrm>
            <a:off x="6134100" y="5690486"/>
            <a:ext cx="947738" cy="1033463"/>
          </a:xfrm>
          <a:prstGeom prst="rect">
            <a:avLst/>
          </a:prstGeom>
          <a:noFill/>
          <a:ln w="9525">
            <a:noFill/>
            <a:miter lim="800000"/>
            <a:headEnd/>
            <a:tailEnd/>
          </a:ln>
        </p:spPr>
      </p:pic>
      <p:sp>
        <p:nvSpPr>
          <p:cNvPr id="3" name="Footer Placeholder 2"/>
          <p:cNvSpPr>
            <a:spLocks noGrp="1"/>
          </p:cNvSpPr>
          <p:nvPr>
            <p:ph type="ftr" sz="quarter" idx="3"/>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r"/>
            <a:fld id="{8D79BE21-F712-4A53-802B-F850200F0AA7}" type="slidenum">
              <a:rPr lang="en-US" smtClean="0"/>
              <a:pPr algn="r"/>
              <a:t>79</a:t>
            </a:fld>
            <a:endParaRPr lang="en-US" dirty="0"/>
          </a:p>
        </p:txBody>
      </p:sp>
      <p:sp>
        <p:nvSpPr>
          <p:cNvPr id="5" name="TextBox 4"/>
          <p:cNvSpPr txBox="1"/>
          <p:nvPr/>
        </p:nvSpPr>
        <p:spPr>
          <a:xfrm>
            <a:off x="6120384" y="5718048"/>
            <a:ext cx="1011936" cy="369332"/>
          </a:xfrm>
          <a:prstGeom prst="rect">
            <a:avLst/>
          </a:prstGeom>
          <a:noFill/>
        </p:spPr>
        <p:txBody>
          <a:bodyPr wrap="square" rtlCol="0">
            <a:spAutoFit/>
          </a:bodyPr>
          <a:lstStyle/>
          <a:p>
            <a:r>
              <a:rPr lang="en-US" dirty="0" smtClean="0"/>
              <a:t>Page 24</a:t>
            </a:r>
            <a:endParaRPr lang="en-US" dirty="0"/>
          </a:p>
        </p:txBody>
      </p:sp>
    </p:spTree>
    <p:extLst>
      <p:ext uri="{BB962C8B-B14F-4D97-AF65-F5344CB8AC3E}">
        <p14:creationId xmlns:p14="http://schemas.microsoft.com/office/powerpoint/2010/main" val="32740187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238250" y="228600"/>
            <a:ext cx="7905750" cy="1066800"/>
          </a:xfrm>
        </p:spPr>
        <p:txBody>
          <a:bodyPr>
            <a:noAutofit/>
          </a:bodyPr>
          <a:lstStyle/>
          <a:p>
            <a:r>
              <a:rPr lang="en-US" sz="4000" dirty="0" smtClean="0"/>
              <a:t>Activity 1: For Student Success, We Believe it Takes…</a:t>
            </a:r>
          </a:p>
        </p:txBody>
      </p:sp>
      <p:sp>
        <p:nvSpPr>
          <p:cNvPr id="2" name="Footer Placeholder 1"/>
          <p:cNvSpPr>
            <a:spLocks noGrp="1"/>
          </p:cNvSpPr>
          <p:nvPr>
            <p:ph type="ftr" sz="quarter" idx="10"/>
          </p:nvPr>
        </p:nvSpPr>
        <p:spPr/>
        <p:txBody>
          <a:bodyPr/>
          <a:lstStyle/>
          <a:p>
            <a:r>
              <a:rPr lang="en-US" dirty="0"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7115823"/>
              </p:ext>
            </p:extLst>
          </p:nvPr>
        </p:nvGraphicFramePr>
        <p:xfrm>
          <a:off x="411480" y="1611128"/>
          <a:ext cx="7985759" cy="3927173"/>
        </p:xfrm>
        <a:graphic>
          <a:graphicData uri="http://schemas.openxmlformats.org/drawingml/2006/table">
            <a:tbl>
              <a:tblPr firstRow="1">
                <a:tableStyleId>{00A15C55-8517-42AA-B614-E9B94910E393}</a:tableStyleId>
              </a:tblPr>
              <a:tblGrid>
                <a:gridCol w="7985759"/>
              </a:tblGrid>
              <a:tr h="4592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smtClean="0">
                          <a:ln>
                            <a:noFill/>
                          </a:ln>
                          <a:effectLst/>
                        </a:rPr>
                        <a:t>Identifying Student Success Factors</a:t>
                      </a:r>
                      <a:endParaRPr kumimoji="0" lang="en-US" sz="2800" b="1" i="0" u="none" strike="noStrike" cap="none" normalizeH="0" baseline="0" dirty="0">
                        <a:ln>
                          <a:noFill/>
                        </a:ln>
                        <a:solidFill>
                          <a:srgbClr val="FFFFFF"/>
                        </a:solidFill>
                        <a:effectLst/>
                        <a:latin typeface="Calibri" charset="0"/>
                      </a:endParaRPr>
                    </a:p>
                  </a:txBody>
                  <a:tcPr marT="45712" marB="45712" horzOverflow="overflow"/>
                </a:tc>
              </a:tr>
              <a:tr h="3409029">
                <a:tc>
                  <a:txBody>
                    <a:bodyPr/>
                    <a:lstStyle/>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In school teams, brainstorm what it takes for students to be successful at your school.</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Group the ideas into categories that incorporate similar themes. You may use sticky notes to make this easier.</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400" u="none" strike="noStrike" cap="none" normalizeH="0" baseline="0" dirty="0" smtClean="0">
                          <a:ln>
                            <a:noFill/>
                          </a:ln>
                          <a:effectLst/>
                        </a:rPr>
                        <a:t>Using the themes from your brainstorming session, on chart paper, develop a school statement of what it takes to be successful. Your statement should begin </a:t>
                      </a:r>
                      <a:r>
                        <a:rPr kumimoji="0" lang="en-US" sz="2400" b="0" i="0" u="none" strike="noStrike" cap="none" normalizeH="0" baseline="0" dirty="0" smtClean="0">
                          <a:ln>
                            <a:noFill/>
                          </a:ln>
                          <a:effectLst/>
                        </a:rPr>
                        <a:t>with</a:t>
                      </a:r>
                      <a:r>
                        <a:rPr kumimoji="0" lang="en-US" sz="2400" b="1" i="1" u="none" strike="noStrike" cap="none" normalizeH="0" baseline="0" dirty="0" smtClean="0">
                          <a:ln>
                            <a:noFill/>
                          </a:ln>
                          <a:effectLst/>
                        </a:rPr>
                        <a:t> At (your school name), for students’ success it takes…</a:t>
                      </a:r>
                      <a:endParaRPr kumimoji="0" lang="en-US" sz="2400" b="1" i="1" u="none" strike="noStrike" cap="none" normalizeH="0" baseline="0" dirty="0">
                        <a:ln>
                          <a:noFill/>
                        </a:ln>
                        <a:solidFill>
                          <a:srgbClr val="000000"/>
                        </a:solidFill>
                        <a:effectLst/>
                        <a:latin typeface="Calibri" charset="0"/>
                      </a:endParaRPr>
                    </a:p>
                  </a:txBody>
                  <a:tcPr marT="45712" marB="45712" horzOverflow="overflow"/>
                </a:tc>
              </a:tr>
            </a:tbl>
          </a:graphicData>
        </a:graphic>
      </p:graphicFrame>
      <p:pic>
        <p:nvPicPr>
          <p:cNvPr id="54286" name="Picture 6" descr="discussion 2.png"/>
          <p:cNvPicPr>
            <a:picLocks noChangeAspect="1"/>
          </p:cNvPicPr>
          <p:nvPr/>
        </p:nvPicPr>
        <p:blipFill>
          <a:blip r:embed="rId3" cstate="print"/>
          <a:srcRect/>
          <a:stretch>
            <a:fillRect/>
          </a:stretch>
        </p:blipFill>
        <p:spPr bwMode="auto">
          <a:xfrm>
            <a:off x="3736975" y="5332634"/>
            <a:ext cx="1454150" cy="1477963"/>
          </a:xfrm>
          <a:prstGeom prst="rect">
            <a:avLst/>
          </a:prstGeom>
          <a:noFill/>
          <a:ln w="9525">
            <a:noFill/>
            <a:miter lim="800000"/>
            <a:headEnd/>
            <a:tailEnd/>
          </a:ln>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19747" r="21365"/>
          <a:stretch/>
        </p:blipFill>
        <p:spPr>
          <a:xfrm>
            <a:off x="133353" y="16"/>
            <a:ext cx="858190" cy="1457325"/>
          </a:xfrm>
          <a:prstGeom prst="rect">
            <a:avLst/>
          </a:prstGeom>
        </p:spPr>
      </p:pic>
      <p:pic>
        <p:nvPicPr>
          <p:cNvPr id="9" name="Picture 5" descr="Picture10.png"/>
          <p:cNvPicPr>
            <a:picLocks noChangeAspect="1"/>
          </p:cNvPicPr>
          <p:nvPr/>
        </p:nvPicPr>
        <p:blipFill>
          <a:blip r:embed="rId5" cstate="print"/>
          <a:srcRect/>
          <a:stretch>
            <a:fillRect/>
          </a:stretch>
        </p:blipFill>
        <p:spPr bwMode="auto">
          <a:xfrm>
            <a:off x="7068972" y="5229344"/>
            <a:ext cx="947738" cy="1033463"/>
          </a:xfrm>
          <a:prstGeom prst="rect">
            <a:avLst/>
          </a:prstGeom>
          <a:noFill/>
          <a:ln w="9525">
            <a:noFill/>
            <a:miter lim="800000"/>
            <a:headEnd/>
            <a:tailEnd/>
          </a:ln>
        </p:spPr>
      </p:pic>
      <p:sp>
        <p:nvSpPr>
          <p:cNvPr id="4" name="Rectangle 3"/>
          <p:cNvSpPr/>
          <p:nvPr/>
        </p:nvSpPr>
        <p:spPr>
          <a:xfrm>
            <a:off x="7142154" y="5229344"/>
            <a:ext cx="801373" cy="369332"/>
          </a:xfrm>
          <a:prstGeom prst="rect">
            <a:avLst/>
          </a:prstGeom>
        </p:spPr>
        <p:txBody>
          <a:bodyPr wrap="none">
            <a:spAutoFit/>
          </a:bodyPr>
          <a:lstStyle/>
          <a:p>
            <a:r>
              <a:rPr lang="en-US" dirty="0" smtClean="0"/>
              <a:t>Page 6</a:t>
            </a:r>
            <a:endParaRPr lang="en-US"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4048" y="1417320"/>
            <a:ext cx="8153400" cy="3893374"/>
          </a:xfrm>
        </p:spPr>
        <p:txBody>
          <a:bodyPr/>
          <a:lstStyle/>
          <a:p>
            <a:pPr marL="0" lvl="0" indent="0">
              <a:spcBef>
                <a:spcPts val="1800"/>
              </a:spcBef>
              <a:spcAft>
                <a:spcPts val="1200"/>
              </a:spcAft>
              <a:buNone/>
              <a:defRPr/>
            </a:pPr>
            <a:r>
              <a:rPr lang="en-US" dirty="0"/>
              <a:t>Thank you for attending Module </a:t>
            </a:r>
            <a:r>
              <a:rPr lang="en-US" dirty="0" smtClean="0"/>
              <a:t>1b’s </a:t>
            </a:r>
            <a:r>
              <a:rPr lang="en-US" dirty="0"/>
              <a:t>session, </a:t>
            </a:r>
            <a:r>
              <a:rPr lang="en-US" i="1" dirty="0" smtClean="0"/>
              <a:t>Universal Design for Learning</a:t>
            </a:r>
            <a:r>
              <a:rPr lang="en-US" dirty="0" smtClean="0"/>
              <a:t>.</a:t>
            </a:r>
            <a:endParaRPr lang="en-US" dirty="0"/>
          </a:p>
          <a:p>
            <a:pPr marL="0" lvl="0" indent="0">
              <a:spcBef>
                <a:spcPts val="1800"/>
              </a:spcBef>
              <a:spcAft>
                <a:spcPts val="1200"/>
              </a:spcAft>
              <a:buNone/>
              <a:defRPr/>
            </a:pPr>
            <a:r>
              <a:rPr lang="en-US" dirty="0"/>
              <a:t>Your feedback is very important to us! Please fill out a short survey about this </a:t>
            </a:r>
            <a:r>
              <a:rPr lang="en-US" dirty="0" smtClean="0"/>
              <a:t>afternoon’s </a:t>
            </a:r>
            <a:r>
              <a:rPr lang="en-US" dirty="0"/>
              <a:t>session. </a:t>
            </a:r>
          </a:p>
          <a:p>
            <a:pPr marL="0" indent="0">
              <a:buNone/>
            </a:pPr>
            <a:r>
              <a:rPr lang="en-US" dirty="0"/>
              <a:t>The survey is located here: </a:t>
            </a:r>
            <a:r>
              <a:rPr lang="en-US" u="sng" dirty="0" smtClean="0">
                <a:hlinkClick r:id="rId3"/>
              </a:rPr>
              <a:t>http</a:t>
            </a:r>
            <a:r>
              <a:rPr lang="en-US" u="sng" dirty="0">
                <a:hlinkClick r:id="rId3"/>
              </a:rPr>
              <a:t>://surveys.pcgus.com/s3/CT-Module-1b</a:t>
            </a:r>
            <a:endParaRPr lang="en-US" dirty="0"/>
          </a:p>
          <a:p>
            <a:pPr marL="0" lvl="0" indent="0">
              <a:spcBef>
                <a:spcPts val="1200"/>
              </a:spcBef>
              <a:buNone/>
              <a:defRPr/>
            </a:pPr>
            <a:endParaRPr lang="en-US" dirty="0" smtClean="0"/>
          </a:p>
        </p:txBody>
      </p:sp>
      <p:sp>
        <p:nvSpPr>
          <p:cNvPr id="3" name="Title 2"/>
          <p:cNvSpPr>
            <a:spLocks noGrp="1"/>
          </p:cNvSpPr>
          <p:nvPr>
            <p:ph type="title"/>
          </p:nvPr>
        </p:nvSpPr>
        <p:spPr/>
        <p:txBody>
          <a:bodyPr/>
          <a:lstStyle/>
          <a:p>
            <a:r>
              <a:rPr lang="en-US" dirty="0" smtClean="0"/>
              <a:t>Session Evaluation</a:t>
            </a:r>
            <a:endParaRPr lang="en-US" dirty="0"/>
          </a:p>
        </p:txBody>
      </p:sp>
      <p:sp>
        <p:nvSpPr>
          <p:cNvPr id="4" name="Footer Placeholder 3"/>
          <p:cNvSpPr>
            <a:spLocks noGrp="1"/>
          </p:cNvSpPr>
          <p:nvPr>
            <p:ph type="ftr" sz="quarter" idx="10"/>
          </p:nvPr>
        </p:nvSpPr>
        <p:spPr/>
        <p:txBody>
          <a:bodyPr/>
          <a:lstStyle/>
          <a:p>
            <a:r>
              <a:rPr lang="en-US" dirty="0" smtClean="0"/>
              <a:t> </a:t>
            </a:r>
            <a:endParaRPr lang="en-US" dirty="0"/>
          </a:p>
        </p:txBody>
      </p:sp>
      <p:sp>
        <p:nvSpPr>
          <p:cNvPr id="5" name="Slide Number Placeholder 4"/>
          <p:cNvSpPr>
            <a:spLocks noGrp="1"/>
          </p:cNvSpPr>
          <p:nvPr>
            <p:ph type="sldNum" sz="quarter" idx="11"/>
          </p:nvPr>
        </p:nvSpPr>
        <p:spPr/>
        <p:txBody>
          <a:bodyPr/>
          <a:lstStyle/>
          <a:p>
            <a:fld id="{EE3D4692-A625-460F-A072-DE10EEAA5719}" type="slidenum">
              <a:rPr lang="en-US" smtClean="0"/>
              <a:pPr/>
              <a:t>80</a:t>
            </a:fld>
            <a:endParaRPr lang="en-US" dirty="0"/>
          </a:p>
        </p:txBody>
      </p:sp>
    </p:spTree>
    <p:extLst>
      <p:ext uri="{BB962C8B-B14F-4D97-AF65-F5344CB8AC3E}">
        <p14:creationId xmlns:p14="http://schemas.microsoft.com/office/powerpoint/2010/main" val="1114048629"/>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C78F6C-5F37-4841-ACBE-E9209F23264D}" type="slidenum">
              <a:rPr lang="en-US" smtClean="0"/>
              <a:pPr/>
              <a:t>81</a:t>
            </a:fld>
            <a:endParaRPr lang="en-US" dirty="0"/>
          </a:p>
        </p:txBody>
      </p:sp>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92075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You are Here! </a:t>
            </a:r>
            <a:br>
              <a:rPr lang="en-US" sz="4200" dirty="0" smtClean="0"/>
            </a:br>
            <a:r>
              <a:rPr lang="en-US" sz="4200" dirty="0" smtClean="0"/>
              <a:t>Part 2: Academic Optimism</a:t>
            </a:r>
            <a:endParaRPr lang="en-US" sz="4200" dirty="0"/>
          </a:p>
        </p:txBody>
      </p:sp>
      <p:sp>
        <p:nvSpPr>
          <p:cNvPr id="10" name="Footer Placeholder 9"/>
          <p:cNvSpPr>
            <a:spLocks noGrp="1"/>
          </p:cNvSpPr>
          <p:nvPr>
            <p:ph type="ftr" sz="quarter" idx="11"/>
          </p:nvPr>
        </p:nvSpPr>
        <p:spPr/>
        <p:txBody>
          <a:bodyPr/>
          <a:lstStyle/>
          <a:p>
            <a:r>
              <a:rPr lang="en-US" dirty="0" smtClean="0"/>
              <a:t> </a:t>
            </a:r>
            <a:endParaRPr lang="en-US" dirty="0"/>
          </a:p>
        </p:txBody>
      </p:sp>
      <p:sp>
        <p:nvSpPr>
          <p:cNvPr id="11" name="Slide Number Placeholder 10"/>
          <p:cNvSpPr>
            <a:spLocks noGrp="1"/>
          </p:cNvSpPr>
          <p:nvPr>
            <p:ph type="sldNum" sz="quarter" idx="12"/>
          </p:nvPr>
        </p:nvSpPr>
        <p:spPr/>
        <p:txBody>
          <a:bodyPr/>
          <a:lstStyle/>
          <a:p>
            <a:fld id="{8D79BE21-F712-4A53-802B-F850200F0AA7}" type="slidenum">
              <a:rPr lang="en-US" smtClean="0"/>
              <a:pPr/>
              <a:t>9</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931589762"/>
              </p:ext>
            </p:extLst>
          </p:nvPr>
        </p:nvGraphicFramePr>
        <p:xfrm>
          <a:off x="159658" y="1280160"/>
          <a:ext cx="878431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4153436" y="1741509"/>
            <a:ext cx="837127" cy="73409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96942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Custom Design">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BlueBar</Template>
  <TotalTime>24375</TotalTime>
  <Words>10453</Words>
  <Application>Microsoft Office PowerPoint</Application>
  <PresentationFormat>On-screen Show (4:3)</PresentationFormat>
  <Paragraphs>942</Paragraphs>
  <Slides>81</Slides>
  <Notes>81</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81</vt:i4>
      </vt:variant>
    </vt:vector>
  </HeadingPairs>
  <TitlesOfParts>
    <vt:vector size="91" baseType="lpstr">
      <vt:lpstr>ＭＳ Ｐゴシック</vt:lpstr>
      <vt:lpstr>Arial</vt:lpstr>
      <vt:lpstr>Calibri</vt:lpstr>
      <vt:lpstr>Calibri Light</vt:lpstr>
      <vt:lpstr>Comic Sans MS</vt:lpstr>
      <vt:lpstr>Segoe</vt:lpstr>
      <vt:lpstr>Times New Roman</vt:lpstr>
      <vt:lpstr>LtBkgBlueBorder</vt:lpstr>
      <vt:lpstr>LtBkgNoBorder</vt:lpstr>
      <vt:lpstr>Custom Design</vt:lpstr>
      <vt:lpstr>Meeting the Challenge:  CT Core Standards Success for English Learners and Students with Disabilities</vt:lpstr>
      <vt:lpstr>Morning Session Agenda</vt:lpstr>
      <vt:lpstr>You are Here! Introductory Activity</vt:lpstr>
      <vt:lpstr>Pre-Assessment Interactive Poll</vt:lpstr>
      <vt:lpstr>Sharing Out the Results</vt:lpstr>
      <vt:lpstr>You are Here!  Part 1: What it Takes for Student Success</vt:lpstr>
      <vt:lpstr>What Does it Take for Student Success?</vt:lpstr>
      <vt:lpstr>Activity 1: For Student Success, We Believe it Takes…</vt:lpstr>
      <vt:lpstr>You are Here!  Part 2: Academic Optimism</vt:lpstr>
      <vt:lpstr>How Do We Create the Academic Optimism for Success of ALL Students?</vt:lpstr>
      <vt:lpstr>Academic Optimism</vt:lpstr>
      <vt:lpstr>Academic Optimism</vt:lpstr>
      <vt:lpstr>What Characterizes Academic Optimism?</vt:lpstr>
      <vt:lpstr>Academic Emphasis</vt:lpstr>
      <vt:lpstr>Collective Efficacy </vt:lpstr>
      <vt:lpstr>Faculty Trust in Parents, Students, and Each Other</vt:lpstr>
      <vt:lpstr>Activity 2a: Do You Believe ALL Students Can Be Successful? </vt:lpstr>
      <vt:lpstr>Activity 2b: Identifying the Tenets of Academic Optimism Within Your School</vt:lpstr>
      <vt:lpstr>Let’s Take A Break…</vt:lpstr>
      <vt:lpstr>You are Here!  Part 3: Growth vs. Fixed Mindset</vt:lpstr>
      <vt:lpstr>PowerPoint Presentation</vt:lpstr>
      <vt:lpstr>Activity 3: ABC…Plus One Protocol </vt:lpstr>
      <vt:lpstr>Motivational Framework Supporting Mindsets</vt:lpstr>
      <vt:lpstr>Goals: Things We Aim For</vt:lpstr>
      <vt:lpstr>Goals: Learning</vt:lpstr>
      <vt:lpstr>Effort: Requirement for Success?</vt:lpstr>
      <vt:lpstr>Responses: How We React to Events</vt:lpstr>
      <vt:lpstr>Strategies: How to Reach Success?</vt:lpstr>
      <vt:lpstr>Reactive and Proactive Behaviors</vt:lpstr>
      <vt:lpstr>What’s the Link?</vt:lpstr>
      <vt:lpstr>Activity 4: What’s the Link?</vt:lpstr>
      <vt:lpstr>You are Here!  Part 4: Building a Plan for School-wide Academic Optimism</vt:lpstr>
      <vt:lpstr>Mapping Out A Plan</vt:lpstr>
      <vt:lpstr>Activity 5: Developing An Action Plan for Academic Optimism</vt:lpstr>
      <vt:lpstr>Bon Appétit</vt:lpstr>
      <vt:lpstr>Session Evaluation</vt:lpstr>
      <vt:lpstr>Meeting the Challenge:  CT Core Standards Success for English Learners and Students with Disabilities</vt:lpstr>
      <vt:lpstr>Essential Questions</vt:lpstr>
      <vt:lpstr>Afternoon Session Agenda</vt:lpstr>
      <vt:lpstr>You are Here! Introductory Activities</vt:lpstr>
      <vt:lpstr>Just the Facts </vt:lpstr>
      <vt:lpstr>Just the Facts </vt:lpstr>
      <vt:lpstr>Pre-Assessment ‒ Poll Everywhere</vt:lpstr>
      <vt:lpstr>Activity 1: Myth of Average</vt:lpstr>
      <vt:lpstr>Using the ideas in the video clip, can you make connections to designing curriculum and instruction to support a wider range of learners?</vt:lpstr>
      <vt:lpstr>You are Here!  Part 1: The Foundation for UDL</vt:lpstr>
      <vt:lpstr>Activity 2: Defining Universal Design</vt:lpstr>
      <vt:lpstr>PowerPoint Presentation</vt:lpstr>
      <vt:lpstr>Activity 3a: Defining Universal Design for Learning</vt:lpstr>
      <vt:lpstr>Exploring UDL</vt:lpstr>
      <vt:lpstr>Activity 3b: Defining Universal Design for  Learning (continued)</vt:lpstr>
      <vt:lpstr>UNIVERSAL DESIGN FOR LEARNING means a scientifically valid framework for guiding educational practice that:</vt:lpstr>
      <vt:lpstr>Activity 3c: Defining Universal Design for  Learning (continued)</vt:lpstr>
      <vt:lpstr>Let’s Take A Break…</vt:lpstr>
      <vt:lpstr>You are Here! Part 2: UDL in Practice</vt:lpstr>
      <vt:lpstr>UDL Reduces Barriers to Learning </vt:lpstr>
      <vt:lpstr>Universal Design for Learning</vt:lpstr>
      <vt:lpstr>UDL in…</vt:lpstr>
      <vt:lpstr>Let’s Consider ‒ Representation UDL and Reading </vt:lpstr>
      <vt:lpstr>Benefits</vt:lpstr>
      <vt:lpstr>Representation</vt:lpstr>
      <vt:lpstr>Representation</vt:lpstr>
      <vt:lpstr>UDL Principles Jigsaw</vt:lpstr>
      <vt:lpstr>Activity 4: UDL Principles Jigsaw</vt:lpstr>
      <vt:lpstr>Activity 5: UDL Principles, Guidelines, and Checkpoints</vt:lpstr>
      <vt:lpstr>Activity 5: UDL Guidelines (continued)</vt:lpstr>
      <vt:lpstr>Activity 6: UDL in Practice </vt:lpstr>
      <vt:lpstr>Activity 6: UDL in Practice (continued)</vt:lpstr>
      <vt:lpstr>Video: UDL in Practice</vt:lpstr>
      <vt:lpstr>You are Here! Part 3: UDL for Unit &amp; Lesson Planning</vt:lpstr>
      <vt:lpstr>UDL Habits of Design Step 1</vt:lpstr>
      <vt:lpstr>UDL Habits of Design  Step 2</vt:lpstr>
      <vt:lpstr>UDL Habits of Design Step 3</vt:lpstr>
      <vt:lpstr>UDL Habits of Design Step 4</vt:lpstr>
      <vt:lpstr>Activity 7: Instructional Design ‒ UDL-izing Your Planning Process </vt:lpstr>
      <vt:lpstr>You are Here!  Part 4: Reflection, Next Steps, and Session Evaluation</vt:lpstr>
      <vt:lpstr>Activity 8: Reflection and Next Steps</vt:lpstr>
      <vt:lpstr>Writing a Brief about UDL</vt:lpstr>
      <vt:lpstr>Activity 8: Reflection and Next Steps</vt:lpstr>
      <vt:lpstr>Session Evaluation</vt:lpstr>
      <vt:lpstr>Thank you!</vt:lpstr>
    </vt:vector>
  </TitlesOfParts>
  <Company>Public Consulting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PCG Education</dc:creator>
  <cp:lastModifiedBy>Wade, Michelle</cp:lastModifiedBy>
  <cp:revision>717</cp:revision>
  <cp:lastPrinted>2014-12-08T21:55:03Z</cp:lastPrinted>
  <dcterms:created xsi:type="dcterms:W3CDTF">2014-01-18T18:47:42Z</dcterms:created>
  <dcterms:modified xsi:type="dcterms:W3CDTF">2015-01-07T19:47:26Z</dcterms:modified>
</cp:coreProperties>
</file>