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7" r:id="rId1"/>
    <p:sldMasterId id="2147483711" r:id="rId2"/>
    <p:sldMasterId id="2147483723" r:id="rId3"/>
  </p:sldMasterIdLst>
  <p:notesMasterIdLst>
    <p:notesMasterId r:id="rId77"/>
  </p:notesMasterIdLst>
  <p:handoutMasterIdLst>
    <p:handoutMasterId r:id="rId78"/>
  </p:handoutMasterIdLst>
  <p:sldIdLst>
    <p:sldId id="370" r:id="rId4"/>
    <p:sldId id="696" r:id="rId5"/>
    <p:sldId id="340" r:id="rId6"/>
    <p:sldId id="908" r:id="rId7"/>
    <p:sldId id="909" r:id="rId8"/>
    <p:sldId id="910" r:id="rId9"/>
    <p:sldId id="912" r:id="rId10"/>
    <p:sldId id="911" r:id="rId11"/>
    <p:sldId id="389" r:id="rId12"/>
    <p:sldId id="387" r:id="rId13"/>
    <p:sldId id="862" r:id="rId14"/>
    <p:sldId id="697" r:id="rId15"/>
    <p:sldId id="833" r:id="rId16"/>
    <p:sldId id="832" r:id="rId17"/>
    <p:sldId id="278" r:id="rId18"/>
    <p:sldId id="844" r:id="rId19"/>
    <p:sldId id="845" r:id="rId20"/>
    <p:sldId id="894" r:id="rId21"/>
    <p:sldId id="846" r:id="rId22"/>
    <p:sldId id="900" r:id="rId23"/>
    <p:sldId id="847" r:id="rId24"/>
    <p:sldId id="849" r:id="rId25"/>
    <p:sldId id="851" r:id="rId26"/>
    <p:sldId id="850" r:id="rId27"/>
    <p:sldId id="854" r:id="rId28"/>
    <p:sldId id="855" r:id="rId29"/>
    <p:sldId id="896" r:id="rId30"/>
    <p:sldId id="897" r:id="rId31"/>
    <p:sldId id="898" r:id="rId32"/>
    <p:sldId id="901" r:id="rId33"/>
    <p:sldId id="899" r:id="rId34"/>
    <p:sldId id="883" r:id="rId35"/>
    <p:sldId id="884" r:id="rId36"/>
    <p:sldId id="878" r:id="rId37"/>
    <p:sldId id="872" r:id="rId38"/>
    <p:sldId id="863" r:id="rId39"/>
    <p:sldId id="698" r:id="rId40"/>
    <p:sldId id="838" r:id="rId41"/>
    <p:sldId id="875" r:id="rId42"/>
    <p:sldId id="895" r:id="rId43"/>
    <p:sldId id="699" r:id="rId44"/>
    <p:sldId id="796" r:id="rId45"/>
    <p:sldId id="907" r:id="rId46"/>
    <p:sldId id="867" r:id="rId47"/>
    <p:sldId id="560" r:id="rId48"/>
    <p:sldId id="889" r:id="rId49"/>
    <p:sldId id="885" r:id="rId50"/>
    <p:sldId id="888" r:id="rId51"/>
    <p:sldId id="891" r:id="rId52"/>
    <p:sldId id="892" r:id="rId53"/>
    <p:sldId id="797" r:id="rId54"/>
    <p:sldId id="893" r:id="rId55"/>
    <p:sldId id="887" r:id="rId56"/>
    <p:sldId id="868" r:id="rId57"/>
    <p:sldId id="873" r:id="rId58"/>
    <p:sldId id="558" r:id="rId59"/>
    <p:sldId id="806" r:id="rId60"/>
    <p:sldId id="804" r:id="rId61"/>
    <p:sldId id="805" r:id="rId62"/>
    <p:sldId id="904" r:id="rId63"/>
    <p:sldId id="905" r:id="rId64"/>
    <p:sldId id="906" r:id="rId65"/>
    <p:sldId id="869" r:id="rId66"/>
    <p:sldId id="766" r:id="rId67"/>
    <p:sldId id="879" r:id="rId68"/>
    <p:sldId id="902" r:id="rId69"/>
    <p:sldId id="903" r:id="rId70"/>
    <p:sldId id="572" r:id="rId71"/>
    <p:sldId id="573" r:id="rId72"/>
    <p:sldId id="574" r:id="rId73"/>
    <p:sldId id="802" r:id="rId74"/>
    <p:sldId id="575" r:id="rId75"/>
    <p:sldId id="576" r:id="rId7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13"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 id="4" name="Wade, Michelle" initials="WM" lastIdx="6" clrIdx="4">
    <p:extLst>
      <p:ext uri="{19B8F6BF-5375-455C-9EA6-DF929625EA0E}">
        <p15:presenceInfo xmlns:p15="http://schemas.microsoft.com/office/powerpoint/2012/main" userId="S-1-5-21-1417001333-1682526488-839522115-26738" providerId="AD"/>
      </p:ext>
    </p:extLst>
  </p:cmAuthor>
  <p:cmAuthor id="5" name="Berlin, Debra" initials="BD" lastIdx="1" clrIdx="5">
    <p:extLst>
      <p:ext uri="{19B8F6BF-5375-455C-9EA6-DF929625EA0E}">
        <p15:presenceInfo xmlns:p15="http://schemas.microsoft.com/office/powerpoint/2012/main" userId="S-1-5-21-1417001333-1682526488-839522115-59129" providerId="AD"/>
      </p:ext>
    </p:extLst>
  </p:cmAuthor>
  <p:cmAuthor id="6" name="Hannon, Mary Ellen" initials="HME" lastIdx="1" clrIdx="6">
    <p:extLst>
      <p:ext uri="{19B8F6BF-5375-455C-9EA6-DF929625EA0E}">
        <p15:presenceInfo xmlns:p15="http://schemas.microsoft.com/office/powerpoint/2012/main" userId="S-1-5-21-1417001333-1682526488-839522115-60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FFFFFF"/>
    <a:srgbClr val="FF66FF"/>
    <a:srgbClr val="0000FF"/>
    <a:srgbClr val="1F497D"/>
    <a:srgbClr val="FFC000"/>
    <a:srgbClr val="DF8045"/>
    <a:srgbClr val="32C658"/>
    <a:srgbClr val="D4ECBA"/>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0" autoAdjust="0"/>
    <p:restoredTop sz="63047" autoAdjust="0"/>
  </p:normalViewPr>
  <p:slideViewPr>
    <p:cSldViewPr snapToGrid="0">
      <p:cViewPr varScale="1">
        <p:scale>
          <a:sx n="56" d="100"/>
          <a:sy n="56" d="100"/>
        </p:scale>
        <p:origin x="1680" y="60"/>
      </p:cViewPr>
      <p:guideLst>
        <p:guide orient="horz" pos="2160"/>
        <p:guide pos="2880"/>
      </p:guideLst>
    </p:cSldViewPr>
  </p:slideViewPr>
  <p:outlineViewPr>
    <p:cViewPr>
      <p:scale>
        <a:sx n="33" d="100"/>
        <a:sy n="33" d="100"/>
      </p:scale>
      <p:origin x="0" y="-17886"/>
    </p:cViewPr>
  </p:outlineViewPr>
  <p:notesTextViewPr>
    <p:cViewPr>
      <p:scale>
        <a:sx n="150" d="100"/>
        <a:sy n="150" d="100"/>
      </p:scale>
      <p:origin x="0" y="0"/>
    </p:cViewPr>
  </p:notesTextViewPr>
  <p:sorterViewPr>
    <p:cViewPr>
      <p:scale>
        <a:sx n="160" d="100"/>
        <a:sy n="160" d="100"/>
      </p:scale>
      <p:origin x="0" y="-12186"/>
    </p:cViewPr>
  </p:sorterViewPr>
  <p:notesViewPr>
    <p:cSldViewPr snapToGrid="0">
      <p:cViewPr>
        <p:scale>
          <a:sx n="90" d="100"/>
          <a:sy n="90" d="100"/>
        </p:scale>
        <p:origin x="2046" y="-930"/>
      </p:cViewPr>
      <p:guideLst>
        <p:guide orient="horz" pos="2905"/>
        <p:guide pos="2184"/>
        <p:guide orient="horz" pos="2957"/>
        <p:guide pos="2237"/>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dirty="0"/>
        </a:p>
      </dgm:t>
    </dgm:pt>
    <dgm:pt modelId="{4E4E886B-CD5B-40AB-A48E-28B15BDC45D0}">
      <dgm:prSet phldrT="[Text]" custT="1"/>
      <dgm:spPr/>
      <dgm:t>
        <a:bodyPr/>
        <a:lstStyle/>
        <a:p>
          <a:r>
            <a:rPr lang="en-US" sz="2000" b="1" dirty="0" smtClean="0"/>
            <a:t>Module 2: Supporting all Students in Close Reading, Academic Language, and Text-based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dirty="0"/>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Writing and Research</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dirty="0"/>
        </a:p>
      </dgm:t>
    </dgm:pt>
    <dgm:pt modelId="{6DD4AD52-12AC-4E82-A1AE-9C5737A0D999}">
      <dgm:prSet phldrT="[Text]" custT="1"/>
      <dgm:spPr/>
      <dgm:t>
        <a:bodyPr/>
        <a:lstStyle/>
        <a:p>
          <a:r>
            <a:rPr lang="en-US" sz="2000" b="1" dirty="0" smtClean="0"/>
            <a:t>Module 4: Focus on Unit Design</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dirty="0"/>
        </a:p>
      </dgm:t>
    </dgm:pt>
    <dgm:pt modelId="{C8EEAEDD-18F3-4C84-BF91-1BCCF4ECE3FE}">
      <dgm:prSet phldrT="[Text]" custT="1"/>
      <dgm:spPr/>
      <dgm:t>
        <a:bodyPr/>
        <a:lstStyle/>
        <a:p>
          <a:r>
            <a:rPr lang="en-US" sz="2000" b="1" dirty="0" smtClean="0"/>
            <a:t>Module 5: Focus on Deepening Implementation</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18187722-202E-40B8-B6B0-4BEC9B84812F}" type="presOf" srcId="{C8EEAEDD-18F3-4C84-BF91-1BCCF4ECE3FE}" destId="{34FC679E-EA74-4781-8150-A128391560ED}" srcOrd="1" destOrd="0" presId="urn:microsoft.com/office/officeart/2005/8/layout/vProcess5"/>
    <dgm:cxn modelId="{748A6D25-EC9A-492E-A5A9-DA360C4003CE}" type="presOf" srcId="{6DD4AD52-12AC-4E82-A1AE-9C5737A0D999}" destId="{22BF229B-1262-4105-89C6-9748C1EBF7E2}" srcOrd="1" destOrd="0" presId="urn:microsoft.com/office/officeart/2005/8/layout/vProcess5"/>
    <dgm:cxn modelId="{F40B8316-79BC-4C60-90A6-E699803ADE2E}" srcId="{2A4372B7-8941-469F-940B-7D5BA0871939}" destId="{2FBCE4F0-B418-40D0-A572-335BDC797AF7}" srcOrd="2" destOrd="0" parTransId="{7A4428A1-02DF-40A9-8003-2C9A47CF589E}" sibTransId="{407C6022-0642-4896-B58A-2F544152DB53}"/>
    <dgm:cxn modelId="{EE1ECF89-B035-4F50-9D61-E3131B2B8684}" type="presOf" srcId="{05DFDFE1-30F2-457C-8C83-4B2B7684C90A}" destId="{5633CF91-693E-4C78-A1BB-6E17F24CA1B9}" srcOrd="0" destOrd="0" presId="urn:microsoft.com/office/officeart/2005/8/layout/vProcess5"/>
    <dgm:cxn modelId="{66F24C5C-9D91-4401-9363-9B8BF84A3C3D}" type="presOf" srcId="{4E4E886B-CD5B-40AB-A48E-28B15BDC45D0}" destId="{07305FC6-0FEC-4400-B4A9-60E0B84556D2}" srcOrd="0" destOrd="0" presId="urn:microsoft.com/office/officeart/2005/8/layout/vProcess5"/>
    <dgm:cxn modelId="{DD8F104B-2386-48F0-AC37-1968D04D68B8}" type="presOf" srcId="{453C59C1-EEA1-4FBC-B5C1-7528C8D00C36}" destId="{FA051F21-3401-4AB5-B965-25DF1A8BF6F7}" srcOrd="0" destOrd="0" presId="urn:microsoft.com/office/officeart/2005/8/layout/vProcess5"/>
    <dgm:cxn modelId="{DE742A72-3ABC-48F7-8139-A0EF08E560A2}" type="presOf" srcId="{2FBCE4F0-B418-40D0-A572-335BDC797AF7}" destId="{B327BB6D-6EB0-4A06-953E-A91947F4CC0A}" srcOrd="1" destOrd="0" presId="urn:microsoft.com/office/officeart/2005/8/layout/vProcess5"/>
    <dgm:cxn modelId="{38D08A9F-AF0A-4984-AFF7-16819D166A8F}" type="presOf" srcId="{C6816B5F-64FF-4E06-92FF-651CAA10BC07}" destId="{1F87D17F-8399-4642-9527-1C536D686748}" srcOrd="0" destOrd="0" presId="urn:microsoft.com/office/officeart/2005/8/layout/vProcess5"/>
    <dgm:cxn modelId="{60721DA7-71E4-4033-B0D4-ADCE5C2C7EB2}" type="presOf" srcId="{407C6022-0642-4896-B58A-2F544152DB53}" destId="{5C3A6E57-7055-41F7-9D20-1CF57F5C916A}" srcOrd="0"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A746E26A-F1A4-4E6F-8AC6-8E156D340CF2}" type="presOf" srcId="{6DD4AD52-12AC-4E82-A1AE-9C5737A0D999}" destId="{BA94DD3F-AE7A-4939-BAFC-D76918A30477}" srcOrd="0" destOrd="0" presId="urn:microsoft.com/office/officeart/2005/8/layout/vProcess5"/>
    <dgm:cxn modelId="{B620E75A-3EB6-47D2-9AF6-30CCFB296751}" srcId="{2A4372B7-8941-469F-940B-7D5BA0871939}" destId="{C8EEAEDD-18F3-4C84-BF91-1BCCF4ECE3FE}" srcOrd="4" destOrd="0" parTransId="{34995127-82FB-4F2E-ACC3-5F44DF903134}" sibTransId="{6A0D9C53-EFD9-47E3-B56F-FBAE80158FD9}"/>
    <dgm:cxn modelId="{D603CDC6-8929-43B7-86E2-A18B403F2311}" srcId="{2A4372B7-8941-469F-940B-7D5BA0871939}" destId="{4E4E886B-CD5B-40AB-A48E-28B15BDC45D0}" srcOrd="1" destOrd="0" parTransId="{2F4B8799-7F05-4F2D-BD5A-E32235A9E0BF}" sibTransId="{C6816B5F-64FF-4E06-92FF-651CAA10BC07}"/>
    <dgm:cxn modelId="{38DA8F92-6ECD-4D8E-B30A-EDC561D22A97}" type="presOf" srcId="{2FBCE4F0-B418-40D0-A572-335BDC797AF7}" destId="{BE39A8A1-A5D7-44F7-B68A-10070CCF9086}" srcOrd="0" destOrd="0" presId="urn:microsoft.com/office/officeart/2005/8/layout/vProcess5"/>
    <dgm:cxn modelId="{5714435A-E170-4D67-98F1-B1EAD0B0D96D}" type="presOf" srcId="{942E99E8-A792-4552-B022-DBAE2E887950}" destId="{ED7C910B-10BD-4B5A-AAC4-ECC8FCF9D256}" srcOrd="0" destOrd="0" presId="urn:microsoft.com/office/officeart/2005/8/layout/vProcess5"/>
    <dgm:cxn modelId="{B0D80039-68C1-43D4-BE81-D5F07368C716}" type="presOf" srcId="{05DFDFE1-30F2-457C-8C83-4B2B7684C90A}" destId="{A91CEAEB-CB1C-45A0-B48D-6477737AA53D}" srcOrd="1" destOrd="0" presId="urn:microsoft.com/office/officeart/2005/8/layout/vProcess5"/>
    <dgm:cxn modelId="{61CF4679-A3D7-466B-A456-736E9CACC7A5}" type="presOf" srcId="{C8EEAEDD-18F3-4C84-BF91-1BCCF4ECE3FE}" destId="{EE6C4265-86AA-4F4F-AD52-8990334D1BB0}" srcOrd="0" destOrd="0" presId="urn:microsoft.com/office/officeart/2005/8/layout/vProcess5"/>
    <dgm:cxn modelId="{25176231-223A-45D2-A038-4CD36E8AB91D}" srcId="{2A4372B7-8941-469F-940B-7D5BA0871939}" destId="{6DD4AD52-12AC-4E82-A1AE-9C5737A0D999}" srcOrd="3" destOrd="0" parTransId="{CF4CC82F-E411-405C-A914-ABB459E5F0F3}" sibTransId="{453C59C1-EEA1-4FBC-B5C1-7528C8D00C36}"/>
    <dgm:cxn modelId="{DB344C92-E9D9-4EC1-9C74-3EF9E998145F}" type="presOf" srcId="{4E4E886B-CD5B-40AB-A48E-28B15BDC45D0}" destId="{B9BEE52F-34CC-4576-856A-600A7139C9B0}" srcOrd="1" destOrd="0" presId="urn:microsoft.com/office/officeart/2005/8/layout/vProcess5"/>
    <dgm:cxn modelId="{262CFC47-5C82-4CA9-9F2E-5D98A8F43326}" type="presOf" srcId="{2A4372B7-8941-469F-940B-7D5BA0871939}" destId="{B5656B55-CAED-42B0-9C87-A997D4436FC1}" srcOrd="0" destOrd="0" presId="urn:microsoft.com/office/officeart/2005/8/layout/vProcess5"/>
    <dgm:cxn modelId="{54AE8FE7-C113-46BC-8172-967C334ED948}" type="presParOf" srcId="{B5656B55-CAED-42B0-9C87-A997D4436FC1}" destId="{91DBB2B5-3FBD-4AEE-B91B-0C9954B9FF2F}" srcOrd="0" destOrd="0" presId="urn:microsoft.com/office/officeart/2005/8/layout/vProcess5"/>
    <dgm:cxn modelId="{92AA0F4D-D03E-478B-940B-B4386A15D90C}" type="presParOf" srcId="{B5656B55-CAED-42B0-9C87-A997D4436FC1}" destId="{5633CF91-693E-4C78-A1BB-6E17F24CA1B9}" srcOrd="1" destOrd="0" presId="urn:microsoft.com/office/officeart/2005/8/layout/vProcess5"/>
    <dgm:cxn modelId="{6734E6DF-C457-444C-BB4F-D5074A3F0B00}" type="presParOf" srcId="{B5656B55-CAED-42B0-9C87-A997D4436FC1}" destId="{07305FC6-0FEC-4400-B4A9-60E0B84556D2}" srcOrd="2" destOrd="0" presId="urn:microsoft.com/office/officeart/2005/8/layout/vProcess5"/>
    <dgm:cxn modelId="{F625B9A1-C277-4EEC-9836-C35E3DF97B17}" type="presParOf" srcId="{B5656B55-CAED-42B0-9C87-A997D4436FC1}" destId="{BE39A8A1-A5D7-44F7-B68A-10070CCF9086}" srcOrd="3" destOrd="0" presId="urn:microsoft.com/office/officeart/2005/8/layout/vProcess5"/>
    <dgm:cxn modelId="{0F31225A-BB39-4DE3-804F-99DEC122C4E5}" type="presParOf" srcId="{B5656B55-CAED-42B0-9C87-A997D4436FC1}" destId="{BA94DD3F-AE7A-4939-BAFC-D76918A30477}" srcOrd="4" destOrd="0" presId="urn:microsoft.com/office/officeart/2005/8/layout/vProcess5"/>
    <dgm:cxn modelId="{273247BA-639C-4880-99EF-B8AFD04792B7}" type="presParOf" srcId="{B5656B55-CAED-42B0-9C87-A997D4436FC1}" destId="{EE6C4265-86AA-4F4F-AD52-8990334D1BB0}" srcOrd="5" destOrd="0" presId="urn:microsoft.com/office/officeart/2005/8/layout/vProcess5"/>
    <dgm:cxn modelId="{1EBFBA09-933C-411A-BCE5-DAF8DED5423F}" type="presParOf" srcId="{B5656B55-CAED-42B0-9C87-A997D4436FC1}" destId="{ED7C910B-10BD-4B5A-AAC4-ECC8FCF9D256}" srcOrd="6" destOrd="0" presId="urn:microsoft.com/office/officeart/2005/8/layout/vProcess5"/>
    <dgm:cxn modelId="{853835FA-3282-4B94-8C4F-96C9372F5ECE}" type="presParOf" srcId="{B5656B55-CAED-42B0-9C87-A997D4436FC1}" destId="{1F87D17F-8399-4642-9527-1C536D686748}" srcOrd="7" destOrd="0" presId="urn:microsoft.com/office/officeart/2005/8/layout/vProcess5"/>
    <dgm:cxn modelId="{C184B6EF-FA49-4068-9AF9-DEA7AB98A588}" type="presParOf" srcId="{B5656B55-CAED-42B0-9C87-A997D4436FC1}" destId="{5C3A6E57-7055-41F7-9D20-1CF57F5C916A}" srcOrd="8" destOrd="0" presId="urn:microsoft.com/office/officeart/2005/8/layout/vProcess5"/>
    <dgm:cxn modelId="{1A5D2E4D-E5ED-4878-AB49-F95F93BCE8A1}" type="presParOf" srcId="{B5656B55-CAED-42B0-9C87-A997D4436FC1}" destId="{FA051F21-3401-4AB5-B965-25DF1A8BF6F7}" srcOrd="9" destOrd="0" presId="urn:microsoft.com/office/officeart/2005/8/layout/vProcess5"/>
    <dgm:cxn modelId="{1CCA6608-C426-4A36-9370-0ECB18F72A3C}" type="presParOf" srcId="{B5656B55-CAED-42B0-9C87-A997D4436FC1}" destId="{A91CEAEB-CB1C-45A0-B48D-6477737AA53D}" srcOrd="10" destOrd="0" presId="urn:microsoft.com/office/officeart/2005/8/layout/vProcess5"/>
    <dgm:cxn modelId="{4EDD7C87-E55C-4BAC-A126-526F14946A4A}" type="presParOf" srcId="{B5656B55-CAED-42B0-9C87-A997D4436FC1}" destId="{B9BEE52F-34CC-4576-856A-600A7139C9B0}" srcOrd="11" destOrd="0" presId="urn:microsoft.com/office/officeart/2005/8/layout/vProcess5"/>
    <dgm:cxn modelId="{A1840E9C-5D24-44F6-9825-36E79221EE16}" type="presParOf" srcId="{B5656B55-CAED-42B0-9C87-A997D4436FC1}" destId="{B327BB6D-6EB0-4A06-953E-A91947F4CC0A}" srcOrd="12" destOrd="0" presId="urn:microsoft.com/office/officeart/2005/8/layout/vProcess5"/>
    <dgm:cxn modelId="{4C124DE9-0337-4488-ABED-EB0BCA6CA4A0}" type="presParOf" srcId="{B5656B55-CAED-42B0-9C87-A997D4436FC1}" destId="{22BF229B-1262-4105-89C6-9748C1EBF7E2}" srcOrd="13" destOrd="0" presId="urn:microsoft.com/office/officeart/2005/8/layout/vProcess5"/>
    <dgm:cxn modelId="{DB697012-A247-456A-A045-12098B732F71}"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5E4196-85C1-4093-AE94-DD336CCB98B3}" type="doc">
      <dgm:prSet loTypeId="urn:microsoft.com/office/officeart/2005/8/layout/equation2" loCatId="process" qsTypeId="urn:microsoft.com/office/officeart/2005/8/quickstyle/simple2" qsCatId="simple" csTypeId="urn:microsoft.com/office/officeart/2005/8/colors/colorful1" csCatId="colorful" phldr="1"/>
      <dgm:spPr/>
    </dgm:pt>
    <dgm:pt modelId="{5078C659-001E-4351-AB29-AF9CF998BABE}">
      <dgm:prSet phldrT="[Text]" custT="1"/>
      <dgm:spPr/>
      <dgm:t>
        <a:bodyPr/>
        <a:lstStyle/>
        <a:p>
          <a:r>
            <a:rPr lang="en-US" sz="2000" dirty="0" smtClean="0"/>
            <a:t>Coaching Tool</a:t>
          </a:r>
          <a:endParaRPr lang="en-US" sz="2000" dirty="0"/>
        </a:p>
      </dgm:t>
    </dgm:pt>
    <dgm:pt modelId="{789123C9-51FB-4E6C-8E56-86DABDAEC3FC}" type="parTrans" cxnId="{8BD907B6-7AD0-453C-A6D3-2D9384A38011}">
      <dgm:prSet/>
      <dgm:spPr/>
      <dgm:t>
        <a:bodyPr/>
        <a:lstStyle/>
        <a:p>
          <a:endParaRPr lang="en-US"/>
        </a:p>
      </dgm:t>
    </dgm:pt>
    <dgm:pt modelId="{75BE592A-BB43-4C32-B683-B9855DC95728}" type="sibTrans" cxnId="{8BD907B6-7AD0-453C-A6D3-2D9384A38011}">
      <dgm:prSet/>
      <dgm:spPr/>
      <dgm:t>
        <a:bodyPr/>
        <a:lstStyle/>
        <a:p>
          <a:endParaRPr lang="en-US" dirty="0"/>
        </a:p>
      </dgm:t>
    </dgm:pt>
    <dgm:pt modelId="{71A68947-9059-43FE-B08B-29572AC6EC98}">
      <dgm:prSet phldrT="[Text]" custT="1"/>
      <dgm:spPr/>
      <dgm:t>
        <a:bodyPr/>
        <a:lstStyle/>
        <a:p>
          <a:r>
            <a:rPr lang="en-US" sz="2000" dirty="0" smtClean="0"/>
            <a:t>Instructional Feedback</a:t>
          </a:r>
          <a:endParaRPr lang="en-US" sz="2000" dirty="0"/>
        </a:p>
      </dgm:t>
    </dgm:pt>
    <dgm:pt modelId="{AAD2C9B3-1738-4047-A2FC-39CA5E2841AB}" type="parTrans" cxnId="{C37E5074-A25C-4A0D-B2AA-F55A9B016FBD}">
      <dgm:prSet/>
      <dgm:spPr/>
      <dgm:t>
        <a:bodyPr/>
        <a:lstStyle/>
        <a:p>
          <a:endParaRPr lang="en-US"/>
        </a:p>
      </dgm:t>
    </dgm:pt>
    <dgm:pt modelId="{6D0014F0-F077-4966-9C4D-3D78FD16A0D3}" type="sibTrans" cxnId="{C37E5074-A25C-4A0D-B2AA-F55A9B016FBD}">
      <dgm:prSet/>
      <dgm:spPr/>
      <dgm:t>
        <a:bodyPr/>
        <a:lstStyle/>
        <a:p>
          <a:endParaRPr lang="en-US" dirty="0"/>
        </a:p>
      </dgm:t>
    </dgm:pt>
    <dgm:pt modelId="{FC4B8E0F-3893-4E84-8FBE-76031E70A473}">
      <dgm:prSet phldrT="[Text]"/>
      <dgm:spPr/>
      <dgm:t>
        <a:bodyPr/>
        <a:lstStyle/>
        <a:p>
          <a:r>
            <a:rPr lang="en-US" dirty="0" smtClean="0"/>
            <a:t>Teacher Success</a:t>
          </a:r>
          <a:endParaRPr lang="en-US" dirty="0"/>
        </a:p>
      </dgm:t>
    </dgm:pt>
    <dgm:pt modelId="{A86E4038-B974-4F71-8416-6534B6308890}" type="parTrans" cxnId="{0C3ED915-E551-49AF-9BA7-47B057F74518}">
      <dgm:prSet/>
      <dgm:spPr/>
      <dgm:t>
        <a:bodyPr/>
        <a:lstStyle/>
        <a:p>
          <a:endParaRPr lang="en-US"/>
        </a:p>
      </dgm:t>
    </dgm:pt>
    <dgm:pt modelId="{5244677B-C20D-4553-A5CB-A2837E11E7EC}" type="sibTrans" cxnId="{0C3ED915-E551-49AF-9BA7-47B057F74518}">
      <dgm:prSet/>
      <dgm:spPr/>
      <dgm:t>
        <a:bodyPr/>
        <a:lstStyle/>
        <a:p>
          <a:endParaRPr lang="en-US"/>
        </a:p>
      </dgm:t>
    </dgm:pt>
    <dgm:pt modelId="{0BAC319B-C669-4FAF-B614-1F5DE4AFCF39}" type="pres">
      <dgm:prSet presAssocID="{4C5E4196-85C1-4093-AE94-DD336CCB98B3}" presName="Name0" presStyleCnt="0">
        <dgm:presLayoutVars>
          <dgm:dir/>
          <dgm:resizeHandles val="exact"/>
        </dgm:presLayoutVars>
      </dgm:prSet>
      <dgm:spPr/>
    </dgm:pt>
    <dgm:pt modelId="{A5FED196-1DFE-460C-9010-29939FC84973}" type="pres">
      <dgm:prSet presAssocID="{4C5E4196-85C1-4093-AE94-DD336CCB98B3}" presName="vNodes" presStyleCnt="0"/>
      <dgm:spPr/>
    </dgm:pt>
    <dgm:pt modelId="{ABF85D7E-53BB-4A6B-9B55-2A1E5B16894F}" type="pres">
      <dgm:prSet presAssocID="{5078C659-001E-4351-AB29-AF9CF998BABE}" presName="node" presStyleLbl="node1" presStyleIdx="0" presStyleCnt="3" custScaleX="248648" custScaleY="221191">
        <dgm:presLayoutVars>
          <dgm:bulletEnabled val="1"/>
        </dgm:presLayoutVars>
      </dgm:prSet>
      <dgm:spPr/>
      <dgm:t>
        <a:bodyPr/>
        <a:lstStyle/>
        <a:p>
          <a:endParaRPr lang="en-US"/>
        </a:p>
      </dgm:t>
    </dgm:pt>
    <dgm:pt modelId="{454074B3-879C-49A5-AA71-88E63FE28CFB}" type="pres">
      <dgm:prSet presAssocID="{75BE592A-BB43-4C32-B683-B9855DC95728}" presName="spacerT" presStyleCnt="0"/>
      <dgm:spPr/>
    </dgm:pt>
    <dgm:pt modelId="{BBA5085C-B066-4D93-9310-D34775DA8D1C}" type="pres">
      <dgm:prSet presAssocID="{75BE592A-BB43-4C32-B683-B9855DC95728}" presName="sibTrans" presStyleLbl="sibTrans2D1" presStyleIdx="0" presStyleCnt="2"/>
      <dgm:spPr/>
      <dgm:t>
        <a:bodyPr/>
        <a:lstStyle/>
        <a:p>
          <a:endParaRPr lang="en-US"/>
        </a:p>
      </dgm:t>
    </dgm:pt>
    <dgm:pt modelId="{6685D19E-4F88-4305-AF6F-9EE43F40484D}" type="pres">
      <dgm:prSet presAssocID="{75BE592A-BB43-4C32-B683-B9855DC95728}" presName="spacerB" presStyleCnt="0"/>
      <dgm:spPr/>
    </dgm:pt>
    <dgm:pt modelId="{979536F7-76CD-42F9-AAF1-0502A6E68B23}" type="pres">
      <dgm:prSet presAssocID="{71A68947-9059-43FE-B08B-29572AC6EC98}" presName="node" presStyleLbl="node1" presStyleIdx="1" presStyleCnt="3" custScaleX="241682" custScaleY="222285">
        <dgm:presLayoutVars>
          <dgm:bulletEnabled val="1"/>
        </dgm:presLayoutVars>
      </dgm:prSet>
      <dgm:spPr/>
      <dgm:t>
        <a:bodyPr/>
        <a:lstStyle/>
        <a:p>
          <a:endParaRPr lang="en-US"/>
        </a:p>
      </dgm:t>
    </dgm:pt>
    <dgm:pt modelId="{8E362328-7F06-4603-B96D-9D12952B3331}" type="pres">
      <dgm:prSet presAssocID="{4C5E4196-85C1-4093-AE94-DD336CCB98B3}" presName="sibTransLast" presStyleLbl="sibTrans2D1" presStyleIdx="1" presStyleCnt="2"/>
      <dgm:spPr/>
      <dgm:t>
        <a:bodyPr/>
        <a:lstStyle/>
        <a:p>
          <a:endParaRPr lang="en-US"/>
        </a:p>
      </dgm:t>
    </dgm:pt>
    <dgm:pt modelId="{70966415-6DDC-4C1E-B2C2-DBE0766D8364}" type="pres">
      <dgm:prSet presAssocID="{4C5E4196-85C1-4093-AE94-DD336CCB98B3}" presName="connectorText" presStyleLbl="sibTrans2D1" presStyleIdx="1" presStyleCnt="2"/>
      <dgm:spPr/>
      <dgm:t>
        <a:bodyPr/>
        <a:lstStyle/>
        <a:p>
          <a:endParaRPr lang="en-US"/>
        </a:p>
      </dgm:t>
    </dgm:pt>
    <dgm:pt modelId="{8AA327DA-5E8B-4F00-8400-1DCD1019F196}" type="pres">
      <dgm:prSet presAssocID="{4C5E4196-85C1-4093-AE94-DD336CCB98B3}" presName="lastNode" presStyleLbl="node1" presStyleIdx="2" presStyleCnt="3" custScaleX="116538" custScaleY="103242">
        <dgm:presLayoutVars>
          <dgm:bulletEnabled val="1"/>
        </dgm:presLayoutVars>
      </dgm:prSet>
      <dgm:spPr/>
      <dgm:t>
        <a:bodyPr/>
        <a:lstStyle/>
        <a:p>
          <a:endParaRPr lang="en-US"/>
        </a:p>
      </dgm:t>
    </dgm:pt>
  </dgm:ptLst>
  <dgm:cxnLst>
    <dgm:cxn modelId="{8BD907B6-7AD0-453C-A6D3-2D9384A38011}" srcId="{4C5E4196-85C1-4093-AE94-DD336CCB98B3}" destId="{5078C659-001E-4351-AB29-AF9CF998BABE}" srcOrd="0" destOrd="0" parTransId="{789123C9-51FB-4E6C-8E56-86DABDAEC3FC}" sibTransId="{75BE592A-BB43-4C32-B683-B9855DC95728}"/>
    <dgm:cxn modelId="{C37E5074-A25C-4A0D-B2AA-F55A9B016FBD}" srcId="{4C5E4196-85C1-4093-AE94-DD336CCB98B3}" destId="{71A68947-9059-43FE-B08B-29572AC6EC98}" srcOrd="1" destOrd="0" parTransId="{AAD2C9B3-1738-4047-A2FC-39CA5E2841AB}" sibTransId="{6D0014F0-F077-4966-9C4D-3D78FD16A0D3}"/>
    <dgm:cxn modelId="{38964259-B56E-40EB-B6C3-8796F0386066}" type="presOf" srcId="{6D0014F0-F077-4966-9C4D-3D78FD16A0D3}" destId="{70966415-6DDC-4C1E-B2C2-DBE0766D8364}" srcOrd="1" destOrd="0" presId="urn:microsoft.com/office/officeart/2005/8/layout/equation2"/>
    <dgm:cxn modelId="{D865E52C-9FE3-4457-8275-B5B9792B4F70}" type="presOf" srcId="{6D0014F0-F077-4966-9C4D-3D78FD16A0D3}" destId="{8E362328-7F06-4603-B96D-9D12952B3331}" srcOrd="0" destOrd="0" presId="urn:microsoft.com/office/officeart/2005/8/layout/equation2"/>
    <dgm:cxn modelId="{A748229A-92D9-426C-AA01-FF28A267F78D}" type="presOf" srcId="{FC4B8E0F-3893-4E84-8FBE-76031E70A473}" destId="{8AA327DA-5E8B-4F00-8400-1DCD1019F196}" srcOrd="0" destOrd="0" presId="urn:microsoft.com/office/officeart/2005/8/layout/equation2"/>
    <dgm:cxn modelId="{3999AEE2-B901-4E17-A67B-C2FBD2BF98AC}" type="presOf" srcId="{4C5E4196-85C1-4093-AE94-DD336CCB98B3}" destId="{0BAC319B-C669-4FAF-B614-1F5DE4AFCF39}" srcOrd="0" destOrd="0" presId="urn:microsoft.com/office/officeart/2005/8/layout/equation2"/>
    <dgm:cxn modelId="{3C17F911-0C56-4B5F-A958-6E09B8631394}" type="presOf" srcId="{75BE592A-BB43-4C32-B683-B9855DC95728}" destId="{BBA5085C-B066-4D93-9310-D34775DA8D1C}" srcOrd="0" destOrd="0" presId="urn:microsoft.com/office/officeart/2005/8/layout/equation2"/>
    <dgm:cxn modelId="{9BEBD142-0E22-47B4-AB8E-ED8388B19439}" type="presOf" srcId="{5078C659-001E-4351-AB29-AF9CF998BABE}" destId="{ABF85D7E-53BB-4A6B-9B55-2A1E5B16894F}" srcOrd="0" destOrd="0" presId="urn:microsoft.com/office/officeart/2005/8/layout/equation2"/>
    <dgm:cxn modelId="{0C3ED915-E551-49AF-9BA7-47B057F74518}" srcId="{4C5E4196-85C1-4093-AE94-DD336CCB98B3}" destId="{FC4B8E0F-3893-4E84-8FBE-76031E70A473}" srcOrd="2" destOrd="0" parTransId="{A86E4038-B974-4F71-8416-6534B6308890}" sibTransId="{5244677B-C20D-4553-A5CB-A2837E11E7EC}"/>
    <dgm:cxn modelId="{FDAE9119-0E22-4EB6-8511-5CB613A916BD}" type="presOf" srcId="{71A68947-9059-43FE-B08B-29572AC6EC98}" destId="{979536F7-76CD-42F9-AAF1-0502A6E68B23}" srcOrd="0" destOrd="0" presId="urn:microsoft.com/office/officeart/2005/8/layout/equation2"/>
    <dgm:cxn modelId="{55A58D1A-0751-4241-974F-B8C2CC109DBB}" type="presParOf" srcId="{0BAC319B-C669-4FAF-B614-1F5DE4AFCF39}" destId="{A5FED196-1DFE-460C-9010-29939FC84973}" srcOrd="0" destOrd="0" presId="urn:microsoft.com/office/officeart/2005/8/layout/equation2"/>
    <dgm:cxn modelId="{1ECE87BE-0A73-4334-A1BE-625B113260B5}" type="presParOf" srcId="{A5FED196-1DFE-460C-9010-29939FC84973}" destId="{ABF85D7E-53BB-4A6B-9B55-2A1E5B16894F}" srcOrd="0" destOrd="0" presId="urn:microsoft.com/office/officeart/2005/8/layout/equation2"/>
    <dgm:cxn modelId="{76CC77F7-DCBE-43C1-B762-B9DB8FA529D2}" type="presParOf" srcId="{A5FED196-1DFE-460C-9010-29939FC84973}" destId="{454074B3-879C-49A5-AA71-88E63FE28CFB}" srcOrd="1" destOrd="0" presId="urn:microsoft.com/office/officeart/2005/8/layout/equation2"/>
    <dgm:cxn modelId="{D79711CC-526E-4D33-AC5C-8F35F80B8A4A}" type="presParOf" srcId="{A5FED196-1DFE-460C-9010-29939FC84973}" destId="{BBA5085C-B066-4D93-9310-D34775DA8D1C}" srcOrd="2" destOrd="0" presId="urn:microsoft.com/office/officeart/2005/8/layout/equation2"/>
    <dgm:cxn modelId="{2D4EFD7E-989A-4CE3-8E65-C939A0876BBD}" type="presParOf" srcId="{A5FED196-1DFE-460C-9010-29939FC84973}" destId="{6685D19E-4F88-4305-AF6F-9EE43F40484D}" srcOrd="3" destOrd="0" presId="urn:microsoft.com/office/officeart/2005/8/layout/equation2"/>
    <dgm:cxn modelId="{A86EB8C1-0FA2-44DE-9F07-7D851D1DB1B4}" type="presParOf" srcId="{A5FED196-1DFE-460C-9010-29939FC84973}" destId="{979536F7-76CD-42F9-AAF1-0502A6E68B23}" srcOrd="4" destOrd="0" presId="urn:microsoft.com/office/officeart/2005/8/layout/equation2"/>
    <dgm:cxn modelId="{C3BB98C4-FF57-4AD6-9EC5-423C31C8D817}" type="presParOf" srcId="{0BAC319B-C669-4FAF-B614-1F5DE4AFCF39}" destId="{8E362328-7F06-4603-B96D-9D12952B3331}" srcOrd="1" destOrd="0" presId="urn:microsoft.com/office/officeart/2005/8/layout/equation2"/>
    <dgm:cxn modelId="{6039B4E6-AEDB-4417-A660-6F810EB62C6A}" type="presParOf" srcId="{8E362328-7F06-4603-B96D-9D12952B3331}" destId="{70966415-6DDC-4C1E-B2C2-DBE0766D8364}" srcOrd="0" destOrd="0" presId="urn:microsoft.com/office/officeart/2005/8/layout/equation2"/>
    <dgm:cxn modelId="{96B6AB1A-E4C0-4111-A68D-B9E49FFACFA1}" type="presParOf" srcId="{0BAC319B-C669-4FAF-B614-1F5DE4AFCF39}" destId="{8AA327DA-5E8B-4F00-8400-1DCD1019F19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96438D-1091-4D94-9111-1F9D141F51F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B1D475B-6600-4ADA-8B05-A82760E70B65}">
      <dgm:prSet phldrT="[Text]"/>
      <dgm:spPr/>
      <dgm:t>
        <a:bodyPr/>
        <a:lstStyle/>
        <a:p>
          <a:r>
            <a:rPr lang="en-US" dirty="0" smtClean="0"/>
            <a:t>Aligned and Measurable</a:t>
          </a:r>
          <a:endParaRPr lang="en-US" dirty="0"/>
        </a:p>
      </dgm:t>
    </dgm:pt>
    <dgm:pt modelId="{56CF5D39-D06D-48D8-9222-AA574A51CFB8}" type="parTrans" cxnId="{C9499EC4-CAAC-4D79-91DF-9B35A0271141}">
      <dgm:prSet/>
      <dgm:spPr/>
      <dgm:t>
        <a:bodyPr/>
        <a:lstStyle/>
        <a:p>
          <a:endParaRPr lang="en-US"/>
        </a:p>
      </dgm:t>
    </dgm:pt>
    <dgm:pt modelId="{D2A5F4A1-7CD5-43F3-BC51-4A35259D17E3}" type="sibTrans" cxnId="{C9499EC4-CAAC-4D79-91DF-9B35A0271141}">
      <dgm:prSet/>
      <dgm:spPr/>
      <dgm:t>
        <a:bodyPr/>
        <a:lstStyle/>
        <a:p>
          <a:endParaRPr lang="en-US"/>
        </a:p>
      </dgm:t>
    </dgm:pt>
    <dgm:pt modelId="{CBCA0CAA-A9E8-41D0-913C-761953A628C0}">
      <dgm:prSet phldrT="[Text]"/>
      <dgm:spPr/>
      <dgm:t>
        <a:bodyPr/>
        <a:lstStyle/>
        <a:p>
          <a:r>
            <a:rPr lang="en-US" dirty="0" smtClean="0"/>
            <a:t>Vision of Practice</a:t>
          </a:r>
          <a:endParaRPr lang="en-US" dirty="0"/>
        </a:p>
      </dgm:t>
    </dgm:pt>
    <dgm:pt modelId="{B68F00A6-AF5F-4CF7-8FC3-FB4878605AD3}" type="parTrans" cxnId="{4A5317C7-CACC-4F18-B919-93B5005148D2}">
      <dgm:prSet/>
      <dgm:spPr/>
      <dgm:t>
        <a:bodyPr/>
        <a:lstStyle/>
        <a:p>
          <a:endParaRPr lang="en-US"/>
        </a:p>
      </dgm:t>
    </dgm:pt>
    <dgm:pt modelId="{8967F010-6263-4F4E-8C17-9E569BC424BA}" type="sibTrans" cxnId="{4A5317C7-CACC-4F18-B919-93B5005148D2}">
      <dgm:prSet/>
      <dgm:spPr/>
      <dgm:t>
        <a:bodyPr/>
        <a:lstStyle/>
        <a:p>
          <a:endParaRPr lang="en-US"/>
        </a:p>
      </dgm:t>
    </dgm:pt>
    <dgm:pt modelId="{37624082-652A-456D-AB92-72E6A148F543}">
      <dgm:prSet phldrT="[Text]"/>
      <dgm:spPr/>
      <dgm:t>
        <a:bodyPr/>
        <a:lstStyle/>
        <a:p>
          <a:r>
            <a:rPr lang="en-US" dirty="0" smtClean="0"/>
            <a:t>Evidence of Practice</a:t>
          </a:r>
          <a:endParaRPr lang="en-US" dirty="0"/>
        </a:p>
      </dgm:t>
    </dgm:pt>
    <dgm:pt modelId="{F8D81C61-CA24-4847-BE11-2BC2FEC4F17E}" type="parTrans" cxnId="{633BC894-65BB-49D5-BE05-92E8F8E5B737}">
      <dgm:prSet/>
      <dgm:spPr/>
      <dgm:t>
        <a:bodyPr/>
        <a:lstStyle/>
        <a:p>
          <a:endParaRPr lang="en-US"/>
        </a:p>
      </dgm:t>
    </dgm:pt>
    <dgm:pt modelId="{BC3816D2-1C26-4A9E-95C9-FDE21743E307}" type="sibTrans" cxnId="{633BC894-65BB-49D5-BE05-92E8F8E5B737}">
      <dgm:prSet/>
      <dgm:spPr/>
      <dgm:t>
        <a:bodyPr/>
        <a:lstStyle/>
        <a:p>
          <a:endParaRPr lang="en-US"/>
        </a:p>
      </dgm:t>
    </dgm:pt>
    <dgm:pt modelId="{22739945-0BD5-4728-A3F3-11F74E1D18AB}">
      <dgm:prSet phldrT="[Text]"/>
      <dgm:spPr/>
      <dgm:t>
        <a:bodyPr/>
        <a:lstStyle/>
        <a:p>
          <a:r>
            <a:rPr lang="en-US" dirty="0" smtClean="0"/>
            <a:t>Feedback for Growth</a:t>
          </a:r>
          <a:endParaRPr lang="en-US" dirty="0"/>
        </a:p>
      </dgm:t>
    </dgm:pt>
    <dgm:pt modelId="{CE4EAC07-7B9A-4E09-96A6-2199503A8C90}" type="parTrans" cxnId="{39B76C0B-9A66-4B0A-A3E3-030835ADA4C6}">
      <dgm:prSet/>
      <dgm:spPr/>
      <dgm:t>
        <a:bodyPr/>
        <a:lstStyle/>
        <a:p>
          <a:endParaRPr lang="en-US"/>
        </a:p>
      </dgm:t>
    </dgm:pt>
    <dgm:pt modelId="{E83A24C5-7C3F-4398-AFB7-90AC6220B10A}" type="sibTrans" cxnId="{39B76C0B-9A66-4B0A-A3E3-030835ADA4C6}">
      <dgm:prSet/>
      <dgm:spPr/>
      <dgm:t>
        <a:bodyPr/>
        <a:lstStyle/>
        <a:p>
          <a:endParaRPr lang="en-US"/>
        </a:p>
      </dgm:t>
    </dgm:pt>
    <dgm:pt modelId="{EE2F27AF-26C8-42F4-B7F9-55D63A9C14BE}">
      <dgm:prSet phldrT="[Text]"/>
      <dgm:spPr/>
      <dgm:t>
        <a:bodyPr/>
        <a:lstStyle/>
        <a:p>
          <a:r>
            <a:rPr lang="en-US" dirty="0" smtClean="0"/>
            <a:t>Consistent Expectations</a:t>
          </a:r>
          <a:endParaRPr lang="en-US" dirty="0"/>
        </a:p>
      </dgm:t>
    </dgm:pt>
    <dgm:pt modelId="{73783B61-9225-43A7-A799-3781D52A416B}" type="parTrans" cxnId="{C294AA03-0350-4FF8-9989-95156BB745D8}">
      <dgm:prSet/>
      <dgm:spPr/>
      <dgm:t>
        <a:bodyPr/>
        <a:lstStyle/>
        <a:p>
          <a:endParaRPr lang="en-US"/>
        </a:p>
      </dgm:t>
    </dgm:pt>
    <dgm:pt modelId="{879CCD2C-CC1B-4A65-8928-653E9DFD31F2}" type="sibTrans" cxnId="{C294AA03-0350-4FF8-9989-95156BB745D8}">
      <dgm:prSet/>
      <dgm:spPr/>
      <dgm:t>
        <a:bodyPr/>
        <a:lstStyle/>
        <a:p>
          <a:endParaRPr lang="en-US"/>
        </a:p>
      </dgm:t>
    </dgm:pt>
    <dgm:pt modelId="{8137A998-7A4C-4FEB-92F2-241C51B47A0B}" type="pres">
      <dgm:prSet presAssocID="{E996438D-1091-4D94-9111-1F9D141F51FE}" presName="Name0" presStyleCnt="0">
        <dgm:presLayoutVars>
          <dgm:chMax val="7"/>
          <dgm:chPref val="7"/>
          <dgm:dir/>
          <dgm:animLvl val="lvl"/>
        </dgm:presLayoutVars>
      </dgm:prSet>
      <dgm:spPr/>
      <dgm:t>
        <a:bodyPr/>
        <a:lstStyle/>
        <a:p>
          <a:endParaRPr lang="en-US"/>
        </a:p>
      </dgm:t>
    </dgm:pt>
    <dgm:pt modelId="{65963A77-5EAD-4D8E-AF2B-955C949BEF9A}" type="pres">
      <dgm:prSet presAssocID="{DB1D475B-6600-4ADA-8B05-A82760E70B65}" presName="Accent1" presStyleCnt="0"/>
      <dgm:spPr/>
    </dgm:pt>
    <dgm:pt modelId="{911827D4-6034-46D6-B902-20D5F3B053DE}" type="pres">
      <dgm:prSet presAssocID="{DB1D475B-6600-4ADA-8B05-A82760E70B65}" presName="Accent" presStyleLbl="node1" presStyleIdx="0" presStyleCnt="5"/>
      <dgm:spPr/>
    </dgm:pt>
    <dgm:pt modelId="{9957E046-0896-4EF4-B11A-B863DFD9EA7A}" type="pres">
      <dgm:prSet presAssocID="{DB1D475B-6600-4ADA-8B05-A82760E70B65}" presName="Parent1" presStyleLbl="revTx" presStyleIdx="0" presStyleCnt="5">
        <dgm:presLayoutVars>
          <dgm:chMax val="1"/>
          <dgm:chPref val="1"/>
          <dgm:bulletEnabled val="1"/>
        </dgm:presLayoutVars>
      </dgm:prSet>
      <dgm:spPr/>
      <dgm:t>
        <a:bodyPr/>
        <a:lstStyle/>
        <a:p>
          <a:endParaRPr lang="en-US"/>
        </a:p>
      </dgm:t>
    </dgm:pt>
    <dgm:pt modelId="{A5C8D08B-0CC7-4438-8789-080DF2376AF7}" type="pres">
      <dgm:prSet presAssocID="{CBCA0CAA-A9E8-41D0-913C-761953A628C0}" presName="Accent2" presStyleCnt="0"/>
      <dgm:spPr/>
    </dgm:pt>
    <dgm:pt modelId="{7900C8A2-F09A-486E-9963-472522DDBAC3}" type="pres">
      <dgm:prSet presAssocID="{CBCA0CAA-A9E8-41D0-913C-761953A628C0}" presName="Accent" presStyleLbl="node1" presStyleIdx="1" presStyleCnt="5"/>
      <dgm:spPr/>
    </dgm:pt>
    <dgm:pt modelId="{7E087F28-0862-4550-9FE2-5D15EFE4C9DF}" type="pres">
      <dgm:prSet presAssocID="{CBCA0CAA-A9E8-41D0-913C-761953A628C0}" presName="Parent2" presStyleLbl="revTx" presStyleIdx="1" presStyleCnt="5">
        <dgm:presLayoutVars>
          <dgm:chMax val="1"/>
          <dgm:chPref val="1"/>
          <dgm:bulletEnabled val="1"/>
        </dgm:presLayoutVars>
      </dgm:prSet>
      <dgm:spPr/>
      <dgm:t>
        <a:bodyPr/>
        <a:lstStyle/>
        <a:p>
          <a:endParaRPr lang="en-US"/>
        </a:p>
      </dgm:t>
    </dgm:pt>
    <dgm:pt modelId="{3E114C2A-7C62-4EE3-9359-FAB68ACF8EA4}" type="pres">
      <dgm:prSet presAssocID="{37624082-652A-456D-AB92-72E6A148F543}" presName="Accent3" presStyleCnt="0"/>
      <dgm:spPr/>
    </dgm:pt>
    <dgm:pt modelId="{2B714FA9-69A4-4A47-A380-45E6B596B68C}" type="pres">
      <dgm:prSet presAssocID="{37624082-652A-456D-AB92-72E6A148F543}" presName="Accent" presStyleLbl="node1" presStyleIdx="2" presStyleCnt="5"/>
      <dgm:spPr/>
    </dgm:pt>
    <dgm:pt modelId="{E58FBF39-02CF-4F54-9F90-C0EE17D206D0}" type="pres">
      <dgm:prSet presAssocID="{37624082-652A-456D-AB92-72E6A148F543}" presName="Parent3" presStyleLbl="revTx" presStyleIdx="2" presStyleCnt="5">
        <dgm:presLayoutVars>
          <dgm:chMax val="1"/>
          <dgm:chPref val="1"/>
          <dgm:bulletEnabled val="1"/>
        </dgm:presLayoutVars>
      </dgm:prSet>
      <dgm:spPr/>
      <dgm:t>
        <a:bodyPr/>
        <a:lstStyle/>
        <a:p>
          <a:endParaRPr lang="en-US"/>
        </a:p>
      </dgm:t>
    </dgm:pt>
    <dgm:pt modelId="{CA3AC917-B8A3-4D81-9426-3B1932D2C15B}" type="pres">
      <dgm:prSet presAssocID="{22739945-0BD5-4728-A3F3-11F74E1D18AB}" presName="Accent4" presStyleCnt="0"/>
      <dgm:spPr/>
    </dgm:pt>
    <dgm:pt modelId="{B1031E2E-50CE-48C9-A66C-6E0CD0651CB7}" type="pres">
      <dgm:prSet presAssocID="{22739945-0BD5-4728-A3F3-11F74E1D18AB}" presName="Accent" presStyleLbl="node1" presStyleIdx="3" presStyleCnt="5"/>
      <dgm:spPr/>
    </dgm:pt>
    <dgm:pt modelId="{142DD9D2-8968-425B-B46B-63D30EB2675D}" type="pres">
      <dgm:prSet presAssocID="{22739945-0BD5-4728-A3F3-11F74E1D18AB}" presName="Parent4" presStyleLbl="revTx" presStyleIdx="3" presStyleCnt="5">
        <dgm:presLayoutVars>
          <dgm:chMax val="1"/>
          <dgm:chPref val="1"/>
          <dgm:bulletEnabled val="1"/>
        </dgm:presLayoutVars>
      </dgm:prSet>
      <dgm:spPr/>
      <dgm:t>
        <a:bodyPr/>
        <a:lstStyle/>
        <a:p>
          <a:endParaRPr lang="en-US"/>
        </a:p>
      </dgm:t>
    </dgm:pt>
    <dgm:pt modelId="{FB0C25BD-FC23-4654-A5A7-4243C9FA76A9}" type="pres">
      <dgm:prSet presAssocID="{EE2F27AF-26C8-42F4-B7F9-55D63A9C14BE}" presName="Accent5" presStyleCnt="0"/>
      <dgm:spPr/>
    </dgm:pt>
    <dgm:pt modelId="{70D744E6-AE85-4F24-A537-CDADACA49DDD}" type="pres">
      <dgm:prSet presAssocID="{EE2F27AF-26C8-42F4-B7F9-55D63A9C14BE}" presName="Accent" presStyleLbl="node1" presStyleIdx="4" presStyleCnt="5"/>
      <dgm:spPr/>
    </dgm:pt>
    <dgm:pt modelId="{F40B5CD5-9A70-47E2-B915-70BC1BE5B8A3}" type="pres">
      <dgm:prSet presAssocID="{EE2F27AF-26C8-42F4-B7F9-55D63A9C14BE}" presName="Parent5" presStyleLbl="revTx" presStyleIdx="4" presStyleCnt="5">
        <dgm:presLayoutVars>
          <dgm:chMax val="1"/>
          <dgm:chPref val="1"/>
          <dgm:bulletEnabled val="1"/>
        </dgm:presLayoutVars>
      </dgm:prSet>
      <dgm:spPr/>
      <dgm:t>
        <a:bodyPr/>
        <a:lstStyle/>
        <a:p>
          <a:endParaRPr lang="en-US"/>
        </a:p>
      </dgm:t>
    </dgm:pt>
  </dgm:ptLst>
  <dgm:cxnLst>
    <dgm:cxn modelId="{15D911A6-0E1B-423B-AD1E-5AF135B7DB39}" type="presOf" srcId="{37624082-652A-456D-AB92-72E6A148F543}" destId="{E58FBF39-02CF-4F54-9F90-C0EE17D206D0}" srcOrd="0" destOrd="0" presId="urn:microsoft.com/office/officeart/2009/layout/CircleArrowProcess"/>
    <dgm:cxn modelId="{FCD46694-CBD3-4A34-8B4C-E99C7481A7A0}" type="presOf" srcId="{EE2F27AF-26C8-42F4-B7F9-55D63A9C14BE}" destId="{F40B5CD5-9A70-47E2-B915-70BC1BE5B8A3}" srcOrd="0" destOrd="0" presId="urn:microsoft.com/office/officeart/2009/layout/CircleArrowProcess"/>
    <dgm:cxn modelId="{633BC894-65BB-49D5-BE05-92E8F8E5B737}" srcId="{E996438D-1091-4D94-9111-1F9D141F51FE}" destId="{37624082-652A-456D-AB92-72E6A148F543}" srcOrd="2" destOrd="0" parTransId="{F8D81C61-CA24-4847-BE11-2BC2FEC4F17E}" sibTransId="{BC3816D2-1C26-4A9E-95C9-FDE21743E307}"/>
    <dgm:cxn modelId="{39B76C0B-9A66-4B0A-A3E3-030835ADA4C6}" srcId="{E996438D-1091-4D94-9111-1F9D141F51FE}" destId="{22739945-0BD5-4728-A3F3-11F74E1D18AB}" srcOrd="3" destOrd="0" parTransId="{CE4EAC07-7B9A-4E09-96A6-2199503A8C90}" sibTransId="{E83A24C5-7C3F-4398-AFB7-90AC6220B10A}"/>
    <dgm:cxn modelId="{2532A0AC-7398-4C46-8D3F-0B58DFDAC78A}" type="presOf" srcId="{DB1D475B-6600-4ADA-8B05-A82760E70B65}" destId="{9957E046-0896-4EF4-B11A-B863DFD9EA7A}" srcOrd="0" destOrd="0" presId="urn:microsoft.com/office/officeart/2009/layout/CircleArrowProcess"/>
    <dgm:cxn modelId="{C9499EC4-CAAC-4D79-91DF-9B35A0271141}" srcId="{E996438D-1091-4D94-9111-1F9D141F51FE}" destId="{DB1D475B-6600-4ADA-8B05-A82760E70B65}" srcOrd="0" destOrd="0" parTransId="{56CF5D39-D06D-48D8-9222-AA574A51CFB8}" sibTransId="{D2A5F4A1-7CD5-43F3-BC51-4A35259D17E3}"/>
    <dgm:cxn modelId="{8FCBC2E8-EB89-4BE6-85C2-C3FE66E077E4}" type="presOf" srcId="{E996438D-1091-4D94-9111-1F9D141F51FE}" destId="{8137A998-7A4C-4FEB-92F2-241C51B47A0B}" srcOrd="0" destOrd="0" presId="urn:microsoft.com/office/officeart/2009/layout/CircleArrowProcess"/>
    <dgm:cxn modelId="{F021A12D-522A-4021-89DD-BFBAE523CEFD}" type="presOf" srcId="{22739945-0BD5-4728-A3F3-11F74E1D18AB}" destId="{142DD9D2-8968-425B-B46B-63D30EB2675D}" srcOrd="0" destOrd="0" presId="urn:microsoft.com/office/officeart/2009/layout/CircleArrowProcess"/>
    <dgm:cxn modelId="{4A5317C7-CACC-4F18-B919-93B5005148D2}" srcId="{E996438D-1091-4D94-9111-1F9D141F51FE}" destId="{CBCA0CAA-A9E8-41D0-913C-761953A628C0}" srcOrd="1" destOrd="0" parTransId="{B68F00A6-AF5F-4CF7-8FC3-FB4878605AD3}" sibTransId="{8967F010-6263-4F4E-8C17-9E569BC424BA}"/>
    <dgm:cxn modelId="{C294AA03-0350-4FF8-9989-95156BB745D8}" srcId="{E996438D-1091-4D94-9111-1F9D141F51FE}" destId="{EE2F27AF-26C8-42F4-B7F9-55D63A9C14BE}" srcOrd="4" destOrd="0" parTransId="{73783B61-9225-43A7-A799-3781D52A416B}" sibTransId="{879CCD2C-CC1B-4A65-8928-653E9DFD31F2}"/>
    <dgm:cxn modelId="{87546B23-00CC-4B96-89A8-10C6B5B859D1}" type="presOf" srcId="{CBCA0CAA-A9E8-41D0-913C-761953A628C0}" destId="{7E087F28-0862-4550-9FE2-5D15EFE4C9DF}" srcOrd="0" destOrd="0" presId="urn:microsoft.com/office/officeart/2009/layout/CircleArrowProcess"/>
    <dgm:cxn modelId="{0C9B824B-D337-4097-ADA2-F9265DD46F1A}" type="presParOf" srcId="{8137A998-7A4C-4FEB-92F2-241C51B47A0B}" destId="{65963A77-5EAD-4D8E-AF2B-955C949BEF9A}" srcOrd="0" destOrd="0" presId="urn:microsoft.com/office/officeart/2009/layout/CircleArrowProcess"/>
    <dgm:cxn modelId="{25893903-D8DE-46F9-B21E-F10F27DA855F}" type="presParOf" srcId="{65963A77-5EAD-4D8E-AF2B-955C949BEF9A}" destId="{911827D4-6034-46D6-B902-20D5F3B053DE}" srcOrd="0" destOrd="0" presId="urn:microsoft.com/office/officeart/2009/layout/CircleArrowProcess"/>
    <dgm:cxn modelId="{F4FDCF45-7082-455C-BEE0-B13D47549C59}" type="presParOf" srcId="{8137A998-7A4C-4FEB-92F2-241C51B47A0B}" destId="{9957E046-0896-4EF4-B11A-B863DFD9EA7A}" srcOrd="1" destOrd="0" presId="urn:microsoft.com/office/officeart/2009/layout/CircleArrowProcess"/>
    <dgm:cxn modelId="{34F284DC-1B72-4E42-B1B0-9F83A38DE649}" type="presParOf" srcId="{8137A998-7A4C-4FEB-92F2-241C51B47A0B}" destId="{A5C8D08B-0CC7-4438-8789-080DF2376AF7}" srcOrd="2" destOrd="0" presId="urn:microsoft.com/office/officeart/2009/layout/CircleArrowProcess"/>
    <dgm:cxn modelId="{C812D1ED-F779-400E-8F09-792D304A9D03}" type="presParOf" srcId="{A5C8D08B-0CC7-4438-8789-080DF2376AF7}" destId="{7900C8A2-F09A-486E-9963-472522DDBAC3}" srcOrd="0" destOrd="0" presId="urn:microsoft.com/office/officeart/2009/layout/CircleArrowProcess"/>
    <dgm:cxn modelId="{0DB44F05-D6DE-4EFF-9F38-EF16FCC3D801}" type="presParOf" srcId="{8137A998-7A4C-4FEB-92F2-241C51B47A0B}" destId="{7E087F28-0862-4550-9FE2-5D15EFE4C9DF}" srcOrd="3" destOrd="0" presId="urn:microsoft.com/office/officeart/2009/layout/CircleArrowProcess"/>
    <dgm:cxn modelId="{B5315448-640B-4E69-BE29-306D7BCD548C}" type="presParOf" srcId="{8137A998-7A4C-4FEB-92F2-241C51B47A0B}" destId="{3E114C2A-7C62-4EE3-9359-FAB68ACF8EA4}" srcOrd="4" destOrd="0" presId="urn:microsoft.com/office/officeart/2009/layout/CircleArrowProcess"/>
    <dgm:cxn modelId="{8523B4E7-57BC-486C-91DD-173C5A754A97}" type="presParOf" srcId="{3E114C2A-7C62-4EE3-9359-FAB68ACF8EA4}" destId="{2B714FA9-69A4-4A47-A380-45E6B596B68C}" srcOrd="0" destOrd="0" presId="urn:microsoft.com/office/officeart/2009/layout/CircleArrowProcess"/>
    <dgm:cxn modelId="{EE5EA713-5D7C-489D-89EF-104C06B8045B}" type="presParOf" srcId="{8137A998-7A4C-4FEB-92F2-241C51B47A0B}" destId="{E58FBF39-02CF-4F54-9F90-C0EE17D206D0}" srcOrd="5" destOrd="0" presId="urn:microsoft.com/office/officeart/2009/layout/CircleArrowProcess"/>
    <dgm:cxn modelId="{488FBE04-03D8-49D3-8CCD-2D3A6933A348}" type="presParOf" srcId="{8137A998-7A4C-4FEB-92F2-241C51B47A0B}" destId="{CA3AC917-B8A3-4D81-9426-3B1932D2C15B}" srcOrd="6" destOrd="0" presId="urn:microsoft.com/office/officeart/2009/layout/CircleArrowProcess"/>
    <dgm:cxn modelId="{AD0C197D-41AD-495A-96AC-77BEFFBDF588}" type="presParOf" srcId="{CA3AC917-B8A3-4D81-9426-3B1932D2C15B}" destId="{B1031E2E-50CE-48C9-A66C-6E0CD0651CB7}" srcOrd="0" destOrd="0" presId="urn:microsoft.com/office/officeart/2009/layout/CircleArrowProcess"/>
    <dgm:cxn modelId="{BAE8CBB5-D773-4177-8031-379E11EF299E}" type="presParOf" srcId="{8137A998-7A4C-4FEB-92F2-241C51B47A0B}" destId="{142DD9D2-8968-425B-B46B-63D30EB2675D}" srcOrd="7" destOrd="0" presId="urn:microsoft.com/office/officeart/2009/layout/CircleArrowProcess"/>
    <dgm:cxn modelId="{3E6D2E63-6BCF-4019-B4A9-C7306035B69B}" type="presParOf" srcId="{8137A998-7A4C-4FEB-92F2-241C51B47A0B}" destId="{FB0C25BD-FC23-4654-A5A7-4243C9FA76A9}" srcOrd="8" destOrd="0" presId="urn:microsoft.com/office/officeart/2009/layout/CircleArrowProcess"/>
    <dgm:cxn modelId="{7EE232A1-4051-4F4A-B63E-A32176EC7BC7}" type="presParOf" srcId="{FB0C25BD-FC23-4654-A5A7-4243C9FA76A9}" destId="{70D744E6-AE85-4F24-A537-CDADACA49DDD}" srcOrd="0" destOrd="0" presId="urn:microsoft.com/office/officeart/2009/layout/CircleArrowProcess"/>
    <dgm:cxn modelId="{2EAD2787-95E6-4BD1-B157-DC72C42C5C53}" type="presParOf" srcId="{8137A998-7A4C-4FEB-92F2-241C51B47A0B}" destId="{F40B5CD5-9A70-47E2-B915-70BC1BE5B8A3}"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chemeClr val="bg1"/>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a:solidFill>
          <a:srgbClr val="FFFF00">
            <a:alpha val="90000"/>
          </a:srgbClr>
        </a:solidFill>
      </dgm:spPr>
      <dgm:t>
        <a:bodyPr/>
        <a:lstStyle/>
        <a:p>
          <a:pPr algn="ctr"/>
          <a:r>
            <a:rPr lang="en-US" sz="2400" b="1" dirty="0" smtClean="0"/>
            <a:t>Reflection and Planning</a:t>
          </a:r>
          <a:endParaRPr lang="en-US" sz="2400" b="1"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4667" custScaleY="765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4667" custScaleY="7659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24667" custScaleY="7659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24667" custScaleY="76598">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524667" custScaleY="76598">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24667" custScaleY="76598" custLinFactNeighborX="729">
        <dgm:presLayoutVars>
          <dgm:bulletEnabled val="1"/>
        </dgm:presLayoutVars>
      </dgm:prSet>
      <dgm:spPr/>
      <dgm:t>
        <a:bodyPr/>
        <a:lstStyle/>
        <a:p>
          <a:endParaRPr lang="en-US"/>
        </a:p>
      </dgm:t>
    </dgm:pt>
  </dgm:ptLst>
  <dgm:cxnLst>
    <dgm:cxn modelId="{C1C10D65-1289-4BEA-997F-BD93DEBD38FF}" srcId="{C49DE7C9-3CCD-4A68-9AF1-4959318AB8CE}" destId="{E2B7F8FC-10AD-4B06-B4C7-BEB6C56223E7}" srcOrd="3" destOrd="0" parTransId="{EF4E6064-2222-4025-843B-774CAA10FB18}" sibTransId="{9BB11CBE-9A47-48DD-82A9-CC34A552E213}"/>
    <dgm:cxn modelId="{761C7719-62ED-4321-B64C-A288134CF538}" type="presOf" srcId="{BC6540E0-3144-49F0-80D0-9F9B86DC9743}" destId="{19D262A1-4F11-47A2-91BC-C1BB23103FA7}" srcOrd="0" destOrd="0" presId="urn:microsoft.com/office/officeart/2005/8/layout/hierarchy3"/>
    <dgm:cxn modelId="{205E6DD6-FC22-48C0-B229-6290B940553A}" type="presOf" srcId="{58DCE318-75B7-47FE-8525-3043B002245B}" destId="{9825A28B-C7C5-4204-94C3-E8D7000EEC4F}"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5F7EBDE3-B5F2-48DD-97F1-95231FDB7822}" type="presOf" srcId="{C49DE7C9-3CCD-4A68-9AF1-4959318AB8CE}" destId="{01013C70-3796-4887-98D0-B93D667D085C}" srcOrd="1"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81C1BAD9-1699-4A62-BD86-579ECF3B180F}" srcId="{C49DE7C9-3CCD-4A68-9AF1-4959318AB8CE}" destId="{8691F7BC-3BF2-4274-8C3C-961D302C3E80}" srcOrd="2" destOrd="0" parTransId="{40CAD029-3C99-4E8D-98B4-2953D52807B2}" sibTransId="{D629FD8A-4EA6-48BE-92AB-3785C7AE23E0}"/>
    <dgm:cxn modelId="{1513AEBA-FC02-4D73-9704-1BC68DE99D8F}" type="presOf" srcId="{B217A518-BEE6-4DD9-9286-89D1EA55A1ED}" destId="{96FF3DE8-3675-4CB8-B07C-3DCAFF305E01}" srcOrd="0" destOrd="0" presId="urn:microsoft.com/office/officeart/2005/8/layout/hierarchy3"/>
    <dgm:cxn modelId="{EB1E3F4C-8006-4C52-85BD-2674D5A80127}" type="presOf" srcId="{341FAF17-635B-4F4F-B082-017E972455B5}" destId="{D6D83934-8F65-4CE3-BDF6-A562D014C213}"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1F14077A-DA69-4118-8DCB-C18235300405}" srcId="{B217A518-BEE6-4DD9-9286-89D1EA55A1ED}" destId="{C49DE7C9-3CCD-4A68-9AF1-4959318AB8CE}" srcOrd="0" destOrd="0" parTransId="{56D9DDAE-EE37-44E5-B4BB-BEF2BDF040B6}" sibTransId="{ED450566-2D8F-4675-ABE7-01F032F94DCF}"/>
    <dgm:cxn modelId="{49DBE628-BD06-493F-B772-BEDFD20AAF2D}" type="presOf" srcId="{E2B7F8FC-10AD-4B06-B4C7-BEB6C56223E7}" destId="{885DB2E2-94C8-4BD6-A25B-A6DF9906D3CD}" srcOrd="0" destOrd="0" presId="urn:microsoft.com/office/officeart/2005/8/layout/hierarchy3"/>
    <dgm:cxn modelId="{F8FA6D31-4A7A-470D-9CC6-77CF13436E27}" type="presOf" srcId="{40CAD029-3C99-4E8D-98B4-2953D52807B2}" destId="{0ECFACD2-E546-4248-9C0E-3A50A1F0895C}" srcOrd="0" destOrd="0" presId="urn:microsoft.com/office/officeart/2005/8/layout/hierarchy3"/>
    <dgm:cxn modelId="{D14D8F59-F9F6-4651-839E-9C1378998D10}" type="presOf" srcId="{EF8DE587-9847-40DC-9A6D-C684684E3EAA}" destId="{0912B255-822D-42AD-8D51-EAD24CC90B92}" srcOrd="0" destOrd="0" presId="urn:microsoft.com/office/officeart/2005/8/layout/hierarchy3"/>
    <dgm:cxn modelId="{85BD56BB-166F-424F-B09B-D109A2D03361}" type="presOf" srcId="{8C238388-DF82-4EF2-9204-809B310B1FB3}" destId="{DE7641CE-B900-42CE-95C2-E273ADCC88DD}" srcOrd="0" destOrd="0" presId="urn:microsoft.com/office/officeart/2005/8/layout/hierarchy3"/>
    <dgm:cxn modelId="{90631D60-2CD0-4DDB-AEAB-F77ED4654EB8}" type="presOf" srcId="{8691F7BC-3BF2-4274-8C3C-961D302C3E80}" destId="{ABA4AD6F-2F38-4BDD-9216-4EDB340AA554}" srcOrd="0" destOrd="0" presId="urn:microsoft.com/office/officeart/2005/8/layout/hierarchy3"/>
    <dgm:cxn modelId="{90065C5A-3B5B-47B5-9A31-A139ED402798}" type="presOf" srcId="{7D0CC601-3257-4A22-84A7-2E6DB456EE43}" destId="{4023C7BC-B81F-415D-9331-3B05B09BCB9D}" srcOrd="0" destOrd="0" presId="urn:microsoft.com/office/officeart/2005/8/layout/hierarchy3"/>
    <dgm:cxn modelId="{9DF97371-64A0-4894-82B4-F8EC7E1612D7}" type="presOf" srcId="{EF4E6064-2222-4025-843B-774CAA10FB18}" destId="{0406E04E-E93F-457E-87F7-A76954C0A595}" srcOrd="0" destOrd="0" presId="urn:microsoft.com/office/officeart/2005/8/layout/hierarchy3"/>
    <dgm:cxn modelId="{C5065809-C150-4907-9C39-9BBBDE0D279D}" type="presOf" srcId="{4CEF7E45-4567-436B-A172-35DEBBA146F4}" destId="{EAE06A4B-E2F4-450E-A32E-CE90F69ACE9D}"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A9AD8736-71EE-4FA4-AE20-899B84FFED96}" type="presOf" srcId="{875902B6-D7AA-46D0-A995-D11880EA2FD1}" destId="{30415E90-D52D-48D0-83BA-D69F81D22A24}" srcOrd="0" destOrd="0" presId="urn:microsoft.com/office/officeart/2005/8/layout/hierarchy3"/>
    <dgm:cxn modelId="{2275F728-2940-40C8-AAC6-5E199DB57A50}" type="presOf" srcId="{C49DE7C9-3CCD-4A68-9AF1-4959318AB8CE}" destId="{18B331A4-2A99-4364-B5B4-8854F2CECE91}" srcOrd="0" destOrd="0" presId="urn:microsoft.com/office/officeart/2005/8/layout/hierarchy3"/>
    <dgm:cxn modelId="{722A01D8-BE12-4138-AE78-94CA99C46432}" type="presParOf" srcId="{96FF3DE8-3675-4CB8-B07C-3DCAFF305E01}" destId="{9DD75A0C-E450-4BE0-810F-123BF65818C1}" srcOrd="0" destOrd="0" presId="urn:microsoft.com/office/officeart/2005/8/layout/hierarchy3"/>
    <dgm:cxn modelId="{DB11EBA0-3868-4659-A47C-17A7B0B77596}" type="presParOf" srcId="{9DD75A0C-E450-4BE0-810F-123BF65818C1}" destId="{0A884521-68A1-4C12-8831-974241E448AA}" srcOrd="0" destOrd="0" presId="urn:microsoft.com/office/officeart/2005/8/layout/hierarchy3"/>
    <dgm:cxn modelId="{0BC23CEA-81EF-4457-A270-5EE90E2ABB21}" type="presParOf" srcId="{0A884521-68A1-4C12-8831-974241E448AA}" destId="{18B331A4-2A99-4364-B5B4-8854F2CECE91}" srcOrd="0" destOrd="0" presId="urn:microsoft.com/office/officeart/2005/8/layout/hierarchy3"/>
    <dgm:cxn modelId="{FF2059FE-D508-43BD-BD23-E4E3B29F0FD0}" type="presParOf" srcId="{0A884521-68A1-4C12-8831-974241E448AA}" destId="{01013C70-3796-4887-98D0-B93D667D085C}" srcOrd="1" destOrd="0" presId="urn:microsoft.com/office/officeart/2005/8/layout/hierarchy3"/>
    <dgm:cxn modelId="{F889544A-CD41-4B7F-94B7-37DD56C6D028}" type="presParOf" srcId="{9DD75A0C-E450-4BE0-810F-123BF65818C1}" destId="{7530FBDF-F41C-4729-BAE1-3909AC81C7F2}" srcOrd="1" destOrd="0" presId="urn:microsoft.com/office/officeart/2005/8/layout/hierarchy3"/>
    <dgm:cxn modelId="{F6BDB587-BE48-4C6D-9FD5-91BD78E3BB3B}" type="presParOf" srcId="{7530FBDF-F41C-4729-BAE1-3909AC81C7F2}" destId="{0912B255-822D-42AD-8D51-EAD24CC90B92}" srcOrd="0" destOrd="0" presId="urn:microsoft.com/office/officeart/2005/8/layout/hierarchy3"/>
    <dgm:cxn modelId="{E95D78B1-D78D-455F-A8F5-4F942CACE90F}" type="presParOf" srcId="{7530FBDF-F41C-4729-BAE1-3909AC81C7F2}" destId="{30415E90-D52D-48D0-83BA-D69F81D22A24}" srcOrd="1" destOrd="0" presId="urn:microsoft.com/office/officeart/2005/8/layout/hierarchy3"/>
    <dgm:cxn modelId="{3CDCBC8C-AD16-462C-845A-02D61944D701}" type="presParOf" srcId="{7530FBDF-F41C-4729-BAE1-3909AC81C7F2}" destId="{19D262A1-4F11-47A2-91BC-C1BB23103FA7}" srcOrd="2" destOrd="0" presId="urn:microsoft.com/office/officeart/2005/8/layout/hierarchy3"/>
    <dgm:cxn modelId="{DF5E56D4-EEB0-4D8C-9159-FC5AC2D3EA3B}" type="presParOf" srcId="{7530FBDF-F41C-4729-BAE1-3909AC81C7F2}" destId="{9825A28B-C7C5-4204-94C3-E8D7000EEC4F}" srcOrd="3" destOrd="0" presId="urn:microsoft.com/office/officeart/2005/8/layout/hierarchy3"/>
    <dgm:cxn modelId="{67D9B3CB-0DB6-4E92-85B9-AA85915CFCC2}" type="presParOf" srcId="{7530FBDF-F41C-4729-BAE1-3909AC81C7F2}" destId="{0ECFACD2-E546-4248-9C0E-3A50A1F0895C}" srcOrd="4" destOrd="0" presId="urn:microsoft.com/office/officeart/2005/8/layout/hierarchy3"/>
    <dgm:cxn modelId="{6C9CB7BD-C2DE-431F-8135-61CCFBE4D031}" type="presParOf" srcId="{7530FBDF-F41C-4729-BAE1-3909AC81C7F2}" destId="{ABA4AD6F-2F38-4BDD-9216-4EDB340AA554}" srcOrd="5" destOrd="0" presId="urn:microsoft.com/office/officeart/2005/8/layout/hierarchy3"/>
    <dgm:cxn modelId="{FE338A8C-CD90-4C44-9AED-DBC166F4EB87}" type="presParOf" srcId="{7530FBDF-F41C-4729-BAE1-3909AC81C7F2}" destId="{0406E04E-E93F-457E-87F7-A76954C0A595}" srcOrd="6" destOrd="0" presId="urn:microsoft.com/office/officeart/2005/8/layout/hierarchy3"/>
    <dgm:cxn modelId="{E834D70A-5AD1-42E5-9A08-1747F6FCA15A}" type="presParOf" srcId="{7530FBDF-F41C-4729-BAE1-3909AC81C7F2}" destId="{885DB2E2-94C8-4BD6-A25B-A6DF9906D3CD}" srcOrd="7" destOrd="0" presId="urn:microsoft.com/office/officeart/2005/8/layout/hierarchy3"/>
    <dgm:cxn modelId="{E3836A2C-9C67-4983-8B32-17AF07EF8EB3}" type="presParOf" srcId="{7530FBDF-F41C-4729-BAE1-3909AC81C7F2}" destId="{EAE06A4B-E2F4-450E-A32E-CE90F69ACE9D}" srcOrd="8" destOrd="0" presId="urn:microsoft.com/office/officeart/2005/8/layout/hierarchy3"/>
    <dgm:cxn modelId="{B4CA7B53-EB22-4978-88D6-8F41E0B6C87E}" type="presParOf" srcId="{7530FBDF-F41C-4729-BAE1-3909AC81C7F2}" destId="{DE7641CE-B900-42CE-95C2-E273ADCC88DD}" srcOrd="9" destOrd="0" presId="urn:microsoft.com/office/officeart/2005/8/layout/hierarchy3"/>
    <dgm:cxn modelId="{235AFA69-DD1C-451B-B053-B168D66D9546}" type="presParOf" srcId="{7530FBDF-F41C-4729-BAE1-3909AC81C7F2}" destId="{D6D83934-8F65-4CE3-BDF6-A562D014C213}" srcOrd="10" destOrd="0" presId="urn:microsoft.com/office/officeart/2005/8/layout/hierarchy3"/>
    <dgm:cxn modelId="{AB78F819-8C38-4DE7-83E3-7B783712FB5D}"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400" b="1" dirty="0" smtClean="0">
              <a:effectLst/>
            </a:rPr>
            <a:t>Successes and Challenges</a:t>
          </a:r>
          <a:endParaRPr lang="en-US" sz="2400" b="1"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chemeClr val="bg1"/>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custScaleY="82773" custLinFactNeighborY="2143">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6287" custScaleY="82430"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26338" custScaleY="8338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26287" custScaleY="82194">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526287" custScaleY="84061">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26287" custScaleY="82668" custLinFactNeighborX="-4476">
        <dgm:presLayoutVars>
          <dgm:bulletEnabled val="1"/>
        </dgm:presLayoutVars>
      </dgm:prSet>
      <dgm:spPr/>
      <dgm:t>
        <a:bodyPr/>
        <a:lstStyle/>
        <a:p>
          <a:endParaRPr lang="en-US"/>
        </a:p>
      </dgm:t>
    </dgm:pt>
  </dgm:ptLst>
  <dgm:cxnLst>
    <dgm:cxn modelId="{0F7EE26F-F6DE-4810-AC6E-D74AE33D4A54}" type="presOf" srcId="{875902B6-D7AA-46D0-A995-D11880EA2FD1}" destId="{30415E90-D52D-48D0-83BA-D69F81D22A24}" srcOrd="0" destOrd="0" presId="urn:microsoft.com/office/officeart/2005/8/layout/hierarchy3"/>
    <dgm:cxn modelId="{6DF0513C-9A2D-4F69-9EEA-8C96AC6F03AA}" type="presOf" srcId="{B217A518-BEE6-4DD9-9286-89D1EA55A1ED}" destId="{96FF3DE8-3675-4CB8-B07C-3DCAFF305E0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D5E35D9D-2901-4237-9F98-118F45482C6A}" type="presOf" srcId="{C49DE7C9-3CCD-4A68-9AF1-4959318AB8CE}" destId="{01013C70-3796-4887-98D0-B93D667D085C}" srcOrd="1" destOrd="0" presId="urn:microsoft.com/office/officeart/2005/8/layout/hierarchy3"/>
    <dgm:cxn modelId="{BA7AD2D0-A31B-4FC1-A999-B782E729425B}" type="presOf" srcId="{40CAD029-3C99-4E8D-98B4-2953D52807B2}" destId="{0ECFACD2-E546-4248-9C0E-3A50A1F0895C}"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7C36E0D6-284E-4CCD-8368-61B95F0B0F16}" type="presOf" srcId="{E2B7F8FC-10AD-4B06-B4C7-BEB6C56223E7}" destId="{885DB2E2-94C8-4BD6-A25B-A6DF9906D3CD}"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E6328B09-9993-4009-AC28-25B24ED7141B}" type="presOf" srcId="{EF8DE587-9847-40DC-9A6D-C684684E3EAA}" destId="{0912B255-822D-42AD-8D51-EAD24CC90B92}"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71A52077-7DB9-4BF0-8BA8-8AEB4DE98D2E}" type="presOf" srcId="{C49DE7C9-3CCD-4A68-9AF1-4959318AB8CE}" destId="{18B331A4-2A99-4364-B5B4-8854F2CECE91}" srcOrd="0" destOrd="0" presId="urn:microsoft.com/office/officeart/2005/8/layout/hierarchy3"/>
    <dgm:cxn modelId="{41CFD334-0A22-4E6C-BF78-FDDB64BCF3C4}" type="presOf" srcId="{4CEF7E45-4567-436B-A172-35DEBBA146F4}" destId="{EAE06A4B-E2F4-450E-A32E-CE90F69ACE9D}"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09085AEB-168B-45F8-BFDD-B20960691C9E}" type="presOf" srcId="{7D0CC601-3257-4A22-84A7-2E6DB456EE43}" destId="{4023C7BC-B81F-415D-9331-3B05B09BCB9D}" srcOrd="0" destOrd="0" presId="urn:microsoft.com/office/officeart/2005/8/layout/hierarchy3"/>
    <dgm:cxn modelId="{2E86A1D4-1412-4FC2-9D46-FB390A410E66}" type="presOf" srcId="{EF4E6064-2222-4025-843B-774CAA10FB18}" destId="{0406E04E-E93F-457E-87F7-A76954C0A595}" srcOrd="0" destOrd="0" presId="urn:microsoft.com/office/officeart/2005/8/layout/hierarchy3"/>
    <dgm:cxn modelId="{1DA85E06-24D7-48F0-BD06-F2B52B75B887}" type="presOf" srcId="{8691F7BC-3BF2-4274-8C3C-961D302C3E80}" destId="{ABA4AD6F-2F38-4BDD-9216-4EDB340AA554}" srcOrd="0" destOrd="0" presId="urn:microsoft.com/office/officeart/2005/8/layout/hierarchy3"/>
    <dgm:cxn modelId="{46357E93-5D4F-45F8-B40D-1E4A16805E16}" type="presOf" srcId="{341FAF17-635B-4F4F-B082-017E972455B5}" destId="{D6D83934-8F65-4CE3-BDF6-A562D014C213}"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9B353E67-06FB-4AB5-ACA1-62453DE7C341}" type="presOf" srcId="{8C238388-DF82-4EF2-9204-809B310B1FB3}" destId="{DE7641CE-B900-42CE-95C2-E273ADCC88DD}" srcOrd="0" destOrd="0" presId="urn:microsoft.com/office/officeart/2005/8/layout/hierarchy3"/>
    <dgm:cxn modelId="{A6CFA14C-C5AE-45C7-8F3B-A03C7BB87637}" type="presOf" srcId="{58DCE318-75B7-47FE-8525-3043B002245B}" destId="{9825A28B-C7C5-4204-94C3-E8D7000EEC4F}" srcOrd="0" destOrd="0" presId="urn:microsoft.com/office/officeart/2005/8/layout/hierarchy3"/>
    <dgm:cxn modelId="{071235A8-8CCC-42C5-8773-F44753881F2C}" type="presOf" srcId="{BC6540E0-3144-49F0-80D0-9F9B86DC9743}" destId="{19D262A1-4F11-47A2-91BC-C1BB23103FA7}" srcOrd="0" destOrd="0" presId="urn:microsoft.com/office/officeart/2005/8/layout/hierarchy3"/>
    <dgm:cxn modelId="{8AC39884-328A-49B7-B910-D856AAD58736}" type="presParOf" srcId="{96FF3DE8-3675-4CB8-B07C-3DCAFF305E01}" destId="{9DD75A0C-E450-4BE0-810F-123BF65818C1}" srcOrd="0" destOrd="0" presId="urn:microsoft.com/office/officeart/2005/8/layout/hierarchy3"/>
    <dgm:cxn modelId="{95E006DB-5BBC-4814-B474-A96A7FD99609}" type="presParOf" srcId="{9DD75A0C-E450-4BE0-810F-123BF65818C1}" destId="{0A884521-68A1-4C12-8831-974241E448AA}" srcOrd="0" destOrd="0" presId="urn:microsoft.com/office/officeart/2005/8/layout/hierarchy3"/>
    <dgm:cxn modelId="{1E4A014A-5C35-4AC2-B876-6E567B7BA2A9}" type="presParOf" srcId="{0A884521-68A1-4C12-8831-974241E448AA}" destId="{18B331A4-2A99-4364-B5B4-8854F2CECE91}" srcOrd="0" destOrd="0" presId="urn:microsoft.com/office/officeart/2005/8/layout/hierarchy3"/>
    <dgm:cxn modelId="{A0EE7FA6-DA0B-4A53-8391-B372104258F6}" type="presParOf" srcId="{0A884521-68A1-4C12-8831-974241E448AA}" destId="{01013C70-3796-4887-98D0-B93D667D085C}" srcOrd="1" destOrd="0" presId="urn:microsoft.com/office/officeart/2005/8/layout/hierarchy3"/>
    <dgm:cxn modelId="{A35B7F75-EF65-4B5D-8186-E5D2CC13025E}" type="presParOf" srcId="{9DD75A0C-E450-4BE0-810F-123BF65818C1}" destId="{7530FBDF-F41C-4729-BAE1-3909AC81C7F2}" srcOrd="1" destOrd="0" presId="urn:microsoft.com/office/officeart/2005/8/layout/hierarchy3"/>
    <dgm:cxn modelId="{507E80CD-5990-4D1A-BB4F-023EC1186194}" type="presParOf" srcId="{7530FBDF-F41C-4729-BAE1-3909AC81C7F2}" destId="{0912B255-822D-42AD-8D51-EAD24CC90B92}" srcOrd="0" destOrd="0" presId="urn:microsoft.com/office/officeart/2005/8/layout/hierarchy3"/>
    <dgm:cxn modelId="{084C8EC0-AD1C-4F6E-834E-74AFB4EF821D}" type="presParOf" srcId="{7530FBDF-F41C-4729-BAE1-3909AC81C7F2}" destId="{30415E90-D52D-48D0-83BA-D69F81D22A24}" srcOrd="1" destOrd="0" presId="urn:microsoft.com/office/officeart/2005/8/layout/hierarchy3"/>
    <dgm:cxn modelId="{B5A5E636-1529-44C3-A9C7-A140BEDD0C7D}" type="presParOf" srcId="{7530FBDF-F41C-4729-BAE1-3909AC81C7F2}" destId="{19D262A1-4F11-47A2-91BC-C1BB23103FA7}" srcOrd="2" destOrd="0" presId="urn:microsoft.com/office/officeart/2005/8/layout/hierarchy3"/>
    <dgm:cxn modelId="{14C3ABC6-28F5-4F18-B86C-A497410D680C}" type="presParOf" srcId="{7530FBDF-F41C-4729-BAE1-3909AC81C7F2}" destId="{9825A28B-C7C5-4204-94C3-E8D7000EEC4F}" srcOrd="3" destOrd="0" presId="urn:microsoft.com/office/officeart/2005/8/layout/hierarchy3"/>
    <dgm:cxn modelId="{D9FF7AA3-3429-418A-86A4-DFD2025C0BC2}" type="presParOf" srcId="{7530FBDF-F41C-4729-BAE1-3909AC81C7F2}" destId="{0ECFACD2-E546-4248-9C0E-3A50A1F0895C}" srcOrd="4" destOrd="0" presId="urn:microsoft.com/office/officeart/2005/8/layout/hierarchy3"/>
    <dgm:cxn modelId="{1538D537-109A-4977-97D2-0FE80E847E33}" type="presParOf" srcId="{7530FBDF-F41C-4729-BAE1-3909AC81C7F2}" destId="{ABA4AD6F-2F38-4BDD-9216-4EDB340AA554}" srcOrd="5" destOrd="0" presId="urn:microsoft.com/office/officeart/2005/8/layout/hierarchy3"/>
    <dgm:cxn modelId="{58D0B53F-9DC5-41AC-AC84-124DBF47D752}" type="presParOf" srcId="{7530FBDF-F41C-4729-BAE1-3909AC81C7F2}" destId="{0406E04E-E93F-457E-87F7-A76954C0A595}" srcOrd="6" destOrd="0" presId="urn:microsoft.com/office/officeart/2005/8/layout/hierarchy3"/>
    <dgm:cxn modelId="{0C5C137B-7803-4768-8572-A40DEB1BEAD7}" type="presParOf" srcId="{7530FBDF-F41C-4729-BAE1-3909AC81C7F2}" destId="{885DB2E2-94C8-4BD6-A25B-A6DF9906D3CD}" srcOrd="7" destOrd="0" presId="urn:microsoft.com/office/officeart/2005/8/layout/hierarchy3"/>
    <dgm:cxn modelId="{2DABCE19-A9C0-4F3E-BDAD-101BA74C5B46}" type="presParOf" srcId="{7530FBDF-F41C-4729-BAE1-3909AC81C7F2}" destId="{EAE06A4B-E2F4-450E-A32E-CE90F69ACE9D}" srcOrd="8" destOrd="0" presId="urn:microsoft.com/office/officeart/2005/8/layout/hierarchy3"/>
    <dgm:cxn modelId="{416F2242-5FD3-401D-B8C2-93ECCD2C36FE}" type="presParOf" srcId="{7530FBDF-F41C-4729-BAE1-3909AC81C7F2}" destId="{DE7641CE-B900-42CE-95C2-E273ADCC88DD}" srcOrd="9" destOrd="0" presId="urn:microsoft.com/office/officeart/2005/8/layout/hierarchy3"/>
    <dgm:cxn modelId="{B63D22F0-F058-430C-B11F-4DCDC093C1D8}" type="presParOf" srcId="{7530FBDF-F41C-4729-BAE1-3909AC81C7F2}" destId="{D6D83934-8F65-4CE3-BDF6-A562D014C213}" srcOrd="10" destOrd="0" presId="urn:microsoft.com/office/officeart/2005/8/layout/hierarchy3"/>
    <dgm:cxn modelId="{DCC1D883-291B-4BD7-902B-C8FA3A056032}"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rgbClr val="FFFF85">
            <a:alpha val="90000"/>
          </a:srgbClr>
        </a:solidFill>
      </dgm:spPr>
      <dgm:t>
        <a:bodyPr/>
        <a:lstStyle/>
        <a:p>
          <a:pPr algn="ctr"/>
          <a:r>
            <a:rPr lang="en-US" sz="2400" b="1" dirty="0" smtClean="0"/>
            <a:t>Supporting Teachers in the Change Process</a:t>
          </a:r>
          <a:endParaRPr lang="en-US" sz="2400" b="1"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chemeClr val="bg1"/>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493738" custScaleY="765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493738" custScaleY="7588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493738" custScaleY="7489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493738" custScaleY="74509">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493738" custScaleY="74996">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493738" custScaleY="75688" custLinFactNeighborX="-1117" custLinFactNeighborY="1791">
        <dgm:presLayoutVars>
          <dgm:bulletEnabled val="1"/>
        </dgm:presLayoutVars>
      </dgm:prSet>
      <dgm:spPr/>
      <dgm:t>
        <a:bodyPr/>
        <a:lstStyle/>
        <a:p>
          <a:endParaRPr lang="en-US"/>
        </a:p>
      </dgm:t>
    </dgm:pt>
  </dgm:ptLst>
  <dgm:cxnLst>
    <dgm:cxn modelId="{6D138DC5-5054-4634-A174-1D5334F13188}" type="presOf" srcId="{875902B6-D7AA-46D0-A995-D11880EA2FD1}" destId="{30415E90-D52D-48D0-83BA-D69F81D22A24}" srcOrd="0" destOrd="0" presId="urn:microsoft.com/office/officeart/2005/8/layout/hierarchy3"/>
    <dgm:cxn modelId="{81BD86FA-5567-4AD2-8019-87FB85BDD6B9}" type="presOf" srcId="{EF4E6064-2222-4025-843B-774CAA10FB18}" destId="{0406E04E-E93F-457E-87F7-A76954C0A595}" srcOrd="0" destOrd="0" presId="urn:microsoft.com/office/officeart/2005/8/layout/hierarchy3"/>
    <dgm:cxn modelId="{0C5DA5F1-6745-426E-A9BA-3436A7FCC272}" type="presOf" srcId="{C49DE7C9-3CCD-4A68-9AF1-4959318AB8CE}" destId="{01013C70-3796-4887-98D0-B93D667D085C}" srcOrd="1" destOrd="0" presId="urn:microsoft.com/office/officeart/2005/8/layout/hierarchy3"/>
    <dgm:cxn modelId="{87044393-A660-4A24-847A-E53332F90AEF}" type="presOf" srcId="{40CAD029-3C99-4E8D-98B4-2953D52807B2}" destId="{0ECFACD2-E546-4248-9C0E-3A50A1F0895C}"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E4412840-DF62-4A28-97D1-BF3641585BDF}" type="presOf" srcId="{8C238388-DF82-4EF2-9204-809B310B1FB3}" destId="{DE7641CE-B900-42CE-95C2-E273ADCC88D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D442A676-925D-4B38-965F-C5AF8C4A1391}" type="presOf" srcId="{341FAF17-635B-4F4F-B082-017E972455B5}" destId="{D6D83934-8F65-4CE3-BDF6-A562D014C213}" srcOrd="0" destOrd="0" presId="urn:microsoft.com/office/officeart/2005/8/layout/hierarchy3"/>
    <dgm:cxn modelId="{2C187560-8D44-4A46-B856-334B5E84D75E}" type="presOf" srcId="{8691F7BC-3BF2-4274-8C3C-961D302C3E80}" destId="{ABA4AD6F-2F38-4BDD-9216-4EDB340AA554}" srcOrd="0" destOrd="0" presId="urn:microsoft.com/office/officeart/2005/8/layout/hierarchy3"/>
    <dgm:cxn modelId="{A8ECBE41-09FF-4E66-BA09-6B1E9B7FCDCD}" type="presOf" srcId="{B217A518-BEE6-4DD9-9286-89D1EA55A1ED}" destId="{96FF3DE8-3675-4CB8-B07C-3DCAFF305E01}"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0A4D758D-E71A-4461-A7C6-AAEB621DBFD2}" srcId="{C49DE7C9-3CCD-4A68-9AF1-4959318AB8CE}" destId="{58DCE318-75B7-47FE-8525-3043B002245B}" srcOrd="1" destOrd="0" parTransId="{BC6540E0-3144-49F0-80D0-9F9B86DC9743}" sibTransId="{BF559BCD-F96A-4782-96F3-9CA01DC5FE36}"/>
    <dgm:cxn modelId="{38FF192E-742D-49A0-9726-0F435028AB64}" type="presOf" srcId="{7D0CC601-3257-4A22-84A7-2E6DB456EE43}" destId="{4023C7BC-B81F-415D-9331-3B05B09BCB9D}"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A8634055-A45A-4EA0-B248-F08D959011C9}" type="presOf" srcId="{C49DE7C9-3CCD-4A68-9AF1-4959318AB8CE}" destId="{18B331A4-2A99-4364-B5B4-8854F2CECE91}"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6A92EE25-06B0-4B65-A5DA-1AC56BC3220B}" type="presOf" srcId="{E2B7F8FC-10AD-4B06-B4C7-BEB6C56223E7}" destId="{885DB2E2-94C8-4BD6-A25B-A6DF9906D3CD}" srcOrd="0" destOrd="0" presId="urn:microsoft.com/office/officeart/2005/8/layout/hierarchy3"/>
    <dgm:cxn modelId="{8F3F66A7-B073-41EC-BB52-B3DC7DA0C62A}" type="presOf" srcId="{EF8DE587-9847-40DC-9A6D-C684684E3EAA}" destId="{0912B255-822D-42AD-8D51-EAD24CC90B92}" srcOrd="0" destOrd="0" presId="urn:microsoft.com/office/officeart/2005/8/layout/hierarchy3"/>
    <dgm:cxn modelId="{D636AEE2-FA07-4EEE-93CF-309A9AAD8F62}" type="presOf" srcId="{58DCE318-75B7-47FE-8525-3043B002245B}" destId="{9825A28B-C7C5-4204-94C3-E8D7000EEC4F}" srcOrd="0" destOrd="0" presId="urn:microsoft.com/office/officeart/2005/8/layout/hierarchy3"/>
    <dgm:cxn modelId="{0EBA9EC6-BCA6-4A78-AFC9-18378E5DD869}" type="presOf" srcId="{BC6540E0-3144-49F0-80D0-9F9B86DC9743}" destId="{19D262A1-4F11-47A2-91BC-C1BB23103FA7}"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5998B479-5730-451B-A795-C2633410CDF6}" type="presOf" srcId="{4CEF7E45-4567-436B-A172-35DEBBA146F4}" destId="{EAE06A4B-E2F4-450E-A32E-CE90F69ACE9D}" srcOrd="0" destOrd="0" presId="urn:microsoft.com/office/officeart/2005/8/layout/hierarchy3"/>
    <dgm:cxn modelId="{79EEE315-1AAB-42A6-BCCD-B1EE94258879}" type="presParOf" srcId="{96FF3DE8-3675-4CB8-B07C-3DCAFF305E01}" destId="{9DD75A0C-E450-4BE0-810F-123BF65818C1}" srcOrd="0" destOrd="0" presId="urn:microsoft.com/office/officeart/2005/8/layout/hierarchy3"/>
    <dgm:cxn modelId="{BB6C1518-47B2-44D8-B3EC-415CC7161098}" type="presParOf" srcId="{9DD75A0C-E450-4BE0-810F-123BF65818C1}" destId="{0A884521-68A1-4C12-8831-974241E448AA}" srcOrd="0" destOrd="0" presId="urn:microsoft.com/office/officeart/2005/8/layout/hierarchy3"/>
    <dgm:cxn modelId="{9AFA0A9D-6AAA-4F68-8991-776FC471A2CC}" type="presParOf" srcId="{0A884521-68A1-4C12-8831-974241E448AA}" destId="{18B331A4-2A99-4364-B5B4-8854F2CECE91}" srcOrd="0" destOrd="0" presId="urn:microsoft.com/office/officeart/2005/8/layout/hierarchy3"/>
    <dgm:cxn modelId="{9CE585B0-6DCD-45AA-9F8D-FEE50685E313}" type="presParOf" srcId="{0A884521-68A1-4C12-8831-974241E448AA}" destId="{01013C70-3796-4887-98D0-B93D667D085C}" srcOrd="1" destOrd="0" presId="urn:microsoft.com/office/officeart/2005/8/layout/hierarchy3"/>
    <dgm:cxn modelId="{B0DC9A09-DC41-4FFE-9772-232352FCABDF}" type="presParOf" srcId="{9DD75A0C-E450-4BE0-810F-123BF65818C1}" destId="{7530FBDF-F41C-4729-BAE1-3909AC81C7F2}" srcOrd="1" destOrd="0" presId="urn:microsoft.com/office/officeart/2005/8/layout/hierarchy3"/>
    <dgm:cxn modelId="{A6D8BFE5-E025-43D4-A866-BA34DAE72C67}" type="presParOf" srcId="{7530FBDF-F41C-4729-BAE1-3909AC81C7F2}" destId="{0912B255-822D-42AD-8D51-EAD24CC90B92}" srcOrd="0" destOrd="0" presId="urn:microsoft.com/office/officeart/2005/8/layout/hierarchy3"/>
    <dgm:cxn modelId="{3DDC4959-3BB0-4AA4-95A0-FDFD338C40D5}" type="presParOf" srcId="{7530FBDF-F41C-4729-BAE1-3909AC81C7F2}" destId="{30415E90-D52D-48D0-83BA-D69F81D22A24}" srcOrd="1" destOrd="0" presId="urn:microsoft.com/office/officeart/2005/8/layout/hierarchy3"/>
    <dgm:cxn modelId="{272348B1-4E2D-4D81-9103-213360A75FB3}" type="presParOf" srcId="{7530FBDF-F41C-4729-BAE1-3909AC81C7F2}" destId="{19D262A1-4F11-47A2-91BC-C1BB23103FA7}" srcOrd="2" destOrd="0" presId="urn:microsoft.com/office/officeart/2005/8/layout/hierarchy3"/>
    <dgm:cxn modelId="{DC1F043E-2BAA-42D0-8F3E-821FA4784874}" type="presParOf" srcId="{7530FBDF-F41C-4729-BAE1-3909AC81C7F2}" destId="{9825A28B-C7C5-4204-94C3-E8D7000EEC4F}" srcOrd="3" destOrd="0" presId="urn:microsoft.com/office/officeart/2005/8/layout/hierarchy3"/>
    <dgm:cxn modelId="{697BE813-BFBA-450E-B4A7-B58253F7135A}" type="presParOf" srcId="{7530FBDF-F41C-4729-BAE1-3909AC81C7F2}" destId="{0ECFACD2-E546-4248-9C0E-3A50A1F0895C}" srcOrd="4" destOrd="0" presId="urn:microsoft.com/office/officeart/2005/8/layout/hierarchy3"/>
    <dgm:cxn modelId="{DECB2B82-C985-4F28-8502-F89ADBD9F40D}" type="presParOf" srcId="{7530FBDF-F41C-4729-BAE1-3909AC81C7F2}" destId="{ABA4AD6F-2F38-4BDD-9216-4EDB340AA554}" srcOrd="5" destOrd="0" presId="urn:microsoft.com/office/officeart/2005/8/layout/hierarchy3"/>
    <dgm:cxn modelId="{DC1F035B-ED46-46F8-A5EA-23721B47BA5D}" type="presParOf" srcId="{7530FBDF-F41C-4729-BAE1-3909AC81C7F2}" destId="{0406E04E-E93F-457E-87F7-A76954C0A595}" srcOrd="6" destOrd="0" presId="urn:microsoft.com/office/officeart/2005/8/layout/hierarchy3"/>
    <dgm:cxn modelId="{73C51324-75B3-4EC5-8418-1CCAAF4C441D}" type="presParOf" srcId="{7530FBDF-F41C-4729-BAE1-3909AC81C7F2}" destId="{885DB2E2-94C8-4BD6-A25B-A6DF9906D3CD}" srcOrd="7" destOrd="0" presId="urn:microsoft.com/office/officeart/2005/8/layout/hierarchy3"/>
    <dgm:cxn modelId="{0D4B8A08-B52B-4284-911B-6EADF931746F}" type="presParOf" srcId="{7530FBDF-F41C-4729-BAE1-3909AC81C7F2}" destId="{EAE06A4B-E2F4-450E-A32E-CE90F69ACE9D}" srcOrd="8" destOrd="0" presId="urn:microsoft.com/office/officeart/2005/8/layout/hierarchy3"/>
    <dgm:cxn modelId="{6F3E556E-4566-4358-8038-4901FDB6C67E}" type="presParOf" srcId="{7530FBDF-F41C-4729-BAE1-3909AC81C7F2}" destId="{DE7641CE-B900-42CE-95C2-E273ADCC88DD}" srcOrd="9" destOrd="0" presId="urn:microsoft.com/office/officeart/2005/8/layout/hierarchy3"/>
    <dgm:cxn modelId="{2314AE9F-E971-4210-8D2A-D916F7F53152}" type="presParOf" srcId="{7530FBDF-F41C-4729-BAE1-3909AC81C7F2}" destId="{D6D83934-8F65-4CE3-BDF6-A562D014C213}" srcOrd="10" destOrd="0" presId="urn:microsoft.com/office/officeart/2005/8/layout/hierarchy3"/>
    <dgm:cxn modelId="{02F5932F-1FA3-48D7-B386-13BE30DEE44A}"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D39FA2-F8C9-43BF-BE7E-AC3A5B236F77}" type="doc">
      <dgm:prSet loTypeId="urn:microsoft.com/office/officeart/2005/8/layout/hProcess9" loCatId="process" qsTypeId="urn:microsoft.com/office/officeart/2005/8/quickstyle/simple2" qsCatId="simple" csTypeId="urn:microsoft.com/office/officeart/2005/8/colors/colorful1#2" csCatId="colorful" phldr="1"/>
      <dgm:spPr/>
      <dgm:t>
        <a:bodyPr/>
        <a:lstStyle/>
        <a:p>
          <a:endParaRPr lang="en-US"/>
        </a:p>
      </dgm:t>
    </dgm:pt>
    <dgm:pt modelId="{6B632EF5-1FF9-41BA-88EE-141E377B69A4}">
      <dgm:prSet phldrT="[Text]" custT="1"/>
      <dgm:spPr/>
      <dgm:t>
        <a:bodyPr/>
        <a:lstStyle/>
        <a:p>
          <a:pPr>
            <a:spcAft>
              <a:spcPts val="0"/>
            </a:spcAft>
          </a:pPr>
          <a:r>
            <a:rPr lang="en-US" sz="2000" b="1" dirty="0" smtClean="0"/>
            <a:t>Research-based framework for thinking through</a:t>
          </a:r>
        </a:p>
        <a:p>
          <a:pPr>
            <a:spcAft>
              <a:spcPts val="0"/>
            </a:spcAft>
          </a:pPr>
          <a:r>
            <a:rPr lang="en-US" sz="2000" b="1" dirty="0" smtClean="0"/>
            <a:t>change in </a:t>
          </a:r>
          <a:r>
            <a:rPr lang="en-US" sz="2000" b="1" u="sng" dirty="0" smtClean="0"/>
            <a:t>education</a:t>
          </a:r>
          <a:endParaRPr lang="en-US" sz="2000" b="1" u="sng" dirty="0"/>
        </a:p>
      </dgm:t>
    </dgm:pt>
    <dgm:pt modelId="{D3003198-4EF4-45A3-AF1C-B3EDE89B0CCE}" type="parTrans" cxnId="{5EBE2F74-82EA-4352-85F9-24B7254BD5A4}">
      <dgm:prSet/>
      <dgm:spPr/>
      <dgm:t>
        <a:bodyPr/>
        <a:lstStyle/>
        <a:p>
          <a:endParaRPr lang="en-US"/>
        </a:p>
      </dgm:t>
    </dgm:pt>
    <dgm:pt modelId="{35C1DEA8-CA46-4FCC-BA89-C91DCF68306F}" type="sibTrans" cxnId="{5EBE2F74-82EA-4352-85F9-24B7254BD5A4}">
      <dgm:prSet/>
      <dgm:spPr/>
      <dgm:t>
        <a:bodyPr/>
        <a:lstStyle/>
        <a:p>
          <a:endParaRPr lang="en-US"/>
        </a:p>
      </dgm:t>
    </dgm:pt>
    <dgm:pt modelId="{6A7DD733-AA70-44D0-9FEA-5B70C85638A3}">
      <dgm:prSet phldrT="[Text]" custT="1"/>
      <dgm:spPr/>
      <dgm:t>
        <a:bodyPr/>
        <a:lstStyle/>
        <a:p>
          <a:r>
            <a:rPr lang="en-US" sz="1950" b="1" dirty="0" smtClean="0"/>
            <a:t>Prompts leaders to design a process for change</a:t>
          </a:r>
          <a:endParaRPr lang="en-US" sz="1950" b="1" dirty="0"/>
        </a:p>
      </dgm:t>
    </dgm:pt>
    <dgm:pt modelId="{E32338AC-D278-4662-AFB5-AD0497EE6636}" type="parTrans" cxnId="{2996F7D2-9F03-4A8B-B841-5242FA610EF9}">
      <dgm:prSet/>
      <dgm:spPr/>
      <dgm:t>
        <a:bodyPr/>
        <a:lstStyle/>
        <a:p>
          <a:endParaRPr lang="en-US"/>
        </a:p>
      </dgm:t>
    </dgm:pt>
    <dgm:pt modelId="{FAFF2E3E-904A-4C9A-B894-C2376824D86E}" type="sibTrans" cxnId="{2996F7D2-9F03-4A8B-B841-5242FA610EF9}">
      <dgm:prSet/>
      <dgm:spPr/>
      <dgm:t>
        <a:bodyPr/>
        <a:lstStyle/>
        <a:p>
          <a:endParaRPr lang="en-US"/>
        </a:p>
      </dgm:t>
    </dgm:pt>
    <dgm:pt modelId="{97317475-3EF9-412C-9421-AE53FEDAB655}">
      <dgm:prSet phldrT="[Text]" custT="1"/>
      <dgm:spPr/>
      <dgm:t>
        <a:bodyPr/>
        <a:lstStyle/>
        <a:p>
          <a:pPr>
            <a:spcAft>
              <a:spcPts val="0"/>
            </a:spcAft>
          </a:pPr>
          <a:r>
            <a:rPr lang="en-US" sz="2000" b="1" dirty="0" smtClean="0"/>
            <a:t>Provides tools and techniques for the</a:t>
          </a:r>
        </a:p>
        <a:p>
          <a:pPr>
            <a:spcAft>
              <a:spcPts val="0"/>
            </a:spcAft>
          </a:pPr>
          <a:r>
            <a:rPr lang="en-US" sz="2000" b="1" dirty="0" smtClean="0"/>
            <a:t>initiative</a:t>
          </a:r>
          <a:endParaRPr lang="en-US" sz="2000" b="1" dirty="0"/>
        </a:p>
      </dgm:t>
    </dgm:pt>
    <dgm:pt modelId="{6E447C8C-9163-46EE-B081-8142D9BDD058}" type="parTrans" cxnId="{03852088-7BD2-49E7-8F84-C1F542655170}">
      <dgm:prSet/>
      <dgm:spPr/>
      <dgm:t>
        <a:bodyPr/>
        <a:lstStyle/>
        <a:p>
          <a:endParaRPr lang="en-US"/>
        </a:p>
      </dgm:t>
    </dgm:pt>
    <dgm:pt modelId="{AFA8A31C-3B84-4005-8D48-1AFDE4710950}" type="sibTrans" cxnId="{03852088-7BD2-49E7-8F84-C1F542655170}">
      <dgm:prSet/>
      <dgm:spPr/>
      <dgm:t>
        <a:bodyPr/>
        <a:lstStyle/>
        <a:p>
          <a:endParaRPr lang="en-US"/>
        </a:p>
      </dgm:t>
    </dgm:pt>
    <dgm:pt modelId="{3E1558DC-5D30-4ED9-81F9-436343B2FF13}">
      <dgm:prSet custT="1"/>
      <dgm:spPr/>
      <dgm:t>
        <a:bodyPr/>
        <a:lstStyle/>
        <a:p>
          <a:pPr>
            <a:spcAft>
              <a:spcPts val="0"/>
            </a:spcAft>
          </a:pPr>
          <a:r>
            <a:rPr lang="en-US" sz="1900" b="1" dirty="0" smtClean="0"/>
            <a:t>Enhances leadership’s ability to better understand, lead, and</a:t>
          </a:r>
        </a:p>
        <a:p>
          <a:pPr>
            <a:spcAft>
              <a:spcPts val="0"/>
            </a:spcAft>
          </a:pPr>
          <a:r>
            <a:rPr lang="en-US" sz="1900" b="1" dirty="0" smtClean="0"/>
            <a:t>facilitate change</a:t>
          </a:r>
          <a:endParaRPr lang="en-US" sz="1900" b="1" dirty="0"/>
        </a:p>
      </dgm:t>
    </dgm:pt>
    <dgm:pt modelId="{17A9290B-21C4-487A-BE8C-D3CD7DBAFBCB}" type="parTrans" cxnId="{DE7597EB-260E-42D7-AB0C-6A54A48939ED}">
      <dgm:prSet/>
      <dgm:spPr/>
      <dgm:t>
        <a:bodyPr/>
        <a:lstStyle/>
        <a:p>
          <a:endParaRPr lang="en-US"/>
        </a:p>
      </dgm:t>
    </dgm:pt>
    <dgm:pt modelId="{D9E1A7BE-C0EE-44BD-89FE-E0220812482A}" type="sibTrans" cxnId="{DE7597EB-260E-42D7-AB0C-6A54A48939ED}">
      <dgm:prSet/>
      <dgm:spPr/>
      <dgm:t>
        <a:bodyPr/>
        <a:lstStyle/>
        <a:p>
          <a:endParaRPr lang="en-US"/>
        </a:p>
      </dgm:t>
    </dgm:pt>
    <dgm:pt modelId="{6668D722-DDC7-4B78-9255-CE93B260A91A}">
      <dgm:prSet phldrT="[Text]" custT="1"/>
      <dgm:spPr/>
      <dgm:t>
        <a:bodyPr/>
        <a:lstStyle/>
        <a:p>
          <a:r>
            <a:rPr lang="en-US" sz="2000" b="1" dirty="0" smtClean="0"/>
            <a:t>Provides for sharing of best practices</a:t>
          </a:r>
          <a:endParaRPr lang="en-US" sz="2000" b="1" dirty="0"/>
        </a:p>
      </dgm:t>
    </dgm:pt>
    <dgm:pt modelId="{8297DB68-3146-477C-9EA6-859EFFCBEE1D}" type="parTrans" cxnId="{7AC22B67-1CC4-4E80-AA01-AE28EBF62845}">
      <dgm:prSet/>
      <dgm:spPr/>
      <dgm:t>
        <a:bodyPr/>
        <a:lstStyle/>
        <a:p>
          <a:endParaRPr lang="en-US"/>
        </a:p>
      </dgm:t>
    </dgm:pt>
    <dgm:pt modelId="{EACFB2C2-0818-4272-A28C-E249AD2D8908}" type="sibTrans" cxnId="{7AC22B67-1CC4-4E80-AA01-AE28EBF62845}">
      <dgm:prSet/>
      <dgm:spPr/>
      <dgm:t>
        <a:bodyPr/>
        <a:lstStyle/>
        <a:p>
          <a:endParaRPr lang="en-US"/>
        </a:p>
      </dgm:t>
    </dgm:pt>
    <dgm:pt modelId="{F35C6DB4-CDFB-4C99-916B-946BEDDB0D35}" type="pres">
      <dgm:prSet presAssocID="{77D39FA2-F8C9-43BF-BE7E-AC3A5B236F77}" presName="CompostProcess" presStyleCnt="0">
        <dgm:presLayoutVars>
          <dgm:dir/>
          <dgm:resizeHandles val="exact"/>
        </dgm:presLayoutVars>
      </dgm:prSet>
      <dgm:spPr/>
      <dgm:t>
        <a:bodyPr/>
        <a:lstStyle/>
        <a:p>
          <a:endParaRPr lang="en-US"/>
        </a:p>
      </dgm:t>
    </dgm:pt>
    <dgm:pt modelId="{4741EF09-E57A-4B6B-B7E6-E00E95EEA69F}" type="pres">
      <dgm:prSet presAssocID="{77D39FA2-F8C9-43BF-BE7E-AC3A5B236F77}" presName="arrow" presStyleLbl="bgShp" presStyleIdx="0" presStyleCnt="1" custScaleX="113555"/>
      <dgm:spPr/>
      <dgm:t>
        <a:bodyPr/>
        <a:lstStyle/>
        <a:p>
          <a:endParaRPr lang="en-US"/>
        </a:p>
      </dgm:t>
    </dgm:pt>
    <dgm:pt modelId="{69D30FC8-4855-4A30-965E-49599DF881AD}" type="pres">
      <dgm:prSet presAssocID="{77D39FA2-F8C9-43BF-BE7E-AC3A5B236F77}" presName="linearProcess" presStyleCnt="0"/>
      <dgm:spPr/>
      <dgm:t>
        <a:bodyPr/>
        <a:lstStyle/>
        <a:p>
          <a:endParaRPr lang="en-US"/>
        </a:p>
      </dgm:t>
    </dgm:pt>
    <dgm:pt modelId="{06FFA99F-8917-41D4-A931-456F97FE8A70}" type="pres">
      <dgm:prSet presAssocID="{6B632EF5-1FF9-41BA-88EE-141E377B69A4}" presName="textNode" presStyleLbl="node1" presStyleIdx="0" presStyleCnt="5" custScaleX="119167" custScaleY="112903">
        <dgm:presLayoutVars>
          <dgm:bulletEnabled val="1"/>
        </dgm:presLayoutVars>
      </dgm:prSet>
      <dgm:spPr/>
      <dgm:t>
        <a:bodyPr/>
        <a:lstStyle/>
        <a:p>
          <a:endParaRPr lang="en-US"/>
        </a:p>
      </dgm:t>
    </dgm:pt>
    <dgm:pt modelId="{DAD0C66B-FA48-4DB3-9CA8-D26A2D6CEC5C}" type="pres">
      <dgm:prSet presAssocID="{35C1DEA8-CA46-4FCC-BA89-C91DCF68306F}" presName="sibTrans" presStyleCnt="0"/>
      <dgm:spPr/>
      <dgm:t>
        <a:bodyPr/>
        <a:lstStyle/>
        <a:p>
          <a:endParaRPr lang="en-US"/>
        </a:p>
      </dgm:t>
    </dgm:pt>
    <dgm:pt modelId="{4504E9CD-7446-4934-A732-F2A36AA680B8}" type="pres">
      <dgm:prSet presAssocID="{6A7DD733-AA70-44D0-9FEA-5B70C85638A3}" presName="textNode" presStyleLbl="node1" presStyleIdx="1" presStyleCnt="5" custScaleX="119723">
        <dgm:presLayoutVars>
          <dgm:bulletEnabled val="1"/>
        </dgm:presLayoutVars>
      </dgm:prSet>
      <dgm:spPr/>
      <dgm:t>
        <a:bodyPr/>
        <a:lstStyle/>
        <a:p>
          <a:endParaRPr lang="en-US"/>
        </a:p>
      </dgm:t>
    </dgm:pt>
    <dgm:pt modelId="{4E2AD1E4-B15E-4DB3-8EC9-53E8794A98DC}" type="pres">
      <dgm:prSet presAssocID="{FAFF2E3E-904A-4C9A-B894-C2376824D86E}" presName="sibTrans" presStyleCnt="0"/>
      <dgm:spPr/>
      <dgm:t>
        <a:bodyPr/>
        <a:lstStyle/>
        <a:p>
          <a:endParaRPr lang="en-US"/>
        </a:p>
      </dgm:t>
    </dgm:pt>
    <dgm:pt modelId="{B293D8AA-9FD1-4283-9CF7-CB04B979DC8C}" type="pres">
      <dgm:prSet presAssocID="{97317475-3EF9-412C-9421-AE53FEDAB655}" presName="textNode" presStyleLbl="node1" presStyleIdx="2" presStyleCnt="5" custScaleX="113252" custLinFactNeighborX="-2599" custLinFactNeighborY="1203">
        <dgm:presLayoutVars>
          <dgm:bulletEnabled val="1"/>
        </dgm:presLayoutVars>
      </dgm:prSet>
      <dgm:spPr/>
      <dgm:t>
        <a:bodyPr/>
        <a:lstStyle/>
        <a:p>
          <a:endParaRPr lang="en-US"/>
        </a:p>
      </dgm:t>
    </dgm:pt>
    <dgm:pt modelId="{833D3889-C7EE-47B9-A671-CBBF1AF4819F}" type="pres">
      <dgm:prSet presAssocID="{AFA8A31C-3B84-4005-8D48-1AFDE4710950}" presName="sibTrans" presStyleCnt="0"/>
      <dgm:spPr/>
      <dgm:t>
        <a:bodyPr/>
        <a:lstStyle/>
        <a:p>
          <a:endParaRPr lang="en-US"/>
        </a:p>
      </dgm:t>
    </dgm:pt>
    <dgm:pt modelId="{BD663FEE-65BA-471D-A441-FE2F1EE0F8DB}" type="pres">
      <dgm:prSet presAssocID="{6668D722-DDC7-4B78-9255-CE93B260A91A}" presName="textNode" presStyleLbl="node1" presStyleIdx="3" presStyleCnt="5" custScaleX="120845">
        <dgm:presLayoutVars>
          <dgm:bulletEnabled val="1"/>
        </dgm:presLayoutVars>
      </dgm:prSet>
      <dgm:spPr/>
      <dgm:t>
        <a:bodyPr/>
        <a:lstStyle/>
        <a:p>
          <a:endParaRPr lang="en-US"/>
        </a:p>
      </dgm:t>
    </dgm:pt>
    <dgm:pt modelId="{8CE1F20E-A8E9-4C39-A4C5-81E14400820D}" type="pres">
      <dgm:prSet presAssocID="{EACFB2C2-0818-4272-A28C-E249AD2D8908}" presName="sibTrans" presStyleCnt="0"/>
      <dgm:spPr/>
      <dgm:t>
        <a:bodyPr/>
        <a:lstStyle/>
        <a:p>
          <a:endParaRPr lang="en-US"/>
        </a:p>
      </dgm:t>
    </dgm:pt>
    <dgm:pt modelId="{F1C7D2F2-2626-41DE-AA96-39A850B70D48}" type="pres">
      <dgm:prSet presAssocID="{3E1558DC-5D30-4ED9-81F9-436343B2FF13}" presName="textNode" presStyleLbl="node1" presStyleIdx="4" presStyleCnt="5" custScaleX="130846" custScaleY="115789">
        <dgm:presLayoutVars>
          <dgm:bulletEnabled val="1"/>
        </dgm:presLayoutVars>
      </dgm:prSet>
      <dgm:spPr/>
      <dgm:t>
        <a:bodyPr/>
        <a:lstStyle/>
        <a:p>
          <a:endParaRPr lang="en-US"/>
        </a:p>
      </dgm:t>
    </dgm:pt>
  </dgm:ptLst>
  <dgm:cxnLst>
    <dgm:cxn modelId="{DE7597EB-260E-42D7-AB0C-6A54A48939ED}" srcId="{77D39FA2-F8C9-43BF-BE7E-AC3A5B236F77}" destId="{3E1558DC-5D30-4ED9-81F9-436343B2FF13}" srcOrd="4" destOrd="0" parTransId="{17A9290B-21C4-487A-BE8C-D3CD7DBAFBCB}" sibTransId="{D9E1A7BE-C0EE-44BD-89FE-E0220812482A}"/>
    <dgm:cxn modelId="{9EDC1BE9-94D6-458F-8B74-77E0105FF3CA}" type="presOf" srcId="{77D39FA2-F8C9-43BF-BE7E-AC3A5B236F77}" destId="{F35C6DB4-CDFB-4C99-916B-946BEDDB0D35}" srcOrd="0" destOrd="0" presId="urn:microsoft.com/office/officeart/2005/8/layout/hProcess9"/>
    <dgm:cxn modelId="{6E95ACFD-9080-45D9-B02C-0A1651C03A2B}" type="presOf" srcId="{6A7DD733-AA70-44D0-9FEA-5B70C85638A3}" destId="{4504E9CD-7446-4934-A732-F2A36AA680B8}" srcOrd="0" destOrd="0" presId="urn:microsoft.com/office/officeart/2005/8/layout/hProcess9"/>
    <dgm:cxn modelId="{3931C212-FD88-44F1-9CC0-8989EC9F8720}" type="presOf" srcId="{97317475-3EF9-412C-9421-AE53FEDAB655}" destId="{B293D8AA-9FD1-4283-9CF7-CB04B979DC8C}" srcOrd="0" destOrd="0" presId="urn:microsoft.com/office/officeart/2005/8/layout/hProcess9"/>
    <dgm:cxn modelId="{03852088-7BD2-49E7-8F84-C1F542655170}" srcId="{77D39FA2-F8C9-43BF-BE7E-AC3A5B236F77}" destId="{97317475-3EF9-412C-9421-AE53FEDAB655}" srcOrd="2" destOrd="0" parTransId="{6E447C8C-9163-46EE-B081-8142D9BDD058}" sibTransId="{AFA8A31C-3B84-4005-8D48-1AFDE4710950}"/>
    <dgm:cxn modelId="{B9B37DDD-5D8F-4163-8CD3-7B1EF00EFB94}" type="presOf" srcId="{3E1558DC-5D30-4ED9-81F9-436343B2FF13}" destId="{F1C7D2F2-2626-41DE-AA96-39A850B70D48}" srcOrd="0" destOrd="0" presId="urn:microsoft.com/office/officeart/2005/8/layout/hProcess9"/>
    <dgm:cxn modelId="{5EBE2F74-82EA-4352-85F9-24B7254BD5A4}" srcId="{77D39FA2-F8C9-43BF-BE7E-AC3A5B236F77}" destId="{6B632EF5-1FF9-41BA-88EE-141E377B69A4}" srcOrd="0" destOrd="0" parTransId="{D3003198-4EF4-45A3-AF1C-B3EDE89B0CCE}" sibTransId="{35C1DEA8-CA46-4FCC-BA89-C91DCF68306F}"/>
    <dgm:cxn modelId="{2996F7D2-9F03-4A8B-B841-5242FA610EF9}" srcId="{77D39FA2-F8C9-43BF-BE7E-AC3A5B236F77}" destId="{6A7DD733-AA70-44D0-9FEA-5B70C85638A3}" srcOrd="1" destOrd="0" parTransId="{E32338AC-D278-4662-AFB5-AD0497EE6636}" sibTransId="{FAFF2E3E-904A-4C9A-B894-C2376824D86E}"/>
    <dgm:cxn modelId="{7AC22B67-1CC4-4E80-AA01-AE28EBF62845}" srcId="{77D39FA2-F8C9-43BF-BE7E-AC3A5B236F77}" destId="{6668D722-DDC7-4B78-9255-CE93B260A91A}" srcOrd="3" destOrd="0" parTransId="{8297DB68-3146-477C-9EA6-859EFFCBEE1D}" sibTransId="{EACFB2C2-0818-4272-A28C-E249AD2D8908}"/>
    <dgm:cxn modelId="{A024C10B-0759-4B1F-95C0-C2BA204E0BA7}" type="presOf" srcId="{6B632EF5-1FF9-41BA-88EE-141E377B69A4}" destId="{06FFA99F-8917-41D4-A931-456F97FE8A70}" srcOrd="0" destOrd="0" presId="urn:microsoft.com/office/officeart/2005/8/layout/hProcess9"/>
    <dgm:cxn modelId="{3ED16677-462D-468C-84EA-C21704C4375E}" type="presOf" srcId="{6668D722-DDC7-4B78-9255-CE93B260A91A}" destId="{BD663FEE-65BA-471D-A441-FE2F1EE0F8DB}" srcOrd="0" destOrd="0" presId="urn:microsoft.com/office/officeart/2005/8/layout/hProcess9"/>
    <dgm:cxn modelId="{24DED523-8DBB-45A6-BF93-D12450A6834A}" type="presParOf" srcId="{F35C6DB4-CDFB-4C99-916B-946BEDDB0D35}" destId="{4741EF09-E57A-4B6B-B7E6-E00E95EEA69F}" srcOrd="0" destOrd="0" presId="urn:microsoft.com/office/officeart/2005/8/layout/hProcess9"/>
    <dgm:cxn modelId="{E437FE03-EB6A-4551-A3EB-E32B6A6E14AD}" type="presParOf" srcId="{F35C6DB4-CDFB-4C99-916B-946BEDDB0D35}" destId="{69D30FC8-4855-4A30-965E-49599DF881AD}" srcOrd="1" destOrd="0" presId="urn:microsoft.com/office/officeart/2005/8/layout/hProcess9"/>
    <dgm:cxn modelId="{06AAA601-B874-4CAA-BEDD-4C9EE920589B}" type="presParOf" srcId="{69D30FC8-4855-4A30-965E-49599DF881AD}" destId="{06FFA99F-8917-41D4-A931-456F97FE8A70}" srcOrd="0" destOrd="0" presId="urn:microsoft.com/office/officeart/2005/8/layout/hProcess9"/>
    <dgm:cxn modelId="{A1A6CDB2-83D4-49EE-BBA7-6160105DF8EE}" type="presParOf" srcId="{69D30FC8-4855-4A30-965E-49599DF881AD}" destId="{DAD0C66B-FA48-4DB3-9CA8-D26A2D6CEC5C}" srcOrd="1" destOrd="0" presId="urn:microsoft.com/office/officeart/2005/8/layout/hProcess9"/>
    <dgm:cxn modelId="{6D0F3974-DFE5-4EDD-9FD3-B7083FD0B41B}" type="presParOf" srcId="{69D30FC8-4855-4A30-965E-49599DF881AD}" destId="{4504E9CD-7446-4934-A732-F2A36AA680B8}" srcOrd="2" destOrd="0" presId="urn:microsoft.com/office/officeart/2005/8/layout/hProcess9"/>
    <dgm:cxn modelId="{59EC7EF2-9682-4042-B72E-029CF2E56C88}" type="presParOf" srcId="{69D30FC8-4855-4A30-965E-49599DF881AD}" destId="{4E2AD1E4-B15E-4DB3-8EC9-53E8794A98DC}" srcOrd="3" destOrd="0" presId="urn:microsoft.com/office/officeart/2005/8/layout/hProcess9"/>
    <dgm:cxn modelId="{B97E8077-B513-4AFE-A024-E5A09ACF09ED}" type="presParOf" srcId="{69D30FC8-4855-4A30-965E-49599DF881AD}" destId="{B293D8AA-9FD1-4283-9CF7-CB04B979DC8C}" srcOrd="4" destOrd="0" presId="urn:microsoft.com/office/officeart/2005/8/layout/hProcess9"/>
    <dgm:cxn modelId="{C05B3775-0A94-4AC7-AB47-9FA6BD22982B}" type="presParOf" srcId="{69D30FC8-4855-4A30-965E-49599DF881AD}" destId="{833D3889-C7EE-47B9-A671-CBBF1AF4819F}" srcOrd="5" destOrd="0" presId="urn:microsoft.com/office/officeart/2005/8/layout/hProcess9"/>
    <dgm:cxn modelId="{48D8CCAF-7A05-471A-B2B7-C15EDDC9FFB1}" type="presParOf" srcId="{69D30FC8-4855-4A30-965E-49599DF881AD}" destId="{BD663FEE-65BA-471D-A441-FE2F1EE0F8DB}" srcOrd="6" destOrd="0" presId="urn:microsoft.com/office/officeart/2005/8/layout/hProcess9"/>
    <dgm:cxn modelId="{252B515F-7DB3-4BA8-BFA3-3E4D2774CFC3}" type="presParOf" srcId="{69D30FC8-4855-4A30-965E-49599DF881AD}" destId="{8CE1F20E-A8E9-4C39-A4C5-81E14400820D}" srcOrd="7" destOrd="0" presId="urn:microsoft.com/office/officeart/2005/8/layout/hProcess9"/>
    <dgm:cxn modelId="{F7AFFDDD-4AB2-4E2F-B4C8-34FEEDA4CC01}" type="presParOf" srcId="{69D30FC8-4855-4A30-965E-49599DF881AD}" destId="{F1C7D2F2-2626-41DE-AA96-39A850B70D4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3F79F-15FF-45A6-BECA-A3422ABF78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669B438-3F6B-4E89-B230-B60E5BA899FF}">
      <dgm:prSet phldrT="[Text]"/>
      <dgm:spPr/>
      <dgm:t>
        <a:bodyPr/>
        <a:lstStyle/>
        <a:p>
          <a:r>
            <a:rPr lang="en-US" dirty="0" smtClean="0"/>
            <a:t>Innovation Configuration</a:t>
          </a:r>
          <a:endParaRPr lang="en-US" dirty="0"/>
        </a:p>
      </dgm:t>
    </dgm:pt>
    <dgm:pt modelId="{0CE2C792-C540-48CE-AFF4-0541824F7F7F}" type="parTrans" cxnId="{E2C5101A-3961-4EF9-838E-AC6D79CB2557}">
      <dgm:prSet/>
      <dgm:spPr/>
      <dgm:t>
        <a:bodyPr/>
        <a:lstStyle/>
        <a:p>
          <a:endParaRPr lang="en-US"/>
        </a:p>
      </dgm:t>
    </dgm:pt>
    <dgm:pt modelId="{9340032C-4014-45F2-ADB9-1DF708B28F00}" type="sibTrans" cxnId="{E2C5101A-3961-4EF9-838E-AC6D79CB2557}">
      <dgm:prSet/>
      <dgm:spPr/>
      <dgm:t>
        <a:bodyPr/>
        <a:lstStyle/>
        <a:p>
          <a:endParaRPr lang="en-US"/>
        </a:p>
      </dgm:t>
    </dgm:pt>
    <dgm:pt modelId="{C53CC6BB-1633-49A0-8671-B086799933A1}">
      <dgm:prSet phldrT="[Text]"/>
      <dgm:spPr/>
      <dgm:t>
        <a:bodyPr/>
        <a:lstStyle/>
        <a:p>
          <a:r>
            <a:rPr lang="en-US" dirty="0" smtClean="0"/>
            <a:t>Clear, shared descriptions of new program</a:t>
          </a:r>
          <a:endParaRPr lang="en-US" dirty="0"/>
        </a:p>
      </dgm:t>
    </dgm:pt>
    <dgm:pt modelId="{F7A45182-6F15-4317-AC7F-0C35669BBDE1}" type="parTrans" cxnId="{B838FCAB-2347-43AD-9544-A4BB2AA037CC}">
      <dgm:prSet/>
      <dgm:spPr/>
      <dgm:t>
        <a:bodyPr/>
        <a:lstStyle/>
        <a:p>
          <a:endParaRPr lang="en-US"/>
        </a:p>
      </dgm:t>
    </dgm:pt>
    <dgm:pt modelId="{7F85B0AA-4D60-4D87-8A65-2E895416E6ED}" type="sibTrans" cxnId="{B838FCAB-2347-43AD-9544-A4BB2AA037CC}">
      <dgm:prSet/>
      <dgm:spPr/>
      <dgm:t>
        <a:bodyPr/>
        <a:lstStyle/>
        <a:p>
          <a:endParaRPr lang="en-US"/>
        </a:p>
      </dgm:t>
    </dgm:pt>
    <dgm:pt modelId="{BE0E5F77-24E2-4996-A6CD-638CC35A0D5A}">
      <dgm:prSet phldrT="[Text]"/>
      <dgm:spPr/>
      <dgm:t>
        <a:bodyPr/>
        <a:lstStyle/>
        <a:p>
          <a:r>
            <a:rPr lang="en-US" dirty="0" smtClean="0"/>
            <a:t>Stages of Concern</a:t>
          </a:r>
          <a:endParaRPr lang="en-US" dirty="0"/>
        </a:p>
      </dgm:t>
    </dgm:pt>
    <dgm:pt modelId="{930327D9-A74D-455D-B144-E5DF0FBF448F}" type="parTrans" cxnId="{9233709C-20E0-4801-9BAB-447958105790}">
      <dgm:prSet/>
      <dgm:spPr/>
      <dgm:t>
        <a:bodyPr/>
        <a:lstStyle/>
        <a:p>
          <a:endParaRPr lang="en-US"/>
        </a:p>
      </dgm:t>
    </dgm:pt>
    <dgm:pt modelId="{6BCC583D-B177-4C37-A7C5-6979011E7F02}" type="sibTrans" cxnId="{9233709C-20E0-4801-9BAB-447958105790}">
      <dgm:prSet/>
      <dgm:spPr/>
      <dgm:t>
        <a:bodyPr/>
        <a:lstStyle/>
        <a:p>
          <a:endParaRPr lang="en-US"/>
        </a:p>
      </dgm:t>
    </dgm:pt>
    <dgm:pt modelId="{A0C339D5-D9B9-4602-A90E-3443C551080E}">
      <dgm:prSet phldrT="[Text]"/>
      <dgm:spPr/>
      <dgm:t>
        <a:bodyPr/>
        <a:lstStyle/>
        <a:p>
          <a:r>
            <a:rPr lang="en-US" dirty="0" smtClean="0"/>
            <a:t>For success of initiative, critical to address concerns of implementers</a:t>
          </a:r>
          <a:endParaRPr lang="en-US" dirty="0"/>
        </a:p>
      </dgm:t>
    </dgm:pt>
    <dgm:pt modelId="{9D311606-CC21-4B9C-82BD-8B179E71068B}" type="parTrans" cxnId="{2072C3BC-4B35-4CA3-99A9-3583E0132C83}">
      <dgm:prSet/>
      <dgm:spPr/>
      <dgm:t>
        <a:bodyPr/>
        <a:lstStyle/>
        <a:p>
          <a:endParaRPr lang="en-US"/>
        </a:p>
      </dgm:t>
    </dgm:pt>
    <dgm:pt modelId="{FEC8C6D3-DC70-4BEE-91AA-FA2270CB9CBE}" type="sibTrans" cxnId="{2072C3BC-4B35-4CA3-99A9-3583E0132C83}">
      <dgm:prSet/>
      <dgm:spPr/>
      <dgm:t>
        <a:bodyPr/>
        <a:lstStyle/>
        <a:p>
          <a:endParaRPr lang="en-US"/>
        </a:p>
      </dgm:t>
    </dgm:pt>
    <dgm:pt modelId="{9705E004-4632-4E05-AE5E-F5D816A5FF98}">
      <dgm:prSet phldrT="[Text]"/>
      <dgm:spPr/>
      <dgm:t>
        <a:bodyPr/>
        <a:lstStyle/>
        <a:p>
          <a:r>
            <a:rPr lang="en-US" dirty="0" smtClean="0"/>
            <a:t>Focus on Key components</a:t>
          </a:r>
          <a:endParaRPr lang="en-US" dirty="0"/>
        </a:p>
      </dgm:t>
    </dgm:pt>
    <dgm:pt modelId="{02D27315-F38F-4A61-A545-6FC2811F209C}" type="parTrans" cxnId="{CDDF6C0F-C664-486B-92D7-6D086474C660}">
      <dgm:prSet/>
      <dgm:spPr/>
      <dgm:t>
        <a:bodyPr/>
        <a:lstStyle/>
        <a:p>
          <a:endParaRPr lang="en-US"/>
        </a:p>
      </dgm:t>
    </dgm:pt>
    <dgm:pt modelId="{80AEF586-1408-4F8C-B0CD-F8FA53C2BDB5}" type="sibTrans" cxnId="{CDDF6C0F-C664-486B-92D7-6D086474C660}">
      <dgm:prSet/>
      <dgm:spPr/>
      <dgm:t>
        <a:bodyPr/>
        <a:lstStyle/>
        <a:p>
          <a:endParaRPr lang="en-US"/>
        </a:p>
      </dgm:t>
    </dgm:pt>
    <dgm:pt modelId="{7074434C-91F4-4FD1-8012-D68F5093D482}">
      <dgm:prSet phldrT="[Text]"/>
      <dgm:spPr/>
      <dgm:t>
        <a:bodyPr/>
        <a:lstStyle/>
        <a:p>
          <a:r>
            <a:rPr lang="en-US" dirty="0" smtClean="0"/>
            <a:t>Helps teachers understand expectations</a:t>
          </a:r>
          <a:endParaRPr lang="en-US" dirty="0"/>
        </a:p>
      </dgm:t>
    </dgm:pt>
    <dgm:pt modelId="{DBBAFEBC-BDE1-48FB-A0F2-A0DFAC7D62FD}" type="parTrans" cxnId="{E8DD2370-30A3-432F-B18E-077E5E59D4DE}">
      <dgm:prSet/>
      <dgm:spPr/>
      <dgm:t>
        <a:bodyPr/>
        <a:lstStyle/>
        <a:p>
          <a:endParaRPr lang="en-US"/>
        </a:p>
      </dgm:t>
    </dgm:pt>
    <dgm:pt modelId="{73EBBC95-5FB3-488A-A178-56795802DB15}" type="sibTrans" cxnId="{E8DD2370-30A3-432F-B18E-077E5E59D4DE}">
      <dgm:prSet/>
      <dgm:spPr/>
      <dgm:t>
        <a:bodyPr/>
        <a:lstStyle/>
        <a:p>
          <a:endParaRPr lang="en-US"/>
        </a:p>
      </dgm:t>
    </dgm:pt>
    <dgm:pt modelId="{FB21151F-CE38-4422-9D35-39AF30214BBF}">
      <dgm:prSet phldrT="[Text]"/>
      <dgm:spPr/>
      <dgm:t>
        <a:bodyPr/>
        <a:lstStyle/>
        <a:p>
          <a:r>
            <a:rPr lang="en-US" dirty="0" smtClean="0"/>
            <a:t>Staff respond to change in many ways</a:t>
          </a:r>
          <a:endParaRPr lang="en-US" dirty="0"/>
        </a:p>
      </dgm:t>
    </dgm:pt>
    <dgm:pt modelId="{195E327D-9497-4673-8F78-111B23389FA2}" type="parTrans" cxnId="{65AF5D8C-D2A8-4A10-9170-D87AE1A52180}">
      <dgm:prSet/>
      <dgm:spPr/>
      <dgm:t>
        <a:bodyPr/>
        <a:lstStyle/>
        <a:p>
          <a:endParaRPr lang="en-US"/>
        </a:p>
      </dgm:t>
    </dgm:pt>
    <dgm:pt modelId="{D350449A-19A2-417D-B0D3-FDA604707C99}" type="sibTrans" cxnId="{65AF5D8C-D2A8-4A10-9170-D87AE1A52180}">
      <dgm:prSet/>
      <dgm:spPr/>
      <dgm:t>
        <a:bodyPr/>
        <a:lstStyle/>
        <a:p>
          <a:endParaRPr lang="en-US"/>
        </a:p>
      </dgm:t>
    </dgm:pt>
    <dgm:pt modelId="{9B32724F-A984-4A2B-BF56-4F983EBB6D16}">
      <dgm:prSet phldrT="[Text]"/>
      <dgm:spPr/>
      <dgm:t>
        <a:bodyPr/>
        <a:lstStyle/>
        <a:p>
          <a:r>
            <a:rPr lang="en-US" dirty="0" smtClean="0"/>
            <a:t>Determines extent to which a program/innovation is being used</a:t>
          </a:r>
          <a:endParaRPr lang="en-US" dirty="0"/>
        </a:p>
      </dgm:t>
    </dgm:pt>
    <dgm:pt modelId="{3EC554BB-C8D4-47C0-AF9F-45FC763D6FD3}" type="parTrans" cxnId="{B56DEDC2-2693-4475-82C2-C748EAE95D50}">
      <dgm:prSet/>
      <dgm:spPr/>
      <dgm:t>
        <a:bodyPr/>
        <a:lstStyle/>
        <a:p>
          <a:endParaRPr lang="en-US"/>
        </a:p>
      </dgm:t>
    </dgm:pt>
    <dgm:pt modelId="{97FC4C25-DF66-4DEF-8A52-9F4FC0683445}" type="sibTrans" cxnId="{B56DEDC2-2693-4475-82C2-C748EAE95D50}">
      <dgm:prSet/>
      <dgm:spPr/>
      <dgm:t>
        <a:bodyPr/>
        <a:lstStyle/>
        <a:p>
          <a:endParaRPr lang="en-US"/>
        </a:p>
      </dgm:t>
    </dgm:pt>
    <dgm:pt modelId="{C0FE252F-90B7-48CB-BB81-5BEA52A7689E}">
      <dgm:prSet phldrT="[Text]"/>
      <dgm:spPr/>
      <dgm:t>
        <a:bodyPr/>
        <a:lstStyle/>
        <a:p>
          <a:r>
            <a:rPr lang="en-US" dirty="0" smtClean="0"/>
            <a:t>Levels of Use</a:t>
          </a:r>
          <a:endParaRPr lang="en-US" dirty="0"/>
        </a:p>
      </dgm:t>
    </dgm:pt>
    <dgm:pt modelId="{28609536-617A-4B13-8B67-00172104BB12}" type="parTrans" cxnId="{34B4743C-256E-461B-87D3-D84C113D1932}">
      <dgm:prSet/>
      <dgm:spPr/>
      <dgm:t>
        <a:bodyPr/>
        <a:lstStyle/>
        <a:p>
          <a:endParaRPr lang="en-US"/>
        </a:p>
      </dgm:t>
    </dgm:pt>
    <dgm:pt modelId="{0B60DD3A-EE84-4ADE-B01E-DE2F8E1B21E9}" type="sibTrans" cxnId="{34B4743C-256E-461B-87D3-D84C113D1932}">
      <dgm:prSet/>
      <dgm:spPr/>
      <dgm:t>
        <a:bodyPr/>
        <a:lstStyle/>
        <a:p>
          <a:endParaRPr lang="en-US"/>
        </a:p>
      </dgm:t>
    </dgm:pt>
    <dgm:pt modelId="{C84619BF-FF12-44B7-8784-B291190AFABA}">
      <dgm:prSet phldrT="[Text]"/>
      <dgm:spPr/>
      <dgm:t>
        <a:bodyPr/>
        <a:lstStyle/>
        <a:p>
          <a:r>
            <a:rPr lang="en-US" dirty="0" smtClean="0"/>
            <a:t>Provide targeted support based on stage of concern</a:t>
          </a:r>
          <a:endParaRPr lang="en-US" dirty="0"/>
        </a:p>
      </dgm:t>
    </dgm:pt>
    <dgm:pt modelId="{C5F19F05-68C9-4EF3-940A-B1F2052A0F72}" type="parTrans" cxnId="{844D377F-4415-4E70-A4B0-E5CFC02EC2DB}">
      <dgm:prSet/>
      <dgm:spPr/>
      <dgm:t>
        <a:bodyPr/>
        <a:lstStyle/>
        <a:p>
          <a:endParaRPr lang="en-US"/>
        </a:p>
      </dgm:t>
    </dgm:pt>
    <dgm:pt modelId="{B582E92B-CA11-4606-BC03-D312F7026050}" type="sibTrans" cxnId="{844D377F-4415-4E70-A4B0-E5CFC02EC2DB}">
      <dgm:prSet/>
      <dgm:spPr/>
      <dgm:t>
        <a:bodyPr/>
        <a:lstStyle/>
        <a:p>
          <a:endParaRPr lang="en-US"/>
        </a:p>
      </dgm:t>
    </dgm:pt>
    <dgm:pt modelId="{FA9D9160-2091-47B8-AE38-F8FDB980FDDA}">
      <dgm:prSet phldrT="[Text]"/>
      <dgm:spPr/>
      <dgm:t>
        <a:bodyPr/>
        <a:lstStyle/>
        <a:p>
          <a:r>
            <a:rPr lang="en-US" dirty="0" smtClean="0"/>
            <a:t>Determines level of expertise in program use</a:t>
          </a:r>
          <a:endParaRPr lang="en-US" dirty="0"/>
        </a:p>
      </dgm:t>
    </dgm:pt>
    <dgm:pt modelId="{9D8C8257-9787-4D98-BA9C-E11FD141ECC3}" type="parTrans" cxnId="{0C5B3C08-906C-4B68-999B-2B39425BD5A8}">
      <dgm:prSet/>
      <dgm:spPr/>
      <dgm:t>
        <a:bodyPr/>
        <a:lstStyle/>
        <a:p>
          <a:endParaRPr lang="en-US"/>
        </a:p>
      </dgm:t>
    </dgm:pt>
    <dgm:pt modelId="{0DCC09CF-637F-4896-A781-F4CE5E399926}" type="sibTrans" cxnId="{0C5B3C08-906C-4B68-999B-2B39425BD5A8}">
      <dgm:prSet/>
      <dgm:spPr/>
      <dgm:t>
        <a:bodyPr/>
        <a:lstStyle/>
        <a:p>
          <a:endParaRPr lang="en-US"/>
        </a:p>
      </dgm:t>
    </dgm:pt>
    <dgm:pt modelId="{A2E33C38-3B41-4D61-A6D6-490ED7828038}" type="pres">
      <dgm:prSet presAssocID="{3C83F79F-15FF-45A6-BECA-A3422ABF785C}" presName="linear" presStyleCnt="0">
        <dgm:presLayoutVars>
          <dgm:animLvl val="lvl"/>
          <dgm:resizeHandles val="exact"/>
        </dgm:presLayoutVars>
      </dgm:prSet>
      <dgm:spPr/>
      <dgm:t>
        <a:bodyPr/>
        <a:lstStyle/>
        <a:p>
          <a:endParaRPr lang="en-US"/>
        </a:p>
      </dgm:t>
    </dgm:pt>
    <dgm:pt modelId="{7D0722D8-56F3-4242-AEB8-A2C6ABABBC9E}" type="pres">
      <dgm:prSet presAssocID="{D669B438-3F6B-4E89-B230-B60E5BA899FF}" presName="parentText" presStyleLbl="node1" presStyleIdx="0" presStyleCnt="3">
        <dgm:presLayoutVars>
          <dgm:chMax val="0"/>
          <dgm:bulletEnabled val="1"/>
        </dgm:presLayoutVars>
      </dgm:prSet>
      <dgm:spPr/>
      <dgm:t>
        <a:bodyPr/>
        <a:lstStyle/>
        <a:p>
          <a:endParaRPr lang="en-US"/>
        </a:p>
      </dgm:t>
    </dgm:pt>
    <dgm:pt modelId="{D7BCACDF-BD73-46F4-BC92-15EE60DF135A}" type="pres">
      <dgm:prSet presAssocID="{D669B438-3F6B-4E89-B230-B60E5BA899FF}" presName="childText" presStyleLbl="revTx" presStyleIdx="0" presStyleCnt="3">
        <dgm:presLayoutVars>
          <dgm:bulletEnabled val="1"/>
        </dgm:presLayoutVars>
      </dgm:prSet>
      <dgm:spPr/>
      <dgm:t>
        <a:bodyPr/>
        <a:lstStyle/>
        <a:p>
          <a:endParaRPr lang="en-US"/>
        </a:p>
      </dgm:t>
    </dgm:pt>
    <dgm:pt modelId="{808DB93C-75FF-4209-AC97-DFB3C50A3537}" type="pres">
      <dgm:prSet presAssocID="{BE0E5F77-24E2-4996-A6CD-638CC35A0D5A}" presName="parentText" presStyleLbl="node1" presStyleIdx="1" presStyleCnt="3" custLinFactNeighborX="338" custLinFactNeighborY="2556">
        <dgm:presLayoutVars>
          <dgm:chMax val="0"/>
          <dgm:bulletEnabled val="1"/>
        </dgm:presLayoutVars>
      </dgm:prSet>
      <dgm:spPr/>
      <dgm:t>
        <a:bodyPr/>
        <a:lstStyle/>
        <a:p>
          <a:endParaRPr lang="en-US"/>
        </a:p>
      </dgm:t>
    </dgm:pt>
    <dgm:pt modelId="{9A178AF2-7469-4648-8C11-03EB9EEB88A3}" type="pres">
      <dgm:prSet presAssocID="{BE0E5F77-24E2-4996-A6CD-638CC35A0D5A}" presName="childText" presStyleLbl="revTx" presStyleIdx="1" presStyleCnt="3">
        <dgm:presLayoutVars>
          <dgm:bulletEnabled val="1"/>
        </dgm:presLayoutVars>
      </dgm:prSet>
      <dgm:spPr/>
      <dgm:t>
        <a:bodyPr/>
        <a:lstStyle/>
        <a:p>
          <a:endParaRPr lang="en-US"/>
        </a:p>
      </dgm:t>
    </dgm:pt>
    <dgm:pt modelId="{D996700F-0A26-4D4D-8806-08D406704469}" type="pres">
      <dgm:prSet presAssocID="{C0FE252F-90B7-48CB-BB81-5BEA52A7689E}" presName="parentText" presStyleLbl="node1" presStyleIdx="2" presStyleCnt="3">
        <dgm:presLayoutVars>
          <dgm:chMax val="0"/>
          <dgm:bulletEnabled val="1"/>
        </dgm:presLayoutVars>
      </dgm:prSet>
      <dgm:spPr/>
      <dgm:t>
        <a:bodyPr/>
        <a:lstStyle/>
        <a:p>
          <a:endParaRPr lang="en-US"/>
        </a:p>
      </dgm:t>
    </dgm:pt>
    <dgm:pt modelId="{EA6314B6-A91B-4AA3-B4B4-5699491D817B}" type="pres">
      <dgm:prSet presAssocID="{C0FE252F-90B7-48CB-BB81-5BEA52A7689E}" presName="childText" presStyleLbl="revTx" presStyleIdx="2" presStyleCnt="3">
        <dgm:presLayoutVars>
          <dgm:bulletEnabled val="1"/>
        </dgm:presLayoutVars>
      </dgm:prSet>
      <dgm:spPr/>
      <dgm:t>
        <a:bodyPr/>
        <a:lstStyle/>
        <a:p>
          <a:endParaRPr lang="en-US"/>
        </a:p>
      </dgm:t>
    </dgm:pt>
  </dgm:ptLst>
  <dgm:cxnLst>
    <dgm:cxn modelId="{844D377F-4415-4E70-A4B0-E5CFC02EC2DB}" srcId="{BE0E5F77-24E2-4996-A6CD-638CC35A0D5A}" destId="{C84619BF-FF12-44B7-8784-B291190AFABA}" srcOrd="2" destOrd="0" parTransId="{C5F19F05-68C9-4EF3-940A-B1F2052A0F72}" sibTransId="{B582E92B-CA11-4606-BC03-D312F7026050}"/>
    <dgm:cxn modelId="{9233709C-20E0-4801-9BAB-447958105790}" srcId="{3C83F79F-15FF-45A6-BECA-A3422ABF785C}" destId="{BE0E5F77-24E2-4996-A6CD-638CC35A0D5A}" srcOrd="1" destOrd="0" parTransId="{930327D9-A74D-455D-B144-E5DF0FBF448F}" sibTransId="{6BCC583D-B177-4C37-A7C5-6979011E7F02}"/>
    <dgm:cxn modelId="{34B4743C-256E-461B-87D3-D84C113D1932}" srcId="{3C83F79F-15FF-45A6-BECA-A3422ABF785C}" destId="{C0FE252F-90B7-48CB-BB81-5BEA52A7689E}" srcOrd="2" destOrd="0" parTransId="{28609536-617A-4B13-8B67-00172104BB12}" sibTransId="{0B60DD3A-EE84-4ADE-B01E-DE2F8E1B21E9}"/>
    <dgm:cxn modelId="{BACC8F67-F9A9-43F8-B723-6D37D7BB6A38}" type="presOf" srcId="{C84619BF-FF12-44B7-8784-B291190AFABA}" destId="{9A178AF2-7469-4648-8C11-03EB9EEB88A3}" srcOrd="0" destOrd="2" presId="urn:microsoft.com/office/officeart/2005/8/layout/vList2"/>
    <dgm:cxn modelId="{5AA33F46-D10B-416B-9F0A-07D62736A9AD}" type="presOf" srcId="{7074434C-91F4-4FD1-8012-D68F5093D482}" destId="{D7BCACDF-BD73-46F4-BC92-15EE60DF135A}" srcOrd="0" destOrd="2" presId="urn:microsoft.com/office/officeart/2005/8/layout/vList2"/>
    <dgm:cxn modelId="{A6F9F561-4C22-42CC-BB24-8764E8A18D96}" type="presOf" srcId="{FB21151F-CE38-4422-9D35-39AF30214BBF}" destId="{9A178AF2-7469-4648-8C11-03EB9EEB88A3}" srcOrd="0" destOrd="1" presId="urn:microsoft.com/office/officeart/2005/8/layout/vList2"/>
    <dgm:cxn modelId="{E2C5101A-3961-4EF9-838E-AC6D79CB2557}" srcId="{3C83F79F-15FF-45A6-BECA-A3422ABF785C}" destId="{D669B438-3F6B-4E89-B230-B60E5BA899FF}" srcOrd="0" destOrd="0" parTransId="{0CE2C792-C540-48CE-AFF4-0541824F7F7F}" sibTransId="{9340032C-4014-45F2-ADB9-1DF708B28F00}"/>
    <dgm:cxn modelId="{B838FCAB-2347-43AD-9544-A4BB2AA037CC}" srcId="{D669B438-3F6B-4E89-B230-B60E5BA899FF}" destId="{C53CC6BB-1633-49A0-8671-B086799933A1}" srcOrd="0" destOrd="0" parTransId="{F7A45182-6F15-4317-AC7F-0C35669BBDE1}" sibTransId="{7F85B0AA-4D60-4D87-8A65-2E895416E6ED}"/>
    <dgm:cxn modelId="{09756651-62C5-4883-B29C-0CB7A3DE1ACF}" type="presOf" srcId="{C0FE252F-90B7-48CB-BB81-5BEA52A7689E}" destId="{D996700F-0A26-4D4D-8806-08D406704469}" srcOrd="0" destOrd="0" presId="urn:microsoft.com/office/officeart/2005/8/layout/vList2"/>
    <dgm:cxn modelId="{E8DD2370-30A3-432F-B18E-077E5E59D4DE}" srcId="{D669B438-3F6B-4E89-B230-B60E5BA899FF}" destId="{7074434C-91F4-4FD1-8012-D68F5093D482}" srcOrd="2" destOrd="0" parTransId="{DBBAFEBC-BDE1-48FB-A0F2-A0DFAC7D62FD}" sibTransId="{73EBBC95-5FB3-488A-A178-56795802DB15}"/>
    <dgm:cxn modelId="{9C8E384E-14F5-4136-8F1E-A0EAF308BD0E}" type="presOf" srcId="{BE0E5F77-24E2-4996-A6CD-638CC35A0D5A}" destId="{808DB93C-75FF-4209-AC97-DFB3C50A3537}" srcOrd="0" destOrd="0" presId="urn:microsoft.com/office/officeart/2005/8/layout/vList2"/>
    <dgm:cxn modelId="{65AF5D8C-D2A8-4A10-9170-D87AE1A52180}" srcId="{BE0E5F77-24E2-4996-A6CD-638CC35A0D5A}" destId="{FB21151F-CE38-4422-9D35-39AF30214BBF}" srcOrd="1" destOrd="0" parTransId="{195E327D-9497-4673-8F78-111B23389FA2}" sibTransId="{D350449A-19A2-417D-B0D3-FDA604707C99}"/>
    <dgm:cxn modelId="{014EEAB8-E384-407E-952C-21CE0E322A66}" type="presOf" srcId="{A0C339D5-D9B9-4602-A90E-3443C551080E}" destId="{9A178AF2-7469-4648-8C11-03EB9EEB88A3}" srcOrd="0" destOrd="0" presId="urn:microsoft.com/office/officeart/2005/8/layout/vList2"/>
    <dgm:cxn modelId="{D22CDC20-0220-4B01-B97F-28C668272AAC}" type="presOf" srcId="{9B32724F-A984-4A2B-BF56-4F983EBB6D16}" destId="{EA6314B6-A91B-4AA3-B4B4-5699491D817B}" srcOrd="0" destOrd="0" presId="urn:microsoft.com/office/officeart/2005/8/layout/vList2"/>
    <dgm:cxn modelId="{49F5B87F-EDCE-460D-A726-5EBE64F4F526}" type="presOf" srcId="{C53CC6BB-1633-49A0-8671-B086799933A1}" destId="{D7BCACDF-BD73-46F4-BC92-15EE60DF135A}" srcOrd="0" destOrd="0" presId="urn:microsoft.com/office/officeart/2005/8/layout/vList2"/>
    <dgm:cxn modelId="{0FC08B00-919C-44F3-BC6C-295C5EE374AF}" type="presOf" srcId="{9705E004-4632-4E05-AE5E-F5D816A5FF98}" destId="{D7BCACDF-BD73-46F4-BC92-15EE60DF135A}" srcOrd="0" destOrd="1" presId="urn:microsoft.com/office/officeart/2005/8/layout/vList2"/>
    <dgm:cxn modelId="{898FAEFE-4EB7-4140-803A-7C5064A453C4}" type="presOf" srcId="{D669B438-3F6B-4E89-B230-B60E5BA899FF}" destId="{7D0722D8-56F3-4242-AEB8-A2C6ABABBC9E}" srcOrd="0" destOrd="0" presId="urn:microsoft.com/office/officeart/2005/8/layout/vList2"/>
    <dgm:cxn modelId="{0C5B3C08-906C-4B68-999B-2B39425BD5A8}" srcId="{C0FE252F-90B7-48CB-BB81-5BEA52A7689E}" destId="{FA9D9160-2091-47B8-AE38-F8FDB980FDDA}" srcOrd="1" destOrd="0" parTransId="{9D8C8257-9787-4D98-BA9C-E11FD141ECC3}" sibTransId="{0DCC09CF-637F-4896-A781-F4CE5E399926}"/>
    <dgm:cxn modelId="{CDDF6C0F-C664-486B-92D7-6D086474C660}" srcId="{D669B438-3F6B-4E89-B230-B60E5BA899FF}" destId="{9705E004-4632-4E05-AE5E-F5D816A5FF98}" srcOrd="1" destOrd="0" parTransId="{02D27315-F38F-4A61-A545-6FC2811F209C}" sibTransId="{80AEF586-1408-4F8C-B0CD-F8FA53C2BDB5}"/>
    <dgm:cxn modelId="{2072C3BC-4B35-4CA3-99A9-3583E0132C83}" srcId="{BE0E5F77-24E2-4996-A6CD-638CC35A0D5A}" destId="{A0C339D5-D9B9-4602-A90E-3443C551080E}" srcOrd="0" destOrd="0" parTransId="{9D311606-CC21-4B9C-82BD-8B179E71068B}" sibTransId="{FEC8C6D3-DC70-4BEE-91AA-FA2270CB9CBE}"/>
    <dgm:cxn modelId="{B56DEDC2-2693-4475-82C2-C748EAE95D50}" srcId="{C0FE252F-90B7-48CB-BB81-5BEA52A7689E}" destId="{9B32724F-A984-4A2B-BF56-4F983EBB6D16}" srcOrd="0" destOrd="0" parTransId="{3EC554BB-C8D4-47C0-AF9F-45FC763D6FD3}" sibTransId="{97FC4C25-DF66-4DEF-8A52-9F4FC0683445}"/>
    <dgm:cxn modelId="{33D01F18-7FCC-477E-B732-8E73BD1541D5}" type="presOf" srcId="{3C83F79F-15FF-45A6-BECA-A3422ABF785C}" destId="{A2E33C38-3B41-4D61-A6D6-490ED7828038}" srcOrd="0" destOrd="0" presId="urn:microsoft.com/office/officeart/2005/8/layout/vList2"/>
    <dgm:cxn modelId="{BBCA90F4-5D57-44B1-AE09-CD5552A37292}" type="presOf" srcId="{FA9D9160-2091-47B8-AE38-F8FDB980FDDA}" destId="{EA6314B6-A91B-4AA3-B4B4-5699491D817B}" srcOrd="0" destOrd="1" presId="urn:microsoft.com/office/officeart/2005/8/layout/vList2"/>
    <dgm:cxn modelId="{643028C7-3B31-48C5-9786-D103BFDDC57E}" type="presParOf" srcId="{A2E33C38-3B41-4D61-A6D6-490ED7828038}" destId="{7D0722D8-56F3-4242-AEB8-A2C6ABABBC9E}" srcOrd="0" destOrd="0" presId="urn:microsoft.com/office/officeart/2005/8/layout/vList2"/>
    <dgm:cxn modelId="{6B368CEA-4065-4EFF-9E9F-8646DC47075E}" type="presParOf" srcId="{A2E33C38-3B41-4D61-A6D6-490ED7828038}" destId="{D7BCACDF-BD73-46F4-BC92-15EE60DF135A}" srcOrd="1" destOrd="0" presId="urn:microsoft.com/office/officeart/2005/8/layout/vList2"/>
    <dgm:cxn modelId="{F5DFA5C6-F9D2-48B1-B0CF-DD3295D8C205}" type="presParOf" srcId="{A2E33C38-3B41-4D61-A6D6-490ED7828038}" destId="{808DB93C-75FF-4209-AC97-DFB3C50A3537}" srcOrd="2" destOrd="0" presId="urn:microsoft.com/office/officeart/2005/8/layout/vList2"/>
    <dgm:cxn modelId="{EB6DF835-0DF4-4CBF-85DE-D1DC9C042F5F}" type="presParOf" srcId="{A2E33C38-3B41-4D61-A6D6-490ED7828038}" destId="{9A178AF2-7469-4648-8C11-03EB9EEB88A3}" srcOrd="3" destOrd="0" presId="urn:microsoft.com/office/officeart/2005/8/layout/vList2"/>
    <dgm:cxn modelId="{D0837B02-865D-43D0-A0FE-45A9DD3878A3}" type="presParOf" srcId="{A2E33C38-3B41-4D61-A6D6-490ED7828038}" destId="{D996700F-0A26-4D4D-8806-08D406704469}" srcOrd="4" destOrd="0" presId="urn:microsoft.com/office/officeart/2005/8/layout/vList2"/>
    <dgm:cxn modelId="{E4D9D0E7-7C4F-4BB9-A318-3B23F08F85EB}" type="presParOf" srcId="{A2E33C38-3B41-4D61-A6D6-490ED7828038}" destId="{EA6314B6-A91B-4AA3-B4B4-5699491D817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rgbClr val="FFFF00">
            <a:alpha val="90000"/>
          </a:srgbClr>
        </a:solidFill>
      </dgm:spPr>
      <dgm:t>
        <a:bodyPr/>
        <a:lstStyle/>
        <a:p>
          <a:pPr algn="ctr"/>
          <a:r>
            <a:rPr lang="en-US" sz="2400" b="0" dirty="0" smtClean="0"/>
            <a:t> </a:t>
          </a:r>
          <a:r>
            <a:rPr lang="en-US" sz="2400" b="1" dirty="0" smtClean="0">
              <a:effectLst/>
            </a:rPr>
            <a:t>EQuIP Quality Review Rubric</a:t>
          </a:r>
          <a:endParaRPr lang="en-US" sz="2400" b="1"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chemeClr val="bg1"/>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31576" custScaleY="765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31576" custScaleY="7588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7489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custScaleY="74509">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531840" custScaleY="77009">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31576" custScaleY="75094" custLinFactNeighborX="-2224">
        <dgm:presLayoutVars>
          <dgm:bulletEnabled val="1"/>
        </dgm:presLayoutVars>
      </dgm:prSet>
      <dgm:spPr/>
      <dgm:t>
        <a:bodyPr/>
        <a:lstStyle/>
        <a:p>
          <a:endParaRPr lang="en-US"/>
        </a:p>
      </dgm:t>
    </dgm:pt>
  </dgm:ptLst>
  <dgm:cxnLst>
    <dgm:cxn modelId="{5192D38E-0CC1-451D-86EF-921CD06A71CF}" type="presOf" srcId="{EF4E6064-2222-4025-843B-774CAA10FB18}" destId="{0406E04E-E93F-457E-87F7-A76954C0A595}"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0A4D758D-E71A-4461-A7C6-AAEB621DBFD2}" srcId="{C49DE7C9-3CCD-4A68-9AF1-4959318AB8CE}" destId="{58DCE318-75B7-47FE-8525-3043B002245B}" srcOrd="1" destOrd="0" parTransId="{BC6540E0-3144-49F0-80D0-9F9B86DC9743}" sibTransId="{BF559BCD-F96A-4782-96F3-9CA01DC5FE36}"/>
    <dgm:cxn modelId="{C84DFFDA-9E2F-43A4-8CBB-CE2CA39C0B16}" type="presOf" srcId="{58DCE318-75B7-47FE-8525-3043B002245B}" destId="{9825A28B-C7C5-4204-94C3-E8D7000EEC4F}"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B8843F0A-4338-4780-A36C-C16A19BA9816}" type="presOf" srcId="{EF8DE587-9847-40DC-9A6D-C684684E3EAA}" destId="{0912B255-822D-42AD-8D51-EAD24CC90B92}" srcOrd="0" destOrd="0" presId="urn:microsoft.com/office/officeart/2005/8/layout/hierarchy3"/>
    <dgm:cxn modelId="{82584A22-178A-4223-8772-C9F8FBAAECD7}" type="presOf" srcId="{40CAD029-3C99-4E8D-98B4-2953D52807B2}" destId="{0ECFACD2-E546-4248-9C0E-3A50A1F0895C}"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7664BEFE-366E-405D-B25B-B4B483C9B87A}" type="presOf" srcId="{875902B6-D7AA-46D0-A995-D11880EA2FD1}" destId="{30415E90-D52D-48D0-83BA-D69F81D22A24}" srcOrd="0" destOrd="0" presId="urn:microsoft.com/office/officeart/2005/8/layout/hierarchy3"/>
    <dgm:cxn modelId="{D1ABC166-8F36-44A5-9CE1-C93BADFDE2AF}" type="presOf" srcId="{8691F7BC-3BF2-4274-8C3C-961D302C3E80}" destId="{ABA4AD6F-2F38-4BDD-9216-4EDB340AA554}" srcOrd="0" destOrd="0" presId="urn:microsoft.com/office/officeart/2005/8/layout/hierarchy3"/>
    <dgm:cxn modelId="{37199EA2-AC5A-4C0C-8F86-AB74B648889E}" type="presOf" srcId="{8C238388-DF82-4EF2-9204-809B310B1FB3}" destId="{DE7641CE-B900-42CE-95C2-E273ADCC88DD}"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2297AA4C-291C-4D87-A4BC-23282DA514B3}" type="presOf" srcId="{341FAF17-635B-4F4F-B082-017E972455B5}" destId="{D6D83934-8F65-4CE3-BDF6-A562D014C213}"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ED38C64C-36E6-4E05-B3B8-5DAB5B933E03}" type="presOf" srcId="{C49DE7C9-3CCD-4A68-9AF1-4959318AB8CE}" destId="{18B331A4-2A99-4364-B5B4-8854F2CECE91}" srcOrd="0" destOrd="0" presId="urn:microsoft.com/office/officeart/2005/8/layout/hierarchy3"/>
    <dgm:cxn modelId="{23B93C77-5FBE-416E-BEA1-3E5E70B3540B}" type="presOf" srcId="{E2B7F8FC-10AD-4B06-B4C7-BEB6C56223E7}" destId="{885DB2E2-94C8-4BD6-A25B-A6DF9906D3CD}" srcOrd="0" destOrd="0" presId="urn:microsoft.com/office/officeart/2005/8/layout/hierarchy3"/>
    <dgm:cxn modelId="{1E7361B1-44D0-4039-8955-DE492FB20DAE}" type="presOf" srcId="{BC6540E0-3144-49F0-80D0-9F9B86DC9743}" destId="{19D262A1-4F11-47A2-91BC-C1BB23103FA7}" srcOrd="0" destOrd="0" presId="urn:microsoft.com/office/officeart/2005/8/layout/hierarchy3"/>
    <dgm:cxn modelId="{5324269A-87E5-452C-B94C-2F3EDF4D26E1}" type="presOf" srcId="{7D0CC601-3257-4A22-84A7-2E6DB456EE43}" destId="{4023C7BC-B81F-415D-9331-3B05B09BCB9D}" srcOrd="0" destOrd="0" presId="urn:microsoft.com/office/officeart/2005/8/layout/hierarchy3"/>
    <dgm:cxn modelId="{CB8C6CED-7A71-4465-B321-97B1860DB9F4}" type="presOf" srcId="{C49DE7C9-3CCD-4A68-9AF1-4959318AB8CE}" destId="{01013C70-3796-4887-98D0-B93D667D085C}" srcOrd="1"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AEC63DC7-974F-425B-A7F9-03C40DF901E6}" type="presOf" srcId="{4CEF7E45-4567-436B-A172-35DEBBA146F4}" destId="{EAE06A4B-E2F4-450E-A32E-CE90F69ACE9D}" srcOrd="0" destOrd="0" presId="urn:microsoft.com/office/officeart/2005/8/layout/hierarchy3"/>
    <dgm:cxn modelId="{E6A7A3A3-3012-4939-9FFF-DDFACBC10314}" type="presOf" srcId="{B217A518-BEE6-4DD9-9286-89D1EA55A1ED}" destId="{96FF3DE8-3675-4CB8-B07C-3DCAFF305E01}" srcOrd="0" destOrd="0" presId="urn:microsoft.com/office/officeart/2005/8/layout/hierarchy3"/>
    <dgm:cxn modelId="{509751B6-3C58-4AFF-BB5D-7B2B2BE12C55}" type="presParOf" srcId="{96FF3DE8-3675-4CB8-B07C-3DCAFF305E01}" destId="{9DD75A0C-E450-4BE0-810F-123BF65818C1}" srcOrd="0" destOrd="0" presId="urn:microsoft.com/office/officeart/2005/8/layout/hierarchy3"/>
    <dgm:cxn modelId="{82F7CCB0-6E13-47B3-BB11-57D4D81CCBD5}" type="presParOf" srcId="{9DD75A0C-E450-4BE0-810F-123BF65818C1}" destId="{0A884521-68A1-4C12-8831-974241E448AA}" srcOrd="0" destOrd="0" presId="urn:microsoft.com/office/officeart/2005/8/layout/hierarchy3"/>
    <dgm:cxn modelId="{A4628666-01C1-41ED-BF34-9CC937A8D693}" type="presParOf" srcId="{0A884521-68A1-4C12-8831-974241E448AA}" destId="{18B331A4-2A99-4364-B5B4-8854F2CECE91}" srcOrd="0" destOrd="0" presId="urn:microsoft.com/office/officeart/2005/8/layout/hierarchy3"/>
    <dgm:cxn modelId="{53A098D0-A51F-4018-A453-FBF02AF9FEFF}" type="presParOf" srcId="{0A884521-68A1-4C12-8831-974241E448AA}" destId="{01013C70-3796-4887-98D0-B93D667D085C}" srcOrd="1" destOrd="0" presId="urn:microsoft.com/office/officeart/2005/8/layout/hierarchy3"/>
    <dgm:cxn modelId="{D80918BA-4CAB-44AF-BAC5-0C18DE79E3B1}" type="presParOf" srcId="{9DD75A0C-E450-4BE0-810F-123BF65818C1}" destId="{7530FBDF-F41C-4729-BAE1-3909AC81C7F2}" srcOrd="1" destOrd="0" presId="urn:microsoft.com/office/officeart/2005/8/layout/hierarchy3"/>
    <dgm:cxn modelId="{3057D9AF-6AB3-465D-BC0D-FDBD8D9841EF}" type="presParOf" srcId="{7530FBDF-F41C-4729-BAE1-3909AC81C7F2}" destId="{0912B255-822D-42AD-8D51-EAD24CC90B92}" srcOrd="0" destOrd="0" presId="urn:microsoft.com/office/officeart/2005/8/layout/hierarchy3"/>
    <dgm:cxn modelId="{CF2D2456-728E-4B57-B126-1BD9EEEA357A}" type="presParOf" srcId="{7530FBDF-F41C-4729-BAE1-3909AC81C7F2}" destId="{30415E90-D52D-48D0-83BA-D69F81D22A24}" srcOrd="1" destOrd="0" presId="urn:microsoft.com/office/officeart/2005/8/layout/hierarchy3"/>
    <dgm:cxn modelId="{96ADC037-5B68-4732-ACB5-F7D899293325}" type="presParOf" srcId="{7530FBDF-F41C-4729-BAE1-3909AC81C7F2}" destId="{19D262A1-4F11-47A2-91BC-C1BB23103FA7}" srcOrd="2" destOrd="0" presId="urn:microsoft.com/office/officeart/2005/8/layout/hierarchy3"/>
    <dgm:cxn modelId="{3A0E8AD8-5BAC-4B90-9502-8A0A412D4FE5}" type="presParOf" srcId="{7530FBDF-F41C-4729-BAE1-3909AC81C7F2}" destId="{9825A28B-C7C5-4204-94C3-E8D7000EEC4F}" srcOrd="3" destOrd="0" presId="urn:microsoft.com/office/officeart/2005/8/layout/hierarchy3"/>
    <dgm:cxn modelId="{73FDFFD7-B97C-426C-8E11-BC5BC29A1BA0}" type="presParOf" srcId="{7530FBDF-F41C-4729-BAE1-3909AC81C7F2}" destId="{0ECFACD2-E546-4248-9C0E-3A50A1F0895C}" srcOrd="4" destOrd="0" presId="urn:microsoft.com/office/officeart/2005/8/layout/hierarchy3"/>
    <dgm:cxn modelId="{CE4069DE-242F-44C1-86D7-DAD3CB374EF2}" type="presParOf" srcId="{7530FBDF-F41C-4729-BAE1-3909AC81C7F2}" destId="{ABA4AD6F-2F38-4BDD-9216-4EDB340AA554}" srcOrd="5" destOrd="0" presId="urn:microsoft.com/office/officeart/2005/8/layout/hierarchy3"/>
    <dgm:cxn modelId="{806C2085-799A-424D-8433-045DF0F1CDC9}" type="presParOf" srcId="{7530FBDF-F41C-4729-BAE1-3909AC81C7F2}" destId="{0406E04E-E93F-457E-87F7-A76954C0A595}" srcOrd="6" destOrd="0" presId="urn:microsoft.com/office/officeart/2005/8/layout/hierarchy3"/>
    <dgm:cxn modelId="{9FF699C8-4532-43F5-BCF7-9A83A1FB70A3}" type="presParOf" srcId="{7530FBDF-F41C-4729-BAE1-3909AC81C7F2}" destId="{885DB2E2-94C8-4BD6-A25B-A6DF9906D3CD}" srcOrd="7" destOrd="0" presId="urn:microsoft.com/office/officeart/2005/8/layout/hierarchy3"/>
    <dgm:cxn modelId="{EEBED510-1103-4F81-955F-16CFA4500D40}" type="presParOf" srcId="{7530FBDF-F41C-4729-BAE1-3909AC81C7F2}" destId="{EAE06A4B-E2F4-450E-A32E-CE90F69ACE9D}" srcOrd="8" destOrd="0" presId="urn:microsoft.com/office/officeart/2005/8/layout/hierarchy3"/>
    <dgm:cxn modelId="{D7BD34A6-FD6A-40E0-93C7-B76DCAC49433}" type="presParOf" srcId="{7530FBDF-F41C-4729-BAE1-3909AC81C7F2}" destId="{DE7641CE-B900-42CE-95C2-E273ADCC88DD}" srcOrd="9" destOrd="0" presId="urn:microsoft.com/office/officeart/2005/8/layout/hierarchy3"/>
    <dgm:cxn modelId="{5B3ADE45-1F49-4CA2-9D09-752CBE6BBE92}" type="presParOf" srcId="{7530FBDF-F41C-4729-BAE1-3909AC81C7F2}" destId="{D6D83934-8F65-4CE3-BDF6-A562D014C213}" srcOrd="10" destOrd="0" presId="urn:microsoft.com/office/officeart/2005/8/layout/hierarchy3"/>
    <dgm:cxn modelId="{D606DEA9-B0F2-4F99-A9C5-3BD03FFE169C}"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7C6C13-CD51-4391-B678-BE9335EA39B9}"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93B418E7-01BC-447D-A75E-6614A71A0D03}">
      <dgm:prSet phldrT="[Text]" custT="1"/>
      <dgm:spPr/>
      <dgm:t>
        <a:bodyPr/>
        <a:lstStyle/>
        <a:p>
          <a:r>
            <a:rPr lang="en-US" sz="3200" b="1" dirty="0" smtClean="0"/>
            <a:t> 4 Dimensions of Alignment - EQuIP Rubric</a:t>
          </a:r>
          <a:endParaRPr lang="en-US" sz="3200" dirty="0"/>
        </a:p>
      </dgm:t>
    </dgm:pt>
    <dgm:pt modelId="{7E4B3CDC-88D1-4A37-A7B3-FCD82830CDC8}" type="parTrans" cxnId="{EFF89D8D-3C0B-4B5E-9536-82D3A567155A}">
      <dgm:prSet/>
      <dgm:spPr/>
      <dgm:t>
        <a:bodyPr/>
        <a:lstStyle/>
        <a:p>
          <a:endParaRPr lang="en-US"/>
        </a:p>
      </dgm:t>
    </dgm:pt>
    <dgm:pt modelId="{814F5411-5EBE-4279-9AE3-6ADFB0057E8B}" type="sibTrans" cxnId="{EFF89D8D-3C0B-4B5E-9536-82D3A567155A}">
      <dgm:prSet/>
      <dgm:spPr/>
      <dgm:t>
        <a:bodyPr/>
        <a:lstStyle/>
        <a:p>
          <a:endParaRPr lang="en-US"/>
        </a:p>
      </dgm:t>
    </dgm:pt>
    <dgm:pt modelId="{390782E3-E573-4B55-ABCC-B0B2A594CBE9}">
      <dgm:prSet phldrT="[Text]"/>
      <dgm:spPr/>
      <dgm:t>
        <a:bodyPr/>
        <a:lstStyle/>
        <a:p>
          <a:r>
            <a:rPr lang="en-US" dirty="0" smtClean="0"/>
            <a:t>Alignment to the Rigor</a:t>
          </a:r>
          <a:endParaRPr lang="en-US" dirty="0"/>
        </a:p>
      </dgm:t>
    </dgm:pt>
    <dgm:pt modelId="{979AC30C-F709-4395-BBED-443B9D109F37}" type="parTrans" cxnId="{3346B870-84CF-43E6-8D3E-67AA544B4C9A}">
      <dgm:prSet/>
      <dgm:spPr/>
      <dgm:t>
        <a:bodyPr/>
        <a:lstStyle/>
        <a:p>
          <a:endParaRPr lang="en-US"/>
        </a:p>
      </dgm:t>
    </dgm:pt>
    <dgm:pt modelId="{52C55268-5A54-4C3C-BEFE-2DAF1AB6AA32}" type="sibTrans" cxnId="{3346B870-84CF-43E6-8D3E-67AA544B4C9A}">
      <dgm:prSet/>
      <dgm:spPr/>
      <dgm:t>
        <a:bodyPr/>
        <a:lstStyle/>
        <a:p>
          <a:endParaRPr lang="en-US"/>
        </a:p>
      </dgm:t>
    </dgm:pt>
    <dgm:pt modelId="{6E2AD0AA-4F15-4850-B34A-CBB93074C067}">
      <dgm:prSet phldrT="[Text]"/>
      <dgm:spPr/>
      <dgm:t>
        <a:bodyPr/>
        <a:lstStyle/>
        <a:p>
          <a:r>
            <a:rPr lang="en-US" dirty="0" smtClean="0"/>
            <a:t>Alignment to the Shifts </a:t>
          </a:r>
          <a:endParaRPr lang="en-US" dirty="0"/>
        </a:p>
      </dgm:t>
    </dgm:pt>
    <dgm:pt modelId="{A88EE1D5-D93D-43AE-9D5C-540BBCFFCDE5}" type="parTrans" cxnId="{5D52FE89-6D7B-4190-A48E-3AE6DAA171D7}">
      <dgm:prSet/>
      <dgm:spPr/>
      <dgm:t>
        <a:bodyPr/>
        <a:lstStyle/>
        <a:p>
          <a:endParaRPr lang="en-US"/>
        </a:p>
      </dgm:t>
    </dgm:pt>
    <dgm:pt modelId="{A4C550F3-9E0B-43A2-8FEB-414E414B4719}" type="sibTrans" cxnId="{5D52FE89-6D7B-4190-A48E-3AE6DAA171D7}">
      <dgm:prSet/>
      <dgm:spPr/>
      <dgm:t>
        <a:bodyPr/>
        <a:lstStyle/>
        <a:p>
          <a:endParaRPr lang="en-US"/>
        </a:p>
      </dgm:t>
    </dgm:pt>
    <dgm:pt modelId="{BDF4520C-644B-411F-A4AC-5E0BA225D855}">
      <dgm:prSet phldrT="[Text]"/>
      <dgm:spPr/>
      <dgm:t>
        <a:bodyPr/>
        <a:lstStyle/>
        <a:p>
          <a:r>
            <a:rPr lang="en-US" dirty="0" smtClean="0"/>
            <a:t>Alignment to Instructional Supports</a:t>
          </a:r>
          <a:endParaRPr lang="en-US" dirty="0"/>
        </a:p>
      </dgm:t>
    </dgm:pt>
    <dgm:pt modelId="{15219701-5B78-4206-ABB8-516A88D2B37B}" type="parTrans" cxnId="{DF853C61-A50D-43AD-B137-9CB8FBE8E707}">
      <dgm:prSet/>
      <dgm:spPr/>
      <dgm:t>
        <a:bodyPr/>
        <a:lstStyle/>
        <a:p>
          <a:endParaRPr lang="en-US"/>
        </a:p>
      </dgm:t>
    </dgm:pt>
    <dgm:pt modelId="{0536C674-02D9-48B7-80E8-7725C923D204}" type="sibTrans" cxnId="{DF853C61-A50D-43AD-B137-9CB8FBE8E707}">
      <dgm:prSet/>
      <dgm:spPr/>
      <dgm:t>
        <a:bodyPr/>
        <a:lstStyle/>
        <a:p>
          <a:endParaRPr lang="en-US"/>
        </a:p>
      </dgm:t>
    </dgm:pt>
    <dgm:pt modelId="{D7D531AF-EB7C-4A83-BDE9-B61D6310D6D6}">
      <dgm:prSet phldrT="[Text]"/>
      <dgm:spPr/>
      <dgm:t>
        <a:bodyPr/>
        <a:lstStyle/>
        <a:p>
          <a:r>
            <a:rPr lang="en-US" dirty="0" smtClean="0"/>
            <a:t>Alignment to Assessment</a:t>
          </a:r>
          <a:endParaRPr lang="en-US" dirty="0"/>
        </a:p>
      </dgm:t>
    </dgm:pt>
    <dgm:pt modelId="{1C033BF5-4135-47CD-80D9-C28D3DCD8496}" type="parTrans" cxnId="{D1BCBD97-100E-4A36-BD67-28E32D245A37}">
      <dgm:prSet/>
      <dgm:spPr/>
      <dgm:t>
        <a:bodyPr/>
        <a:lstStyle/>
        <a:p>
          <a:endParaRPr lang="en-US"/>
        </a:p>
      </dgm:t>
    </dgm:pt>
    <dgm:pt modelId="{04504C9A-6F7D-4F56-A583-8AAE1D45B44B}" type="sibTrans" cxnId="{D1BCBD97-100E-4A36-BD67-28E32D245A37}">
      <dgm:prSet/>
      <dgm:spPr/>
      <dgm:t>
        <a:bodyPr/>
        <a:lstStyle/>
        <a:p>
          <a:endParaRPr lang="en-US"/>
        </a:p>
      </dgm:t>
    </dgm:pt>
    <dgm:pt modelId="{5A6B6E67-8678-4690-AE67-9B64A89DC1A5}" type="pres">
      <dgm:prSet presAssocID="{197C6C13-CD51-4391-B678-BE9335EA39B9}" presName="composite" presStyleCnt="0">
        <dgm:presLayoutVars>
          <dgm:chMax val="1"/>
          <dgm:dir/>
          <dgm:resizeHandles val="exact"/>
        </dgm:presLayoutVars>
      </dgm:prSet>
      <dgm:spPr/>
      <dgm:t>
        <a:bodyPr/>
        <a:lstStyle/>
        <a:p>
          <a:endParaRPr lang="en-US"/>
        </a:p>
      </dgm:t>
    </dgm:pt>
    <dgm:pt modelId="{BBA3838E-167D-404A-A07E-BBBB5DB4E113}" type="pres">
      <dgm:prSet presAssocID="{93B418E7-01BC-447D-A75E-6614A71A0D03}" presName="roof" presStyleLbl="dkBgShp" presStyleIdx="0" presStyleCnt="2" custLinFactNeighborX="187" custLinFactNeighborY="16578"/>
      <dgm:spPr/>
      <dgm:t>
        <a:bodyPr/>
        <a:lstStyle/>
        <a:p>
          <a:endParaRPr lang="en-US"/>
        </a:p>
      </dgm:t>
    </dgm:pt>
    <dgm:pt modelId="{484FAD17-5044-433B-A399-826D2A5756AE}" type="pres">
      <dgm:prSet presAssocID="{93B418E7-01BC-447D-A75E-6614A71A0D03}" presName="pillars" presStyleCnt="0"/>
      <dgm:spPr/>
    </dgm:pt>
    <dgm:pt modelId="{BE6C435C-EB69-474B-8CE6-6905219621D9}" type="pres">
      <dgm:prSet presAssocID="{93B418E7-01BC-447D-A75E-6614A71A0D03}" presName="pillar1" presStyleLbl="node1" presStyleIdx="0" presStyleCnt="4">
        <dgm:presLayoutVars>
          <dgm:bulletEnabled val="1"/>
        </dgm:presLayoutVars>
      </dgm:prSet>
      <dgm:spPr/>
      <dgm:t>
        <a:bodyPr/>
        <a:lstStyle/>
        <a:p>
          <a:endParaRPr lang="en-US"/>
        </a:p>
      </dgm:t>
    </dgm:pt>
    <dgm:pt modelId="{6458E1BC-E7E9-49BA-9F2E-0ED8296A91A4}" type="pres">
      <dgm:prSet presAssocID="{6E2AD0AA-4F15-4850-B34A-CBB93074C067}" presName="pillarX" presStyleLbl="node1" presStyleIdx="1" presStyleCnt="4">
        <dgm:presLayoutVars>
          <dgm:bulletEnabled val="1"/>
        </dgm:presLayoutVars>
      </dgm:prSet>
      <dgm:spPr/>
      <dgm:t>
        <a:bodyPr/>
        <a:lstStyle/>
        <a:p>
          <a:endParaRPr lang="en-US"/>
        </a:p>
      </dgm:t>
    </dgm:pt>
    <dgm:pt modelId="{D7B7F3B9-B46F-42D7-870B-640D8D6BEEC1}" type="pres">
      <dgm:prSet presAssocID="{BDF4520C-644B-411F-A4AC-5E0BA225D855}" presName="pillarX" presStyleLbl="node1" presStyleIdx="2" presStyleCnt="4">
        <dgm:presLayoutVars>
          <dgm:bulletEnabled val="1"/>
        </dgm:presLayoutVars>
      </dgm:prSet>
      <dgm:spPr/>
      <dgm:t>
        <a:bodyPr/>
        <a:lstStyle/>
        <a:p>
          <a:endParaRPr lang="en-US"/>
        </a:p>
      </dgm:t>
    </dgm:pt>
    <dgm:pt modelId="{E67F2C63-E278-49A8-B6A2-C70758E73895}" type="pres">
      <dgm:prSet presAssocID="{D7D531AF-EB7C-4A83-BDE9-B61D6310D6D6}" presName="pillarX" presStyleLbl="node1" presStyleIdx="3" presStyleCnt="4">
        <dgm:presLayoutVars>
          <dgm:bulletEnabled val="1"/>
        </dgm:presLayoutVars>
      </dgm:prSet>
      <dgm:spPr/>
      <dgm:t>
        <a:bodyPr/>
        <a:lstStyle/>
        <a:p>
          <a:endParaRPr lang="en-US"/>
        </a:p>
      </dgm:t>
    </dgm:pt>
    <dgm:pt modelId="{99AB4FB4-85CE-48E1-8491-1BF8FF4D988E}" type="pres">
      <dgm:prSet presAssocID="{93B418E7-01BC-447D-A75E-6614A71A0D03}" presName="base" presStyleLbl="dkBgShp" presStyleIdx="1" presStyleCnt="2"/>
      <dgm:spPr/>
    </dgm:pt>
  </dgm:ptLst>
  <dgm:cxnLst>
    <dgm:cxn modelId="{3346B870-84CF-43E6-8D3E-67AA544B4C9A}" srcId="{93B418E7-01BC-447D-A75E-6614A71A0D03}" destId="{390782E3-E573-4B55-ABCC-B0B2A594CBE9}" srcOrd="0" destOrd="0" parTransId="{979AC30C-F709-4395-BBED-443B9D109F37}" sibTransId="{52C55268-5A54-4C3C-BEFE-2DAF1AB6AA32}"/>
    <dgm:cxn modelId="{67D25C01-250E-4C96-B450-245C43A2EB09}" type="presOf" srcId="{D7D531AF-EB7C-4A83-BDE9-B61D6310D6D6}" destId="{E67F2C63-E278-49A8-B6A2-C70758E73895}" srcOrd="0" destOrd="0" presId="urn:microsoft.com/office/officeart/2005/8/layout/hList3"/>
    <dgm:cxn modelId="{388D2508-405B-40EB-AA3D-128B8D583315}" type="presOf" srcId="{BDF4520C-644B-411F-A4AC-5E0BA225D855}" destId="{D7B7F3B9-B46F-42D7-870B-640D8D6BEEC1}" srcOrd="0" destOrd="0" presId="urn:microsoft.com/office/officeart/2005/8/layout/hList3"/>
    <dgm:cxn modelId="{D1BCBD97-100E-4A36-BD67-28E32D245A37}" srcId="{93B418E7-01BC-447D-A75E-6614A71A0D03}" destId="{D7D531AF-EB7C-4A83-BDE9-B61D6310D6D6}" srcOrd="3" destOrd="0" parTransId="{1C033BF5-4135-47CD-80D9-C28D3DCD8496}" sibTransId="{04504C9A-6F7D-4F56-A583-8AAE1D45B44B}"/>
    <dgm:cxn modelId="{DF853C61-A50D-43AD-B137-9CB8FBE8E707}" srcId="{93B418E7-01BC-447D-A75E-6614A71A0D03}" destId="{BDF4520C-644B-411F-A4AC-5E0BA225D855}" srcOrd="2" destOrd="0" parTransId="{15219701-5B78-4206-ABB8-516A88D2B37B}" sibTransId="{0536C674-02D9-48B7-80E8-7725C923D204}"/>
    <dgm:cxn modelId="{ADDD9A63-4418-4CB8-B3A8-322EDF47B06C}" type="presOf" srcId="{93B418E7-01BC-447D-A75E-6614A71A0D03}" destId="{BBA3838E-167D-404A-A07E-BBBB5DB4E113}" srcOrd="0" destOrd="0" presId="urn:microsoft.com/office/officeart/2005/8/layout/hList3"/>
    <dgm:cxn modelId="{EFF89D8D-3C0B-4B5E-9536-82D3A567155A}" srcId="{197C6C13-CD51-4391-B678-BE9335EA39B9}" destId="{93B418E7-01BC-447D-A75E-6614A71A0D03}" srcOrd="0" destOrd="0" parTransId="{7E4B3CDC-88D1-4A37-A7B3-FCD82830CDC8}" sibTransId="{814F5411-5EBE-4279-9AE3-6ADFB0057E8B}"/>
    <dgm:cxn modelId="{5D52FE89-6D7B-4190-A48E-3AE6DAA171D7}" srcId="{93B418E7-01BC-447D-A75E-6614A71A0D03}" destId="{6E2AD0AA-4F15-4850-B34A-CBB93074C067}" srcOrd="1" destOrd="0" parTransId="{A88EE1D5-D93D-43AE-9D5C-540BBCFFCDE5}" sibTransId="{A4C550F3-9E0B-43A2-8FEB-414E414B4719}"/>
    <dgm:cxn modelId="{D25F3A49-9B97-40CC-925D-91DEB8AEC343}" type="presOf" srcId="{390782E3-E573-4B55-ABCC-B0B2A594CBE9}" destId="{BE6C435C-EB69-474B-8CE6-6905219621D9}" srcOrd="0" destOrd="0" presId="urn:microsoft.com/office/officeart/2005/8/layout/hList3"/>
    <dgm:cxn modelId="{AADCB261-B025-4838-A85C-9552090F612B}" type="presOf" srcId="{6E2AD0AA-4F15-4850-B34A-CBB93074C067}" destId="{6458E1BC-E7E9-49BA-9F2E-0ED8296A91A4}" srcOrd="0" destOrd="0" presId="urn:microsoft.com/office/officeart/2005/8/layout/hList3"/>
    <dgm:cxn modelId="{44C4C5E9-A11C-4CCE-83E2-D55369588831}" type="presOf" srcId="{197C6C13-CD51-4391-B678-BE9335EA39B9}" destId="{5A6B6E67-8678-4690-AE67-9B64A89DC1A5}" srcOrd="0" destOrd="0" presId="urn:microsoft.com/office/officeart/2005/8/layout/hList3"/>
    <dgm:cxn modelId="{471437B2-6F48-4F20-A447-326E27B283F1}" type="presParOf" srcId="{5A6B6E67-8678-4690-AE67-9B64A89DC1A5}" destId="{BBA3838E-167D-404A-A07E-BBBB5DB4E113}" srcOrd="0" destOrd="0" presId="urn:microsoft.com/office/officeart/2005/8/layout/hList3"/>
    <dgm:cxn modelId="{78DC56E9-227C-4316-8BFA-2E04400FBEAB}" type="presParOf" srcId="{5A6B6E67-8678-4690-AE67-9B64A89DC1A5}" destId="{484FAD17-5044-433B-A399-826D2A5756AE}" srcOrd="1" destOrd="0" presId="urn:microsoft.com/office/officeart/2005/8/layout/hList3"/>
    <dgm:cxn modelId="{0C30DB50-8838-40E8-98DB-7DB1898AF87B}" type="presParOf" srcId="{484FAD17-5044-433B-A399-826D2A5756AE}" destId="{BE6C435C-EB69-474B-8CE6-6905219621D9}" srcOrd="0" destOrd="0" presId="urn:microsoft.com/office/officeart/2005/8/layout/hList3"/>
    <dgm:cxn modelId="{1F6937FD-105E-467D-AB15-BBD31A8547EA}" type="presParOf" srcId="{484FAD17-5044-433B-A399-826D2A5756AE}" destId="{6458E1BC-E7E9-49BA-9F2E-0ED8296A91A4}" srcOrd="1" destOrd="0" presId="urn:microsoft.com/office/officeart/2005/8/layout/hList3"/>
    <dgm:cxn modelId="{BC1DBBF9-2FB5-42FC-9D36-1A3417D56B3D}" type="presParOf" srcId="{484FAD17-5044-433B-A399-826D2A5756AE}" destId="{D7B7F3B9-B46F-42D7-870B-640D8D6BEEC1}" srcOrd="2" destOrd="0" presId="urn:microsoft.com/office/officeart/2005/8/layout/hList3"/>
    <dgm:cxn modelId="{FE7D6CDA-A7E1-4555-98CD-DC918737AE62}" type="presParOf" srcId="{484FAD17-5044-433B-A399-826D2A5756AE}" destId="{E67F2C63-E278-49A8-B6A2-C70758E73895}" srcOrd="3" destOrd="0" presId="urn:microsoft.com/office/officeart/2005/8/layout/hList3"/>
    <dgm:cxn modelId="{3FF83346-5B9A-4ADC-A5F8-5383B3DA64DF}" type="presParOf" srcId="{5A6B6E67-8678-4690-AE67-9B64A89DC1A5}" destId="{99AB4FB4-85CE-48E1-8491-1BF8FF4D988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00">
            <a:alpha val="90000"/>
          </a:srgbClr>
        </a:solidFill>
      </dgm:spPr>
      <dgm:t>
        <a:bodyPr/>
        <a:lstStyle/>
        <a:p>
          <a:pPr algn="ctr"/>
          <a:r>
            <a:rPr lang="en-US" sz="2400" b="1" dirty="0" smtClean="0"/>
            <a:t> </a:t>
          </a:r>
          <a:r>
            <a:rPr lang="en-US" sz="2400" b="0" dirty="0" smtClean="0"/>
            <a:t>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A30F8B-A7D9-45D2-B691-9719677A293E}">
      <dgm:prSet phldrT="[Text]" custT="1"/>
      <dgm:spPr>
        <a:solidFill>
          <a:schemeClr val="bg1">
            <a:alpha val="90000"/>
          </a:schemeClr>
        </a:solidFill>
      </dgm:spPr>
      <dgm:t>
        <a:bodyPr/>
        <a:lstStyle/>
        <a:p>
          <a:pPr algn="ctr"/>
          <a:r>
            <a:rPr lang="en-US" sz="2400" b="0" dirty="0" smtClean="0"/>
            <a:t>Classroom “Look Fors” </a:t>
          </a:r>
          <a:endParaRPr lang="en-US" sz="2400" b="0" dirty="0"/>
        </a:p>
      </dgm:t>
    </dgm:pt>
    <dgm:pt modelId="{617A6882-710F-4F81-AA49-27FDC121E293}" type="parTrans" cxnId="{359DA929-ABE9-43F2-81F0-487FF066373F}">
      <dgm:prSet/>
      <dgm:spPr/>
      <dgm:t>
        <a:bodyPr/>
        <a:lstStyle/>
        <a:p>
          <a:endParaRPr lang="en-US"/>
        </a:p>
      </dgm:t>
    </dgm:pt>
    <dgm:pt modelId="{8B3C4FB8-86C2-4762-98C5-77F89BC2330D}" type="sibTrans" cxnId="{359DA929-ABE9-43F2-81F0-487FF066373F}">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12822" custScaleY="7402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12822" custScaleY="7402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12822" custScaleY="7402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12822" custScaleY="74028">
        <dgm:presLayoutVars>
          <dgm:bulletEnabled val="1"/>
        </dgm:presLayoutVars>
      </dgm:prSet>
      <dgm:spPr/>
      <dgm:t>
        <a:bodyPr/>
        <a:lstStyle/>
        <a:p>
          <a:endParaRPr lang="en-US"/>
        </a:p>
      </dgm:t>
    </dgm:pt>
    <dgm:pt modelId="{10DA8BEA-1CB1-46D1-A462-9AAB2BC2A8E6}" type="pres">
      <dgm:prSet presAssocID="{617A6882-710F-4F81-AA49-27FDC121E293}" presName="Name13" presStyleLbl="parChTrans1D2" presStyleIdx="4" presStyleCnt="6"/>
      <dgm:spPr/>
      <dgm:t>
        <a:bodyPr/>
        <a:lstStyle/>
        <a:p>
          <a:endParaRPr lang="en-US"/>
        </a:p>
      </dgm:t>
    </dgm:pt>
    <dgm:pt modelId="{AA573E6D-97A6-4FF2-A999-9A68857A6BE3}" type="pres">
      <dgm:prSet presAssocID="{96A30F8B-A7D9-45D2-B691-9719677A293E}" presName="childText" presStyleLbl="bgAcc1" presStyleIdx="4" presStyleCnt="6" custScaleX="512822" custScaleY="74028">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12822" custScaleY="74028" custLinFactNeighborX="-4476">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DAA3AB11-65B9-4314-B0F2-5C69FD86676E}" type="presOf" srcId="{40CAD029-3C99-4E8D-98B4-2953D52807B2}" destId="{0ECFACD2-E546-4248-9C0E-3A50A1F0895C}" srcOrd="0" destOrd="0" presId="urn:microsoft.com/office/officeart/2005/8/layout/hierarchy3"/>
    <dgm:cxn modelId="{14B7BD46-CD13-40D7-BB34-76B3D3BCF54A}" type="presOf" srcId="{875902B6-D7AA-46D0-A995-D11880EA2FD1}" destId="{30415E90-D52D-48D0-83BA-D69F81D22A24}"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EBA4C44B-D45C-440A-B767-F2C0FCA5CCB1}" type="presOf" srcId="{BC6540E0-3144-49F0-80D0-9F9B86DC9743}" destId="{19D262A1-4F11-47A2-91BC-C1BB23103FA7}" srcOrd="0" destOrd="0" presId="urn:microsoft.com/office/officeart/2005/8/layout/hierarchy3"/>
    <dgm:cxn modelId="{12F833CF-228B-4AA3-BB3F-C7F9E7DC5282}" type="presOf" srcId="{B217A518-BEE6-4DD9-9286-89D1EA55A1ED}" destId="{96FF3DE8-3675-4CB8-B07C-3DCAFF305E01}"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EE852A04-CD8D-4609-8B60-E86619F4D7CB}" type="presOf" srcId="{58DCE318-75B7-47FE-8525-3043B002245B}" destId="{9825A28B-C7C5-4204-94C3-E8D7000EEC4F}" srcOrd="0" destOrd="0" presId="urn:microsoft.com/office/officeart/2005/8/layout/hierarchy3"/>
    <dgm:cxn modelId="{D7D4D89B-764F-4D6C-9E3A-31F5FFB20410}" type="presOf" srcId="{8691F7BC-3BF2-4274-8C3C-961D302C3E80}" destId="{ABA4AD6F-2F38-4BDD-9216-4EDB340AA554}"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F1B3F0F8-E5BF-4C97-BC3C-58A3D8BA614B}" type="presOf" srcId="{341FAF17-635B-4F4F-B082-017E972455B5}" destId="{D6D83934-8F65-4CE3-BDF6-A562D014C213}" srcOrd="0" destOrd="0" presId="urn:microsoft.com/office/officeart/2005/8/layout/hierarchy3"/>
    <dgm:cxn modelId="{573AAF3C-FC2B-4531-8527-117CAE2303C8}" type="presOf" srcId="{EF4E6064-2222-4025-843B-774CAA10FB18}" destId="{0406E04E-E93F-457E-87F7-A76954C0A595}" srcOrd="0" destOrd="0" presId="urn:microsoft.com/office/officeart/2005/8/layout/hierarchy3"/>
    <dgm:cxn modelId="{347D9745-2309-4D63-B959-CD18DAF12EBA}" type="presOf" srcId="{E2B7F8FC-10AD-4B06-B4C7-BEB6C56223E7}" destId="{885DB2E2-94C8-4BD6-A25B-A6DF9906D3C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BCFFEBA6-1C00-4418-9D79-7E7652D88498}" type="presOf" srcId="{7D0CC601-3257-4A22-84A7-2E6DB456EE43}" destId="{4023C7BC-B81F-415D-9331-3B05B09BCB9D}"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1DA93C3-F113-4A7D-BD8D-4274FD6798C3}" type="presOf" srcId="{617A6882-710F-4F81-AA49-27FDC121E293}" destId="{10DA8BEA-1CB1-46D1-A462-9AAB2BC2A8E6}" srcOrd="0" destOrd="0" presId="urn:microsoft.com/office/officeart/2005/8/layout/hierarchy3"/>
    <dgm:cxn modelId="{B23BBA30-E915-46B1-9F1F-BC47D4FA8BF8}" type="presOf" srcId="{C49DE7C9-3CCD-4A68-9AF1-4959318AB8CE}" destId="{18B331A4-2A99-4364-B5B4-8854F2CECE91}" srcOrd="0" destOrd="0" presId="urn:microsoft.com/office/officeart/2005/8/layout/hierarchy3"/>
    <dgm:cxn modelId="{359DA929-ABE9-43F2-81F0-487FF066373F}" srcId="{C49DE7C9-3CCD-4A68-9AF1-4959318AB8CE}" destId="{96A30F8B-A7D9-45D2-B691-9719677A293E}" srcOrd="4" destOrd="0" parTransId="{617A6882-710F-4F81-AA49-27FDC121E293}" sibTransId="{8B3C4FB8-86C2-4762-98C5-77F89BC2330D}"/>
    <dgm:cxn modelId="{90049D6F-900B-435A-ADF3-FDC7B838E610}" type="presOf" srcId="{C49DE7C9-3CCD-4A68-9AF1-4959318AB8CE}" destId="{01013C70-3796-4887-98D0-B93D667D085C}" srcOrd="1" destOrd="0" presId="urn:microsoft.com/office/officeart/2005/8/layout/hierarchy3"/>
    <dgm:cxn modelId="{3244C581-2666-4DE1-A103-135708836088}" type="presOf" srcId="{EF8DE587-9847-40DC-9A6D-C684684E3EAA}" destId="{0912B255-822D-42AD-8D51-EAD24CC90B92}" srcOrd="0" destOrd="0" presId="urn:microsoft.com/office/officeart/2005/8/layout/hierarchy3"/>
    <dgm:cxn modelId="{4EAD7650-B7AA-47B1-A6EB-CF650E634C8B}" type="presOf" srcId="{96A30F8B-A7D9-45D2-B691-9719677A293E}" destId="{AA573E6D-97A6-4FF2-A999-9A68857A6BE3}" srcOrd="0" destOrd="0" presId="urn:microsoft.com/office/officeart/2005/8/layout/hierarchy3"/>
    <dgm:cxn modelId="{58D24A01-907B-48A7-A645-D0973786A658}" type="presParOf" srcId="{96FF3DE8-3675-4CB8-B07C-3DCAFF305E01}" destId="{9DD75A0C-E450-4BE0-810F-123BF65818C1}" srcOrd="0" destOrd="0" presId="urn:microsoft.com/office/officeart/2005/8/layout/hierarchy3"/>
    <dgm:cxn modelId="{EEC8D10A-64AE-4990-8014-9B6292657793}" type="presParOf" srcId="{9DD75A0C-E450-4BE0-810F-123BF65818C1}" destId="{0A884521-68A1-4C12-8831-974241E448AA}" srcOrd="0" destOrd="0" presId="urn:microsoft.com/office/officeart/2005/8/layout/hierarchy3"/>
    <dgm:cxn modelId="{D2CEF37E-4BDB-4940-BE3D-0794ECCC51B5}" type="presParOf" srcId="{0A884521-68A1-4C12-8831-974241E448AA}" destId="{18B331A4-2A99-4364-B5B4-8854F2CECE91}" srcOrd="0" destOrd="0" presId="urn:microsoft.com/office/officeart/2005/8/layout/hierarchy3"/>
    <dgm:cxn modelId="{F7E1FF26-CFC7-43AE-B06F-0E883240B1F0}" type="presParOf" srcId="{0A884521-68A1-4C12-8831-974241E448AA}" destId="{01013C70-3796-4887-98D0-B93D667D085C}" srcOrd="1" destOrd="0" presId="urn:microsoft.com/office/officeart/2005/8/layout/hierarchy3"/>
    <dgm:cxn modelId="{CDFEBB32-98A9-4B32-911B-8D6BD6018723}" type="presParOf" srcId="{9DD75A0C-E450-4BE0-810F-123BF65818C1}" destId="{7530FBDF-F41C-4729-BAE1-3909AC81C7F2}" srcOrd="1" destOrd="0" presId="urn:microsoft.com/office/officeart/2005/8/layout/hierarchy3"/>
    <dgm:cxn modelId="{3446DF11-C893-4FD7-965C-43433085EC1B}" type="presParOf" srcId="{7530FBDF-F41C-4729-BAE1-3909AC81C7F2}" destId="{0912B255-822D-42AD-8D51-EAD24CC90B92}" srcOrd="0" destOrd="0" presId="urn:microsoft.com/office/officeart/2005/8/layout/hierarchy3"/>
    <dgm:cxn modelId="{F5519098-6A29-4331-A847-39D66361E5A8}" type="presParOf" srcId="{7530FBDF-F41C-4729-BAE1-3909AC81C7F2}" destId="{30415E90-D52D-48D0-83BA-D69F81D22A24}" srcOrd="1" destOrd="0" presId="urn:microsoft.com/office/officeart/2005/8/layout/hierarchy3"/>
    <dgm:cxn modelId="{B48C4EA6-623E-45BC-BD11-2957E45909A5}" type="presParOf" srcId="{7530FBDF-F41C-4729-BAE1-3909AC81C7F2}" destId="{19D262A1-4F11-47A2-91BC-C1BB23103FA7}" srcOrd="2" destOrd="0" presId="urn:microsoft.com/office/officeart/2005/8/layout/hierarchy3"/>
    <dgm:cxn modelId="{64944364-927D-4FFB-A1C3-C712CC223C05}" type="presParOf" srcId="{7530FBDF-F41C-4729-BAE1-3909AC81C7F2}" destId="{9825A28B-C7C5-4204-94C3-E8D7000EEC4F}" srcOrd="3" destOrd="0" presId="urn:microsoft.com/office/officeart/2005/8/layout/hierarchy3"/>
    <dgm:cxn modelId="{7962478C-E6E4-4341-A13D-7A53B60EB89E}" type="presParOf" srcId="{7530FBDF-F41C-4729-BAE1-3909AC81C7F2}" destId="{0ECFACD2-E546-4248-9C0E-3A50A1F0895C}" srcOrd="4" destOrd="0" presId="urn:microsoft.com/office/officeart/2005/8/layout/hierarchy3"/>
    <dgm:cxn modelId="{47FBB078-3F7C-4B78-8617-FA5FBB269EA9}" type="presParOf" srcId="{7530FBDF-F41C-4729-BAE1-3909AC81C7F2}" destId="{ABA4AD6F-2F38-4BDD-9216-4EDB340AA554}" srcOrd="5" destOrd="0" presId="urn:microsoft.com/office/officeart/2005/8/layout/hierarchy3"/>
    <dgm:cxn modelId="{DFACC3F7-358B-4BB0-BA67-3EABEBF71CAE}" type="presParOf" srcId="{7530FBDF-F41C-4729-BAE1-3909AC81C7F2}" destId="{0406E04E-E93F-457E-87F7-A76954C0A595}" srcOrd="6" destOrd="0" presId="urn:microsoft.com/office/officeart/2005/8/layout/hierarchy3"/>
    <dgm:cxn modelId="{7936BFBF-1998-450B-BCA1-A489917FF8BB}" type="presParOf" srcId="{7530FBDF-F41C-4729-BAE1-3909AC81C7F2}" destId="{885DB2E2-94C8-4BD6-A25B-A6DF9906D3CD}" srcOrd="7" destOrd="0" presId="urn:microsoft.com/office/officeart/2005/8/layout/hierarchy3"/>
    <dgm:cxn modelId="{594FCB5B-E95F-4058-8AD6-3F09CFC6062E}" type="presParOf" srcId="{7530FBDF-F41C-4729-BAE1-3909AC81C7F2}" destId="{10DA8BEA-1CB1-46D1-A462-9AAB2BC2A8E6}" srcOrd="8" destOrd="0" presId="urn:microsoft.com/office/officeart/2005/8/layout/hierarchy3"/>
    <dgm:cxn modelId="{C408819F-6051-4AB6-B3CF-2ADB0BE87C57}" type="presParOf" srcId="{7530FBDF-F41C-4729-BAE1-3909AC81C7F2}" destId="{AA573E6D-97A6-4FF2-A999-9A68857A6BE3}" srcOrd="9" destOrd="0" presId="urn:microsoft.com/office/officeart/2005/8/layout/hierarchy3"/>
    <dgm:cxn modelId="{1F6341C2-E479-4FF9-B050-2DBDDA2DC354}" type="presParOf" srcId="{7530FBDF-F41C-4729-BAE1-3909AC81C7F2}" destId="{D6D83934-8F65-4CE3-BDF6-A562D014C213}" srcOrd="10" destOrd="0" presId="urn:microsoft.com/office/officeart/2005/8/layout/hierarchy3"/>
    <dgm:cxn modelId="{57BC1A5A-C0B1-4A2A-B120-CC3937DAC74A}"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rgbClr val="FFFF00"/>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4667" custScaleY="765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4667" custScaleY="7659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24667" custScaleY="7659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24667" custScaleY="76598">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524667" custScaleY="76598">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24667" custScaleY="76598" custLinFactNeighborX="-4476">
        <dgm:presLayoutVars>
          <dgm:bulletEnabled val="1"/>
        </dgm:presLayoutVars>
      </dgm:prSet>
      <dgm:spPr/>
      <dgm:t>
        <a:bodyPr/>
        <a:lstStyle/>
        <a:p>
          <a:endParaRPr lang="en-US"/>
        </a:p>
      </dgm:t>
    </dgm:pt>
  </dgm:ptLst>
  <dgm:cxnLst>
    <dgm:cxn modelId="{0A4D758D-E71A-4461-A7C6-AAEB621DBFD2}" srcId="{C49DE7C9-3CCD-4A68-9AF1-4959318AB8CE}" destId="{58DCE318-75B7-47FE-8525-3043B002245B}" srcOrd="1" destOrd="0" parTransId="{BC6540E0-3144-49F0-80D0-9F9B86DC9743}" sibTransId="{BF559BCD-F96A-4782-96F3-9CA01DC5FE36}"/>
    <dgm:cxn modelId="{55166D6D-8339-4441-AF10-080D9A40CC3D}" type="presOf" srcId="{8691F7BC-3BF2-4274-8C3C-961D302C3E80}" destId="{ABA4AD6F-2F38-4BDD-9216-4EDB340AA554}" srcOrd="0" destOrd="0" presId="urn:microsoft.com/office/officeart/2005/8/layout/hierarchy3"/>
    <dgm:cxn modelId="{8F2ECC0D-40A9-4266-A08E-5E9CF82365BB}" type="presOf" srcId="{7D0CC601-3257-4A22-84A7-2E6DB456EE43}" destId="{4023C7BC-B81F-415D-9331-3B05B09BCB9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7613DF2F-31DC-4004-A588-AE9B16CCE623}" type="presOf" srcId="{E2B7F8FC-10AD-4B06-B4C7-BEB6C56223E7}" destId="{885DB2E2-94C8-4BD6-A25B-A6DF9906D3CD}" srcOrd="0" destOrd="0" presId="urn:microsoft.com/office/officeart/2005/8/layout/hierarchy3"/>
    <dgm:cxn modelId="{ADBA0C4D-8529-49BA-9EA5-44AEC0D7CB8A}" type="presOf" srcId="{4CEF7E45-4567-436B-A172-35DEBBA146F4}" destId="{EAE06A4B-E2F4-450E-A32E-CE90F69ACE9D}"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71AAAF16-7A4E-4CCD-9D7A-6184A11FC41F}" type="presOf" srcId="{58DCE318-75B7-47FE-8525-3043B002245B}" destId="{9825A28B-C7C5-4204-94C3-E8D7000EEC4F}" srcOrd="0" destOrd="0" presId="urn:microsoft.com/office/officeart/2005/8/layout/hierarchy3"/>
    <dgm:cxn modelId="{0D8EEA1B-6BE8-4C32-8619-3E79B2DEEFC2}" type="presOf" srcId="{C49DE7C9-3CCD-4A68-9AF1-4959318AB8CE}" destId="{18B331A4-2A99-4364-B5B4-8854F2CECE91}" srcOrd="0" destOrd="0" presId="urn:microsoft.com/office/officeart/2005/8/layout/hierarchy3"/>
    <dgm:cxn modelId="{67534C97-71AD-484C-8092-4421C11B1131}" type="presOf" srcId="{EF4E6064-2222-4025-843B-774CAA10FB18}" destId="{0406E04E-E93F-457E-87F7-A76954C0A595}"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EA93BC8C-9BDD-403D-A29F-0FD556172624}" type="presOf" srcId="{BC6540E0-3144-49F0-80D0-9F9B86DC9743}" destId="{19D262A1-4F11-47A2-91BC-C1BB23103FA7}" srcOrd="0" destOrd="0" presId="urn:microsoft.com/office/officeart/2005/8/layout/hierarchy3"/>
    <dgm:cxn modelId="{150E4EC7-2AC0-4EC5-B7D9-1ADA5A897C5B}" type="presOf" srcId="{341FAF17-635B-4F4F-B082-017E972455B5}" destId="{D6D83934-8F65-4CE3-BDF6-A562D014C213}"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427BF390-D321-4CCD-8352-5F05227D00F9}" type="presOf" srcId="{EF8DE587-9847-40DC-9A6D-C684684E3EAA}" destId="{0912B255-822D-42AD-8D51-EAD24CC90B92}" srcOrd="0" destOrd="0" presId="urn:microsoft.com/office/officeart/2005/8/layout/hierarchy3"/>
    <dgm:cxn modelId="{E0A6C16F-0945-4AEB-8588-ED80E1458FDE}" type="presOf" srcId="{875902B6-D7AA-46D0-A995-D11880EA2FD1}" destId="{30415E90-D52D-48D0-83BA-D69F81D22A24}" srcOrd="0" destOrd="0" presId="urn:microsoft.com/office/officeart/2005/8/layout/hierarchy3"/>
    <dgm:cxn modelId="{502DDDA7-763B-4D8A-8887-76D6767BE179}" type="presOf" srcId="{B217A518-BEE6-4DD9-9286-89D1EA55A1ED}" destId="{96FF3DE8-3675-4CB8-B07C-3DCAFF305E01}" srcOrd="0" destOrd="0" presId="urn:microsoft.com/office/officeart/2005/8/layout/hierarchy3"/>
    <dgm:cxn modelId="{A71C4718-42E1-4254-8D4B-C343CE8E5909}" type="presOf" srcId="{40CAD029-3C99-4E8D-98B4-2953D52807B2}" destId="{0ECFACD2-E546-4248-9C0E-3A50A1F0895C}"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0BA2DF48-EAB0-41B0-BD06-E8F073F44104}" type="presOf" srcId="{8C238388-DF82-4EF2-9204-809B310B1FB3}" destId="{DE7641CE-B900-42CE-95C2-E273ADCC88DD}" srcOrd="0" destOrd="0" presId="urn:microsoft.com/office/officeart/2005/8/layout/hierarchy3"/>
    <dgm:cxn modelId="{7D566ED2-C5BA-471A-BC3E-0E1364EB268E}" type="presOf" srcId="{C49DE7C9-3CCD-4A68-9AF1-4959318AB8CE}" destId="{01013C70-3796-4887-98D0-B93D667D085C}" srcOrd="1" destOrd="0" presId="urn:microsoft.com/office/officeart/2005/8/layout/hierarchy3"/>
    <dgm:cxn modelId="{500FC000-B26A-4EEB-BE49-4BCAF59813C6}" type="presParOf" srcId="{96FF3DE8-3675-4CB8-B07C-3DCAFF305E01}" destId="{9DD75A0C-E450-4BE0-810F-123BF65818C1}" srcOrd="0" destOrd="0" presId="urn:microsoft.com/office/officeart/2005/8/layout/hierarchy3"/>
    <dgm:cxn modelId="{10B16306-EE14-4E66-BC7C-CF8FC1322148}" type="presParOf" srcId="{9DD75A0C-E450-4BE0-810F-123BF65818C1}" destId="{0A884521-68A1-4C12-8831-974241E448AA}" srcOrd="0" destOrd="0" presId="urn:microsoft.com/office/officeart/2005/8/layout/hierarchy3"/>
    <dgm:cxn modelId="{62B32B60-D8CA-4401-BBD1-BA8947268E99}" type="presParOf" srcId="{0A884521-68A1-4C12-8831-974241E448AA}" destId="{18B331A4-2A99-4364-B5B4-8854F2CECE91}" srcOrd="0" destOrd="0" presId="urn:microsoft.com/office/officeart/2005/8/layout/hierarchy3"/>
    <dgm:cxn modelId="{69B90C74-7A7E-41F1-AA42-F6EE09BF5773}" type="presParOf" srcId="{0A884521-68A1-4C12-8831-974241E448AA}" destId="{01013C70-3796-4887-98D0-B93D667D085C}" srcOrd="1" destOrd="0" presId="urn:microsoft.com/office/officeart/2005/8/layout/hierarchy3"/>
    <dgm:cxn modelId="{86ED2D4D-5E31-4611-9DB8-E4B5CFFE42D5}" type="presParOf" srcId="{9DD75A0C-E450-4BE0-810F-123BF65818C1}" destId="{7530FBDF-F41C-4729-BAE1-3909AC81C7F2}" srcOrd="1" destOrd="0" presId="urn:microsoft.com/office/officeart/2005/8/layout/hierarchy3"/>
    <dgm:cxn modelId="{E69F4D91-3D3F-4552-BC3F-3C0F0C25F799}" type="presParOf" srcId="{7530FBDF-F41C-4729-BAE1-3909AC81C7F2}" destId="{0912B255-822D-42AD-8D51-EAD24CC90B92}" srcOrd="0" destOrd="0" presId="urn:microsoft.com/office/officeart/2005/8/layout/hierarchy3"/>
    <dgm:cxn modelId="{79D7ACCD-064F-469E-8884-5A5ECD9F3B9E}" type="presParOf" srcId="{7530FBDF-F41C-4729-BAE1-3909AC81C7F2}" destId="{30415E90-D52D-48D0-83BA-D69F81D22A24}" srcOrd="1" destOrd="0" presId="urn:microsoft.com/office/officeart/2005/8/layout/hierarchy3"/>
    <dgm:cxn modelId="{18957FC3-DE9D-46D5-9BE1-59451EF15E6F}" type="presParOf" srcId="{7530FBDF-F41C-4729-BAE1-3909AC81C7F2}" destId="{19D262A1-4F11-47A2-91BC-C1BB23103FA7}" srcOrd="2" destOrd="0" presId="urn:microsoft.com/office/officeart/2005/8/layout/hierarchy3"/>
    <dgm:cxn modelId="{0C0E9BB6-CDBB-484B-AD45-7AED0122F0A6}" type="presParOf" srcId="{7530FBDF-F41C-4729-BAE1-3909AC81C7F2}" destId="{9825A28B-C7C5-4204-94C3-E8D7000EEC4F}" srcOrd="3" destOrd="0" presId="urn:microsoft.com/office/officeart/2005/8/layout/hierarchy3"/>
    <dgm:cxn modelId="{C9F58B6C-7DE6-40BD-BE0C-20F495C1A0AD}" type="presParOf" srcId="{7530FBDF-F41C-4729-BAE1-3909AC81C7F2}" destId="{0ECFACD2-E546-4248-9C0E-3A50A1F0895C}" srcOrd="4" destOrd="0" presId="urn:microsoft.com/office/officeart/2005/8/layout/hierarchy3"/>
    <dgm:cxn modelId="{D15E5346-248C-465E-BEE4-DB8F813EB524}" type="presParOf" srcId="{7530FBDF-F41C-4729-BAE1-3909AC81C7F2}" destId="{ABA4AD6F-2F38-4BDD-9216-4EDB340AA554}" srcOrd="5" destOrd="0" presId="urn:microsoft.com/office/officeart/2005/8/layout/hierarchy3"/>
    <dgm:cxn modelId="{1F27463E-86DF-4838-A9D5-26EADED4AE73}" type="presParOf" srcId="{7530FBDF-F41C-4729-BAE1-3909AC81C7F2}" destId="{0406E04E-E93F-457E-87F7-A76954C0A595}" srcOrd="6" destOrd="0" presId="urn:microsoft.com/office/officeart/2005/8/layout/hierarchy3"/>
    <dgm:cxn modelId="{9A86496A-2ABD-4749-AE45-943D8E3A5B84}" type="presParOf" srcId="{7530FBDF-F41C-4729-BAE1-3909AC81C7F2}" destId="{885DB2E2-94C8-4BD6-A25B-A6DF9906D3CD}" srcOrd="7" destOrd="0" presId="urn:microsoft.com/office/officeart/2005/8/layout/hierarchy3"/>
    <dgm:cxn modelId="{4B93E220-C868-479D-AF55-4FA995FFF728}" type="presParOf" srcId="{7530FBDF-F41C-4729-BAE1-3909AC81C7F2}" destId="{EAE06A4B-E2F4-450E-A32E-CE90F69ACE9D}" srcOrd="8" destOrd="0" presId="urn:microsoft.com/office/officeart/2005/8/layout/hierarchy3"/>
    <dgm:cxn modelId="{F9B6BC3F-592E-4859-84CB-70508F34A8AE}" type="presParOf" srcId="{7530FBDF-F41C-4729-BAE1-3909AC81C7F2}" destId="{DE7641CE-B900-42CE-95C2-E273ADCC88DD}" srcOrd="9" destOrd="0" presId="urn:microsoft.com/office/officeart/2005/8/layout/hierarchy3"/>
    <dgm:cxn modelId="{7CA5906F-2D57-4ED7-ADFA-27851589AF44}" type="presParOf" srcId="{7530FBDF-F41C-4729-BAE1-3909AC81C7F2}" destId="{D6D83934-8F65-4CE3-BDF6-A562D014C213}" srcOrd="10" destOrd="0" presId="urn:microsoft.com/office/officeart/2005/8/layout/hierarchy3"/>
    <dgm:cxn modelId="{398F6CAC-1798-4218-A68F-C95356C15913}"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85D7E-53BB-4A6B-9B55-2A1E5B16894F}">
      <dsp:nvSpPr>
        <dsp:cNvPr id="0" name=""/>
        <dsp:cNvSpPr/>
      </dsp:nvSpPr>
      <dsp:spPr>
        <a:xfrm>
          <a:off x="296" y="293159"/>
          <a:ext cx="1970005" cy="175246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Coaching Tool</a:t>
          </a:r>
          <a:endParaRPr lang="en-US" sz="2000" kern="1200" dirty="0"/>
        </a:p>
      </dsp:txBody>
      <dsp:txXfrm>
        <a:off x="288797" y="549802"/>
        <a:ext cx="1393003" cy="1239180"/>
      </dsp:txXfrm>
    </dsp:sp>
    <dsp:sp modelId="{BBA5085C-B066-4D93-9310-D34775DA8D1C}">
      <dsp:nvSpPr>
        <dsp:cNvPr id="0" name=""/>
        <dsp:cNvSpPr/>
      </dsp:nvSpPr>
      <dsp:spPr>
        <a:xfrm>
          <a:off x="755536" y="2109960"/>
          <a:ext cx="459526" cy="459526"/>
        </a:xfrm>
        <a:prstGeom prst="mathPlus">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816446" y="2285683"/>
        <a:ext cx="337706" cy="108080"/>
      </dsp:txXfrm>
    </dsp:sp>
    <dsp:sp modelId="{979536F7-76CD-42F9-AAF1-0502A6E68B23}">
      <dsp:nvSpPr>
        <dsp:cNvPr id="0" name=""/>
        <dsp:cNvSpPr/>
      </dsp:nvSpPr>
      <dsp:spPr>
        <a:xfrm>
          <a:off x="27892" y="2633820"/>
          <a:ext cx="1914814" cy="1761134"/>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Instructional Feedback</a:t>
          </a:r>
          <a:endParaRPr lang="en-US" sz="2000" kern="1200" dirty="0"/>
        </a:p>
      </dsp:txBody>
      <dsp:txXfrm>
        <a:off x="308310" y="2891732"/>
        <a:ext cx="1353978" cy="1245310"/>
      </dsp:txXfrm>
    </dsp:sp>
    <dsp:sp modelId="{8E362328-7F06-4603-B96D-9D12952B3331}">
      <dsp:nvSpPr>
        <dsp:cNvPr id="0" name=""/>
        <dsp:cNvSpPr/>
      </dsp:nvSpPr>
      <dsp:spPr>
        <a:xfrm>
          <a:off x="2089144" y="2196691"/>
          <a:ext cx="251947" cy="294730"/>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089144" y="2255637"/>
        <a:ext cx="176363" cy="176838"/>
      </dsp:txXfrm>
    </dsp:sp>
    <dsp:sp modelId="{8AA327DA-5E8B-4F00-8400-1DCD1019F196}">
      <dsp:nvSpPr>
        <dsp:cNvPr id="0" name=""/>
        <dsp:cNvSpPr/>
      </dsp:nvSpPr>
      <dsp:spPr>
        <a:xfrm>
          <a:off x="2445673" y="1526084"/>
          <a:ext cx="1846630" cy="1635945"/>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Teacher Success</a:t>
          </a:r>
          <a:endParaRPr lang="en-US" sz="3000" kern="1200" dirty="0"/>
        </a:p>
      </dsp:txBody>
      <dsp:txXfrm>
        <a:off x="2716106" y="1765663"/>
        <a:ext cx="1305764" cy="11567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5" rIns="94229" bIns="47115" rtlCol="0"/>
          <a:lstStyle>
            <a:lvl1pPr algn="r">
              <a:defRPr sz="1200"/>
            </a:lvl1pPr>
          </a:lstStyle>
          <a:p>
            <a:fld id="{3B46E3D7-5A05-4181-B712-1EC3FC55BC14}" type="datetimeFigureOut">
              <a:rPr lang="en-US" smtClean="0"/>
              <a:pPr/>
              <a:t>10/7/2014</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5" rIns="94229" bIns="47115"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B133EB38-C064-4C52-A35D-D40DB2B7683B}" type="datetimeFigureOut">
              <a:rPr lang="en-US" smtClean="0"/>
              <a:pPr/>
              <a:t>10/7/2014</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achieve.org/files/EQuIP-ELArubric-06-24-13-FINAL.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hools.nyc.gov/NR/rdonlyres/0F4660F6-6E81-47F2-B0AC-42D85901CA85/0/NYCDOEG3LiteracySharks_Final.pdf"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chools.nyc.gov/NR/rdonlyres/6BA6C876-138F-4A86-A512-11A62158F124/0/NYCDOEG3LiteracySharksStudentWorkNoAnnotation.pdf"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urveys.pcgus.com/s3/CT-ELA-Module-5-K-5"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42289">
              <a:spcBef>
                <a:spcPct val="0"/>
              </a:spcBef>
              <a:defRPr/>
            </a:pPr>
            <a:r>
              <a:rPr lang="en-US" dirty="0" smtClean="0"/>
              <a:t>Review the expected outcomes.</a:t>
            </a:r>
            <a:r>
              <a:rPr lang="en-US" baseline="0" dirty="0" smtClean="0"/>
              <a:t> Explain that in each part of today’s module, we will discuss techniques and ideas for supporting colleagues in implementing the CCS through collegial coaching.</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10/7/2014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10</a:t>
            </a:fld>
            <a:endParaRPr lang="en-US" dirty="0"/>
          </a:p>
        </p:txBody>
      </p:sp>
    </p:spTree>
    <p:extLst>
      <p:ext uri="{BB962C8B-B14F-4D97-AF65-F5344CB8AC3E}">
        <p14:creationId xmlns:p14="http://schemas.microsoft.com/office/powerpoint/2010/main" val="133864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11</a:t>
            </a:fld>
            <a:endParaRPr lang="en-US" dirty="0"/>
          </a:p>
        </p:txBody>
      </p:sp>
    </p:spTree>
    <p:extLst>
      <p:ext uri="{BB962C8B-B14F-4D97-AF65-F5344CB8AC3E}">
        <p14:creationId xmlns:p14="http://schemas.microsoft.com/office/powerpoint/2010/main" val="92180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Start at 8:40</a:t>
            </a:r>
          </a:p>
          <a:p>
            <a:pPr eaLnBrk="1" hangingPunct="1">
              <a:spcBef>
                <a:spcPct val="0"/>
              </a:spcBef>
            </a:pPr>
            <a:r>
              <a:rPr lang="en-US" dirty="0" smtClean="0"/>
              <a:t>Part</a:t>
            </a:r>
            <a:r>
              <a:rPr lang="en-US" baseline="0" dirty="0" smtClean="0"/>
              <a:t> 1: 25</a:t>
            </a:r>
            <a:r>
              <a:rPr lang="en-US" dirty="0" smtClean="0"/>
              <a:t> minutes</a:t>
            </a:r>
            <a:r>
              <a:rPr lang="en-US" baseline="0" dirty="0" smtClean="0"/>
              <a:t> </a:t>
            </a:r>
            <a:r>
              <a:rPr lang="en-US" dirty="0" smtClean="0"/>
              <a:t>total,</a:t>
            </a:r>
            <a:r>
              <a:rPr lang="en-US" baseline="0" dirty="0" smtClean="0"/>
              <a:t> including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12</a:t>
            </a:fld>
            <a:endParaRPr lang="en-US" dirty="0"/>
          </a:p>
        </p:txBody>
      </p:sp>
    </p:spTree>
    <p:extLst>
      <p:ext uri="{BB962C8B-B14F-4D97-AF65-F5344CB8AC3E}">
        <p14:creationId xmlns:p14="http://schemas.microsoft.com/office/powerpoint/2010/main" val="423161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dk1"/>
                </a:solidFill>
                <a:effectLst/>
                <a:latin typeface="+mn-lt"/>
                <a:ea typeface="+mn-ea"/>
                <a:cs typeface="+mn-cs"/>
              </a:rPr>
              <a:t>Begin by quickly reviewing the key ideas developed in Module 4. </a:t>
            </a:r>
            <a:r>
              <a:rPr lang="en-US" baseline="0" dirty="0" smtClean="0"/>
              <a:t>In Module 4, they looked at best practices for creating units and lessons. In this module, they will look at how to effectively implement and evaluate units, looking for alignment to the CCS, and how to support colleagues in this change process.</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10/7/2014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13</a:t>
            </a:fld>
            <a:endParaRPr lang="en-US" dirty="0"/>
          </a:p>
        </p:txBody>
      </p:sp>
    </p:spTree>
    <p:extLst>
      <p:ext uri="{BB962C8B-B14F-4D97-AF65-F5344CB8AC3E}">
        <p14:creationId xmlns:p14="http://schemas.microsoft.com/office/powerpoint/2010/main" val="528396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Facilitator:</a:t>
            </a:r>
            <a:r>
              <a:rPr lang="en-US" sz="1200" kern="1200" baseline="0" dirty="0" smtClean="0">
                <a:solidFill>
                  <a:schemeClr val="tx1"/>
                </a:solidFill>
                <a:effectLst/>
                <a:latin typeface="+mn-lt"/>
                <a:ea typeface="+mn-ea"/>
                <a:cs typeface="+mn-cs"/>
              </a:rPr>
              <a:t> Remind participants that use of the Notepad is optional. Some participants like to take notes electronically.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will take a few minutes to jot down in their Notepad ideas (or challenges) to share with fellow Core Standards Coaches about activities or conversations in their school or district relative to Module 4. You may want to go back to slide 8 so participants</a:t>
            </a:r>
            <a:r>
              <a:rPr lang="en-US" sz="1200" kern="1200" baseline="0" dirty="0" smtClean="0">
                <a:solidFill>
                  <a:schemeClr val="tx1"/>
                </a:solidFill>
                <a:effectLst/>
                <a:latin typeface="+mn-lt"/>
                <a:ea typeface="+mn-ea"/>
                <a:cs typeface="+mn-cs"/>
              </a:rPr>
              <a:t> can view the topics from Module 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14</a:t>
            </a:fld>
            <a:endParaRPr lang="en-US" dirty="0"/>
          </a:p>
        </p:txBody>
      </p:sp>
    </p:spTree>
    <p:extLst>
      <p:ext uri="{BB962C8B-B14F-4D97-AF65-F5344CB8AC3E}">
        <p14:creationId xmlns:p14="http://schemas.microsoft.com/office/powerpoint/2010/main" val="2349864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Activity</a:t>
            </a:r>
            <a:r>
              <a:rPr lang="en-US" baseline="0" dirty="0" smtClean="0"/>
              <a:t> 1: 20 </a:t>
            </a:r>
            <a:r>
              <a:rPr lang="en-US" dirty="0" smtClean="0"/>
              <a:t>minutes total for this activity.</a:t>
            </a:r>
          </a:p>
          <a:p>
            <a:pPr eaLnBrk="1" hangingPunct="1">
              <a:spcBef>
                <a:spcPct val="0"/>
              </a:spcBef>
              <a:buFontTx/>
              <a:buNone/>
            </a:pPr>
            <a:endParaRPr lang="en-US" dirty="0" smtClean="0"/>
          </a:p>
          <a:p>
            <a:pPr eaLnBrk="1" hangingPunct="1">
              <a:spcBef>
                <a:spcPct val="0"/>
              </a:spcBef>
              <a:buFontTx/>
              <a:buNone/>
            </a:pPr>
            <a:r>
              <a:rPr lang="en-US" dirty="0" smtClean="0"/>
              <a:t>Materials:</a:t>
            </a:r>
          </a:p>
          <a:p>
            <a:pPr eaLnBrk="1" hangingPunct="1">
              <a:spcBef>
                <a:spcPct val="0"/>
              </a:spcBef>
              <a:buFontTx/>
              <a:buNone/>
            </a:pPr>
            <a:r>
              <a:rPr lang="en-US" dirty="0" smtClean="0"/>
              <a:t>Chart Paper</a:t>
            </a:r>
            <a:endParaRPr lang="en-US" baseline="0" dirty="0" smtClean="0"/>
          </a:p>
          <a:p>
            <a:pPr eaLnBrk="1" hangingPunct="1">
              <a:spcBef>
                <a:spcPct val="0"/>
              </a:spcBef>
              <a:buFontTx/>
              <a:buNone/>
            </a:pPr>
            <a:r>
              <a:rPr lang="en-US" baseline="0" dirty="0" smtClean="0"/>
              <a:t>Topics list in the Participant Guide (also found on Slide 8)</a:t>
            </a:r>
          </a:p>
          <a:p>
            <a:pPr eaLnBrk="1" hangingPunct="1">
              <a:spcBef>
                <a:spcPct val="0"/>
              </a:spcBef>
              <a:buFontTx/>
              <a:buNone/>
            </a:pPr>
            <a:endParaRPr lang="en-US" dirty="0" smtClean="0"/>
          </a:p>
          <a:p>
            <a:r>
              <a:rPr lang="en-US" dirty="0" smtClean="0"/>
              <a:t>Facilitator:</a:t>
            </a:r>
            <a:r>
              <a:rPr lang="en-US" sz="1200" kern="1200" baseline="0" dirty="0" smtClean="0">
                <a:solidFill>
                  <a:schemeClr val="tx1"/>
                </a:solidFill>
                <a:effectLst/>
                <a:latin typeface="+mn-lt"/>
                <a:ea typeface="+mn-ea"/>
                <a:cs typeface="+mn-cs"/>
              </a:rPr>
              <a:t> At table </a:t>
            </a:r>
            <a:r>
              <a:rPr lang="en-US" sz="1200" kern="1200" dirty="0" smtClean="0">
                <a:solidFill>
                  <a:schemeClr val="tx1"/>
                </a:solidFill>
                <a:effectLst/>
                <a:latin typeface="+mn-lt"/>
                <a:ea typeface="+mn-ea"/>
                <a:cs typeface="+mn-cs"/>
              </a:rPr>
              <a:t>groups, participants will pick a recorder/speaker and share their implementation experiences. </a:t>
            </a:r>
          </a:p>
          <a:p>
            <a:pPr marL="228600" lvl="0" indent="-228600">
              <a:buFont typeface="+mj-lt"/>
              <a:buAutoNum type="arabicPeriod"/>
            </a:pPr>
            <a:r>
              <a:rPr lang="en-US" sz="1200" kern="1200" dirty="0" smtClean="0">
                <a:solidFill>
                  <a:schemeClr val="tx1"/>
                </a:solidFill>
                <a:effectLst/>
                <a:latin typeface="+mn-lt"/>
                <a:ea typeface="+mn-ea"/>
                <a:cs typeface="+mn-cs"/>
              </a:rPr>
              <a:t>At your table, share your Notepad responses containing your implementation experiences.</a:t>
            </a:r>
          </a:p>
          <a:p>
            <a:pPr marL="228600" lvl="0" indent="-228600">
              <a:buFont typeface="+mj-lt"/>
              <a:buAutoNum type="arabicPeriod"/>
            </a:pPr>
            <a:r>
              <a:rPr lang="en-US" sz="1200" kern="1200" dirty="0" smtClean="0">
                <a:solidFill>
                  <a:schemeClr val="tx1"/>
                </a:solidFill>
                <a:effectLst/>
                <a:latin typeface="+mn-lt"/>
                <a:ea typeface="+mn-ea"/>
                <a:cs typeface="+mn-cs"/>
              </a:rPr>
              <a:t>Note successes, challenges, activities, and conversations you have had in your school or district relative to Module 4.</a:t>
            </a:r>
          </a:p>
          <a:p>
            <a:pPr marL="228600" lvl="0" indent="-228600">
              <a:buFont typeface="+mj-lt"/>
              <a:buAutoNum type="arabicPeriod"/>
            </a:pPr>
            <a:r>
              <a:rPr lang="en-US" sz="1200" kern="1200" dirty="0" smtClean="0">
                <a:solidFill>
                  <a:schemeClr val="tx1"/>
                </a:solidFill>
                <a:effectLst/>
                <a:latin typeface="+mn-lt"/>
                <a:ea typeface="+mn-ea"/>
                <a:cs typeface="+mn-cs"/>
              </a:rPr>
              <a:t>Choose one participant from your table to be the recorder/speaker for your table.</a:t>
            </a:r>
          </a:p>
          <a:p>
            <a:pPr marL="228600" lvl="0" indent="-228600">
              <a:buFont typeface="+mj-lt"/>
              <a:buAutoNum type="arabicPeriod"/>
            </a:pPr>
            <a:r>
              <a:rPr lang="en-US" sz="1200" kern="1200" dirty="0" smtClean="0">
                <a:solidFill>
                  <a:schemeClr val="tx1"/>
                </a:solidFill>
                <a:effectLst/>
                <a:latin typeface="+mn-lt"/>
                <a:ea typeface="+mn-ea"/>
                <a:cs typeface="+mn-cs"/>
              </a:rPr>
              <a:t>Afterwards, using a whip around the room (or last man standing) tables will first share successes/activities coaches were able to accomplish.</a:t>
            </a:r>
          </a:p>
          <a:p>
            <a:pPr marL="228600" lvl="0" indent="-228600">
              <a:buFont typeface="+mj-lt"/>
              <a:buAutoNum type="arabicPeriod"/>
            </a:pPr>
            <a:r>
              <a:rPr lang="en-US" sz="1200" kern="1200" dirty="0" smtClean="0">
                <a:solidFill>
                  <a:schemeClr val="tx1"/>
                </a:solidFill>
                <a:effectLst/>
                <a:latin typeface="+mn-lt"/>
                <a:ea typeface="+mn-ea"/>
                <a:cs typeface="+mn-cs"/>
              </a:rPr>
              <a:t>Next, we will conduct a second whip around the room and tables will share their implementation challenges and questions which may have been raised in their district or school.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the short-group discussions, lead a brief large-group discussion and chart questions that have come up regarding Module 4, either for the participants or for the teachers with which they work.</a:t>
            </a:r>
          </a:p>
          <a:p>
            <a:r>
              <a:rPr lang="en-US" sz="1200" kern="1200" dirty="0" smtClean="0">
                <a:solidFill>
                  <a:schemeClr val="tx1"/>
                </a:solidFill>
                <a:effectLst/>
                <a:latin typeface="+mn-lt"/>
                <a:ea typeface="+mn-ea"/>
                <a:cs typeface="+mn-cs"/>
              </a:rPr>
              <a:t>The facilitator will transition to Part 2 by explaining that the remainder of Module 5 will provide tools and strategies for collaboratively deepening understanding, assessing the alignment of written curriculum and enacted instruction, and supporting colleagues in fully implementing the CCS-ELA &amp; Literacy.</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15</a:t>
            </a:fld>
            <a:endParaRPr lang="en-US" dirty="0"/>
          </a:p>
        </p:txBody>
      </p:sp>
    </p:spTree>
    <p:extLst>
      <p:ext uri="{BB962C8B-B14F-4D97-AF65-F5344CB8AC3E}">
        <p14:creationId xmlns:p14="http://schemas.microsoft.com/office/powerpoint/2010/main" val="92785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16</a:t>
            </a:fld>
            <a:endParaRPr lang="en-US" dirty="0"/>
          </a:p>
        </p:txBody>
      </p:sp>
    </p:spTree>
    <p:extLst>
      <p:ext uri="{BB962C8B-B14F-4D97-AF65-F5344CB8AC3E}">
        <p14:creationId xmlns:p14="http://schemas.microsoft.com/office/powerpoint/2010/main" val="75200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60 minutes. Introductory</a:t>
            </a:r>
            <a:r>
              <a:rPr lang="en-US" baseline="0" dirty="0" smtClean="0"/>
              <a:t> and informational slides take 15 minutes. Activities 2a and 2b take 20 and 25 minutes respectively.</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17</a:t>
            </a:fld>
            <a:endParaRPr lang="en-US" dirty="0"/>
          </a:p>
        </p:txBody>
      </p:sp>
    </p:spTree>
    <p:extLst>
      <p:ext uri="{BB962C8B-B14F-4D97-AF65-F5344CB8AC3E}">
        <p14:creationId xmlns:p14="http://schemas.microsoft.com/office/powerpoint/2010/main" val="103237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to reflect on the challenges that were discussed in Part 1.</a:t>
            </a:r>
          </a:p>
          <a:p>
            <a:r>
              <a:rPr lang="en-US" baseline="0" dirty="0" smtClean="0"/>
              <a:t>What were the reasons for some of the challenges? How many of them had to do with staff who may be resistant to change? Why is change a challenge when implementing new policies, curriculum, or standards?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Full quote and source:</a:t>
            </a:r>
            <a:r>
              <a:rPr lang="en-US" baseline="0" dirty="0" smtClean="0"/>
              <a:t> “</a:t>
            </a:r>
            <a:r>
              <a:rPr lang="en-US" dirty="0" smtClean="0"/>
              <a:t>The Common Core State Standards (CCSS) build on the highest state standards in the United States, defining the knowledge and skills students need to succeed in college and careers and increasing our expectations to the level of other high-performing countries. A higher bar for students means a higher bar for our schools, which will have to make changes in how they approach teaching and learning.”</a:t>
            </a:r>
          </a:p>
          <a:p>
            <a:r>
              <a:rPr lang="en-US" sz="1200" b="1" i="0" u="none" strike="noStrike" kern="1200" baseline="0" dirty="0" smtClean="0">
                <a:solidFill>
                  <a:schemeClr val="tx1"/>
                </a:solidFill>
                <a:latin typeface="+mn-lt"/>
                <a:ea typeface="+mn-ea"/>
                <a:cs typeface="+mn-cs"/>
              </a:rPr>
              <a:t>Implementation of the Common Core State Standards</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 Transition Guide for School-level Leaders</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Developed by the Aspen Institute Education and Society Program, Education First, Insight Education Group, Student Achievement Partners and Targeted Leadership Consulting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September 2013 </a:t>
            </a:r>
            <a:r>
              <a:rPr lang="en-US" sz="1000" dirty="0" smtClean="0"/>
              <a:t>http://www.aspendrl.org/portal/browse/DocumentDetail?documentId=1882&amp;download </a:t>
            </a:r>
            <a:endParaRPr lang="en-US" sz="100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p14="http://schemas.microsoft.com/office/powerpoint/2010/main" val="1071395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79863" y="8843963"/>
            <a:ext cx="3043237" cy="465137"/>
          </a:xfrm>
          <a:prstGeom prst="rect">
            <a:avLst/>
          </a:prstGeom>
          <a:noFill/>
          <a:ln w="9525">
            <a:noFill/>
            <a:miter lim="800000"/>
            <a:headEnd/>
            <a:tailEnd/>
          </a:ln>
        </p:spPr>
        <p:txBody>
          <a:bodyPr lIns="93321" tIns="46661" rIns="93321" bIns="46661" anchor="b"/>
          <a:lstStyle/>
          <a:p>
            <a:pPr algn="r" defTabSz="931863" eaLnBrk="0" hangingPunct="0"/>
            <a:fld id="{C5A9251E-2A09-42AF-92BF-08848230FD5E}" type="slidenum">
              <a:rPr lang="en-US" sz="1200"/>
              <a:pPr algn="r" defTabSz="931863" eaLnBrk="0" hangingPunct="0"/>
              <a:t>19</a:t>
            </a:fld>
            <a:endParaRPr lang="en-US" sz="1200" dirty="0"/>
          </a:p>
        </p:txBody>
      </p:sp>
      <p:sp>
        <p:nvSpPr>
          <p:cNvPr id="131075" name="Rectangle 2"/>
          <p:cNvSpPr>
            <a:spLocks noGrp="1" noRot="1" noChangeAspect="1" noChangeArrowheads="1" noTextEdit="1"/>
          </p:cNvSpPr>
          <p:nvPr>
            <p:ph type="sldImg"/>
          </p:nvPr>
        </p:nvSpPr>
        <p:spPr bwMode="auto">
          <a:xfrm>
            <a:off x="1490663" y="387350"/>
            <a:ext cx="3206750" cy="2406650"/>
          </a:xfrm>
          <a:solidFill>
            <a:srgbClr val="FFFFFF"/>
          </a:solidFill>
          <a:ln>
            <a:solidFill>
              <a:srgbClr val="000000"/>
            </a:solidFill>
            <a:miter lim="800000"/>
            <a:headEnd/>
            <a:tailEnd/>
          </a:ln>
        </p:spPr>
      </p:sp>
      <p:sp>
        <p:nvSpPr>
          <p:cNvPr id="131076" name="Rectangle 3"/>
          <p:cNvSpPr>
            <a:spLocks noGrp="1" noChangeArrowheads="1"/>
          </p:cNvSpPr>
          <p:nvPr>
            <p:ph type="body" idx="1"/>
          </p:nvPr>
        </p:nvSpPr>
        <p:spPr bwMode="auto">
          <a:xfrm>
            <a:off x="233363" y="2998788"/>
            <a:ext cx="6613525" cy="6154737"/>
          </a:xfrm>
          <a:solidFill>
            <a:srgbClr val="FFFFFF"/>
          </a:solidFill>
          <a:ln>
            <a:solidFill>
              <a:srgbClr val="000000"/>
            </a:solidFill>
            <a:miter lim="800000"/>
            <a:headEnd/>
            <a:tailEnd/>
          </a:ln>
        </p:spPr>
        <p:txBody>
          <a:bodyPr wrap="square" lIns="93321" tIns="46661" rIns="93321" bIns="46661" numCol="1" anchor="t" anchorCtr="0" compatLnSpc="1">
            <a:prstTxWarp prst="textNoShape">
              <a:avLst/>
            </a:prstTxWarp>
          </a:bodyPr>
          <a:lstStyle/>
          <a:p>
            <a:pPr marL="227013" indent="-227013" eaLnBrk="1" hangingPunct="1"/>
            <a:r>
              <a:rPr lang="en-US" dirty="0" smtClean="0">
                <a:ea typeface="MS PGothic" pitchFamily="34" charset="-128"/>
              </a:rPr>
              <a:t>Have</a:t>
            </a:r>
            <a:r>
              <a:rPr lang="en-US" baseline="0" dirty="0" smtClean="0">
                <a:ea typeface="MS PGothic" pitchFamily="34" charset="-128"/>
              </a:rPr>
              <a:t> participants discuss this image. </a:t>
            </a:r>
          </a:p>
          <a:p>
            <a:pPr marL="227013" indent="0" eaLnBrk="1" hangingPunct="1"/>
            <a:r>
              <a:rPr lang="en-US" baseline="0" dirty="0" smtClean="0">
                <a:ea typeface="MS PGothic" pitchFamily="34" charset="-128"/>
              </a:rPr>
              <a:t>Ask, </a:t>
            </a:r>
            <a:r>
              <a:rPr lang="en-US" i="1" baseline="0" dirty="0" smtClean="0">
                <a:ea typeface="MS PGothic" pitchFamily="34" charset="-128"/>
              </a:rPr>
              <a:t>“How does this image represent what sometimes happens when change is implemented? Can you think of an example?” </a:t>
            </a:r>
          </a:p>
          <a:p>
            <a:pPr marL="227013" indent="-227013" eaLnBrk="1" hangingPunct="1"/>
            <a:r>
              <a:rPr lang="en-US" baseline="0" dirty="0" smtClean="0">
                <a:ea typeface="MS PGothic" pitchFamily="34" charset="-128"/>
              </a:rPr>
              <a:t>Follow-up: “</a:t>
            </a:r>
            <a:r>
              <a:rPr lang="en-US" i="1" baseline="0" dirty="0" smtClean="0">
                <a:ea typeface="MS PGothic" pitchFamily="34" charset="-128"/>
              </a:rPr>
              <a:t>Why does that happen? How does this relate to implementing CCS?”</a:t>
            </a:r>
          </a:p>
          <a:p>
            <a:pPr marL="227013" indent="-227013" eaLnBrk="1" hangingPunct="1"/>
            <a:endParaRPr lang="en-US" dirty="0" smtClean="0">
              <a:ea typeface="MS PGothic" pitchFamily="34" charset="-128"/>
            </a:endParaRPr>
          </a:p>
          <a:p>
            <a:pPr marL="227013" indent="-227013" eaLnBrk="1" hangingPunct="1"/>
            <a:r>
              <a:rPr lang="en-US" dirty="0" smtClean="0">
                <a:ea typeface="MS PGothic" pitchFamily="34" charset="-128"/>
              </a:rPr>
              <a:t>Possible</a:t>
            </a:r>
            <a:r>
              <a:rPr lang="en-US" baseline="0" dirty="0" smtClean="0">
                <a:ea typeface="MS PGothic" pitchFamily="34" charset="-128"/>
              </a:rPr>
              <a:t> talking points: </a:t>
            </a:r>
          </a:p>
          <a:p>
            <a:pPr marL="227013" indent="-227013" eaLnBrk="1" hangingPunct="1"/>
            <a:r>
              <a:rPr lang="en-US" dirty="0" smtClean="0">
                <a:ea typeface="MS PGothic" pitchFamily="34" charset="-128"/>
              </a:rPr>
              <a:t>Most</a:t>
            </a:r>
            <a:r>
              <a:rPr lang="en-US" baseline="0" dirty="0" smtClean="0">
                <a:ea typeface="MS PGothic" pitchFamily="34" charset="-128"/>
              </a:rPr>
              <a:t> of us can think of a time that made us feel or act this way. </a:t>
            </a:r>
          </a:p>
          <a:p>
            <a:pPr marL="171450" indent="-171450" eaLnBrk="1" hangingPunct="1">
              <a:buFont typeface="Arial" panose="020B0604020202020204" pitchFamily="34" charset="0"/>
              <a:buChar char="•"/>
            </a:pPr>
            <a:r>
              <a:rPr lang="en-US" dirty="0" smtClean="0">
                <a:ea typeface="MS PGothic" pitchFamily="34" charset="-128"/>
              </a:rPr>
              <a:t>We purchase or train in a program, and the standards change.</a:t>
            </a:r>
          </a:p>
          <a:p>
            <a:pPr marL="171450" indent="-171450" eaLnBrk="1" hangingPunct="1">
              <a:buFont typeface="Arial" panose="020B0604020202020204" pitchFamily="34" charset="0"/>
              <a:buChar char="•"/>
            </a:pPr>
            <a:r>
              <a:rPr lang="en-US" dirty="0" smtClean="0">
                <a:ea typeface="MS PGothic" pitchFamily="34" charset="-128"/>
              </a:rPr>
              <a:t>We start heading in one direction, and the administration or the policies change. </a:t>
            </a:r>
          </a:p>
          <a:p>
            <a:pPr marL="171450" indent="-171450" eaLnBrk="1" hangingPunct="1">
              <a:buFont typeface="Arial" panose="020B0604020202020204" pitchFamily="34" charset="0"/>
              <a:buChar char="•"/>
            </a:pPr>
            <a:r>
              <a:rPr lang="en-US" dirty="0" smtClean="0">
                <a:ea typeface="MS PGothic" pitchFamily="34" charset="-128"/>
              </a:rPr>
              <a:t>We are so overloaded with initiatives, we don’t know which way to go first. </a:t>
            </a:r>
          </a:p>
        </p:txBody>
      </p:sp>
    </p:spTree>
    <p:extLst>
      <p:ext uri="{BB962C8B-B14F-4D97-AF65-F5344CB8AC3E}">
        <p14:creationId xmlns:p14="http://schemas.microsoft.com/office/powerpoint/2010/main" val="166480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Slides</a:t>
            </a:r>
            <a:r>
              <a:rPr lang="en-US" baseline="0" dirty="0" smtClean="0"/>
              <a:t> 1-10, will take about 10 minutes including introductions.</a:t>
            </a:r>
          </a:p>
          <a:p>
            <a:endParaRPr lang="en-US" dirty="0" smtClean="0"/>
          </a:p>
          <a:p>
            <a:r>
              <a:rPr lang="en-US" dirty="0" smtClean="0"/>
              <a:t>This slide provides a visual showing how the topics for the professional development modules fit together. Briefly explain to participants.</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2</a:t>
            </a:fld>
            <a:endParaRPr lang="en-US" dirty="0"/>
          </a:p>
        </p:txBody>
      </p:sp>
    </p:spTree>
    <p:extLst>
      <p:ext uri="{BB962C8B-B14F-4D97-AF65-F5344CB8AC3E}">
        <p14:creationId xmlns:p14="http://schemas.microsoft.com/office/powerpoint/2010/main" val="208118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From G.E.</a:t>
            </a:r>
            <a:r>
              <a:rPr lang="en-US" b="0" baseline="0" dirty="0" smtClean="0">
                <a:solidFill>
                  <a:schemeClr val="tx1"/>
                </a:solidFill>
              </a:rPr>
              <a:t> Hall &amp; S.M. Hord (2011) Implementing change: Patterns, principals, and potholes (4</a:t>
            </a:r>
            <a:r>
              <a:rPr lang="en-US" b="0" baseline="30000" dirty="0" smtClean="0">
                <a:solidFill>
                  <a:schemeClr val="tx1"/>
                </a:solidFill>
              </a:rPr>
              <a:t>th</a:t>
            </a:r>
            <a:r>
              <a:rPr lang="en-US" b="0" baseline="0" dirty="0" smtClean="0">
                <a:solidFill>
                  <a:schemeClr val="tx1"/>
                </a:solidFill>
              </a:rPr>
              <a:t> ed.). Retrieved from https://www.aea267.k12.ia.us/assessment/concerns-based-adoption-model-cbam/important-components-of-cbam/principles-of-change/  </a:t>
            </a:r>
          </a:p>
          <a:p>
            <a:endParaRPr lang="en-US" b="0" baseline="0" dirty="0" smtClean="0">
              <a:solidFill>
                <a:schemeClr val="tx1"/>
              </a:solidFill>
            </a:endParaRPr>
          </a:p>
          <a:p>
            <a:r>
              <a:rPr lang="en-US" b="0" baseline="0" dirty="0" smtClean="0">
                <a:solidFill>
                  <a:schemeClr val="tx1"/>
                </a:solidFill>
              </a:rPr>
              <a:t>There are actually 10 principles, but detail is provided here for the 4 bulleted above.</a:t>
            </a:r>
          </a:p>
          <a:p>
            <a:endParaRPr lang="en-US" b="0" baseline="0" dirty="0" smtClean="0"/>
          </a:p>
          <a:p>
            <a:r>
              <a:rPr lang="en-US" b="1" dirty="0" smtClean="0"/>
              <a:t>Change is Learning:</a:t>
            </a:r>
          </a:p>
          <a:p>
            <a:r>
              <a:rPr lang="en-US" dirty="0" smtClean="0">
                <a:effectLst/>
              </a:rPr>
              <a:t>When change is introduced, learning needs to occur to make the change possible.</a:t>
            </a:r>
          </a:p>
          <a:p>
            <a:r>
              <a:rPr lang="en-US" dirty="0" smtClean="0">
                <a:effectLst/>
              </a:rPr>
              <a:t>Those involved need to learn about the change, and learn new skills to make the change possible.</a:t>
            </a:r>
          </a:p>
          <a:p>
            <a:r>
              <a:rPr lang="en-US" b="1" dirty="0" smtClean="0"/>
              <a:t>Change is a Process, Not an Event:</a:t>
            </a:r>
          </a:p>
          <a:p>
            <a:r>
              <a:rPr lang="en-US" dirty="0" smtClean="0">
                <a:effectLst/>
              </a:rPr>
              <a:t>According to Hall and Hord (2011) "Change is a process through which people and organizations move as they gradually learn, come to understand, and become skilled and competent in the use of new ways."</a:t>
            </a:r>
          </a:p>
          <a:p>
            <a:r>
              <a:rPr lang="en-US" dirty="0" smtClean="0">
                <a:effectLst/>
              </a:rPr>
              <a:t>When change is thought of as an event, time for learning is no longer available and the change may not be implemented 100% effectively.</a:t>
            </a:r>
          </a:p>
          <a:p>
            <a:r>
              <a:rPr lang="en-US" dirty="0" smtClean="0">
                <a:effectLst/>
              </a:rPr>
              <a:t>Change can take up to, if not more than, five years to become implemented effectively. If one is thinking of change as an event, they may expect the change to occur overnight, and become discouraged and give up when this doesn't happen.</a:t>
            </a:r>
          </a:p>
          <a:p>
            <a:r>
              <a:rPr lang="en-US" b="1" dirty="0" smtClean="0"/>
              <a:t>Organizations Adopt Change - Individuals Implement Change:</a:t>
            </a:r>
          </a:p>
          <a:p>
            <a:pPr lvl="0"/>
            <a:r>
              <a:rPr lang="en-US" dirty="0" smtClean="0">
                <a:effectLst/>
              </a:rPr>
              <a:t>Successful change starts and ends at the individual level.</a:t>
            </a:r>
          </a:p>
          <a:p>
            <a:pPr lvl="0"/>
            <a:r>
              <a:rPr lang="en-US" dirty="0" smtClean="0">
                <a:effectLst/>
              </a:rPr>
              <a:t>People will adjust to and learn aspects of the change at different levels of understanding, investment, and time.</a:t>
            </a:r>
          </a:p>
          <a:p>
            <a:pPr lvl="0"/>
            <a:r>
              <a:rPr lang="en-US" dirty="0" smtClean="0">
                <a:effectLst/>
              </a:rPr>
              <a:t>Hall and Hord (2011) stress the importance of moving slowly from the current practice to the new practice (practice that includes the change initiative) rather than leaping from one to the other. In their text,</a:t>
            </a:r>
            <a:r>
              <a:rPr lang="en-US" i="1" dirty="0" smtClean="0">
                <a:effectLst/>
              </a:rPr>
              <a:t> Implementing Change</a:t>
            </a:r>
            <a:r>
              <a:rPr lang="en-US" dirty="0" smtClean="0">
                <a:effectLst/>
              </a:rPr>
              <a:t>, they refer to this idea as an implementation bridge. Individuals need to start at one side of the bridge, and with support from leaders, slowly move to the other side of the bridge.</a:t>
            </a:r>
          </a:p>
          <a:p>
            <a:r>
              <a:rPr lang="en-US" b="1" dirty="0" smtClean="0"/>
              <a:t>Facilitating Change is a Team Effort</a:t>
            </a:r>
          </a:p>
          <a:p>
            <a:r>
              <a:rPr lang="en-US" dirty="0" smtClean="0">
                <a:effectLst/>
              </a:rPr>
              <a:t>It is important to make sure that everyone involved in the change initiative is doing their part. The process of change will go a lot smoother if everyone is doing their share and their part.</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313488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Consider these “lessons” through</a:t>
            </a:r>
            <a:r>
              <a:rPr lang="en-US" baseline="0" dirty="0" smtClean="0"/>
              <a:t> the lens of implementing the CCS. </a:t>
            </a:r>
            <a:r>
              <a:rPr lang="en-US" dirty="0" smtClean="0"/>
              <a:t>Ask the participants to choose</a:t>
            </a:r>
            <a:r>
              <a:rPr lang="en-US" baseline="0" dirty="0" smtClean="0"/>
              <a:t> the “lesson from change” that most resonates with them. Discuss at their table which lesson they chose and why. Ask them to discuss what an effective teacher or school leader could do to change that thinking. If you have time, share out with the big group and discuss if there are any ‘trends’ they could identify.</a:t>
            </a:r>
            <a:endParaRPr lang="en-US" dirty="0" smtClean="0"/>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D4ECD588-66AB-4EA5-B245-780718DFB1AC}"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E0650623-D070-457E-8474-93153C06CE39}" type="slidenum">
              <a:rPr lang="en-US" smtClean="0"/>
              <a:pPr>
                <a:defRPr/>
              </a:pPr>
              <a:t>21</a:t>
            </a:fld>
            <a:endParaRPr lang="en-US" dirty="0"/>
          </a:p>
        </p:txBody>
      </p:sp>
    </p:spTree>
    <p:extLst>
      <p:ext uri="{BB962C8B-B14F-4D97-AF65-F5344CB8AC3E}">
        <p14:creationId xmlns:p14="http://schemas.microsoft.com/office/powerpoint/2010/main" val="410626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 provides</a:t>
            </a:r>
            <a:r>
              <a:rPr lang="en-US" baseline="0" dirty="0" smtClean="0"/>
              <a:t> a transition to CBAM.</a:t>
            </a:r>
          </a:p>
          <a:p>
            <a:endParaRPr lang="en-US" baseline="0" dirty="0" smtClean="0"/>
          </a:p>
          <a:p>
            <a:r>
              <a:rPr lang="en-US" dirty="0" smtClean="0"/>
              <a:t>Ask</a:t>
            </a:r>
            <a:r>
              <a:rPr lang="en-US" baseline="0" dirty="0" smtClean="0"/>
              <a:t> participant to read the quote. </a:t>
            </a:r>
          </a:p>
          <a:p>
            <a:r>
              <a:rPr lang="en-US" baseline="0" dirty="0" smtClean="0"/>
              <a:t>Relate back to “higher bar” (slide 13), and the change process. Ask, “</a:t>
            </a:r>
            <a:r>
              <a:rPr lang="en-US" i="1" baseline="0" dirty="0" smtClean="0"/>
              <a:t>How must we consider the change process in professional learning about the Common Core? How can we gauge where teachers are and what they need next?”</a:t>
            </a:r>
            <a:endParaRPr lang="en-US" i="1" dirty="0" smtClean="0"/>
          </a:p>
          <a:p>
            <a:endParaRPr lang="en-US" dirty="0" smtClean="0"/>
          </a:p>
          <a:p>
            <a:r>
              <a:rPr lang="en-US" dirty="0" smtClean="0"/>
              <a:t>Reference: Implementation</a:t>
            </a:r>
            <a:r>
              <a:rPr lang="en-US" baseline="0" dirty="0" smtClean="0"/>
              <a:t> of the Common Core State Standards: A transition guide for school-level leaders. (September 2013). Washington, DC: Aspen Institute. </a:t>
            </a:r>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123269CF-D876-4401-B20F-0B7B7305C1DE}"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48363F1E-3F7B-4AA6-9D29-A14F9E1E37E9}" type="slidenum">
              <a:rPr lang="en-US" smtClean="0"/>
              <a:pPr>
                <a:defRPr/>
              </a:pPr>
              <a:t>22</a:t>
            </a:fld>
            <a:endParaRPr lang="en-US" dirty="0"/>
          </a:p>
        </p:txBody>
      </p:sp>
    </p:spTree>
    <p:extLst>
      <p:ext uri="{BB962C8B-B14F-4D97-AF65-F5344CB8AC3E}">
        <p14:creationId xmlns:p14="http://schemas.microsoft.com/office/powerpoint/2010/main" val="352431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buNone/>
            </a:pPr>
            <a:r>
              <a:rPr lang="en-US" b="0" dirty="0" smtClean="0"/>
              <a:t>Explain</a:t>
            </a:r>
            <a:r>
              <a:rPr lang="en-US" b="0" baseline="0" dirty="0" smtClean="0"/>
              <a:t> that CBAM is a highly respected framework that has been used for nearly 25 years for thinking through change in school. While much of it is aimed at a management level, there are tools within the framework that are useful for those in coaching positions. </a:t>
            </a:r>
          </a:p>
          <a:p>
            <a:pPr>
              <a:buNone/>
            </a:pPr>
            <a:endParaRPr lang="en-US" b="0" baseline="0" dirty="0" smtClean="0"/>
          </a:p>
          <a:p>
            <a:pPr>
              <a:buNone/>
            </a:pPr>
            <a:r>
              <a:rPr lang="en-US" dirty="0" smtClean="0"/>
              <a:t>A change management model can help assist in</a:t>
            </a:r>
            <a:r>
              <a:rPr lang="en-US" baseline="0" dirty="0" smtClean="0"/>
              <a:t> </a:t>
            </a:r>
            <a:r>
              <a:rPr lang="en-US" dirty="0" smtClean="0"/>
              <a:t>successfully driving change by:</a:t>
            </a:r>
          </a:p>
          <a:p>
            <a:pPr marL="171450" indent="-171450">
              <a:buFont typeface="Arial" panose="020B0604020202020204" pitchFamily="34" charset="0"/>
              <a:buChar char="•"/>
            </a:pPr>
            <a:r>
              <a:rPr lang="en-US" dirty="0" smtClean="0"/>
              <a:t>Introducing a framework for thinking through</a:t>
            </a:r>
            <a:r>
              <a:rPr lang="en-US" baseline="0" dirty="0" smtClean="0"/>
              <a:t> </a:t>
            </a:r>
            <a:r>
              <a:rPr lang="en-US" dirty="0" smtClean="0"/>
              <a:t>change</a:t>
            </a:r>
          </a:p>
          <a:p>
            <a:pPr marL="171450" indent="-171450">
              <a:buFont typeface="Arial" panose="020B0604020202020204" pitchFamily="34" charset="0"/>
              <a:buChar char="•"/>
            </a:pPr>
            <a:r>
              <a:rPr lang="en-US" dirty="0" smtClean="0"/>
              <a:t>Prompting leaders to design a process for change</a:t>
            </a:r>
            <a:r>
              <a:rPr lang="en-US" baseline="0" dirty="0" smtClean="0"/>
              <a:t> </a:t>
            </a:r>
            <a:r>
              <a:rPr lang="en-US" dirty="0" smtClean="0"/>
              <a:t>and creating conditions for success</a:t>
            </a:r>
          </a:p>
          <a:p>
            <a:pPr marL="171450" indent="-171450">
              <a:buFont typeface="Arial" panose="020B0604020202020204" pitchFamily="34" charset="0"/>
              <a:buChar char="•"/>
            </a:pPr>
            <a:r>
              <a:rPr lang="en-US" dirty="0" smtClean="0"/>
              <a:t>Providing tools and techniques for the</a:t>
            </a:r>
            <a:r>
              <a:rPr lang="en-US" baseline="0" dirty="0" smtClean="0"/>
              <a:t> </a:t>
            </a:r>
            <a:r>
              <a:rPr lang="en-US" dirty="0" smtClean="0"/>
              <a:t>initiative</a:t>
            </a:r>
          </a:p>
          <a:p>
            <a:pPr marL="171450" indent="-171450">
              <a:buFont typeface="Arial" panose="020B0604020202020204" pitchFamily="34" charset="0"/>
              <a:buChar char="•"/>
            </a:pPr>
            <a:r>
              <a:rPr lang="en-US" dirty="0" smtClean="0"/>
              <a:t>Providing for sharing of best practices</a:t>
            </a:r>
          </a:p>
          <a:p>
            <a:pPr marL="171450" indent="-171450">
              <a:buFont typeface="Arial" panose="020B0604020202020204" pitchFamily="34" charset="0"/>
              <a:buChar char="•"/>
            </a:pPr>
            <a:r>
              <a:rPr lang="en-US" dirty="0" smtClean="0"/>
              <a:t>Enhancing leadership’s ability to lead and</a:t>
            </a:r>
            <a:r>
              <a:rPr lang="en-US" baseline="0" dirty="0" smtClean="0"/>
              <a:t> </a:t>
            </a:r>
            <a:r>
              <a:rPr lang="en-US" dirty="0" smtClean="0"/>
              <a:t>facilitate change</a:t>
            </a:r>
          </a:p>
          <a:p>
            <a:pPr>
              <a:buNone/>
            </a:pPr>
            <a:endParaRPr lang="en-US" dirty="0" smtClean="0"/>
          </a:p>
          <a:p>
            <a:pPr>
              <a:buNone/>
            </a:pPr>
            <a:r>
              <a:rPr lang="en-US" dirty="0" smtClean="0"/>
              <a:t>Reference: http://www.sedl.org/cbam/</a:t>
            </a:r>
          </a:p>
          <a:p>
            <a:pPr>
              <a:buNone/>
            </a:pPr>
            <a:endParaRPr lang="en-US" dirty="0" smtClean="0"/>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D3A76F68-A465-4F1F-A81C-2DA48BB2AFF5}"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40853EA6-3C6B-478C-B644-C7E9D4880874}" type="slidenum">
              <a:rPr lang="en-US" smtClean="0"/>
              <a:pPr>
                <a:defRPr/>
              </a:pPr>
              <a:t>23</a:t>
            </a:fld>
            <a:endParaRPr lang="en-US" dirty="0"/>
          </a:p>
        </p:txBody>
      </p:sp>
    </p:spTree>
    <p:extLst>
      <p:ext uri="{BB962C8B-B14F-4D97-AF65-F5344CB8AC3E}">
        <p14:creationId xmlns:p14="http://schemas.microsoft.com/office/powerpoint/2010/main" val="194953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dirty="0" smtClean="0"/>
              <a:t>CT Core Coaches may find one piece of the three-part framework</a:t>
            </a:r>
            <a:r>
              <a:rPr lang="en-US" sz="1200" baseline="0" dirty="0" smtClean="0"/>
              <a:t> particularly useful in thinking about where teachers are with regard to change, and how our responses can be guided by their level of concern. </a:t>
            </a:r>
            <a:endParaRPr lang="en-US" sz="1200" dirty="0" smtClean="0"/>
          </a:p>
          <a:p>
            <a:endParaRPr lang="en-US" sz="1200" b="1" dirty="0" smtClean="0"/>
          </a:p>
          <a:p>
            <a:pPr>
              <a:defRPr/>
            </a:pPr>
            <a:endParaRPr lang="en-US" dirty="0" smtClean="0"/>
          </a:p>
          <a:p>
            <a:endParaRPr lang="en-US" sz="1200" b="1" dirty="0" smtClean="0"/>
          </a:p>
          <a:p>
            <a:endParaRPr lang="en-US" dirty="0" smtClean="0"/>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405E7E65-1AAE-4C7D-88E2-ACE93E80BCFB}"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53005168-9E29-4D4B-84E4-9CA0F5B6310A}" type="slidenum">
              <a:rPr lang="en-US" smtClean="0"/>
              <a:pPr>
                <a:defRPr/>
              </a:pPr>
              <a:t>24</a:t>
            </a:fld>
            <a:endParaRPr lang="en-US" dirty="0"/>
          </a:p>
        </p:txBody>
      </p:sp>
    </p:spTree>
    <p:extLst>
      <p:ext uri="{BB962C8B-B14F-4D97-AF65-F5344CB8AC3E}">
        <p14:creationId xmlns:p14="http://schemas.microsoft.com/office/powerpoint/2010/main" val="182429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Staff </a:t>
            </a:r>
            <a:r>
              <a:rPr lang="en-US" baseline="0" dirty="0" smtClean="0"/>
              <a:t>members (and teams) go through stages of change and concerns at different rates until they finally get to a stage of impact (i.e., acceptance, enhancement, and collaboration). Some staff members can get “stuck” and not move off of a stage.</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lower three stages are focused on oneself, a clue of which might be the use of "I“</a:t>
            </a:r>
            <a:r>
              <a:rPr lang="en-US" baseline="0" dirty="0" smtClean="0"/>
              <a:t> </a:t>
            </a:r>
            <a:r>
              <a:rPr lang="en-US" dirty="0" smtClean="0"/>
              <a:t>and "me“, as in "I am frustrated.” For educators, the “Why” really needs to focus on</a:t>
            </a:r>
            <a:r>
              <a:rPr lang="en-US" baseline="0" dirty="0" smtClean="0"/>
              <a:t> why the change will benefit students. </a:t>
            </a:r>
            <a:endParaRPr lang="en-US" dirty="0" smtClean="0"/>
          </a:p>
          <a:p>
            <a:pPr marL="171450" indent="-171450">
              <a:buFont typeface="Arial" panose="020B0604020202020204"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middle stages (management/consequence)</a:t>
            </a:r>
            <a:r>
              <a:rPr lang="en-US" baseline="0" dirty="0" smtClean="0"/>
              <a:t> </a:t>
            </a:r>
            <a:r>
              <a:rPr lang="en-US" dirty="0" smtClean="0"/>
              <a:t>are focused on mastery of tasks to the point they</a:t>
            </a:r>
            <a:r>
              <a:rPr lang="en-US" baseline="0" dirty="0" smtClean="0"/>
              <a:t> </a:t>
            </a:r>
            <a:r>
              <a:rPr lang="en-US" dirty="0" smtClean="0"/>
              <a:t>become routines and are easier to do, a clue of which might be the use of "it” or a</a:t>
            </a:r>
            <a:r>
              <a:rPr lang="en-US" baseline="0" dirty="0" smtClean="0"/>
              <a:t> </a:t>
            </a:r>
            <a:r>
              <a:rPr lang="en-US" dirty="0" smtClean="0"/>
              <a:t>reference to the activity, not the self. An example that a person is struggling at the</a:t>
            </a:r>
            <a:r>
              <a:rPr lang="en-US" baseline="0" dirty="0" smtClean="0"/>
              <a:t> </a:t>
            </a:r>
            <a:r>
              <a:rPr lang="en-US" dirty="0" smtClean="0"/>
              <a:t>management level could be a statement like, "Prioritizing my use of time and the</a:t>
            </a:r>
            <a:r>
              <a:rPr lang="en-US" baseline="0" dirty="0" smtClean="0"/>
              <a:t> </a:t>
            </a:r>
            <a:r>
              <a:rPr lang="en-US" dirty="0" smtClean="0"/>
              <a:t>management of paper work is killing me!”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upper Stages of Concern are focused on the results and impact of the activity, a clue</a:t>
            </a:r>
            <a:r>
              <a:rPr lang="en-US" baseline="0" dirty="0" smtClean="0"/>
              <a:t> </a:t>
            </a:r>
            <a:r>
              <a:rPr lang="en-US" dirty="0" smtClean="0"/>
              <a:t>of which might be the use of pronouns which refer to clients, protégés, or participants</a:t>
            </a:r>
            <a:r>
              <a:rPr lang="en-US" baseline="0" dirty="0" smtClean="0"/>
              <a:t> </a:t>
            </a:r>
            <a:r>
              <a:rPr lang="en-US" dirty="0" smtClean="0"/>
              <a:t>who receive the benefits of the activity. Examples might include, "The students are</a:t>
            </a:r>
            <a:r>
              <a:rPr lang="en-US" baseline="0" dirty="0" smtClean="0"/>
              <a:t> </a:t>
            </a:r>
            <a:r>
              <a:rPr lang="en-US" dirty="0" smtClean="0"/>
              <a:t>really learning better since I started using that strategy.“ </a:t>
            </a:r>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3309FB75-0916-44F8-8A41-AD6FC0428CFC}"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C52AD83D-A61D-41A8-8031-24E28E6F2EBA}" type="slidenum">
              <a:rPr lang="en-US" smtClean="0"/>
              <a:pPr>
                <a:defRPr/>
              </a:pPr>
              <a:t>25</a:t>
            </a:fld>
            <a:endParaRPr lang="en-US" dirty="0"/>
          </a:p>
        </p:txBody>
      </p:sp>
    </p:spTree>
    <p:extLst>
      <p:ext uri="{BB962C8B-B14F-4D97-AF65-F5344CB8AC3E}">
        <p14:creationId xmlns:p14="http://schemas.microsoft.com/office/powerpoint/2010/main" val="2536522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20 minutes. Resource: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http://www.sedl.org/cbam/actions_to_support_change.html</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26</a:t>
            </a:fld>
            <a:endParaRPr lang="en-US" dirty="0"/>
          </a:p>
        </p:txBody>
      </p:sp>
    </p:spTree>
    <p:extLst>
      <p:ext uri="{BB962C8B-B14F-4D97-AF65-F5344CB8AC3E}">
        <p14:creationId xmlns:p14="http://schemas.microsoft.com/office/powerpoint/2010/main" val="2225599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information on this slide is an amalgam of coaching skills from various sources that relate to the role of a CCS coach.</a:t>
            </a:r>
            <a:endParaRPr lang="en-US" dirty="0" smtClean="0"/>
          </a:p>
          <a:p>
            <a:endParaRPr lang="en-US" dirty="0" smtClean="0"/>
          </a:p>
          <a:p>
            <a:r>
              <a:rPr lang="en-US" dirty="0" smtClean="0"/>
              <a:t>Acknowledge</a:t>
            </a:r>
            <a:r>
              <a:rPr lang="en-US" baseline="0" dirty="0" smtClean="0"/>
              <a:t> that CT Core Coaches may be experienced coaches, or they may be teacher leaders or administrators who find themselves in a coaching role. The following slides describe the roles of coaches. Encourage the “professional” coaches to share insights and experiences to help those who do not coach on a regular basis. </a:t>
            </a:r>
          </a:p>
          <a:p>
            <a:endParaRPr lang="en-US" baseline="0" dirty="0" smtClean="0"/>
          </a:p>
          <a:p>
            <a:r>
              <a:rPr lang="en-US" baseline="0" dirty="0" smtClean="0"/>
              <a:t>The next 5 slides are informational. Be sure to encourage experienced coaches to add to the list or to reflect on the importance of each skill.</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val="255077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ways for increasing capacity.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val="1047786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Explain that these “norms,” while intended as tools for collaborative groups, are equally useful for facilitators and coaches to incorporate and reflect on in their work.  If a coach or facilitator practices these active listening/collaboration “norms,” it often brings the other participants into the same mode without introducing them as norms.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Promoting a Spirit of Inquiry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Exploring perceptions, assumptions, beliefs, and interpretations promotes the development of understanding. Inquiring into the ideas of others before advocating for one’s own ideas is important to productive dialogue and discussion. </a:t>
            </a:r>
          </a:p>
          <a:p>
            <a:r>
              <a:rPr lang="en-US" sz="1200" b="1" i="0" u="none" strike="noStrike" kern="1200" baseline="0" dirty="0" smtClean="0">
                <a:solidFill>
                  <a:schemeClr val="tx1"/>
                </a:solidFill>
                <a:latin typeface="+mn-lt"/>
                <a:ea typeface="+mn-ea"/>
                <a:cs typeface="+mn-cs"/>
              </a:rPr>
              <a:t>2. Pausing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Pausing before responding or asking a question allows time for thinking and enhances dialogue, discussion, and decision-making. </a:t>
            </a:r>
          </a:p>
          <a:p>
            <a:r>
              <a:rPr lang="en-US" sz="1200" b="1" i="0" u="none" strike="noStrike" kern="1200" baseline="0" dirty="0" smtClean="0">
                <a:solidFill>
                  <a:schemeClr val="tx1"/>
                </a:solidFill>
                <a:latin typeface="+mn-lt"/>
                <a:ea typeface="+mn-ea"/>
                <a:cs typeface="+mn-cs"/>
              </a:rPr>
              <a:t>3. Paraphrasing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a paraphrase starter that is comfortable for you – “So…” or “As you are…” or “You’re thinking…” – and following the starter with an efficient paraphrase assists members of the group in hearing and understanding one another as they converse and make decisions. </a:t>
            </a:r>
          </a:p>
          <a:p>
            <a:r>
              <a:rPr lang="en-US" sz="1200" b="1" i="0" u="none" strike="noStrike" kern="1200" baseline="0" dirty="0" smtClean="0">
                <a:solidFill>
                  <a:schemeClr val="tx1"/>
                </a:solidFill>
                <a:latin typeface="+mn-lt"/>
                <a:ea typeface="+mn-ea"/>
                <a:cs typeface="+mn-cs"/>
              </a:rPr>
              <a:t>4. Probing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gentle open-ended probes or inquiries – “Please say more about…” or “I’m interested in…” or “I’d like to hear more about…” or “Then you are saying…” increases the clarity and precision of the group’s thinking. </a:t>
            </a:r>
          </a:p>
          <a:p>
            <a:r>
              <a:rPr lang="en-US" sz="1200" b="1" i="0" u="none" strike="noStrike" kern="1200" baseline="0" dirty="0" smtClean="0">
                <a:solidFill>
                  <a:schemeClr val="tx1"/>
                </a:solidFill>
                <a:latin typeface="+mn-lt"/>
                <a:ea typeface="+mn-ea"/>
                <a:cs typeface="+mn-cs"/>
              </a:rPr>
              <a:t>5. Putting ideas on the Table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Ideas are the heart of meaningful dialogue and discussion. Label the intention of your comments. For example: “Here is one idea…” or “One thought I have is…” or “Here is a possible approach…” or “Another consideration might be…”. </a:t>
            </a:r>
          </a:p>
          <a:p>
            <a:r>
              <a:rPr lang="en-US" sz="1200" b="1" i="0" u="none" strike="noStrike" kern="1200" baseline="0" dirty="0" smtClean="0">
                <a:solidFill>
                  <a:schemeClr val="tx1"/>
                </a:solidFill>
                <a:latin typeface="+mn-lt"/>
                <a:ea typeface="+mn-ea"/>
                <a:cs typeface="+mn-cs"/>
              </a:rPr>
              <a:t>6. Paying Attention to Self and Others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Meaningful dialogue and discussion are facilitated when each group member is conscious of self and of others, and is aware of what (s)he is saying </a:t>
            </a:r>
            <a:r>
              <a:rPr lang="en-US" sz="1200" b="0" i="0" u="sng"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how it is said as well as how others are responding. This includes paying attention to learning styles when planning, facilitating, and participating in group meetings and conversations. </a:t>
            </a:r>
          </a:p>
          <a:p>
            <a:r>
              <a:rPr lang="en-US" sz="1200" b="1" i="0" u="none" strike="noStrike" kern="1200" baseline="0" dirty="0" smtClean="0">
                <a:solidFill>
                  <a:schemeClr val="tx1"/>
                </a:solidFill>
                <a:latin typeface="+mn-lt"/>
                <a:ea typeface="+mn-ea"/>
                <a:cs typeface="+mn-cs"/>
              </a:rPr>
              <a:t>7. Presuming Positive Intentions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Assuming that others’ intentions are positive promotes and facilitates meaningful dialogue and discussion, and prevents unintentional put-downs. Using positive intentions in speech is one manifestation of this norm.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202704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solidFill>
                  <a:schemeClr val="tx1"/>
                </a:solidFill>
              </a:rPr>
              <a:t>Review the agenda, noting there will be a break for lunch as well as a short morning and afternoon break. You may want to add the importance of coming back from breaks on time to ensure enough time to complete all the work of the day.</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1355096-E25B-469F-AC59-102C1ABDA6C6}" type="datetime1">
              <a:rPr lang="en-US" smtClean="0">
                <a:latin typeface="Arial" pitchFamily="34" charset="0"/>
              </a:rPr>
              <a:pPr/>
              <a:t>10/7/2014</a:t>
            </a:fld>
            <a:endParaRPr lang="en-US" dirty="0"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3</a:t>
            </a:fld>
            <a:endParaRPr lang="en-US" dirty="0"/>
          </a:p>
        </p:txBody>
      </p:sp>
    </p:spTree>
    <p:extLst>
      <p:ext uri="{BB962C8B-B14F-4D97-AF65-F5344CB8AC3E}">
        <p14:creationId xmlns:p14="http://schemas.microsoft.com/office/powerpoint/2010/main" val="197834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you may give an example to start the activity. It may be a skill that you have actively worked to increase and how it has improved your meetings, etc. </a:t>
            </a:r>
          </a:p>
          <a:p>
            <a:endParaRPr lang="en-US" baseline="0" dirty="0" smtClean="0"/>
          </a:p>
          <a:p>
            <a:r>
              <a:rPr lang="en-US" dirty="0" smtClean="0"/>
              <a:t>This activity should take no more than 10</a:t>
            </a:r>
            <a:r>
              <a:rPr lang="en-US" baseline="0" dirty="0" smtClean="0"/>
              <a:t> minutes. Remind participants to keep their discussion in the context of CCS coaching.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val="4193047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question</a:t>
            </a:r>
            <a:r>
              <a:rPr lang="en-US" baseline="0" dirty="0" smtClean="0"/>
              <a:t> stems that may be useful for CCS coaches. Do they have others they can add that work well for them? Relate these stems to the norms of “pausing,” “paraphrasing,” and “probing for specificity.”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31</a:t>
            </a:fld>
            <a:endParaRPr lang="en-US" dirty="0"/>
          </a:p>
        </p:txBody>
      </p:sp>
    </p:spTree>
    <p:extLst>
      <p:ext uri="{BB962C8B-B14F-4D97-AF65-F5344CB8AC3E}">
        <p14:creationId xmlns:p14="http://schemas.microsoft.com/office/powerpoint/2010/main" val="1531066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Effective feedback is key to teachers’ growth. It will also assist teachers in better</a:t>
            </a:r>
            <a:r>
              <a:rPr lang="en-US" baseline="0" dirty="0" smtClean="0"/>
              <a:t> understanding the changes that they need to embrace as their school adopts new curriculum and instructional practices.  </a:t>
            </a:r>
            <a:r>
              <a:rPr lang="en-US" dirty="0" smtClean="0"/>
              <a:t>Teachers receive feedback during</a:t>
            </a:r>
            <a:r>
              <a:rPr lang="en-US" baseline="0" dirty="0" smtClean="0"/>
              <a:t> their annual evaluation process</a:t>
            </a:r>
            <a:r>
              <a:rPr lang="en-US" dirty="0" smtClean="0"/>
              <a:t>, but many</a:t>
            </a:r>
            <a:r>
              <a:rPr lang="en-US" baseline="0" dirty="0" smtClean="0"/>
              <a:t> times it does little to help teachers identify ways to improve their skills and their students’ achievement levels. A</a:t>
            </a:r>
            <a:r>
              <a:rPr lang="en-US" dirty="0" smtClean="0"/>
              <a:t>s you review the slide, reinforce this important step in supporting teachers in their professional growth throughout the school year. </a:t>
            </a:r>
          </a:p>
          <a:p>
            <a:endParaRPr lang="en-US" dirty="0" smtClean="0"/>
          </a:p>
          <a:p>
            <a:r>
              <a:rPr lang="en-US" dirty="0" smtClean="0"/>
              <a:t>Grant Wiggins- helpful feedback is goal-referenced; tangible and transparent; actionable; user-friendly (specific and personalized); timely; ongoing; and consistent.</a:t>
            </a:r>
          </a:p>
          <a:p>
            <a:r>
              <a:rPr lang="en-US" dirty="0" smtClean="0"/>
              <a:t>Goal Referenced- At</a:t>
            </a:r>
            <a:r>
              <a:rPr lang="en-US" baseline="0" dirty="0" smtClean="0"/>
              <a:t> the beginning of the school year sit down with teachers to determine what they want to focus on in their instruction and student learning</a:t>
            </a:r>
          </a:p>
          <a:p>
            <a:r>
              <a:rPr lang="en-US" baseline="0" dirty="0" smtClean="0"/>
              <a:t>Tangible and Transparent- </a:t>
            </a:r>
          </a:p>
          <a:p>
            <a:r>
              <a:rPr lang="en-US" baseline="0" dirty="0" smtClean="0"/>
              <a:t>Actionable-</a:t>
            </a:r>
          </a:p>
          <a:p>
            <a:r>
              <a:rPr lang="en-US" baseline="0" dirty="0" smtClean="0"/>
              <a:t>User-friendly-</a:t>
            </a:r>
          </a:p>
          <a:p>
            <a:r>
              <a:rPr lang="en-US" baseline="0" dirty="0" smtClean="0"/>
              <a:t>Timely-</a:t>
            </a:r>
          </a:p>
          <a:p>
            <a:r>
              <a:rPr lang="en-US" baseline="0" dirty="0" smtClean="0"/>
              <a:t>Ongoing-</a:t>
            </a:r>
          </a:p>
          <a:p>
            <a:r>
              <a:rPr lang="en-US" baseline="0" dirty="0" smtClean="0"/>
              <a:t>Consistent-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32</a:t>
            </a:fld>
            <a:endParaRPr lang="en-US" dirty="0"/>
          </a:p>
        </p:txBody>
      </p:sp>
    </p:spTree>
    <p:extLst>
      <p:ext uri="{BB962C8B-B14F-4D97-AF65-F5344CB8AC3E}">
        <p14:creationId xmlns:p14="http://schemas.microsoft.com/office/powerpoint/2010/main" val="93381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a transition to watching a coaching session</a:t>
            </a:r>
            <a:r>
              <a:rPr lang="en-US" baseline="0" dirty="0" smtClean="0"/>
              <a:t> in action. Review how language is important to ensure that teachers are not putting up barriers to improvement. Be sure to relate back to Seven norms. Review with participants the guidelines for providing effective feedback to teachers.  </a:t>
            </a:r>
          </a:p>
          <a:p>
            <a:r>
              <a:rPr lang="en-US" dirty="0" smtClean="0"/>
              <a:t>Be Specific</a:t>
            </a:r>
          </a:p>
          <a:p>
            <a:r>
              <a:rPr lang="en-US" dirty="0" smtClean="0"/>
              <a:t>Avoid evaluative judgments</a:t>
            </a:r>
          </a:p>
          <a:p>
            <a:r>
              <a:rPr lang="en-US" dirty="0" smtClean="0"/>
              <a:t>Speak about what was observed</a:t>
            </a:r>
          </a:p>
          <a:p>
            <a:r>
              <a:rPr lang="en-US" dirty="0" smtClean="0"/>
              <a:t>Give with care</a:t>
            </a:r>
          </a:p>
          <a:p>
            <a:r>
              <a:rPr lang="en-US" dirty="0" smtClean="0"/>
              <a:t>Invite reflection</a:t>
            </a:r>
          </a:p>
          <a:p>
            <a:pPr lvl="1"/>
            <a:r>
              <a:rPr lang="en-US" dirty="0" smtClean="0"/>
              <a:t>I noticed…</a:t>
            </a:r>
          </a:p>
          <a:p>
            <a:pPr lvl="1"/>
            <a:r>
              <a:rPr lang="en-US" dirty="0" smtClean="0"/>
              <a:t>I heard…</a:t>
            </a:r>
          </a:p>
          <a:p>
            <a:pPr lvl="1"/>
            <a:r>
              <a:rPr lang="en-US" dirty="0" smtClean="0"/>
              <a:t>I felt this when I saw or heard this…</a:t>
            </a:r>
          </a:p>
          <a:p>
            <a:pPr lvl="1"/>
            <a:r>
              <a:rPr lang="en-US" dirty="0" smtClean="0"/>
              <a:t>I wonder…</a:t>
            </a:r>
            <a:endParaRPr lang="en-US"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33</a:t>
            </a:fld>
            <a:endParaRPr lang="en-US" dirty="0"/>
          </a:p>
        </p:txBody>
      </p:sp>
    </p:spTree>
    <p:extLst>
      <p:ext uri="{BB962C8B-B14F-4D97-AF65-F5344CB8AC3E}">
        <p14:creationId xmlns:p14="http://schemas.microsoft.com/office/powerpoint/2010/main" val="3466145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25</a:t>
            </a:r>
            <a:r>
              <a:rPr lang="en-US" sz="1200" kern="1200" baseline="0" dirty="0" smtClean="0">
                <a:solidFill>
                  <a:schemeClr val="tx1"/>
                </a:solidFill>
                <a:effectLst/>
                <a:latin typeface="+mn-lt"/>
                <a:ea typeface="+mn-ea"/>
                <a:cs typeface="+mn-cs"/>
              </a:rPr>
              <a:t> minutes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Direct the participant</a:t>
            </a:r>
            <a:r>
              <a:rPr lang="en-US" sz="1200" kern="1200" baseline="0" dirty="0" smtClean="0">
                <a:solidFill>
                  <a:schemeClr val="tx1"/>
                </a:solidFill>
                <a:effectLst/>
                <a:latin typeface="+mn-lt"/>
                <a:ea typeface="+mn-ea"/>
                <a:cs typeface="+mn-cs"/>
              </a:rPr>
              <a:t>s to the </a:t>
            </a:r>
            <a:r>
              <a:rPr lang="en-US" sz="1200" i="1" kern="1200" baseline="0" dirty="0" smtClean="0">
                <a:solidFill>
                  <a:schemeClr val="tx1"/>
                </a:solidFill>
                <a:effectLst/>
                <a:latin typeface="+mn-lt"/>
                <a:ea typeface="+mn-ea"/>
                <a:cs typeface="+mn-cs"/>
              </a:rPr>
              <a:t>Essential Skills for Coaches in Action </a:t>
            </a:r>
            <a:r>
              <a:rPr lang="en-US" sz="1200" kern="1200" baseline="0" dirty="0" smtClean="0">
                <a:solidFill>
                  <a:schemeClr val="tx1"/>
                </a:solidFill>
                <a:effectLst/>
                <a:latin typeface="+mn-lt"/>
                <a:ea typeface="+mn-ea"/>
                <a:cs typeface="+mn-cs"/>
              </a:rPr>
              <a:t>in their Participant Guide. Review the expectations of the activity before starting the video (https://www.youtube.com/watch?v=bBeNs1Q2kXk).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effectLst/>
                <a:latin typeface="+mn-lt"/>
                <a:ea typeface="+mn-ea"/>
                <a:cs typeface="+mn-cs"/>
              </a:rPr>
              <a:t>Once they have viewed the video, ask the participants to discuss the video and their notes regarding evidence of the essential skills that were present during the conference. Ask them to also note what missed opportunities they saw that would have made for stronger professional learning for the teacher.</a:t>
            </a:r>
            <a:endParaRPr lang="en-US" sz="1200" kern="1200" dirty="0" smtClean="0">
              <a:solidFill>
                <a:schemeClr val="tx1"/>
              </a:solidFill>
              <a:effectLst/>
              <a:latin typeface="+mn-lt"/>
              <a:ea typeface="+mn-ea"/>
              <a:cs typeface="+mn-cs"/>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34</a:t>
            </a:fld>
            <a:endParaRPr lang="en-US" dirty="0"/>
          </a:p>
        </p:txBody>
      </p:sp>
    </p:spTree>
    <p:extLst>
      <p:ext uri="{BB962C8B-B14F-4D97-AF65-F5344CB8AC3E}">
        <p14:creationId xmlns:p14="http://schemas.microsoft.com/office/powerpoint/2010/main" val="1857207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02310" y="5176572"/>
            <a:ext cx="5618480" cy="3665458"/>
          </a:xfrm>
          <a:noFill/>
        </p:spPr>
        <p:txBody>
          <a:bodyPr wrap="square" numCol="1" anchor="t" anchorCtr="0" compatLnSpc="1">
            <a:prstTxWarp prst="textNoShape">
              <a:avLst/>
            </a:prstTxWarp>
          </a:bodyPr>
          <a:lstStyle/>
          <a:p>
            <a:pPr eaLnBrk="1" hangingPunct="1">
              <a:spcBef>
                <a:spcPct val="0"/>
              </a:spcBef>
            </a:pPr>
            <a:r>
              <a:rPr lang="en-US" baseline="0" dirty="0" smtClean="0"/>
              <a:t>About 10:05</a:t>
            </a:r>
          </a:p>
          <a:p>
            <a:pPr eaLnBrk="1" hangingPunct="1">
              <a:spcBef>
                <a:spcPct val="0"/>
              </a:spcBef>
            </a:pPr>
            <a:r>
              <a:rPr lang="en-US" dirty="0" smtClean="0"/>
              <a:t>The break should be 10 minutes.</a:t>
            </a:r>
            <a:r>
              <a:rPr lang="en-US" baseline="0" dirty="0" smtClean="0"/>
              <a:t> </a:t>
            </a:r>
            <a:r>
              <a:rPr lang="en-US" dirty="0" smtClean="0"/>
              <a:t>Remind participants to try to be timely in their return.</a:t>
            </a:r>
          </a:p>
          <a:p>
            <a:pPr eaLnBrk="1" hangingPunct="1">
              <a:spcBef>
                <a:spcPct val="0"/>
              </a:spcBef>
            </a:pPr>
            <a:r>
              <a:rPr lang="en-US" dirty="0" smtClean="0"/>
              <a:t>Alternately, could break a little later, between Activities</a:t>
            </a:r>
            <a:r>
              <a:rPr lang="en-US" baseline="0" dirty="0" smtClean="0"/>
              <a:t> 3a and 3b.</a:t>
            </a:r>
            <a:endParaRPr lang="en-US" dirty="0" smtClean="0"/>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F8936208-9C33-4EC7-B9F9-C11E63FD9C52}" type="datetimeFigureOut">
              <a:rPr lang="en-US" smtClean="0">
                <a:latin typeface="Arial" pitchFamily="34" charset="0"/>
              </a:rPr>
              <a:pPr/>
              <a:t>10/7/2014</a:t>
            </a:fld>
            <a:endParaRPr lang="en-US" dirty="0"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35</a:t>
            </a:fld>
            <a:endParaRPr lang="en-US" dirty="0"/>
          </a:p>
        </p:txBody>
      </p:sp>
    </p:spTree>
    <p:extLst>
      <p:ext uri="{BB962C8B-B14F-4D97-AF65-F5344CB8AC3E}">
        <p14:creationId xmlns:p14="http://schemas.microsoft.com/office/powerpoint/2010/main" val="1810466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40 minutes</a:t>
            </a:r>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36</a:t>
            </a:fld>
            <a:endParaRPr lang="en-US" dirty="0"/>
          </a:p>
        </p:txBody>
      </p:sp>
    </p:spTree>
    <p:extLst>
      <p:ext uri="{BB962C8B-B14F-4D97-AF65-F5344CB8AC3E}">
        <p14:creationId xmlns:p14="http://schemas.microsoft.com/office/powerpoint/2010/main" val="2229717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Starts at 10:15</a:t>
            </a:r>
          </a:p>
          <a:p>
            <a:pPr eaLnBrk="1" hangingPunct="1">
              <a:spcBef>
                <a:spcPct val="0"/>
              </a:spcBef>
            </a:pPr>
            <a:r>
              <a:rPr lang="en-US" dirty="0" smtClean="0"/>
              <a:t>Part 3: 60 minutes</a:t>
            </a:r>
            <a:r>
              <a:rPr lang="en-US" baseline="0" dirty="0" smtClean="0"/>
              <a:t> </a:t>
            </a:r>
            <a:r>
              <a:rPr lang="en-US" dirty="0" smtClean="0"/>
              <a:t>total,</a:t>
            </a:r>
            <a:r>
              <a:rPr lang="en-US" baseline="0" dirty="0" smtClean="0"/>
              <a:t> including introduction.</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37</a:t>
            </a:fld>
            <a:endParaRPr lang="en-US" dirty="0"/>
          </a:p>
        </p:txBody>
      </p:sp>
    </p:spTree>
    <p:extLst>
      <p:ext uri="{BB962C8B-B14F-4D97-AF65-F5344CB8AC3E}">
        <p14:creationId xmlns:p14="http://schemas.microsoft.com/office/powerpoint/2010/main" val="277095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a:lnSpc>
                <a:spcPct val="90000"/>
              </a:lnSpc>
              <a:spcBef>
                <a:spcPts val="0"/>
              </a:spcBef>
            </a:pPr>
            <a:r>
              <a:rPr lang="en-US" baseline="0" dirty="0" smtClean="0"/>
              <a:t>In Activity 2, participants will become familiar with the EQuIP Rubric </a:t>
            </a:r>
            <a:r>
              <a:rPr lang="en-US" dirty="0" smtClean="0"/>
              <a:t>to </a:t>
            </a:r>
            <a:r>
              <a:rPr lang="en-US" dirty="0"/>
              <a:t>determine if a lesson </a:t>
            </a:r>
            <a:r>
              <a:rPr lang="en-US" dirty="0" smtClean="0"/>
              <a:t>is </a:t>
            </a:r>
            <a:r>
              <a:rPr lang="en-US" dirty="0"/>
              <a:t>aligned to the </a:t>
            </a:r>
            <a:r>
              <a:rPr lang="en-US" dirty="0" smtClean="0"/>
              <a:t>CCS</a:t>
            </a:r>
            <a:r>
              <a:rPr lang="en-US" baseline="0" dirty="0" smtClean="0"/>
              <a:t> for </a:t>
            </a:r>
            <a:r>
              <a:rPr lang="en-US" dirty="0" smtClean="0"/>
              <a:t>ELA </a:t>
            </a:r>
            <a:r>
              <a:rPr lang="en-US" dirty="0"/>
              <a:t>&amp; </a:t>
            </a:r>
            <a:r>
              <a:rPr lang="en-US" dirty="0" smtClean="0"/>
              <a:t>Literacy.</a:t>
            </a:r>
            <a:r>
              <a:rPr lang="en-US" baseline="0" dirty="0" smtClean="0"/>
              <a:t> Participants will be involved with several activities to help understand its purpose and value. They will </a:t>
            </a:r>
            <a:r>
              <a:rPr lang="en-US" sz="1200" kern="1200" dirty="0" smtClean="0">
                <a:solidFill>
                  <a:schemeClr val="tx1"/>
                </a:solidFill>
                <a:effectLst/>
                <a:latin typeface="+mn-lt"/>
                <a:ea typeface="+mn-ea"/>
                <a:cs typeface="+mn-cs"/>
              </a:rPr>
              <a:t>discuss how this tool can be used by teachers and teacher leaders to ensure quality design of CCS-aligned units and lessons.</a:t>
            </a:r>
            <a:endParaRPr lang="en-US" dirty="0" smtClean="0"/>
          </a:p>
          <a:p>
            <a:pPr marL="233285" indent="-233285">
              <a:lnSpc>
                <a:spcPct val="90000"/>
              </a:lnSpc>
            </a:pPr>
            <a:endParaRPr lang="en-US" dirty="0" smtClean="0"/>
          </a:p>
          <a:p>
            <a:pPr marL="0" indent="0">
              <a:lnSpc>
                <a:spcPct val="90000"/>
              </a:lnSpc>
              <a:buFont typeface="Arial" pitchFamily="34" charset="0"/>
              <a:buNone/>
            </a:pPr>
            <a:r>
              <a:rPr lang="en-US" dirty="0" smtClean="0"/>
              <a:t>Educators </a:t>
            </a:r>
            <a:r>
              <a:rPr lang="en-US" dirty="0"/>
              <a:t>Evaluating Quality Instructional Products (EQuIP) is a collaborative of states working to increase the supply of quality instructional materials that align with the </a:t>
            </a:r>
            <a:r>
              <a:rPr lang="en-US" dirty="0" smtClean="0"/>
              <a:t>Connecticut</a:t>
            </a:r>
            <a:r>
              <a:rPr lang="en-US" baseline="0" dirty="0" smtClean="0"/>
              <a:t> Core</a:t>
            </a:r>
            <a:r>
              <a:rPr lang="en-US" dirty="0" smtClean="0"/>
              <a:t> Standards </a:t>
            </a:r>
            <a:r>
              <a:rPr lang="en-US" dirty="0"/>
              <a:t>for use in elementary, middle, and high schools. This rubric was developed by Massachusetts, Rhode Island, and New York as the Tri-State Rubric, with the assistance of Achieve</a:t>
            </a:r>
            <a:r>
              <a:rPr lang="en-US" dirty="0" smtClean="0"/>
              <a:t>. The </a:t>
            </a:r>
            <a:r>
              <a:rPr lang="en-US" dirty="0"/>
              <a:t>rubric is now available for use by all states. </a:t>
            </a:r>
            <a:endParaRPr lang="en-US" dirty="0" smtClean="0"/>
          </a:p>
          <a:p>
            <a:pPr marL="0" indent="0">
              <a:lnSpc>
                <a:spcPct val="90000"/>
              </a:lnSpc>
              <a:buFont typeface="Arial" pitchFamily="34" charset="0"/>
              <a:buNone/>
            </a:pPr>
            <a:endParaRPr lang="en-US" dirty="0" smtClean="0"/>
          </a:p>
          <a:p>
            <a:pPr marL="0" indent="0">
              <a:lnSpc>
                <a:spcPct val="90000"/>
              </a:lnSpc>
              <a:buFont typeface="Arial" pitchFamily="34" charset="0"/>
              <a:buNone/>
            </a:pPr>
            <a:r>
              <a:rPr lang="en-US" dirty="0" smtClean="0"/>
              <a:t>The </a:t>
            </a:r>
            <a:r>
              <a:rPr lang="en-US" dirty="0"/>
              <a:t>rubric helps educators examine the following dimensions:</a:t>
            </a:r>
          </a:p>
          <a:p>
            <a:pPr marL="699855" lvl="1" indent="-233285">
              <a:lnSpc>
                <a:spcPct val="90000"/>
              </a:lnSpc>
              <a:buFontTx/>
              <a:buAutoNum type="arabicPeriod"/>
            </a:pPr>
            <a:r>
              <a:rPr lang="en-US" b="1" dirty="0"/>
              <a:t>Alignment to the rigor of </a:t>
            </a:r>
            <a:r>
              <a:rPr lang="en-US" b="1" dirty="0" smtClean="0"/>
              <a:t>the Connecticut</a:t>
            </a:r>
            <a:r>
              <a:rPr lang="en-US" b="1" baseline="0" dirty="0" smtClean="0"/>
              <a:t> Core </a:t>
            </a:r>
            <a:r>
              <a:rPr lang="en-US" b="1" dirty="0" smtClean="0"/>
              <a:t>Standards</a:t>
            </a:r>
            <a:r>
              <a:rPr lang="en-US" b="1" baseline="0" dirty="0" smtClean="0"/>
              <a:t> for </a:t>
            </a:r>
            <a:r>
              <a:rPr lang="en-US" b="1" dirty="0" smtClean="0"/>
              <a:t>ELA </a:t>
            </a:r>
            <a:r>
              <a:rPr lang="en-US" b="1" dirty="0"/>
              <a:t>&amp; Literacy</a:t>
            </a:r>
            <a:r>
              <a:rPr lang="en-US" dirty="0"/>
              <a:t>: For example, are the standards identified and addressed? Is the purpose of instruction clear? Are appropriately complex texts used? </a:t>
            </a:r>
          </a:p>
          <a:p>
            <a:pPr marL="699855" lvl="1" indent="-233285">
              <a:lnSpc>
                <a:spcPct val="90000"/>
              </a:lnSpc>
              <a:buFontTx/>
              <a:buAutoNum type="arabicPeriod"/>
            </a:pPr>
            <a:r>
              <a:rPr lang="en-US" b="1" dirty="0"/>
              <a:t>Key areas of focus</a:t>
            </a:r>
            <a:r>
              <a:rPr lang="en-US" dirty="0"/>
              <a:t>: 1</a:t>
            </a:r>
            <a:r>
              <a:rPr lang="en-US" dirty="0" smtClean="0"/>
              <a:t>) content-rich </a:t>
            </a:r>
            <a:r>
              <a:rPr lang="en-US" dirty="0"/>
              <a:t>text; 2) reading closely; 3) purposeful writing; 4) academic language</a:t>
            </a:r>
          </a:p>
          <a:p>
            <a:pPr marL="699855" lvl="1" indent="-233285">
              <a:lnSpc>
                <a:spcPct val="90000"/>
              </a:lnSpc>
              <a:buFontTx/>
              <a:buAutoNum type="arabicPeriod"/>
            </a:pPr>
            <a:r>
              <a:rPr lang="en-US" b="1" dirty="0"/>
              <a:t>Instructional supports</a:t>
            </a:r>
            <a:r>
              <a:rPr lang="en-US" dirty="0"/>
              <a:t>: engagement; variety of opportunities to engage with challenging text; scaffolding for all learners</a:t>
            </a:r>
          </a:p>
          <a:p>
            <a:pPr marL="699855" lvl="1" indent="-233285">
              <a:lnSpc>
                <a:spcPct val="90000"/>
              </a:lnSpc>
              <a:buFontTx/>
              <a:buAutoNum type="arabicPeriod"/>
            </a:pPr>
            <a:r>
              <a:rPr lang="en-US" b="1" dirty="0"/>
              <a:t>Assessment</a:t>
            </a:r>
            <a:r>
              <a:rPr lang="en-US" dirty="0"/>
              <a:t>: observable evidence that students are working towards proficiency on specified standards; use of aligned rubrics to assess writing</a:t>
            </a:r>
          </a:p>
          <a:p>
            <a:pPr marL="233285" indent="-233285">
              <a:lnSpc>
                <a:spcPct val="90000"/>
              </a:lnSpc>
              <a:buFontTx/>
              <a:buAutoNum type="arabicPeriod"/>
            </a:pPr>
            <a:endParaRPr lang="en-US" dirty="0"/>
          </a:p>
          <a:p>
            <a:pPr marL="233285" indent="-233285">
              <a:lnSpc>
                <a:spcPct val="90000"/>
              </a:lnSpc>
            </a:pPr>
            <a:endParaRPr lang="en-US" dirty="0"/>
          </a:p>
        </p:txBody>
      </p:sp>
      <p:sp>
        <p:nvSpPr>
          <p:cNvPr id="4" name="Slide Number Placeholder 3"/>
          <p:cNvSpPr>
            <a:spLocks noGrp="1"/>
          </p:cNvSpPr>
          <p:nvPr>
            <p:ph type="sldNum" sz="quarter" idx="5"/>
          </p:nvPr>
        </p:nvSpPr>
        <p:spPr/>
        <p:txBody>
          <a:bodyPr/>
          <a:lstStyle/>
          <a:p>
            <a:fld id="{A82E78CF-523D-7841-BD12-8E9912BF1948}" type="slidenum">
              <a:rPr lang="en-US"/>
              <a:pPr/>
              <a:t>38</a:t>
            </a:fld>
            <a:endParaRPr lang="en-US" dirty="0"/>
          </a:p>
        </p:txBody>
      </p:sp>
    </p:spTree>
    <p:extLst>
      <p:ext uri="{BB962C8B-B14F-4D97-AF65-F5344CB8AC3E}">
        <p14:creationId xmlns:p14="http://schemas.microsoft.com/office/powerpoint/2010/main" val="4015555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A7AD0-42E9-1E4C-97E7-D1AB71D25CE9}" type="slidenum">
              <a:rPr lang="en-US" sz="1200"/>
              <a:pPr eaLnBrk="1" hangingPunct="1"/>
              <a:t>39</a:t>
            </a:fld>
            <a:endParaRPr lang="en-US" sz="1200" dirty="0"/>
          </a:p>
        </p:txBody>
      </p:sp>
    </p:spTree>
    <p:extLst>
      <p:ext uri="{BB962C8B-B14F-4D97-AF65-F5344CB8AC3E}">
        <p14:creationId xmlns:p14="http://schemas.microsoft.com/office/powerpoint/2010/main" val="202180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10/7/2014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val="599474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illustrates </a:t>
            </a:r>
            <a:r>
              <a:rPr lang="en-US" dirty="0" smtClean="0"/>
              <a:t>how quality review rating teams use the rubric. Explain</a:t>
            </a:r>
            <a:r>
              <a:rPr lang="en-US" baseline="0" dirty="0" smtClean="0"/>
              <a:t> to participants that if the unit/lesson is not well aligned in Dimension 1, the review doesn’t continue. Have them read the criteria in Dimension 1, then show the feedback example on the next slide.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C61F0EF1-02E2-4DA3-B8C8-9CA3860358C2}" type="datetime1">
              <a:rPr lang="en-US" smtClean="0"/>
              <a:t>10/7/2014</a:t>
            </a:fld>
            <a:endParaRPr lang="en-US" dirty="0"/>
          </a:p>
        </p:txBody>
      </p:sp>
      <p:sp>
        <p:nvSpPr>
          <p:cNvPr id="6" name="Footer Placeholder 5"/>
          <p:cNvSpPr>
            <a:spLocks noGrp="1"/>
          </p:cNvSpPr>
          <p:nvPr>
            <p:ph type="ftr" sz="quarter" idx="12"/>
          </p:nvPr>
        </p:nvSpPr>
        <p:spPr/>
        <p:txBody>
          <a:bodyPr/>
          <a:lstStyle/>
          <a:p>
            <a:r>
              <a:rPr lang="en-US" dirty="0" smtClean="0"/>
              <a:t>www.pcghumanservices.com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40</a:t>
            </a:fld>
            <a:endParaRPr lang="en-US" dirty="0"/>
          </a:p>
        </p:txBody>
      </p:sp>
    </p:spTree>
    <p:extLst>
      <p:ext uri="{BB962C8B-B14F-4D97-AF65-F5344CB8AC3E}">
        <p14:creationId xmlns:p14="http://schemas.microsoft.com/office/powerpoint/2010/main" val="3517292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15</a:t>
            </a:r>
            <a:r>
              <a:rPr lang="en-US" sz="1200" kern="1200" baseline="0" dirty="0" smtClean="0">
                <a:solidFill>
                  <a:schemeClr val="tx1"/>
                </a:solidFill>
                <a:effectLst/>
                <a:latin typeface="+mn-lt"/>
                <a:ea typeface="+mn-ea"/>
                <a:cs typeface="+mn-cs"/>
              </a:rPr>
              <a:t> minutes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sing a jigsaw protocol, table groups will read, discuss, and build expertise on one section of the EQuIP Rubric. Participants will then remix with “experts” from other sections to share key information about their section of the rubric. With the full group, participants will briefly discuss how closely the current units and lessons they use might fare when evaluated with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EQuIP Rubric. Point out that the EQuIP Rubric</a:t>
            </a:r>
            <a:r>
              <a:rPr lang="en-US" sz="1200" kern="1200" baseline="0" dirty="0" smtClean="0">
                <a:solidFill>
                  <a:schemeClr val="tx1"/>
                </a:solidFill>
                <a:effectLst/>
                <a:latin typeface="+mn-lt"/>
                <a:ea typeface="+mn-ea"/>
                <a:cs typeface="+mn-cs"/>
              </a:rPr>
              <a:t> is not used to evaluate teaching performance, it is solely used to evaluate units and lessons.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41</a:t>
            </a:fld>
            <a:endParaRPr lang="en-US" dirty="0"/>
          </a:p>
        </p:txBody>
      </p:sp>
    </p:spTree>
    <p:extLst>
      <p:ext uri="{BB962C8B-B14F-4D97-AF65-F5344CB8AC3E}">
        <p14:creationId xmlns:p14="http://schemas.microsoft.com/office/powerpoint/2010/main" val="3855575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30 minutes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In pairs or triads, participants will review a lesson using the applicable indicators of the EQuIP Rubric. Table groups will discuss areas of alignment to the rubric and how this tool can be used in their schools and districts to support implementation of the CCS-ELA &amp; Literacy. Tables will share with the large group key points of their discussion.</a:t>
            </a:r>
          </a:p>
          <a:p>
            <a:r>
              <a:rPr lang="en-US" sz="1200" b="1" kern="1200" dirty="0" smtClean="0">
                <a:solidFill>
                  <a:schemeClr val="tx1"/>
                </a:solidFill>
                <a:effectLst/>
                <a:latin typeface="+mn-lt"/>
                <a:ea typeface="+mn-ea"/>
                <a:cs typeface="+mn-cs"/>
              </a:rPr>
              <a:t>Supporting Documents:</a:t>
            </a:r>
          </a:p>
          <a:p>
            <a:pPr lvl="0"/>
            <a:r>
              <a:rPr lang="en-US" sz="1200" kern="1200" dirty="0" smtClean="0">
                <a:solidFill>
                  <a:schemeClr val="tx1"/>
                </a:solidFill>
                <a:effectLst/>
                <a:latin typeface="+mn-lt"/>
                <a:ea typeface="+mn-ea"/>
                <a:cs typeface="+mn-cs"/>
              </a:rPr>
              <a:t>EQuIP Rubrics for Lessons and Units: </a:t>
            </a:r>
            <a:r>
              <a:rPr lang="en-US" sz="1200" u="none" strike="noStrike" kern="1200" dirty="0" smtClean="0">
                <a:solidFill>
                  <a:schemeClr val="tx1"/>
                </a:solidFill>
                <a:effectLst/>
                <a:latin typeface="+mn-lt"/>
                <a:ea typeface="+mn-ea"/>
                <a:cs typeface="+mn-cs"/>
                <a:hlinkClick r:id="rId3"/>
              </a:rPr>
              <a:t>http://www.achieve.org/files/EQuIP-ELArubric-06-24-13-FINAL.pdf</a:t>
            </a:r>
            <a:endParaRPr lang="en-US" sz="1200"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One lesson for elementary</a:t>
            </a:r>
            <a:endParaRPr lang="en-US" sz="1200"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Notepad: Reflection on EQuIP Rubric</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42</a:t>
            </a:fld>
            <a:endParaRPr lang="en-US" dirty="0"/>
          </a:p>
        </p:txBody>
      </p:sp>
    </p:spTree>
    <p:extLst>
      <p:ext uri="{BB962C8B-B14F-4D97-AF65-F5344CB8AC3E}">
        <p14:creationId xmlns:p14="http://schemas.microsoft.com/office/powerpoint/2010/main" val="3579895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40 minutes</a:t>
            </a:r>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44</a:t>
            </a:fld>
            <a:endParaRPr lang="en-US" dirty="0"/>
          </a:p>
        </p:txBody>
      </p:sp>
    </p:spTree>
    <p:extLst>
      <p:ext uri="{BB962C8B-B14F-4D97-AF65-F5344CB8AC3E}">
        <p14:creationId xmlns:p14="http://schemas.microsoft.com/office/powerpoint/2010/main" val="577133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Estimated Start</a:t>
            </a:r>
            <a:r>
              <a:rPr lang="en-US" sz="1200" kern="1200" baseline="0" dirty="0" smtClean="0">
                <a:solidFill>
                  <a:schemeClr val="tx1"/>
                </a:solidFill>
                <a:effectLst/>
                <a:latin typeface="+mn-lt"/>
                <a:ea typeface="+mn-ea"/>
                <a:cs typeface="+mn-cs"/>
              </a:rPr>
              <a:t> time 11:20</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effectLst/>
                <a:latin typeface="+mn-lt"/>
                <a:ea typeface="+mn-ea"/>
                <a:cs typeface="+mn-cs"/>
              </a:rPr>
              <a:t>Part 4, 70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45</a:t>
            </a:fld>
            <a:endParaRPr lang="en-US" dirty="0"/>
          </a:p>
        </p:txBody>
      </p:sp>
    </p:spTree>
    <p:extLst>
      <p:ext uri="{BB962C8B-B14F-4D97-AF65-F5344CB8AC3E}">
        <p14:creationId xmlns:p14="http://schemas.microsoft.com/office/powerpoint/2010/main" val="2160571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46</a:t>
            </a:fld>
            <a:endParaRPr lang="en-US" dirty="0"/>
          </a:p>
        </p:txBody>
      </p:sp>
    </p:spTree>
    <p:extLst>
      <p:ext uri="{BB962C8B-B14F-4D97-AF65-F5344CB8AC3E}">
        <p14:creationId xmlns:p14="http://schemas.microsoft.com/office/powerpoint/2010/main" val="2851113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article by explaining that this paper</a:t>
            </a:r>
            <a:r>
              <a:rPr lang="en-US" baseline="0" dirty="0" smtClean="0"/>
              <a:t> was written by Linda Darling-Hammond (professor at Stanford University, known for her leadership and scholarly work in education policy and practice, specifically school restructuring, teacher education, and educational equity) and Beverly Falk (a professor at CCNY School of Education and a senior scholar at the Stanford Center for Assessment, Learning, and Equity.) Both are authors of numerous publications and hold distinguished positions on various editorial boards and national commissions.</a:t>
            </a:r>
          </a:p>
          <a:p>
            <a:endParaRPr lang="en-US" baseline="0" dirty="0" smtClean="0"/>
          </a:p>
          <a:p>
            <a:r>
              <a:rPr lang="en-US" baseline="0" dirty="0" smtClean="0"/>
              <a:t>The paper, written for the Center for American Progress, is intended to explain and promote the importance of collaborative examination of student work from performance assessments to the implementation of the CCSS.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dirty="0"/>
          </a:p>
        </p:txBody>
      </p:sp>
    </p:spTree>
    <p:extLst>
      <p:ext uri="{BB962C8B-B14F-4D97-AF65-F5344CB8AC3E}">
        <p14:creationId xmlns:p14="http://schemas.microsoft.com/office/powerpoint/2010/main" val="4096364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participants of information shared in Module 4. </a:t>
            </a:r>
          </a:p>
          <a:p>
            <a:r>
              <a:rPr lang="en-US" dirty="0" smtClean="0"/>
              <a:t>Performance</a:t>
            </a:r>
            <a:r>
              <a:rPr lang="en-US" baseline="0" dirty="0" smtClean="0"/>
              <a:t> tasks reveal deep understanding and assess key knowledge and skills.</a:t>
            </a:r>
          </a:p>
          <a:p>
            <a:pPr marL="171450" lvl="0" indent="-171450">
              <a:buFont typeface="Arial" panose="020B0604020202020204" pitchFamily="34" charset="0"/>
              <a:buChar char="•"/>
            </a:pPr>
            <a:r>
              <a:rPr lang="en-US" dirty="0" smtClean="0"/>
              <a:t>Provides an authentic context with relevance for students</a:t>
            </a:r>
          </a:p>
          <a:p>
            <a:pPr marL="171450" lvl="0" indent="-171450">
              <a:buFont typeface="Arial" panose="020B0604020202020204" pitchFamily="34" charset="0"/>
              <a:buChar char="•"/>
            </a:pPr>
            <a:r>
              <a:rPr lang="en-US" dirty="0" smtClean="0"/>
              <a:t>Gives specific expectations and success criteria for students</a:t>
            </a:r>
          </a:p>
          <a:p>
            <a:pPr marL="171450" lvl="0" indent="-171450">
              <a:buFont typeface="Arial" panose="020B0604020202020204" pitchFamily="34" charset="0"/>
              <a:buChar char="•"/>
            </a:pPr>
            <a:r>
              <a:rPr lang="en-US" dirty="0" smtClean="0"/>
              <a:t>Emphasizes the application and use of knowledge and skills</a:t>
            </a:r>
          </a:p>
          <a:p>
            <a:pPr marL="171450" lvl="0" indent="-171450">
              <a:buFont typeface="Arial" panose="020B0604020202020204" pitchFamily="34" charset="0"/>
              <a:buChar char="•"/>
            </a:pPr>
            <a:r>
              <a:rPr lang="en-US" dirty="0" smtClean="0"/>
              <a:t>Reveals student understanding and transfer</a:t>
            </a:r>
          </a:p>
          <a:p>
            <a:pPr marL="171450" lvl="0" indent="-171450">
              <a:buFont typeface="Arial" panose="020B0604020202020204" pitchFamily="34" charset="0"/>
              <a:buChar char="•"/>
            </a:pPr>
            <a:r>
              <a:rPr lang="en-US" dirty="0" smtClean="0"/>
              <a:t>Rated with a rubric to measure different aspects of the task</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2863928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ultimate goal of the CT Core Standards is to prepare all students with the knowledge and skills they need for postsecondary success.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EQuIP Student Work Protocol is designed to establish or articulate the relationship between student work and the quality and alignment of instructional materials that </a:t>
            </a:r>
            <a:r>
              <a:rPr lang="en-US" sz="1200" b="0" i="1" u="none" strike="noStrike" kern="1200" baseline="0" dirty="0" smtClean="0">
                <a:solidFill>
                  <a:schemeClr val="tx1"/>
                </a:solidFill>
                <a:latin typeface="+mn-lt"/>
                <a:ea typeface="+mn-ea"/>
                <a:cs typeface="+mn-cs"/>
              </a:rPr>
              <a:t>previously </a:t>
            </a:r>
            <a:r>
              <a:rPr lang="en-US" sz="1200" b="0" i="0" u="none" strike="noStrike" kern="1200" baseline="0" dirty="0" smtClean="0">
                <a:solidFill>
                  <a:schemeClr val="tx1"/>
                </a:solidFill>
                <a:latin typeface="+mn-lt"/>
                <a:ea typeface="+mn-ea"/>
                <a:cs typeface="+mn-cs"/>
              </a:rPr>
              <a:t>have been reviewed using the EQuIP quality review process.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Focusing on this relationship enables educators to develop a common understanding of the challenging work required by the CCS.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Furthermore, analyzing this relationship will also assist in closing the gap between what students are learning and the expectations embodied in assignments, as well as verifying what students are being taught and what they have learned, remembered, and incorporated into their knowledge and skills. </a:t>
            </a:r>
          </a:p>
          <a:p>
            <a:pPr marL="171450" indent="-171450">
              <a:buFont typeface="Arial" panose="020B0604020202020204" pitchFamily="34" charset="0"/>
              <a:buChar char="•"/>
            </a:pPr>
            <a:r>
              <a:rPr lang="en-US" dirty="0" smtClean="0"/>
              <a:t>(excerpt</a:t>
            </a:r>
            <a:r>
              <a:rPr lang="en-US" baseline="0" dirty="0" smtClean="0"/>
              <a:t> from </a:t>
            </a:r>
            <a:r>
              <a:rPr lang="en-US" dirty="0" smtClean="0"/>
              <a:t>http://www.achieve.org/files/ELA%20Student%20Work%20Protocol%20FINAL_1.pdf)</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3258108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ultimate goal of the Common Core State Standards (CCSS) is to prepare all students with the knowledge and skills they need for postsecondary success.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EQuIP Student Work Protocol is designed to establish or articulate the relationship between student work and the quality and alignment of instructional materials that </a:t>
            </a:r>
            <a:r>
              <a:rPr lang="en-US" sz="1200" b="0" i="1" u="none" strike="noStrike" kern="1200" baseline="0" dirty="0" smtClean="0">
                <a:solidFill>
                  <a:schemeClr val="tx1"/>
                </a:solidFill>
                <a:latin typeface="+mn-lt"/>
                <a:ea typeface="+mn-ea"/>
                <a:cs typeface="+mn-cs"/>
              </a:rPr>
              <a:t>previously </a:t>
            </a:r>
            <a:r>
              <a:rPr lang="en-US" sz="1200" b="0" i="0" u="none" strike="noStrike" kern="1200" baseline="0" dirty="0" smtClean="0">
                <a:solidFill>
                  <a:schemeClr val="tx1"/>
                </a:solidFill>
                <a:latin typeface="+mn-lt"/>
                <a:ea typeface="+mn-ea"/>
                <a:cs typeface="+mn-cs"/>
              </a:rPr>
              <a:t>have been reviewed using the EQuIP quality review process.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Focusing on this relationship enables educators to develop a common understanding of the challenging work required by the CCS.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Furthermore, analyzing this relationship will also assist in closing the gap between what students are learning and the expectations embodied in assignments, as well as verifying what students are being taught and what they have learned, remembered, and incorporated into their knowledge and skills. </a:t>
            </a:r>
          </a:p>
          <a:p>
            <a:pPr marL="171450" indent="-171450">
              <a:buFont typeface="Arial" panose="020B0604020202020204" pitchFamily="34" charset="0"/>
              <a:buChar char="•"/>
            </a:pPr>
            <a:r>
              <a:rPr lang="en-US" dirty="0" smtClean="0"/>
              <a:t>(excerpt</a:t>
            </a:r>
            <a:r>
              <a:rPr lang="en-US" baseline="0" dirty="0" smtClean="0"/>
              <a:t> from </a:t>
            </a:r>
            <a:r>
              <a:rPr lang="en-US" dirty="0" smtClean="0"/>
              <a:t>http://www.achieve.org/files/ELA%20Student%20Work%20Protocol%20FINAL_1.pdf)</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226178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CSDE is hosting a series of webinars for principals this year. </a:t>
            </a:r>
            <a:r>
              <a:rPr lang="en-US" sz="1200" dirty="0" smtClean="0"/>
              <a:t>These are interactive sessions where principals can gain information about the Systems of Professional Learning project, ask questions, and share experiences. To register and for more information about the series, please visit ctcorestandards.org. Use the screenshot</a:t>
            </a:r>
            <a:r>
              <a:rPr lang="en-US" sz="1200" baseline="0" dirty="0" smtClean="0"/>
              <a:t> on the next slide to show participants where to look for more information.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a:t>
            </a:fld>
            <a:endParaRPr lang="en-US" dirty="0"/>
          </a:p>
        </p:txBody>
      </p:sp>
    </p:spTree>
    <p:extLst>
      <p:ext uri="{BB962C8B-B14F-4D97-AF65-F5344CB8AC3E}">
        <p14:creationId xmlns:p14="http://schemas.microsoft.com/office/powerpoint/2010/main" val="3633559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55 minutes</a:t>
            </a:r>
          </a:p>
          <a:p>
            <a:r>
              <a:rPr lang="en-US" dirty="0" smtClean="0"/>
              <a:t>Resources:</a:t>
            </a:r>
          </a:p>
          <a:p>
            <a:r>
              <a:rPr lang="en-US" dirty="0" smtClean="0"/>
              <a:t>Modified EQuIP</a:t>
            </a:r>
            <a:r>
              <a:rPr lang="en-US" baseline="0" dirty="0" smtClean="0"/>
              <a:t> Student Work Protocol</a:t>
            </a:r>
            <a:endParaRPr lang="en-US" dirty="0" smtClean="0"/>
          </a:p>
          <a:p>
            <a:endParaRPr lang="en-US" dirty="0" smtClean="0"/>
          </a:p>
          <a:p>
            <a:pPr lvl="0"/>
            <a:r>
              <a:rPr lang="en-US" sz="1200" kern="1200" dirty="0" smtClean="0">
                <a:solidFill>
                  <a:schemeClr val="tx1"/>
                </a:solidFill>
                <a:effectLst/>
                <a:latin typeface="+mn-lt"/>
                <a:ea typeface="+mn-ea"/>
                <a:cs typeface="+mn-cs"/>
              </a:rPr>
              <a:t>CCS-aligned Performance Task and Student Work - Grade 3 Literacy: Investigating Sharks. Retrieved from </a:t>
            </a:r>
            <a:r>
              <a:rPr lang="en-US" sz="1200" u="none" strike="noStrike" kern="1200" dirty="0" smtClean="0">
                <a:solidFill>
                  <a:schemeClr val="tx1"/>
                </a:solidFill>
                <a:effectLst/>
                <a:latin typeface="+mn-lt"/>
                <a:ea typeface="+mn-ea"/>
                <a:cs typeface="+mn-cs"/>
              </a:rPr>
              <a:t>and </a:t>
            </a:r>
            <a:r>
              <a:rPr lang="en-US" sz="1200" u="none" strike="noStrike" kern="1200" dirty="0" smtClean="0">
                <a:solidFill>
                  <a:schemeClr val="tx1"/>
                </a:solidFill>
                <a:effectLst/>
                <a:latin typeface="+mn-lt"/>
                <a:ea typeface="+mn-ea"/>
                <a:cs typeface="+mn-cs"/>
                <a:hlinkClick r:id="rId3"/>
              </a:rPr>
              <a:t>http://schools.nyc.gov/NR/rdonlyres/0F4660F6-6E81-47F2-B0AC-42D85901CA85/0/NYCDOEG3LiteracySharks_Final.pdf</a:t>
            </a:r>
            <a:r>
              <a:rPr lang="en-US" sz="1200" u="none" strike="no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from </a:t>
            </a:r>
            <a:r>
              <a:rPr lang="en-US" sz="1200" u="none" strike="noStrike" kern="1200" dirty="0" smtClean="0">
                <a:solidFill>
                  <a:schemeClr val="tx1"/>
                </a:solidFill>
                <a:effectLst/>
                <a:latin typeface="+mn-lt"/>
                <a:ea typeface="+mn-ea"/>
                <a:cs typeface="+mn-cs"/>
                <a:hlinkClick r:id="rId4"/>
              </a:rPr>
              <a:t>http://schools.nyc.gov/NR/rdonlyres/6BA6C876-138F-4A86-A512-11A62158F124/0/NYCDOEG3LiteracySharksStudentWorkNoAnnotation.pdf</a:t>
            </a:r>
            <a:endParaRPr lang="en-US" sz="1200" kern="1200" dirty="0" smtClean="0">
              <a:solidFill>
                <a:schemeClr val="tx1"/>
              </a:solidFill>
              <a:effectLst/>
              <a:latin typeface="+mn-lt"/>
              <a:ea typeface="+mn-ea"/>
              <a:cs typeface="+mn-cs"/>
            </a:endParaRPr>
          </a:p>
          <a:p>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51</a:t>
            </a:fld>
            <a:endParaRPr lang="en-US" dirty="0"/>
          </a:p>
        </p:txBody>
      </p:sp>
    </p:spTree>
    <p:extLst>
      <p:ext uri="{BB962C8B-B14F-4D97-AF65-F5344CB8AC3E}">
        <p14:creationId xmlns:p14="http://schemas.microsoft.com/office/powerpoint/2010/main" val="2900557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points from Darling-Hammond &amp; Falk (2013) article: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Providing teachers with more direct and valid information about student progress than is offered by traditional assessments, especially on the deeper learning skills that characterize the Common Core State Standards.</a:t>
            </a:r>
          </a:p>
          <a:p>
            <a:pPr marL="173736" indent="-173736">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Enabling teachers to engage in evidence-based work: reflecting more clearly and analytically on student work to inform their instructional decisions.</a:t>
            </a:r>
          </a:p>
          <a:p>
            <a:pPr marL="173736" indent="-173736">
              <a:buFont typeface="Arial" panose="020B0604020202020204" pitchFamily="34" charset="0"/>
              <a:buChar char="•"/>
            </a:pPr>
            <a:r>
              <a:rPr lang="en-US" sz="1200" b="0" i="0" u="none" strike="noStrike" kern="1200" baseline="0" dirty="0" smtClean="0">
                <a:solidFill>
                  <a:schemeClr val="tx1"/>
                </a:solidFill>
                <a:latin typeface="+mn-lt"/>
                <a:ea typeface="+mn-ea"/>
                <a:cs typeface="+mn-cs"/>
              </a:rPr>
              <a:t>Yielding information that enhances teachers’ knowledge of students, standards, curriculum, and teaching, especially when scoring is combined with debriefing and discussing next steps with other teachers.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val="20826470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quote to wrap Part</a:t>
            </a:r>
            <a:r>
              <a:rPr lang="en-US" baseline="0" dirty="0" smtClean="0"/>
              <a:t> 4 and provide a lead in to Part 5, Classroom “Look Fors.”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1873835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40 minutes</a:t>
            </a:r>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54</a:t>
            </a:fld>
            <a:endParaRPr lang="en-US" dirty="0"/>
          </a:p>
        </p:txBody>
      </p:sp>
    </p:spTree>
    <p:extLst>
      <p:ext uri="{BB962C8B-B14F-4D97-AF65-F5344CB8AC3E}">
        <p14:creationId xmlns:p14="http://schemas.microsoft.com/office/powerpoint/2010/main" val="2204038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Estimated time for lunch:</a:t>
            </a:r>
            <a:r>
              <a:rPr lang="en-US" baseline="0" dirty="0" smtClean="0"/>
              <a:t> 12:30 – 1:15</a:t>
            </a:r>
          </a:p>
          <a:p>
            <a:pPr eaLnBrk="1" hangingPunct="1"/>
            <a:r>
              <a:rPr lang="en-US" dirty="0" smtClean="0"/>
              <a:t>Remind participants of the need to be timely. Allow 45 minutes. State time to return.  </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10/7/2014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55</a:t>
            </a:fld>
            <a:endParaRPr lang="en-US" dirty="0"/>
          </a:p>
        </p:txBody>
      </p:sp>
    </p:spTree>
    <p:extLst>
      <p:ext uri="{BB962C8B-B14F-4D97-AF65-F5344CB8AC3E}">
        <p14:creationId xmlns:p14="http://schemas.microsoft.com/office/powerpoint/2010/main" val="2511314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Approximate start time 1:15</a:t>
            </a:r>
          </a:p>
          <a:p>
            <a:pPr eaLnBrk="1" hangingPunct="1">
              <a:spcBef>
                <a:spcPct val="0"/>
              </a:spcBef>
            </a:pPr>
            <a:r>
              <a:rPr lang="en-US" dirty="0" smtClean="0"/>
              <a:t>75 minutes. </a:t>
            </a:r>
          </a:p>
          <a:p>
            <a:pPr eaLnBrk="1" hangingPunct="1">
              <a:spcBef>
                <a:spcPct val="0"/>
              </a:spcBef>
            </a:pPr>
            <a:r>
              <a:rPr lang="en-US" dirty="0" smtClean="0"/>
              <a:t>Introductory slides take 15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56</a:t>
            </a:fld>
            <a:endParaRPr lang="en-US" dirty="0"/>
          </a:p>
        </p:txBody>
      </p:sp>
    </p:spTree>
    <p:extLst>
      <p:ext uri="{BB962C8B-B14F-4D97-AF65-F5344CB8AC3E}">
        <p14:creationId xmlns:p14="http://schemas.microsoft.com/office/powerpoint/2010/main" val="999325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intended as the introduction/rationale</a:t>
            </a:r>
            <a:r>
              <a:rPr lang="en-US" baseline="0" dirty="0" smtClean="0"/>
              <a:t> to the CT Core Standards Classroom “Look Fors” tool that CT has created for to both teachers and coaches to use when observing a well aligned lesson for feedback and coaching. The “Look Fors” tool was built from the Instructional Practice guide, used nationwide, and has been specially modified to guide CCS-aligned instruction in a non-evaluative way. Using a consistent tool that all staff are aware of provides for consistent messages and makes for deeper understandings of practice.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12072323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3765456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guide has been recently developed by the CSDE for all schools.  The Classroom “Look Fors” Guide is based on the Instructional Practice Guide from Student Achievement Partners.  However, let participants know that the state has made additions based on feedback from teachers and districts.  The laminated version can be used as a flipbook that will provide additional supports for coaches as they observe lessons.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34544031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slide and briefly review each area. The participants will be taking a closer look before they observe the video lesson.  </a:t>
            </a:r>
          </a:p>
          <a:p>
            <a:endParaRPr lang="en-US" baseline="0" dirty="0" smtClean="0"/>
          </a:p>
          <a:p>
            <a:r>
              <a:rPr lang="en-US" baseline="0" dirty="0" smtClean="0"/>
              <a:t>Remind participants that there is a specific rubric for Grades K-2 that addresses the foundational skills and the shared nature of literacy in the early grades.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85176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about the sessions</a:t>
            </a:r>
            <a:r>
              <a:rPr lang="en-US" baseline="0" dirty="0" smtClean="0"/>
              <a:t> and registration information can be found under “Professional Development Opportunities” on the CT Core Standards website.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a:t>
            </a:fld>
            <a:endParaRPr lang="en-US" dirty="0"/>
          </a:p>
        </p:txBody>
      </p:sp>
    </p:spTree>
    <p:extLst>
      <p:ext uri="{BB962C8B-B14F-4D97-AF65-F5344CB8AC3E}">
        <p14:creationId xmlns:p14="http://schemas.microsoft.com/office/powerpoint/2010/main" val="1641036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30 minutes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Video</a:t>
            </a:r>
            <a:r>
              <a:rPr lang="en-US" sz="1200" kern="1200" baseline="0" dirty="0" smtClean="0">
                <a:solidFill>
                  <a:schemeClr val="tx1"/>
                </a:solidFill>
                <a:effectLst/>
                <a:latin typeface="+mn-lt"/>
                <a:ea typeface="+mn-ea"/>
                <a:cs typeface="+mn-cs"/>
              </a:rPr>
              <a:t> Lesson: https://www.youtube.com/watch?v=KhJHzabXTSE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effectLst/>
                <a:latin typeface="+mn-lt"/>
                <a:ea typeface="+mn-ea"/>
                <a:cs typeface="+mn-cs"/>
              </a:rPr>
              <a:t>In this section, coaches will be using the Classroom “Look Fors” guide to observe a lesson. It is important not to expect the coaches to focus on all five areas so remind them to divide up sections amongst the members of their group. Since this is a fifth grade classroom, you should let the participants know that the foundational skills section would not be an appropriate focus area. After they have watched the video they should spend time discussing what they saw and what was put into their notes. Direct them to discussion questions in the Participant Guide.</a:t>
            </a:r>
            <a:endParaRPr lang="en-US" sz="1200" kern="1200" dirty="0" smtClean="0">
              <a:solidFill>
                <a:schemeClr val="tx1"/>
              </a:solidFill>
              <a:effectLst/>
              <a:latin typeface="+mn-lt"/>
              <a:ea typeface="+mn-ea"/>
              <a:cs typeface="+mn-cs"/>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61</a:t>
            </a:fld>
            <a:endParaRPr lang="en-US" dirty="0"/>
          </a:p>
        </p:txBody>
      </p:sp>
    </p:spTree>
    <p:extLst>
      <p:ext uri="{BB962C8B-B14F-4D97-AF65-F5344CB8AC3E}">
        <p14:creationId xmlns:p14="http://schemas.microsoft.com/office/powerpoint/2010/main" val="2903368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have discussed the lesson, they are going to practice </a:t>
            </a:r>
            <a:r>
              <a:rPr lang="en-US" baseline="0" dirty="0" smtClean="0"/>
              <a:t>providing coaching as if they were the instructional coach for this teacher. They will be using the same Essential Skills for Coaching Tool that they used earlier in the module. They will write down feedback, including questions, and then with a partner discuss how they would approach the teacher to improve instruction for the future. If there is time to share out with the big group, you may want to do that.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9238042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40 minutes</a:t>
            </a:r>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63</a:t>
            </a:fld>
            <a:endParaRPr lang="en-US" dirty="0"/>
          </a:p>
        </p:txBody>
      </p:sp>
    </p:spTree>
    <p:extLst>
      <p:ext uri="{BB962C8B-B14F-4D97-AF65-F5344CB8AC3E}">
        <p14:creationId xmlns:p14="http://schemas.microsoft.com/office/powerpoint/2010/main" val="25892911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55 minutes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64</a:t>
            </a:fld>
            <a:endParaRPr lang="en-US" dirty="0"/>
          </a:p>
        </p:txBody>
      </p:sp>
    </p:spTree>
    <p:extLst>
      <p:ext uri="{BB962C8B-B14F-4D97-AF65-F5344CB8AC3E}">
        <p14:creationId xmlns:p14="http://schemas.microsoft.com/office/powerpoint/2010/main" val="28104478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30 minutes with GO GO MO (Slide</a:t>
            </a:r>
            <a:r>
              <a:rPr lang="en-US" sz="1200" kern="1200" baseline="0" dirty="0" smtClean="0">
                <a:solidFill>
                  <a:schemeClr val="tx1"/>
                </a:solidFill>
                <a:effectLst/>
                <a:latin typeface="+mn-lt"/>
                <a:ea typeface="+mn-ea"/>
                <a:cs typeface="+mn-cs"/>
              </a:rPr>
              <a:t> 60)</a:t>
            </a:r>
            <a:endParaRPr lang="en-US" sz="1200" kern="1200" dirty="0" smtClean="0">
              <a:solidFill>
                <a:schemeClr val="tx1"/>
              </a:solidFill>
              <a:effectLst/>
              <a:latin typeface="+mn-lt"/>
              <a:ea typeface="+mn-ea"/>
              <a:cs typeface="+mn-cs"/>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65</a:t>
            </a:fld>
            <a:endParaRPr lang="en-US" dirty="0"/>
          </a:p>
        </p:txBody>
      </p:sp>
    </p:spTree>
    <p:extLst>
      <p:ext uri="{BB962C8B-B14F-4D97-AF65-F5344CB8AC3E}">
        <p14:creationId xmlns:p14="http://schemas.microsoft.com/office/powerpoint/2010/main" val="14264785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adjust time for your group.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32663651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30 minutes for this activity; adjust time as needed.)</a:t>
            </a:r>
          </a:p>
          <a:p>
            <a:endParaRPr lang="en-US" dirty="0" smtClean="0"/>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10/7/2014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67</a:t>
            </a:fld>
            <a:endParaRPr lang="en-US" dirty="0"/>
          </a:p>
        </p:txBody>
      </p:sp>
    </p:spTree>
    <p:extLst>
      <p:ext uri="{BB962C8B-B14F-4D97-AF65-F5344CB8AC3E}">
        <p14:creationId xmlns:p14="http://schemas.microsoft.com/office/powerpoint/2010/main" val="31543715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68</a:t>
            </a:fld>
            <a:endParaRPr lang="en-US" dirty="0"/>
          </a:p>
        </p:txBody>
      </p:sp>
    </p:spTree>
    <p:extLst>
      <p:ext uri="{BB962C8B-B14F-4D97-AF65-F5344CB8AC3E}">
        <p14:creationId xmlns:p14="http://schemas.microsoft.com/office/powerpoint/2010/main" val="10757409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at the beginning of the session. This assessment is to gauge their learning based on the activities of the morning. They will find the Post-Assessment in the Participant Guide </a:t>
            </a:r>
            <a:r>
              <a:rPr lang="en-US" b="1" dirty="0" smtClean="0"/>
              <a:t>(3-4 minutes)</a:t>
            </a:r>
            <a:r>
              <a:rPr lang="en-US" b="0" dirty="0" smtClean="0"/>
              <a:t>.</a:t>
            </a:r>
            <a:r>
              <a:rPr lang="en-US" dirty="0" smtClean="0"/>
              <a:t> </a:t>
            </a:r>
          </a:p>
          <a:p>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10/7/2014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69</a:t>
            </a:fld>
            <a:endParaRPr lang="en-US" dirty="0"/>
          </a:p>
        </p:txBody>
      </p:sp>
    </p:spTree>
    <p:extLst>
      <p:ext uri="{BB962C8B-B14F-4D97-AF65-F5344CB8AC3E}">
        <p14:creationId xmlns:p14="http://schemas.microsoft.com/office/powerpoint/2010/main" val="4274487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Remind participants to complete the online</a:t>
            </a:r>
            <a:r>
              <a:rPr lang="en-US" baseline="0" dirty="0" smtClean="0"/>
              <a:t> Session Evaluation. </a:t>
            </a:r>
            <a:r>
              <a:rPr lang="en-US" sz="1400" dirty="0" smtClean="0"/>
              <a:t>The survey is located here: </a:t>
            </a:r>
            <a:r>
              <a:rPr lang="en-US" sz="1200" u="sng" dirty="0" smtClean="0">
                <a:hlinkClick r:id="rId3"/>
              </a:rPr>
              <a:t>http://surveys.pcgus.com/s3/CT-ELA-Module-5-K-5</a:t>
            </a:r>
            <a:r>
              <a:rPr lang="en-US" sz="1400" dirty="0" smtClean="0"/>
              <a:t>. </a:t>
            </a:r>
            <a:r>
              <a:rPr lang="en-US" smtClean="0"/>
              <a:t>Ask </a:t>
            </a:r>
            <a:r>
              <a:rPr lang="en-US" dirty="0" smtClean="0"/>
              <a:t>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10/7/2014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70</a:t>
            </a:fld>
            <a:endParaRPr lang="en-US" dirty="0"/>
          </a:p>
        </p:txBody>
      </p:sp>
    </p:spTree>
    <p:extLst>
      <p:ext uri="{BB962C8B-B14F-4D97-AF65-F5344CB8AC3E}">
        <p14:creationId xmlns:p14="http://schemas.microsoft.com/office/powerpoint/2010/main" val="55893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partnership with the Connecticut State Department of Education, Public Consulting Group (PCG) will present a professional development series for educators working with students with unique learning characteristics. The goal of this professional development series is to enable local educators to implement CCS-aligned curriculum, instructional practices, and assessments to meet the needs of a wide variety of learners.</a:t>
            </a:r>
          </a:p>
          <a:p>
            <a:endParaRPr lang="en-US" dirty="0" smtClean="0"/>
          </a:p>
          <a:p>
            <a:r>
              <a:rPr lang="en-US" dirty="0" smtClean="0"/>
              <a:t>Participants will attend as teams to empower educators to align efforts resulting in an inclusive environment, and increase their capability to foster change in their school systems. </a:t>
            </a:r>
          </a:p>
          <a:p>
            <a:endParaRPr lang="en-US" dirty="0" smtClean="0"/>
          </a:p>
          <a:p>
            <a:r>
              <a:rPr lang="en-US" dirty="0" smtClean="0"/>
              <a:t>Registration is open through the PCG “RegisterMe” website</a:t>
            </a:r>
            <a:r>
              <a:rPr lang="en-US" baseline="0" dirty="0" smtClean="0"/>
              <a:t> and accessible on the ctcorestandards.org website under the Professional Development link. </a:t>
            </a:r>
            <a:endParaRPr lang="en-US" dirty="0" smtClean="0"/>
          </a:p>
          <a:p>
            <a:endParaRPr lang="en-US" dirty="0" smtClean="0"/>
          </a:p>
          <a:p>
            <a:r>
              <a:rPr lang="en-US" sz="1200" kern="1200" dirty="0" smtClean="0">
                <a:solidFill>
                  <a:schemeClr val="tx1"/>
                </a:solidFill>
                <a:effectLst/>
                <a:latin typeface="+mn-lt"/>
                <a:ea typeface="+mn-ea"/>
                <a:cs typeface="+mn-cs"/>
              </a:rPr>
              <a:t>In the first module to be offered October through December, the full team from each school, including educators who work with English language learners (ELL) and students with disabilities (SwD), will explore the importance of a culture of </a:t>
            </a:r>
            <a:r>
              <a:rPr lang="en-US" sz="1200" b="1" kern="1200" dirty="0" smtClean="0">
                <a:solidFill>
                  <a:schemeClr val="tx1"/>
                </a:solidFill>
                <a:effectLst/>
                <a:latin typeface="+mn-lt"/>
                <a:ea typeface="+mn-ea"/>
                <a:cs typeface="+mn-cs"/>
              </a:rPr>
              <a:t>academic optimism</a:t>
            </a:r>
            <a:r>
              <a:rPr lang="en-US" sz="1200" kern="1200" dirty="0" smtClean="0">
                <a:solidFill>
                  <a:schemeClr val="tx1"/>
                </a:solidFill>
                <a:effectLst/>
                <a:latin typeface="+mn-lt"/>
                <a:ea typeface="+mn-ea"/>
                <a:cs typeface="+mn-cs"/>
              </a:rPr>
              <a:t> underpinned by the belief that through high expectations, trust in students and parents, and teacher efficacy that all students can learn. The morning will provide participants an overview of the power of a growth mindset in both students and teachers and discuss implications of adopting a culture of academic optimism in their schools and the collaboration required to achieve that goal. In the afternoon, teams will form a common understanding of </a:t>
            </a:r>
            <a:r>
              <a:rPr lang="en-US" sz="1200" b="1" kern="1200" dirty="0" smtClean="0">
                <a:solidFill>
                  <a:schemeClr val="tx1"/>
                </a:solidFill>
                <a:effectLst/>
                <a:latin typeface="+mn-lt"/>
                <a:ea typeface="+mn-ea"/>
                <a:cs typeface="+mn-cs"/>
              </a:rPr>
              <a:t>Universal Design for Learning (UDL),</a:t>
            </a:r>
            <a:r>
              <a:rPr lang="en-US" sz="1200" kern="1200" dirty="0" smtClean="0">
                <a:solidFill>
                  <a:schemeClr val="tx1"/>
                </a:solidFill>
                <a:effectLst/>
                <a:latin typeface="+mn-lt"/>
                <a:ea typeface="+mn-ea"/>
                <a:cs typeface="+mn-cs"/>
              </a:rPr>
              <a:t> which provides the foundation and springboard for two subsequent modules that expand participants’ ability to support all learners through using a UDL approach to planning and teaching.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a:t>
            </a:fld>
            <a:endParaRPr lang="en-US" dirty="0"/>
          </a:p>
        </p:txBody>
      </p:sp>
    </p:spTree>
    <p:extLst>
      <p:ext uri="{BB962C8B-B14F-4D97-AF65-F5344CB8AC3E}">
        <p14:creationId xmlns:p14="http://schemas.microsoft.com/office/powerpoint/2010/main" val="19056292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71</a:t>
            </a:fld>
            <a:endParaRPr lang="en-US" dirty="0"/>
          </a:p>
        </p:txBody>
      </p:sp>
    </p:spTree>
    <p:extLst>
      <p:ext uri="{BB962C8B-B14F-4D97-AF65-F5344CB8AC3E}">
        <p14:creationId xmlns:p14="http://schemas.microsoft.com/office/powerpoint/2010/main" val="15219458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73</a:t>
            </a:fld>
            <a:endParaRPr lang="en-US" dirty="0"/>
          </a:p>
        </p:txBody>
      </p:sp>
    </p:spTree>
    <p:extLst>
      <p:ext uri="{BB962C8B-B14F-4D97-AF65-F5344CB8AC3E}">
        <p14:creationId xmlns:p14="http://schemas.microsoft.com/office/powerpoint/2010/main" val="229854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CSDE has announced that 66 LEAs have received an allocation of in-district coaching services to support implementation of the Connecticut Core Standards for the 2014-2015 school year. For information about your district’s allocation, check with your district</a:t>
            </a:r>
            <a:r>
              <a:rPr lang="en-US" baseline="0" dirty="0" smtClean="0"/>
              <a:t> administration and your local RESC.</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a:t>
            </a:fld>
            <a:endParaRPr lang="en-US" dirty="0"/>
          </a:p>
        </p:txBody>
      </p:sp>
    </p:spTree>
    <p:extLst>
      <p:ext uri="{BB962C8B-B14F-4D97-AF65-F5344CB8AC3E}">
        <p14:creationId xmlns:p14="http://schemas.microsoft.com/office/powerpoint/2010/main" val="176308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F0F47313-53C7-45BA-8A0F-78467BAFD1E4}" type="datetime1">
              <a:rPr lang="en-US" smtClean="0">
                <a:latin typeface="Arial" pitchFamily="34" charset="0"/>
              </a:rPr>
              <a:pPr/>
              <a:t>10/7/2014</a:t>
            </a:fld>
            <a:endParaRPr lang="en-US" dirty="0"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9</a:t>
            </a:fld>
            <a:endParaRPr lang="en-US" dirty="0"/>
          </a:p>
        </p:txBody>
      </p:sp>
    </p:spTree>
    <p:extLst>
      <p:ext uri="{BB962C8B-B14F-4D97-AF65-F5344CB8AC3E}">
        <p14:creationId xmlns:p14="http://schemas.microsoft.com/office/powerpoint/2010/main" val="396121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p14="http://schemas.microsoft.com/office/powerpoint/2010/main" val="31398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pic>
        <p:nvPicPr>
          <p:cNvPr id="4" name="Picture 7" descr="FL Common Core_slide5.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Content Placeholder 2"/>
          <p:cNvSpPr>
            <a:spLocks noGrp="1"/>
          </p:cNvSpPr>
          <p:nvPr>
            <p:ph idx="1"/>
          </p:nvPr>
        </p:nvSpPr>
        <p:spPr>
          <a:xfrm>
            <a:off x="457200" y="1295400"/>
            <a:ext cx="7848600" cy="40386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6858000" cy="655638"/>
          </a:xfrm>
        </p:spPr>
        <p:txBody>
          <a:bodyPr>
            <a:noAutofit/>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E79DD212-8C5B-45AF-A324-258777B5B133}" type="slidenum">
              <a:rPr lang="en-US"/>
              <a:pPr>
                <a:defRPr/>
              </a:pPr>
              <a:t>‹#›</a:t>
            </a:fld>
            <a:endParaRPr lang="en-US" dirty="0"/>
          </a:p>
        </p:txBody>
      </p:sp>
    </p:spTree>
    <p:extLst>
      <p:ext uri="{BB962C8B-B14F-4D97-AF65-F5344CB8AC3E}">
        <p14:creationId xmlns:p14="http://schemas.microsoft.com/office/powerpoint/2010/main" val="63695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6" descr="FL Common Core_v3_slide4.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686B3373-2011-4B00-8622-1F14BFBCD868}" type="slidenum">
              <a:rPr lang="en-US"/>
              <a:pPr>
                <a:defRPr/>
              </a:pPr>
              <a:t>‹#›</a:t>
            </a:fld>
            <a:endParaRPr lang="en-US" dirty="0"/>
          </a:p>
        </p:txBody>
      </p:sp>
    </p:spTree>
    <p:extLst>
      <p:ext uri="{BB962C8B-B14F-4D97-AF65-F5344CB8AC3E}">
        <p14:creationId xmlns:p14="http://schemas.microsoft.com/office/powerpoint/2010/main" val="297146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t>Connecticut Core Standards </a:t>
            </a:r>
            <a:r>
              <a:rPr lang="en-US" b="1" i="1" dirty="0" smtClean="0"/>
              <a:t>Systems of Professional Learning</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5C78F6C-5F37-4841-ACBE-E9209F23264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4620065"/>
            <a:ext cx="1371600" cy="1638300"/>
          </a:xfrm>
          <a:prstGeom prst="rect">
            <a:avLst/>
          </a:prstGeom>
        </p:spPr>
      </p:pic>
      <p:sp>
        <p:nvSpPr>
          <p:cNvPr id="8" name="Title 1"/>
          <p:cNvSpPr>
            <a:spLocks noGrp="1"/>
          </p:cNvSpPr>
          <p:nvPr>
            <p:ph type="title" hasCustomPrompt="1"/>
          </p:nvPr>
        </p:nvSpPr>
        <p:spPr>
          <a:xfrm>
            <a:off x="628650" y="937419"/>
            <a:ext cx="7886700" cy="1325563"/>
          </a:xfrm>
        </p:spPr>
        <p:txBody>
          <a:bodyPr/>
          <a:lstStyle>
            <a:lvl1pPr algn="ctr">
              <a:defRPr>
                <a:solidFill>
                  <a:schemeClr val="bg1"/>
                </a:solidFill>
              </a:defRPr>
            </a:lvl1pPr>
          </a:lstStyle>
          <a:p>
            <a:r>
              <a:rPr lang="en-US" dirty="0" smtClean="0"/>
              <a:t>Thank You!</a:t>
            </a:r>
            <a:endParaRPr lang="en-US" dirty="0"/>
          </a:p>
        </p:txBody>
      </p:sp>
    </p:spTree>
    <p:extLst>
      <p:ext uri="{BB962C8B-B14F-4D97-AF65-F5344CB8AC3E}">
        <p14:creationId xmlns:p14="http://schemas.microsoft.com/office/powerpoint/2010/main" val="3302812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219200"/>
            <a:ext cx="7620000" cy="5257800"/>
          </a:xfrm>
        </p:spPr>
        <p:txBody>
          <a:bodyPr>
            <a:normAutofit/>
          </a:bodyPr>
          <a:lstStyle/>
          <a:p>
            <a:pPr lvl="0"/>
            <a:endParaRPr lang="en-US" noProof="0" dirty="0" smtClean="0"/>
          </a:p>
        </p:txBody>
      </p:sp>
    </p:spTree>
    <p:extLst>
      <p:ext uri="{BB962C8B-B14F-4D97-AF65-F5344CB8AC3E}">
        <p14:creationId xmlns:p14="http://schemas.microsoft.com/office/powerpoint/2010/main" val="255077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with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6324600" cy="1082618"/>
          </a:xfrm>
        </p:spPr>
        <p:txBody>
          <a:bodyPr>
            <a:noAutofit/>
          </a:bodyPr>
          <a:lstStyle>
            <a:lvl1pPr>
              <a:defRPr sz="3600">
                <a:solidFill>
                  <a:schemeClr val="bg1"/>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4F3F0ED-5301-444F-822B-A5BAEE12A09F}" type="slidenum">
              <a:rPr lang="en-US" smtClean="0"/>
              <a:pPr/>
              <a:t>‹#›</a:t>
            </a:fld>
            <a:endParaRPr lang="en-US" dirty="0"/>
          </a:p>
        </p:txBody>
      </p:sp>
      <p:sp>
        <p:nvSpPr>
          <p:cNvPr id="9" name="Content Placeholder 2"/>
          <p:cNvSpPr>
            <a:spLocks noGrp="1"/>
          </p:cNvSpPr>
          <p:nvPr>
            <p:ph idx="1"/>
          </p:nvPr>
        </p:nvSpPr>
        <p:spPr>
          <a:xfrm>
            <a:off x="457200" y="1371601"/>
            <a:ext cx="8229600" cy="4648199"/>
          </a:xfrm>
        </p:spPr>
        <p:txBody>
          <a:bodyPr>
            <a:no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842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4356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34825209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pic>
        <p:nvPicPr>
          <p:cNvPr id="4" name="Picture 7" descr="FL Common Core_slide5.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Content Placeholder 2"/>
          <p:cNvSpPr>
            <a:spLocks noGrp="1"/>
          </p:cNvSpPr>
          <p:nvPr>
            <p:ph idx="1"/>
          </p:nvPr>
        </p:nvSpPr>
        <p:spPr>
          <a:xfrm>
            <a:off x="457200" y="1295400"/>
            <a:ext cx="7848600" cy="40386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6858000" cy="655638"/>
          </a:xfrm>
        </p:spPr>
        <p:txBody>
          <a:bodyPr>
            <a:noAutofit/>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14665A4F-6890-4258-AD1E-01AB3F1CF128}" type="slidenum">
              <a:rPr lang="en-US"/>
              <a:pPr>
                <a:defRPr/>
              </a:pPr>
              <a:t>‹#›</a:t>
            </a:fld>
            <a:endParaRPr lang="en-US" dirty="0"/>
          </a:p>
        </p:txBody>
      </p:sp>
    </p:spTree>
    <p:extLst>
      <p:ext uri="{BB962C8B-B14F-4D97-AF65-F5344CB8AC3E}">
        <p14:creationId xmlns:p14="http://schemas.microsoft.com/office/powerpoint/2010/main" val="498408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E5394ED1-7638-4D33-85F6-57DE3A38E4F1}" type="slidenum">
              <a:rPr lang="en-US"/>
              <a:pPr>
                <a:defRPr/>
              </a:pPr>
              <a:t>‹#›</a:t>
            </a:fld>
            <a:endParaRPr lang="en-US" dirty="0"/>
          </a:p>
        </p:txBody>
      </p:sp>
    </p:spTree>
    <p:extLst>
      <p:ext uri="{BB962C8B-B14F-4D97-AF65-F5344CB8AC3E}">
        <p14:creationId xmlns:p14="http://schemas.microsoft.com/office/powerpoint/2010/main" val="1302593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Bullet Slide 2">
    <p:spTree>
      <p:nvGrpSpPr>
        <p:cNvPr id="1" name=""/>
        <p:cNvGrpSpPr/>
        <p:nvPr/>
      </p:nvGrpSpPr>
      <p:grpSpPr>
        <a:xfrm>
          <a:off x="0" y="0"/>
          <a:ext cx="0" cy="0"/>
          <a:chOff x="0" y="0"/>
          <a:chExt cx="0" cy="0"/>
        </a:xfrm>
      </p:grpSpPr>
      <p:pic>
        <p:nvPicPr>
          <p:cNvPr id="5" name="Picture 6" descr="FL Common Core_v3_slide4.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533400"/>
            <a:ext cx="8229600" cy="655638"/>
          </a:xfrm>
        </p:spPr>
        <p:txBody>
          <a:bodyPr/>
          <a:lstStyle>
            <a:lvl1pPr>
              <a:defRPr sz="2800">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1"/>
            <a:ext cx="4038600" cy="396239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1"/>
            <a:ext cx="4038600" cy="396239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7" name="Slide Number Placeholder 5"/>
          <p:cNvSpPr>
            <a:spLocks noGrp="1"/>
          </p:cNvSpPr>
          <p:nvPr>
            <p:ph type="sldNum" sz="quarter" idx="11"/>
          </p:nvPr>
        </p:nvSpPr>
        <p:spPr>
          <a:xfrm>
            <a:off x="7772400" y="6019800"/>
            <a:ext cx="914400" cy="365125"/>
          </a:xfrm>
        </p:spPr>
        <p:txBody>
          <a:bodyPr/>
          <a:lstStyle>
            <a:lvl1pPr>
              <a:defRPr/>
            </a:lvl1pPr>
          </a:lstStyle>
          <a:p>
            <a:pPr>
              <a:defRPr/>
            </a:pPr>
            <a:fld id="{0D288AF7-C783-45D7-B44B-0AD2C6E9C3BE}" type="slidenum">
              <a:rPr lang="en-US"/>
              <a:pPr>
                <a:defRPr/>
              </a:pPr>
              <a:t>‹#›</a:t>
            </a:fld>
            <a:endParaRPr lang="en-US" dirty="0"/>
          </a:p>
        </p:txBody>
      </p:sp>
    </p:spTree>
    <p:extLst>
      <p:ext uri="{BB962C8B-B14F-4D97-AF65-F5344CB8AC3E}">
        <p14:creationId xmlns:p14="http://schemas.microsoft.com/office/powerpoint/2010/main" val="312438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840084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6" name="Slide Number Placeholder 2"/>
          <p:cNvSpPr>
            <a:spLocks noGrp="1"/>
          </p:cNvSpPr>
          <p:nvPr>
            <p:ph type="sldNum" sz="quarter" idx="10"/>
          </p:nvPr>
        </p:nvSpPr>
        <p:spPr/>
        <p:txBody>
          <a:bodyPr/>
          <a:lstStyle>
            <a:lvl1pPr>
              <a:defRPr>
                <a:solidFill>
                  <a:srgbClr val="A6A6A6"/>
                </a:solidFill>
              </a:defRPr>
            </a:lvl1pPr>
          </a:lstStyle>
          <a:p>
            <a:fld id="{6E4D97E5-1758-FA48-9DF8-FE8D09EB9481}" type="slidenum">
              <a:rPr lang="en-US"/>
              <a:pPr/>
              <a:t>‹#›</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dirty="0"/>
              <a:t>Source:</a:t>
            </a:r>
          </a:p>
        </p:txBody>
      </p:sp>
    </p:spTree>
    <p:extLst>
      <p:ext uri="{BB962C8B-B14F-4D97-AF65-F5344CB8AC3E}">
        <p14:creationId xmlns:p14="http://schemas.microsoft.com/office/powerpoint/2010/main" val="3537503834"/>
      </p:ext>
    </p:extLst>
  </p:cSld>
  <p:clrMapOvr>
    <a:masterClrMapping/>
  </p:clrMapOvr>
  <p:transition spd="med"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6_Title Slide">
    <p:bg>
      <p:bgPr>
        <a:solidFill>
          <a:srgbClr val="0091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207935"/>
      </p:ext>
    </p:extLst>
  </p:cSld>
  <p:clrMapOvr>
    <a:masterClrMapping/>
  </p:clrMapOvr>
  <p:transition spd="med"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4.png"/><Relationship Id="rId2" Type="http://schemas.openxmlformats.org/officeDocument/2006/relationships/slideLayout" Target="../slideLayouts/slideLayout21.xml"/><Relationship Id="rId16"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22"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23"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 id="2147483740" r:id="rId12"/>
    <p:sldLayoutId id="2147483741" r:id="rId13"/>
    <p:sldLayoutId id="2147483743" r:id="rId14"/>
    <p:sldLayoutId id="2147483744" r:id="rId15"/>
    <p:sldLayoutId id="2147483746" r:id="rId16"/>
    <p:sldLayoutId id="2147483747" r:id="rId17"/>
    <p:sldLayoutId id="2147483753" r:id="rId18"/>
    <p:sldLayoutId id="2147483754" r:id="rId19"/>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0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48" r:id="rId8"/>
    <p:sldLayoutId id="2147483749" r:id="rId9"/>
    <p:sldLayoutId id="2147483750" r:id="rId10"/>
    <p:sldLayoutId id="2147483752" r:id="rId11"/>
    <p:sldLayoutId id="2147483755" r:id="rId12"/>
    <p:sldLayoutId id="2147483756" r:id="rId13"/>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www.aspendrl.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youtube.com/watch?v=bBeNs1Q2kXk" TargetMode="Externa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ctcorestandards.org/?page_id=359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2.xml"/><Relationship Id="rId4" Type="http://schemas.openxmlformats.org/officeDocument/2006/relationships/hyperlink" Target="http://www.youtube.com/watch?v=hW3TqIfxUmo" TargetMode="Externa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youtube.com/watch?v=KhJHzabXTSE" TargetMode="Externa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hyperlink" Target="http://surveys.pcgus.com/s3/CT-ELA-Module-5-K-5"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www.americaachieves.org/" TargetMode="External"/><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hyperlink" Target="http://ctcorestandards.org/" TargetMode="External"/><Relationship Id="rId1" Type="http://schemas.openxmlformats.org/officeDocument/2006/relationships/slideLayout" Target="../slideLayouts/slideLayout5.xml"/><Relationship Id="rId6" Type="http://schemas.openxmlformats.org/officeDocument/2006/relationships/hyperlink" Target="http://www.achievethecore.org/" TargetMode="External"/><Relationship Id="rId11" Type="http://schemas.openxmlformats.org/officeDocument/2006/relationships/image" Target="../media/image5.png"/><Relationship Id="rId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hyperlink" Target="http://www.engageny.org/" TargetMode="External"/><Relationship Id="rId9" Type="http://schemas.openxmlformats.org/officeDocument/2006/relationships/image" Target="../media/image3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hyperlink" Target="mailto:lthompson@learn.k12.ct.us" TargetMode="External"/><Relationship Id="rId3" Type="http://schemas.openxmlformats.org/officeDocument/2006/relationships/hyperlink" Target="mailto:labbatiello@aces.org" TargetMode="External"/><Relationship Id="rId7" Type="http://schemas.openxmlformats.org/officeDocument/2006/relationships/hyperlink" Target="mailto:SNierendorf@eastconn.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mailto:bobowice@ces.k12.ct.us" TargetMode="External"/><Relationship Id="rId5" Type="http://schemas.openxmlformats.org/officeDocument/2006/relationships/hyperlink" Target="mailto:costa@educationconnection.org" TargetMode="External"/><Relationship Id="rId4" Type="http://schemas.openxmlformats.org/officeDocument/2006/relationships/hyperlink" Target="mailto:eretelle@crec.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20796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644365"/>
            <a:ext cx="7681913" cy="461665"/>
          </a:xfrm>
        </p:spPr>
        <p:txBody>
          <a:bodyPr/>
          <a:lstStyle/>
          <a:p>
            <a:pPr lvl="0"/>
            <a:r>
              <a:rPr lang="en-US" sz="4000" dirty="0" smtClean="0"/>
              <a:t>Systems of Professional Learning</a:t>
            </a:r>
          </a:p>
        </p:txBody>
      </p:sp>
      <p:sp>
        <p:nvSpPr>
          <p:cNvPr id="7" name="Subtitle 5"/>
          <p:cNvSpPr txBox="1">
            <a:spLocks/>
          </p:cNvSpPr>
          <p:nvPr/>
        </p:nvSpPr>
        <p:spPr>
          <a:xfrm>
            <a:off x="723900" y="4422716"/>
            <a:ext cx="804661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5 Grades K–5: </a:t>
            </a:r>
          </a:p>
          <a:p>
            <a:r>
              <a:rPr lang="en-US" b="1" i="0" dirty="0" smtClean="0">
                <a:solidFill>
                  <a:schemeClr val="tx2"/>
                </a:solidFill>
              </a:rPr>
              <a:t>Focus on Deepening Implementation</a:t>
            </a: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5 Outcomes</a:t>
            </a:r>
          </a:p>
        </p:txBody>
      </p:sp>
      <p:sp>
        <p:nvSpPr>
          <p:cNvPr id="23556" name="Content Placeholder 1"/>
          <p:cNvSpPr>
            <a:spLocks noGrp="1"/>
          </p:cNvSpPr>
          <p:nvPr>
            <p:ph type="body" sz="quarter" idx="10"/>
          </p:nvPr>
        </p:nvSpPr>
        <p:spPr>
          <a:xfrm>
            <a:off x="381000" y="1068243"/>
            <a:ext cx="8382000" cy="4572706"/>
          </a:xfrm>
        </p:spPr>
        <p:txBody>
          <a:bodyPr>
            <a:noAutofit/>
          </a:bodyPr>
          <a:lstStyle/>
          <a:p>
            <a:pPr>
              <a:spcAft>
                <a:spcPts val="600"/>
              </a:spcAft>
            </a:pPr>
            <a:r>
              <a:rPr lang="en-US" sz="2400" dirty="0"/>
              <a:t>Understand and use the change process to support colleagues in implementing the </a:t>
            </a:r>
            <a:r>
              <a:rPr lang="en-US" sz="2400" dirty="0" smtClean="0"/>
              <a:t>CCS</a:t>
            </a:r>
          </a:p>
          <a:p>
            <a:pPr lvl="0">
              <a:spcAft>
                <a:spcPts val="600"/>
              </a:spcAft>
            </a:pPr>
            <a:r>
              <a:rPr lang="en-US" sz="2400" dirty="0" smtClean="0"/>
              <a:t>Increase expertise in evaluating CCS-aligned units and lessons with the EQuIP Rubric</a:t>
            </a:r>
            <a:endParaRPr lang="en-US" sz="2400" dirty="0"/>
          </a:p>
          <a:p>
            <a:pPr lvl="0">
              <a:spcAft>
                <a:spcPts val="600"/>
              </a:spcAft>
            </a:pPr>
            <a:r>
              <a:rPr lang="en-US" sz="2400" dirty="0" smtClean="0"/>
              <a:t>Know the value in collaborative examination of student work</a:t>
            </a:r>
          </a:p>
          <a:p>
            <a:pPr lvl="0">
              <a:spcAft>
                <a:spcPts val="600"/>
              </a:spcAft>
            </a:pPr>
            <a:r>
              <a:rPr lang="en-US" sz="2400" dirty="0" smtClean="0"/>
              <a:t>Learn a protocol for examining student work from a performance task</a:t>
            </a:r>
          </a:p>
          <a:p>
            <a:pPr lvl="0">
              <a:spcAft>
                <a:spcPts val="600"/>
              </a:spcAft>
            </a:pPr>
            <a:r>
              <a:rPr lang="en-US" sz="2400" dirty="0" smtClean="0"/>
              <a:t>Use the Connecticut Core Standards Classroom “Look Fors” Guide to observe a CCS-aligned lesson</a:t>
            </a:r>
          </a:p>
          <a:p>
            <a:pPr lvl="0">
              <a:spcAft>
                <a:spcPts val="600"/>
              </a:spcAft>
            </a:pPr>
            <a:r>
              <a:rPr lang="en-US" sz="2400" dirty="0" smtClean="0"/>
              <a:t>Collaboratively plan for sharing the key components of this module within your school and/or district</a:t>
            </a:r>
            <a:endParaRPr lang="en-US" sz="2400"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10</a:t>
            </a:fld>
            <a:endParaRPr lang="en-US" dirty="0"/>
          </a:p>
        </p:txBody>
      </p:sp>
    </p:spTree>
    <p:extLst>
      <p:ext uri="{BB962C8B-B14F-4D97-AF65-F5344CB8AC3E}">
        <p14:creationId xmlns:p14="http://schemas.microsoft.com/office/powerpoint/2010/main" val="12600972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11</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152225207"/>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32279" y="4542088"/>
            <a:ext cx="3469219" cy="830997"/>
          </a:xfrm>
          <a:prstGeom prst="rect">
            <a:avLst/>
          </a:prstGeom>
          <a:noFill/>
        </p:spPr>
        <p:txBody>
          <a:bodyPr wrap="none" rtlCol="0">
            <a:spAutoFit/>
          </a:bodyPr>
          <a:lstStyle/>
          <a:p>
            <a:pPr lvl="0"/>
            <a:r>
              <a:rPr lang="en-US" sz="2400" dirty="0"/>
              <a:t> </a:t>
            </a:r>
            <a:r>
              <a:rPr lang="en-US" sz="2400" dirty="0" smtClean="0"/>
              <a:t>      Classroom “Look Fors”</a:t>
            </a:r>
            <a:endParaRPr lang="en-US" sz="2400" b="1" dirty="0"/>
          </a:p>
          <a:p>
            <a:endParaRPr lang="en-US" sz="2400" dirty="0"/>
          </a:p>
        </p:txBody>
      </p:sp>
    </p:spTree>
    <p:extLst>
      <p:ext uri="{BB962C8B-B14F-4D97-AF65-F5344CB8AC3E}">
        <p14:creationId xmlns:p14="http://schemas.microsoft.com/office/powerpoint/2010/main" val="83707977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1</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Sharing </a:t>
            </a:r>
            <a:r>
              <a:rPr lang="en-US" sz="3200" dirty="0" smtClean="0">
                <a:solidFill>
                  <a:schemeClr val="tx1"/>
                </a:solidFill>
              </a:rPr>
              <a:t>Successes </a:t>
            </a:r>
            <a:r>
              <a:rPr lang="en-US" sz="3200" dirty="0">
                <a:solidFill>
                  <a:schemeClr val="tx1"/>
                </a:solidFill>
              </a:rPr>
              <a:t>and Challenges</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12</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64058" y="4881845"/>
            <a:ext cx="855322" cy="932688"/>
          </a:xfrm>
          <a:prstGeom prst="rect">
            <a:avLst/>
          </a:prstGeom>
          <a:noFill/>
          <a:ln w="9525">
            <a:noFill/>
            <a:miter lim="800000"/>
            <a:headEnd/>
            <a:tailEnd/>
          </a:ln>
        </p:spPr>
      </p:pic>
      <p:sp>
        <p:nvSpPr>
          <p:cNvPr id="7" name="TextBox 6"/>
          <p:cNvSpPr txBox="1"/>
          <p:nvPr/>
        </p:nvSpPr>
        <p:spPr>
          <a:xfrm>
            <a:off x="760313" y="4863547"/>
            <a:ext cx="1135626" cy="369332"/>
          </a:xfrm>
          <a:prstGeom prst="rect">
            <a:avLst/>
          </a:prstGeom>
          <a:noFill/>
        </p:spPr>
        <p:txBody>
          <a:bodyPr wrap="square" rtlCol="0">
            <a:spAutoFit/>
          </a:bodyPr>
          <a:lstStyle/>
          <a:p>
            <a:r>
              <a:rPr lang="en-US" dirty="0" smtClean="0"/>
              <a:t>Page 6 </a:t>
            </a:r>
            <a:endParaRPr lang="en-US" dirty="0"/>
          </a:p>
        </p:txBody>
      </p:sp>
    </p:spTree>
    <p:extLst>
      <p:ext uri="{BB962C8B-B14F-4D97-AF65-F5344CB8AC3E}">
        <p14:creationId xmlns:p14="http://schemas.microsoft.com/office/powerpoint/2010/main" val="17335068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268456" y="230188"/>
            <a:ext cx="8580120" cy="775139"/>
          </a:xfrm>
        </p:spPr>
        <p:txBody>
          <a:bodyPr>
            <a:normAutofit fontScale="90000"/>
          </a:bodyPr>
          <a:lstStyle/>
          <a:p>
            <a:r>
              <a:rPr lang="en-US" sz="4000" dirty="0" smtClean="0"/>
              <a:t>Review of CCS-ELA &amp; Literacy: Module 4 Outcomes</a:t>
            </a:r>
          </a:p>
        </p:txBody>
      </p:sp>
      <p:sp>
        <p:nvSpPr>
          <p:cNvPr id="23556" name="Content Placeholder 1"/>
          <p:cNvSpPr>
            <a:spLocks noGrp="1"/>
          </p:cNvSpPr>
          <p:nvPr>
            <p:ph type="body" sz="quarter" idx="10"/>
          </p:nvPr>
        </p:nvSpPr>
        <p:spPr>
          <a:xfrm>
            <a:off x="268456" y="1005327"/>
            <a:ext cx="8382000" cy="4244969"/>
          </a:xfrm>
        </p:spPr>
        <p:txBody>
          <a:bodyPr>
            <a:noAutofit/>
          </a:bodyPr>
          <a:lstStyle/>
          <a:p>
            <a:pPr lvl="0">
              <a:spcAft>
                <a:spcPts val="300"/>
              </a:spcAft>
            </a:pPr>
            <a:r>
              <a:rPr lang="en-US" sz="2400" dirty="0"/>
              <a:t>E</a:t>
            </a:r>
            <a:r>
              <a:rPr lang="en-US" sz="2400" dirty="0" smtClean="0"/>
              <a:t>xtend knowledge </a:t>
            </a:r>
            <a:r>
              <a:rPr lang="en-US" sz="2400" dirty="0"/>
              <a:t>of unit </a:t>
            </a:r>
            <a:r>
              <a:rPr lang="en-US" sz="2400" dirty="0" smtClean="0"/>
              <a:t>design </a:t>
            </a:r>
            <a:r>
              <a:rPr lang="en-US" sz="2400" dirty="0"/>
              <a:t>with alignment to the </a:t>
            </a:r>
            <a:r>
              <a:rPr lang="en-US" sz="2400" dirty="0" smtClean="0"/>
              <a:t>CCS-ELA </a:t>
            </a:r>
            <a:r>
              <a:rPr lang="en-US" sz="2400" dirty="0"/>
              <a:t>&amp; Literacy and </a:t>
            </a:r>
            <a:r>
              <a:rPr lang="en-US" sz="2400" dirty="0" smtClean="0"/>
              <a:t>the </a:t>
            </a:r>
            <a:r>
              <a:rPr lang="en-US" sz="2400" dirty="0"/>
              <a:t>instructional </a:t>
            </a:r>
            <a:r>
              <a:rPr lang="en-US" sz="2400" dirty="0" smtClean="0"/>
              <a:t>shifts</a:t>
            </a:r>
            <a:endParaRPr lang="en-US" sz="2400" dirty="0"/>
          </a:p>
          <a:p>
            <a:pPr lvl="0">
              <a:spcAft>
                <a:spcPts val="300"/>
              </a:spcAft>
            </a:pPr>
            <a:r>
              <a:rPr lang="en-US" sz="2400" dirty="0" smtClean="0"/>
              <a:t>Begin to build parts of a model unit:</a:t>
            </a:r>
          </a:p>
          <a:p>
            <a:pPr lvl="1">
              <a:spcAft>
                <a:spcPts val="300"/>
              </a:spcAft>
            </a:pPr>
            <a:r>
              <a:rPr lang="en-US" sz="2200" dirty="0" smtClean="0"/>
              <a:t>Develop goals aligned to the CT Core Standards</a:t>
            </a:r>
          </a:p>
          <a:p>
            <a:pPr lvl="1">
              <a:spcAft>
                <a:spcPts val="300"/>
              </a:spcAft>
            </a:pPr>
            <a:r>
              <a:rPr lang="en-US" sz="2200" dirty="0" smtClean="0"/>
              <a:t>Use key understandings </a:t>
            </a:r>
            <a:r>
              <a:rPr lang="en-US" sz="2200" dirty="0"/>
              <a:t>and guiding questions to inform instruction and performance tasks</a:t>
            </a:r>
          </a:p>
          <a:p>
            <a:pPr lvl="1">
              <a:spcAft>
                <a:spcPts val="300"/>
              </a:spcAft>
            </a:pPr>
            <a:r>
              <a:rPr lang="en-US" sz="2200" dirty="0" smtClean="0"/>
              <a:t>Understand the use of the Cognitive </a:t>
            </a:r>
            <a:r>
              <a:rPr lang="en-US" sz="2200" dirty="0"/>
              <a:t>Rigor Matrix</a:t>
            </a:r>
          </a:p>
          <a:p>
            <a:pPr lvl="1">
              <a:spcAft>
                <a:spcPts val="300"/>
              </a:spcAft>
            </a:pPr>
            <a:r>
              <a:rPr lang="en-US" sz="2200" dirty="0"/>
              <a:t>Examine performance tasks and rubrics and develop aligned performance </a:t>
            </a:r>
            <a:r>
              <a:rPr lang="en-US" sz="2200" dirty="0" smtClean="0"/>
              <a:t>tasks</a:t>
            </a:r>
            <a:endParaRPr lang="en-US" sz="2200" dirty="0"/>
          </a:p>
          <a:p>
            <a:pPr lvl="1">
              <a:spcAft>
                <a:spcPts val="300"/>
              </a:spcAft>
            </a:pPr>
            <a:r>
              <a:rPr lang="en-US" sz="2200" dirty="0"/>
              <a:t>Understand how learning </a:t>
            </a:r>
            <a:r>
              <a:rPr lang="en-US" sz="2200" dirty="0" smtClean="0"/>
              <a:t>progressions </a:t>
            </a:r>
            <a:r>
              <a:rPr lang="en-US" sz="2200" dirty="0"/>
              <a:t>and formative assessment </a:t>
            </a:r>
            <a:r>
              <a:rPr lang="en-US" sz="2200" dirty="0" smtClean="0"/>
              <a:t>provide a framework for lesson design</a:t>
            </a:r>
          </a:p>
          <a:p>
            <a:pPr lvl="0">
              <a:spcAft>
                <a:spcPts val="300"/>
              </a:spcAft>
            </a:pPr>
            <a:r>
              <a:rPr lang="en-US" sz="2400" dirty="0" smtClean="0"/>
              <a:t>Collaboratively plan for sharing the key components of this module within your school and/or district</a:t>
            </a:r>
            <a:endParaRPr lang="en-US" sz="2400"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13</a:t>
            </a:fld>
            <a:endParaRPr lang="en-US" dirty="0"/>
          </a:p>
        </p:txBody>
      </p:sp>
    </p:spTree>
    <p:extLst>
      <p:ext uri="{BB962C8B-B14F-4D97-AF65-F5344CB8AC3E}">
        <p14:creationId xmlns:p14="http://schemas.microsoft.com/office/powerpoint/2010/main" val="26252902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277779"/>
            <a:ext cx="8153400" cy="2954655"/>
          </a:xfrm>
        </p:spPr>
        <p:txBody>
          <a:bodyPr/>
          <a:lstStyle/>
          <a:p>
            <a:pPr>
              <a:spcAft>
                <a:spcPts val="1200"/>
              </a:spcAft>
            </a:pPr>
            <a:r>
              <a:rPr lang="en-US" sz="2800" dirty="0" smtClean="0"/>
              <a:t>Jot down ideas to share with fellow Core Standards Coaches about activities or conversations you facilitated in your school or district relative to Module 4. If you encountered challenges, feel free to share those as well!</a:t>
            </a:r>
          </a:p>
          <a:p>
            <a:pPr>
              <a:spcAft>
                <a:spcPts val="1200"/>
              </a:spcAft>
            </a:pPr>
            <a:r>
              <a:rPr lang="en-US" sz="2800" dirty="0" smtClean="0"/>
              <a:t>Use the Notepad section in your Participant Guide to record your thoughts. </a:t>
            </a:r>
            <a:endParaRPr lang="en-US" sz="2800" i="1" dirty="0"/>
          </a:p>
        </p:txBody>
      </p:sp>
      <p:sp>
        <p:nvSpPr>
          <p:cNvPr id="2" name="Title 1"/>
          <p:cNvSpPr>
            <a:spLocks noGrp="1"/>
          </p:cNvSpPr>
          <p:nvPr>
            <p:ph type="title"/>
          </p:nvPr>
        </p:nvSpPr>
        <p:spPr/>
        <p:txBody>
          <a:bodyPr/>
          <a:lstStyle/>
          <a:p>
            <a:r>
              <a:rPr lang="en-US" dirty="0" smtClean="0"/>
              <a:t>Notepad</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365" y="4390390"/>
            <a:ext cx="1371600" cy="1371600"/>
          </a:xfrm>
          <a:prstGeom prst="rect">
            <a:avLst/>
          </a:prstGeom>
        </p:spPr>
      </p:pic>
      <p:sp>
        <p:nvSpPr>
          <p:cNvPr id="8" name="TextBox 5"/>
          <p:cNvSpPr txBox="1">
            <a:spLocks noChangeArrowheads="1"/>
          </p:cNvSpPr>
          <p:nvPr/>
        </p:nvSpPr>
        <p:spPr bwMode="auto">
          <a:xfrm>
            <a:off x="5538109" y="4706302"/>
            <a:ext cx="1295400" cy="369888"/>
          </a:xfrm>
          <a:prstGeom prst="rect">
            <a:avLst/>
          </a:prstGeom>
          <a:noFill/>
          <a:ln w="9525">
            <a:noFill/>
            <a:miter lim="800000"/>
            <a:headEnd/>
            <a:tailEnd/>
          </a:ln>
        </p:spPr>
        <p:txBody>
          <a:bodyPr>
            <a:spAutoFit/>
          </a:bodyPr>
          <a:lstStyle/>
          <a:p>
            <a:pPr algn="ctr" eaLnBrk="1" hangingPunct="1"/>
            <a:r>
              <a:rPr lang="en-US" dirty="0" smtClean="0"/>
              <a:t>Page 36 </a:t>
            </a:r>
            <a:endParaRPr lang="en-US" dirty="0"/>
          </a:p>
        </p:txBody>
      </p:sp>
    </p:spTree>
    <p:extLst>
      <p:ext uri="{BB962C8B-B14F-4D97-AF65-F5344CB8AC3E}">
        <p14:creationId xmlns:p14="http://schemas.microsoft.com/office/powerpoint/2010/main" val="23517371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1: </a:t>
            </a:r>
            <a:br>
              <a:rPr lang="en-US" sz="4000" dirty="0" smtClean="0"/>
            </a:br>
            <a:r>
              <a:rPr lang="en-US" sz="4000" dirty="0" smtClean="0"/>
              <a:t>Sharing Successes and Challenges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95533523"/>
              </p:ext>
            </p:extLst>
          </p:nvPr>
        </p:nvGraphicFramePr>
        <p:xfrm>
          <a:off x="381000" y="1635819"/>
          <a:ext cx="8569818" cy="3849282"/>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569818"/>
              </a:tblGrid>
              <a:tr h="390938">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Activity 1: Sharing Success and Challenges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392098">
                <a:tc>
                  <a:txBody>
                    <a:bodyPr/>
                    <a:lstStyle/>
                    <a:p>
                      <a:pPr marL="457200" indent="-457200">
                        <a:buFont typeface="+mj-lt"/>
                        <a:buAutoNum type="arabicPeriod"/>
                      </a:pPr>
                      <a:r>
                        <a:rPr lang="en-US" sz="2200" kern="1200" baseline="0" dirty="0" smtClean="0">
                          <a:solidFill>
                            <a:schemeClr val="dk1"/>
                          </a:solidFill>
                          <a:effectLst/>
                          <a:latin typeface="+mn-lt"/>
                          <a:ea typeface="+mn-ea"/>
                          <a:cs typeface="+mn-cs"/>
                        </a:rPr>
                        <a:t>Choose one</a:t>
                      </a:r>
                      <a:r>
                        <a:rPr lang="en-US" sz="2200" kern="1200" dirty="0" smtClean="0">
                          <a:solidFill>
                            <a:schemeClr val="dk1"/>
                          </a:solidFill>
                          <a:effectLst/>
                          <a:latin typeface="+mn-lt"/>
                          <a:ea typeface="+mn-ea"/>
                          <a:cs typeface="+mn-cs"/>
                        </a:rPr>
                        <a:t> participant</a:t>
                      </a:r>
                      <a:r>
                        <a:rPr lang="en-US" sz="2200" kern="1200" baseline="0" dirty="0" smtClean="0">
                          <a:solidFill>
                            <a:schemeClr val="dk1"/>
                          </a:solidFill>
                          <a:effectLst/>
                          <a:latin typeface="+mn-lt"/>
                          <a:ea typeface="+mn-ea"/>
                          <a:cs typeface="+mn-cs"/>
                        </a:rPr>
                        <a:t> from your table to be the recorder/speaker for your table.</a:t>
                      </a:r>
                    </a:p>
                    <a:p>
                      <a:pPr marL="457200" indent="-457200">
                        <a:buFont typeface="+mj-lt"/>
                        <a:buAutoNum type="arabicPeriod"/>
                      </a:pPr>
                      <a:r>
                        <a:rPr lang="en-US" sz="2200" kern="1200" dirty="0" smtClean="0">
                          <a:solidFill>
                            <a:schemeClr val="dk1"/>
                          </a:solidFill>
                          <a:effectLst/>
                          <a:latin typeface="+mn-lt"/>
                          <a:ea typeface="+mn-ea"/>
                          <a:cs typeface="+mn-cs"/>
                        </a:rPr>
                        <a:t>At your table,</a:t>
                      </a:r>
                      <a:r>
                        <a:rPr lang="en-US" sz="2200" kern="1200" baseline="0" dirty="0" smtClean="0">
                          <a:solidFill>
                            <a:schemeClr val="dk1"/>
                          </a:solidFill>
                          <a:effectLst/>
                          <a:latin typeface="+mn-lt"/>
                          <a:ea typeface="+mn-ea"/>
                          <a:cs typeface="+mn-cs"/>
                        </a:rPr>
                        <a:t> </a:t>
                      </a:r>
                      <a:r>
                        <a:rPr lang="en-US" sz="2200" kern="1200" dirty="0" smtClean="0">
                          <a:solidFill>
                            <a:schemeClr val="dk1"/>
                          </a:solidFill>
                          <a:effectLst/>
                          <a:latin typeface="+mn-lt"/>
                          <a:ea typeface="+mn-ea"/>
                          <a:cs typeface="+mn-cs"/>
                        </a:rPr>
                        <a:t>share your</a:t>
                      </a:r>
                      <a:r>
                        <a:rPr lang="en-US" sz="2200" kern="1200" baseline="0" dirty="0" smtClean="0">
                          <a:solidFill>
                            <a:schemeClr val="dk1"/>
                          </a:solidFill>
                          <a:effectLst/>
                          <a:latin typeface="+mn-lt"/>
                          <a:ea typeface="+mn-ea"/>
                          <a:cs typeface="+mn-cs"/>
                        </a:rPr>
                        <a:t> Notepad responses containing your</a:t>
                      </a:r>
                      <a:r>
                        <a:rPr lang="en-US" sz="2200" kern="1200" dirty="0" smtClean="0">
                          <a:solidFill>
                            <a:schemeClr val="dk1"/>
                          </a:solidFill>
                          <a:effectLst/>
                          <a:latin typeface="+mn-lt"/>
                          <a:ea typeface="+mn-ea"/>
                          <a:cs typeface="+mn-cs"/>
                        </a:rPr>
                        <a:t> implementation</a:t>
                      </a:r>
                      <a:r>
                        <a:rPr lang="en-US" sz="2200" kern="1200" baseline="0" dirty="0" smtClean="0">
                          <a:solidFill>
                            <a:schemeClr val="dk1"/>
                          </a:solidFill>
                          <a:effectLst/>
                          <a:latin typeface="+mn-lt"/>
                          <a:ea typeface="+mn-ea"/>
                          <a:cs typeface="+mn-cs"/>
                        </a:rPr>
                        <a:t> </a:t>
                      </a:r>
                      <a:r>
                        <a:rPr lang="en-US" sz="2200" kern="1200" dirty="0" smtClean="0">
                          <a:solidFill>
                            <a:schemeClr val="dk1"/>
                          </a:solidFill>
                          <a:effectLst/>
                          <a:latin typeface="+mn-lt"/>
                          <a:ea typeface="+mn-ea"/>
                          <a:cs typeface="+mn-cs"/>
                        </a:rPr>
                        <a:t>experiences.</a:t>
                      </a:r>
                    </a:p>
                    <a:p>
                      <a:pPr marL="457200" indent="-457200">
                        <a:buFont typeface="+mj-lt"/>
                        <a:buAutoNum type="arabicPeriod"/>
                      </a:pPr>
                      <a:r>
                        <a:rPr lang="en-US" sz="2200" kern="1200" baseline="0" dirty="0" smtClean="0">
                          <a:solidFill>
                            <a:schemeClr val="dk1"/>
                          </a:solidFill>
                          <a:effectLst/>
                          <a:latin typeface="+mn-lt"/>
                          <a:ea typeface="+mn-ea"/>
                          <a:cs typeface="+mn-cs"/>
                        </a:rPr>
                        <a:t>Note successes, challenges, </a:t>
                      </a:r>
                      <a:r>
                        <a:rPr lang="en-US" sz="2200" kern="1200" dirty="0" smtClean="0">
                          <a:solidFill>
                            <a:schemeClr val="dk1"/>
                          </a:solidFill>
                          <a:effectLst/>
                          <a:latin typeface="+mn-lt"/>
                          <a:ea typeface="+mn-ea"/>
                          <a:cs typeface="+mn-cs"/>
                        </a:rPr>
                        <a:t>activities, and conversations</a:t>
                      </a:r>
                      <a:r>
                        <a:rPr lang="en-US" sz="2200" kern="1200" baseline="0" dirty="0" smtClean="0">
                          <a:solidFill>
                            <a:schemeClr val="dk1"/>
                          </a:solidFill>
                          <a:effectLst/>
                          <a:latin typeface="+mn-lt"/>
                          <a:ea typeface="+mn-ea"/>
                          <a:cs typeface="+mn-cs"/>
                        </a:rPr>
                        <a:t> that have arisen in your</a:t>
                      </a:r>
                      <a:r>
                        <a:rPr lang="en-US" sz="2200" kern="1200" dirty="0" smtClean="0">
                          <a:solidFill>
                            <a:schemeClr val="dk1"/>
                          </a:solidFill>
                          <a:effectLst/>
                          <a:latin typeface="+mn-lt"/>
                          <a:ea typeface="+mn-ea"/>
                          <a:cs typeface="+mn-cs"/>
                        </a:rPr>
                        <a:t> school or</a:t>
                      </a:r>
                      <a:r>
                        <a:rPr lang="en-US" sz="2200" kern="1200" baseline="0" dirty="0" smtClean="0">
                          <a:solidFill>
                            <a:schemeClr val="dk1"/>
                          </a:solidFill>
                          <a:effectLst/>
                          <a:latin typeface="+mn-lt"/>
                          <a:ea typeface="+mn-ea"/>
                          <a:cs typeface="+mn-cs"/>
                        </a:rPr>
                        <a:t> </a:t>
                      </a:r>
                      <a:r>
                        <a:rPr lang="en-US" sz="2200" kern="1200" dirty="0" smtClean="0">
                          <a:solidFill>
                            <a:schemeClr val="dk1"/>
                          </a:solidFill>
                          <a:effectLst/>
                          <a:latin typeface="+mn-lt"/>
                          <a:ea typeface="+mn-ea"/>
                          <a:cs typeface="+mn-cs"/>
                        </a:rPr>
                        <a:t>district relative to Module 4.</a:t>
                      </a:r>
                    </a:p>
                    <a:p>
                      <a:pPr marL="457200" indent="-457200">
                        <a:buFont typeface="+mj-lt"/>
                        <a:buAutoNum type="arabicPeriod"/>
                      </a:pPr>
                      <a:r>
                        <a:rPr lang="en-US" sz="2200" kern="1200" baseline="0" dirty="0" smtClean="0">
                          <a:solidFill>
                            <a:schemeClr val="dk1"/>
                          </a:solidFill>
                          <a:effectLst/>
                          <a:latin typeface="+mn-lt"/>
                          <a:ea typeface="+mn-ea"/>
                          <a:cs typeface="+mn-cs"/>
                        </a:rPr>
                        <a:t>The full group will participate in two rounds of reporting:</a:t>
                      </a:r>
                    </a:p>
                    <a:p>
                      <a:pPr marL="914382" lvl="1" indent="-457200">
                        <a:buFont typeface="+mj-lt"/>
                        <a:buAutoNum type="alphaLcPeriod"/>
                      </a:pPr>
                      <a:r>
                        <a:rPr lang="en-US" sz="2200" kern="1200" baseline="0" dirty="0" smtClean="0">
                          <a:solidFill>
                            <a:schemeClr val="dk1"/>
                          </a:solidFill>
                          <a:effectLst/>
                          <a:latin typeface="+mn-lt"/>
                          <a:ea typeface="+mn-ea"/>
                          <a:cs typeface="+mn-cs"/>
                        </a:rPr>
                        <a:t>Round 1: Recorder/speaker will share activities and successes.</a:t>
                      </a:r>
                    </a:p>
                    <a:p>
                      <a:pPr marL="914382" lvl="1" indent="-457200">
                        <a:buFont typeface="+mj-lt"/>
                        <a:buAutoNum type="alphaLcPeriod"/>
                      </a:pPr>
                      <a:r>
                        <a:rPr lang="en-US" sz="2200" kern="1200" baseline="0" dirty="0" smtClean="0">
                          <a:solidFill>
                            <a:schemeClr val="dk1"/>
                          </a:solidFill>
                          <a:effectLst/>
                          <a:latin typeface="+mn-lt"/>
                          <a:ea typeface="+mn-ea"/>
                          <a:cs typeface="+mn-cs"/>
                        </a:rPr>
                        <a:t>Round 2: Recorder/speaker will share questions and challenges.</a:t>
                      </a:r>
                      <a:endParaRPr lang="en-US" sz="2200"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4" name="Rectangle 3"/>
          <p:cNvSpPr/>
          <p:nvPr/>
        </p:nvSpPr>
        <p:spPr>
          <a:xfrm>
            <a:off x="5881790" y="5485101"/>
            <a:ext cx="631455" cy="369332"/>
          </a:xfrm>
          <a:prstGeom prst="rect">
            <a:avLst/>
          </a:prstGeom>
        </p:spPr>
        <p:txBody>
          <a:bodyPr wrap="none">
            <a:spAutoFit/>
          </a:bodyPr>
          <a:lstStyle/>
          <a:p>
            <a:r>
              <a:rPr lang="en-US" dirty="0" smtClean="0"/>
              <a:t>Page</a:t>
            </a:r>
            <a:endParaRPr lang="en-US" dirty="0"/>
          </a:p>
        </p:txBody>
      </p:sp>
      <p:pic>
        <p:nvPicPr>
          <p:cNvPr id="9" name="Picture 5" descr="Picture10.png"/>
          <p:cNvPicPr>
            <a:picLocks noChangeAspect="1"/>
          </p:cNvPicPr>
          <p:nvPr/>
        </p:nvPicPr>
        <p:blipFill>
          <a:blip r:embed="rId4" cstate="print"/>
          <a:srcRect/>
          <a:stretch>
            <a:fillRect/>
          </a:stretch>
        </p:blipFill>
        <p:spPr bwMode="auto">
          <a:xfrm>
            <a:off x="5914221" y="5314861"/>
            <a:ext cx="861717" cy="929662"/>
          </a:xfrm>
          <a:prstGeom prst="rect">
            <a:avLst/>
          </a:prstGeom>
          <a:noFill/>
          <a:ln w="9525">
            <a:noFill/>
            <a:miter lim="800000"/>
            <a:headEnd/>
            <a:tailEnd/>
          </a:ln>
        </p:spPr>
      </p:pic>
      <p:sp>
        <p:nvSpPr>
          <p:cNvPr id="11" name="Rectangle 10"/>
          <p:cNvSpPr/>
          <p:nvPr/>
        </p:nvSpPr>
        <p:spPr>
          <a:xfrm>
            <a:off x="5881790" y="5314861"/>
            <a:ext cx="801373" cy="369332"/>
          </a:xfrm>
          <a:prstGeom prst="rect">
            <a:avLst/>
          </a:prstGeom>
        </p:spPr>
        <p:txBody>
          <a:bodyPr wrap="none">
            <a:spAutoFit/>
          </a:bodyPr>
          <a:lstStyle/>
          <a:p>
            <a:r>
              <a:rPr lang="en-US" dirty="0" smtClean="0"/>
              <a:t>Page 6</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16</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282695174"/>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74481" y="4584293"/>
            <a:ext cx="3811422" cy="461665"/>
          </a:xfrm>
          <a:prstGeom prst="rect">
            <a:avLst/>
          </a:prstGeom>
          <a:noFill/>
        </p:spPr>
        <p:txBody>
          <a:bodyPr wrap="square" rtlCol="0">
            <a:spAutoFit/>
          </a:bodyPr>
          <a:lstStyle/>
          <a:p>
            <a:pPr lvl="0" algn="ctr"/>
            <a:r>
              <a:rPr lang="en-US" sz="2400" dirty="0"/>
              <a:t> Classroom “Look Fors”</a:t>
            </a:r>
          </a:p>
        </p:txBody>
      </p:sp>
    </p:spTree>
    <p:extLst>
      <p:ext uri="{BB962C8B-B14F-4D97-AF65-F5344CB8AC3E}">
        <p14:creationId xmlns:p14="http://schemas.microsoft.com/office/powerpoint/2010/main" val="218302321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000" dirty="0" smtClean="0"/>
              <a:t>Part 2</a:t>
            </a:r>
          </a:p>
        </p:txBody>
      </p:sp>
      <p:sp>
        <p:nvSpPr>
          <p:cNvPr id="4" name="Text Placeholder 3"/>
          <p:cNvSpPr>
            <a:spLocks noGrp="1"/>
          </p:cNvSpPr>
          <p:nvPr>
            <p:ph type="body" idx="1"/>
          </p:nvPr>
        </p:nvSpPr>
        <p:spPr/>
        <p:txBody>
          <a:bodyPr/>
          <a:lstStyle/>
          <a:p>
            <a:pPr marL="396875" indent="-396875"/>
            <a:r>
              <a:rPr lang="en-US" sz="3200" dirty="0" smtClean="0">
                <a:solidFill>
                  <a:schemeClr val="tx1"/>
                </a:solidFill>
              </a:rPr>
              <a:t>Supporting Teachers in the Change Process</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17</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801083"/>
            <a:ext cx="855322" cy="932688"/>
          </a:xfrm>
          <a:prstGeom prst="rect">
            <a:avLst/>
          </a:prstGeom>
          <a:noFill/>
          <a:ln w="9525">
            <a:noFill/>
            <a:miter lim="800000"/>
            <a:headEnd/>
            <a:tailEnd/>
          </a:ln>
        </p:spPr>
      </p:pic>
      <p:sp>
        <p:nvSpPr>
          <p:cNvPr id="3" name="TextBox 2"/>
          <p:cNvSpPr txBox="1"/>
          <p:nvPr/>
        </p:nvSpPr>
        <p:spPr>
          <a:xfrm>
            <a:off x="582944" y="4801083"/>
            <a:ext cx="1088571" cy="369332"/>
          </a:xfrm>
          <a:prstGeom prst="rect">
            <a:avLst/>
          </a:prstGeom>
          <a:noFill/>
        </p:spPr>
        <p:txBody>
          <a:bodyPr wrap="square" rtlCol="0">
            <a:spAutoFit/>
          </a:bodyPr>
          <a:lstStyle/>
          <a:p>
            <a:r>
              <a:rPr lang="en-US" dirty="0" smtClean="0"/>
              <a:t>Page 8 </a:t>
            </a:r>
            <a:endParaRPr lang="en-US" dirty="0"/>
          </a:p>
        </p:txBody>
      </p:sp>
    </p:spTree>
    <p:extLst>
      <p:ext uri="{BB962C8B-B14F-4D97-AF65-F5344CB8AC3E}">
        <p14:creationId xmlns:p14="http://schemas.microsoft.com/office/powerpoint/2010/main" val="29795906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30188"/>
            <a:ext cx="8382000" cy="553998"/>
          </a:xfrm>
        </p:spPr>
        <p:txBody>
          <a:bodyPr/>
          <a:lstStyle/>
          <a:p>
            <a:r>
              <a:rPr lang="en-US" dirty="0" smtClean="0"/>
              <a:t>The Challenge of Change</a:t>
            </a:r>
            <a:endParaRPr lang="en-US" dirty="0"/>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02659" y="3891766"/>
            <a:ext cx="2276906" cy="1491640"/>
          </a:xfrm>
        </p:spPr>
      </p:pic>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18</a:t>
            </a:fld>
            <a:endParaRPr lang="en-US" dirty="0"/>
          </a:p>
        </p:txBody>
      </p:sp>
      <p:sp>
        <p:nvSpPr>
          <p:cNvPr id="8" name="TextBox 7"/>
          <p:cNvSpPr txBox="1"/>
          <p:nvPr/>
        </p:nvSpPr>
        <p:spPr>
          <a:xfrm>
            <a:off x="160921" y="4637586"/>
            <a:ext cx="5395818" cy="923330"/>
          </a:xfrm>
          <a:prstGeom prst="rect">
            <a:avLst/>
          </a:prstGeom>
          <a:noFill/>
        </p:spPr>
        <p:txBody>
          <a:bodyPr wrap="square" rtlCol="0">
            <a:spAutoFit/>
          </a:bodyPr>
          <a:lstStyle/>
          <a:p>
            <a:r>
              <a:rPr lang="en-US" dirty="0" smtClean="0"/>
              <a:t>Implementation of the Common Core State Standards: A Transition Guide for School-level Leaders (</a:t>
            </a:r>
            <a:r>
              <a:rPr lang="en-US" dirty="0"/>
              <a:t>2013</a:t>
            </a:r>
            <a:r>
              <a:rPr lang="en-US" dirty="0" smtClean="0"/>
              <a:t>)</a:t>
            </a:r>
          </a:p>
          <a:p>
            <a:r>
              <a:rPr lang="en-US" dirty="0" smtClean="0">
                <a:hlinkClick r:id="rId4"/>
              </a:rPr>
              <a:t>http</a:t>
            </a:r>
            <a:r>
              <a:rPr lang="en-US" dirty="0">
                <a:hlinkClick r:id="rId4"/>
              </a:rPr>
              <a:t>://</a:t>
            </a:r>
            <a:r>
              <a:rPr lang="en-US" dirty="0" smtClean="0">
                <a:hlinkClick r:id="rId4"/>
              </a:rPr>
              <a:t>www.aspendrl.org</a:t>
            </a:r>
            <a:endParaRPr lang="en-US" dirty="0"/>
          </a:p>
        </p:txBody>
      </p:sp>
      <p:sp>
        <p:nvSpPr>
          <p:cNvPr id="12" name="Rectangle 11"/>
          <p:cNvSpPr/>
          <p:nvPr/>
        </p:nvSpPr>
        <p:spPr>
          <a:xfrm>
            <a:off x="311012" y="1106905"/>
            <a:ext cx="8039033" cy="2554545"/>
          </a:xfrm>
          <a:prstGeom prst="rect">
            <a:avLst/>
          </a:prstGeom>
        </p:spPr>
        <p:txBody>
          <a:bodyPr wrap="square">
            <a:spAutoFit/>
          </a:bodyPr>
          <a:lstStyle/>
          <a:p>
            <a:r>
              <a:rPr lang="en-US" sz="4000" dirty="0">
                <a:cs typeface="Times New Roman" panose="02020603050405020304" pitchFamily="18" charset="0"/>
              </a:rPr>
              <a:t>“A higher bar for students means a higher bar for our schools, which will have to make changes in how they approach teaching and learning.”</a:t>
            </a:r>
          </a:p>
        </p:txBody>
      </p:sp>
    </p:spTree>
    <p:extLst>
      <p:ext uri="{BB962C8B-B14F-4D97-AF65-F5344CB8AC3E}">
        <p14:creationId xmlns:p14="http://schemas.microsoft.com/office/powerpoint/2010/main" val="20482579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1027"/>
          <p:cNvPicPr>
            <a:picLocks noChangeAspect="1" noChangeArrowheads="1"/>
          </p:cNvPicPr>
          <p:nvPr/>
        </p:nvPicPr>
        <p:blipFill>
          <a:blip r:embed="rId3" cstate="print"/>
          <a:srcRect/>
          <a:stretch>
            <a:fillRect/>
          </a:stretch>
        </p:blipFill>
        <p:spPr bwMode="auto">
          <a:xfrm>
            <a:off x="136025" y="1025525"/>
            <a:ext cx="8836854" cy="4384675"/>
          </a:xfrm>
          <a:prstGeom prst="rect">
            <a:avLst/>
          </a:prstGeom>
          <a:noFill/>
          <a:ln w="9525">
            <a:noFill/>
            <a:miter lim="800000"/>
            <a:headEnd/>
            <a:tailEnd/>
          </a:ln>
        </p:spPr>
      </p:pic>
      <p:pic>
        <p:nvPicPr>
          <p:cNvPr id="6" name="Picture 10" descr="discussion 2.png"/>
          <p:cNvPicPr>
            <a:picLocks noChangeAspect="1"/>
          </p:cNvPicPr>
          <p:nvPr/>
        </p:nvPicPr>
        <p:blipFill>
          <a:blip r:embed="rId4" cstate="print"/>
          <a:srcRect/>
          <a:stretch>
            <a:fillRect/>
          </a:stretch>
        </p:blipFill>
        <p:spPr bwMode="auto">
          <a:xfrm>
            <a:off x="5255977" y="5337048"/>
            <a:ext cx="1486304"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 Implementing Change</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19</a:t>
            </a:fld>
            <a:endParaRPr lang="en-US" dirty="0"/>
          </a:p>
        </p:txBody>
      </p:sp>
    </p:spTree>
    <p:extLst>
      <p:ext uri="{BB962C8B-B14F-4D97-AF65-F5344CB8AC3E}">
        <p14:creationId xmlns:p14="http://schemas.microsoft.com/office/powerpoint/2010/main" val="1420744420"/>
      </p:ext>
    </p:extLst>
  </p:cSld>
  <p:clrMapOvr>
    <a:masterClrMapping/>
  </p:clrMapOvr>
  <p:transition advTm="2891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You Are Here</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2</a:t>
            </a:fld>
            <a:endParaRPr lang="en-US" dirty="0"/>
          </a:p>
        </p:txBody>
      </p:sp>
      <p:graphicFrame>
        <p:nvGraphicFramePr>
          <p:cNvPr id="2" name="Diagram 1"/>
          <p:cNvGraphicFramePr/>
          <p:nvPr>
            <p:extLst>
              <p:ext uri="{D42A27DB-BD31-4B8C-83A1-F6EECF244321}">
                <p14:modId xmlns:p14="http://schemas.microsoft.com/office/powerpoint/2010/main" val="3381062945"/>
              </p:ext>
            </p:extLst>
          </p:nvPr>
        </p:nvGraphicFramePr>
        <p:xfrm>
          <a:off x="140676" y="772656"/>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875711" y="4868158"/>
            <a:ext cx="1085409"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23381421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4048" y="1417320"/>
            <a:ext cx="8153400" cy="3434786"/>
          </a:xfrm>
        </p:spPr>
        <p:txBody>
          <a:bodyPr/>
          <a:lstStyle/>
          <a:p>
            <a:pPr>
              <a:spcAft>
                <a:spcPts val="2400"/>
              </a:spcAft>
            </a:pPr>
            <a:r>
              <a:rPr lang="en-US" dirty="0" smtClean="0"/>
              <a:t>Change is Learning</a:t>
            </a:r>
          </a:p>
          <a:p>
            <a:pPr>
              <a:spcAft>
                <a:spcPts val="2400"/>
              </a:spcAft>
            </a:pPr>
            <a:r>
              <a:rPr lang="en-US" dirty="0" smtClean="0"/>
              <a:t>Change is a Process, Not an Event</a:t>
            </a:r>
          </a:p>
          <a:p>
            <a:pPr>
              <a:spcAft>
                <a:spcPts val="2400"/>
              </a:spcAft>
            </a:pPr>
            <a:r>
              <a:rPr lang="en-US" dirty="0" smtClean="0"/>
              <a:t>Organizations Adopt Change; </a:t>
            </a:r>
            <a:r>
              <a:rPr lang="en-US" i="1" dirty="0"/>
              <a:t>I</a:t>
            </a:r>
            <a:r>
              <a:rPr lang="en-US" i="1" dirty="0" smtClean="0"/>
              <a:t>ndividuals </a:t>
            </a:r>
            <a:r>
              <a:rPr lang="en-US" dirty="0"/>
              <a:t>I</a:t>
            </a:r>
            <a:r>
              <a:rPr lang="en-US" dirty="0" smtClean="0"/>
              <a:t>mplement </a:t>
            </a:r>
            <a:r>
              <a:rPr lang="en-US" dirty="0"/>
              <a:t>C</a:t>
            </a:r>
            <a:r>
              <a:rPr lang="en-US" dirty="0" smtClean="0"/>
              <a:t>hange</a:t>
            </a:r>
          </a:p>
          <a:p>
            <a:pPr>
              <a:spcAft>
                <a:spcPts val="2400"/>
              </a:spcAft>
            </a:pPr>
            <a:r>
              <a:rPr lang="en-US" dirty="0" smtClean="0"/>
              <a:t>Facilitating Change is a Team </a:t>
            </a:r>
            <a:r>
              <a:rPr lang="en-US" dirty="0"/>
              <a:t>E</a:t>
            </a:r>
            <a:r>
              <a:rPr lang="en-US" dirty="0" smtClean="0"/>
              <a:t>ffort</a:t>
            </a:r>
          </a:p>
        </p:txBody>
      </p:sp>
      <p:sp>
        <p:nvSpPr>
          <p:cNvPr id="2" name="Title 1"/>
          <p:cNvSpPr>
            <a:spLocks noGrp="1"/>
          </p:cNvSpPr>
          <p:nvPr>
            <p:ph type="title"/>
          </p:nvPr>
        </p:nvSpPr>
        <p:spPr/>
        <p:txBody>
          <a:bodyPr/>
          <a:lstStyle/>
          <a:p>
            <a:r>
              <a:rPr lang="en-US" dirty="0" smtClean="0"/>
              <a:t>Why Change is Challenging</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20</a:t>
            </a:fld>
            <a:endParaRPr lang="en-US" dirty="0"/>
          </a:p>
        </p:txBody>
      </p:sp>
      <p:sp>
        <p:nvSpPr>
          <p:cNvPr id="6" name="Rectangle 5"/>
          <p:cNvSpPr/>
          <p:nvPr/>
        </p:nvSpPr>
        <p:spPr>
          <a:xfrm>
            <a:off x="5392062" y="5258728"/>
            <a:ext cx="2190087" cy="369332"/>
          </a:xfrm>
          <a:prstGeom prst="rect">
            <a:avLst/>
          </a:prstGeom>
        </p:spPr>
        <p:txBody>
          <a:bodyPr wrap="none">
            <a:spAutoFit/>
          </a:bodyPr>
          <a:lstStyle/>
          <a:p>
            <a:r>
              <a:rPr lang="en-US" dirty="0" smtClean="0"/>
              <a:t>Hall and Hord (2011)</a:t>
            </a:r>
            <a:endParaRPr lang="en-US" dirty="0"/>
          </a:p>
        </p:txBody>
      </p:sp>
    </p:spTree>
    <p:extLst>
      <p:ext uri="{BB962C8B-B14F-4D97-AF65-F5344CB8AC3E}">
        <p14:creationId xmlns:p14="http://schemas.microsoft.com/office/powerpoint/2010/main" val="17419568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defRPr/>
            </a:pPr>
            <a:r>
              <a:rPr dirty="0" smtClean="0"/>
              <a:t>Eight Lessons from “Change”</a:t>
            </a:r>
          </a:p>
        </p:txBody>
      </p:sp>
      <p:sp>
        <p:nvSpPr>
          <p:cNvPr id="242691" name="Rectangle 3"/>
          <p:cNvSpPr>
            <a:spLocks noGrp="1" noChangeArrowheads="1"/>
          </p:cNvSpPr>
          <p:nvPr>
            <p:ph type="body" sz="quarter" idx="10"/>
          </p:nvPr>
        </p:nvSpPr>
        <p:spPr>
          <a:xfrm>
            <a:off x="291798" y="1005211"/>
            <a:ext cx="3959180" cy="4468916"/>
          </a:xfrm>
        </p:spPr>
        <p:txBody>
          <a:bodyPr/>
          <a:lstStyle/>
          <a:p>
            <a:pPr marL="457200" indent="-457200" eaLnBrk="1" hangingPunct="1">
              <a:spcAft>
                <a:spcPts val="2400"/>
              </a:spcAft>
              <a:buFont typeface="+mj-lt"/>
              <a:buAutoNum type="arabicPeriod"/>
              <a:defRPr/>
            </a:pPr>
            <a:r>
              <a:rPr lang="en-US" sz="2400" dirty="0" smtClean="0"/>
              <a:t>People respond to change differently. It is emotional.</a:t>
            </a:r>
          </a:p>
          <a:p>
            <a:pPr marL="457200" indent="-457200" eaLnBrk="1" hangingPunct="1">
              <a:spcAft>
                <a:spcPts val="2400"/>
              </a:spcAft>
              <a:buFont typeface="+mj-lt"/>
              <a:buAutoNum type="arabicPeriod"/>
              <a:defRPr/>
            </a:pPr>
            <a:r>
              <a:rPr lang="en-US" sz="2400" dirty="0" smtClean="0"/>
              <a:t>Sometimes it is easier to follow than to lead change.</a:t>
            </a:r>
          </a:p>
          <a:p>
            <a:pPr marL="457200" indent="-457200" eaLnBrk="1" hangingPunct="1">
              <a:spcAft>
                <a:spcPts val="2400"/>
              </a:spcAft>
              <a:buFont typeface="+mj-lt"/>
              <a:buAutoNum type="arabicPeriod"/>
              <a:defRPr/>
            </a:pPr>
            <a:r>
              <a:rPr lang="en-US" sz="2400" dirty="0" smtClean="0"/>
              <a:t>People think of change as a loss, rather than enhancing something they’re doing.</a:t>
            </a:r>
          </a:p>
          <a:p>
            <a:pPr marL="457200" indent="-457200" eaLnBrk="1" hangingPunct="1">
              <a:spcAft>
                <a:spcPts val="2400"/>
              </a:spcAft>
              <a:buFont typeface="+mj-lt"/>
              <a:buAutoNum type="arabicPeriod"/>
              <a:defRPr/>
            </a:pPr>
            <a:r>
              <a:rPr lang="en-US" sz="2400" dirty="0" smtClean="0"/>
              <a:t>People think of change as something they have to do alone.</a:t>
            </a:r>
          </a:p>
        </p:txBody>
      </p:sp>
      <p:sp>
        <p:nvSpPr>
          <p:cNvPr id="242692" name="Rectangle 4"/>
          <p:cNvSpPr>
            <a:spLocks noGrp="1" noChangeArrowheads="1"/>
          </p:cNvSpPr>
          <p:nvPr>
            <p:ph type="body" sz="half" idx="4294967295"/>
          </p:nvPr>
        </p:nvSpPr>
        <p:spPr>
          <a:xfrm>
            <a:off x="4495800" y="1051560"/>
            <a:ext cx="4356402" cy="4099584"/>
          </a:xfrm>
        </p:spPr>
        <p:txBody>
          <a:bodyPr/>
          <a:lstStyle/>
          <a:p>
            <a:pPr marL="457200" indent="-457200">
              <a:lnSpc>
                <a:spcPct val="80000"/>
              </a:lnSpc>
              <a:spcAft>
                <a:spcPts val="2400"/>
              </a:spcAft>
              <a:buFont typeface="Arial" pitchFamily="34" charset="0"/>
              <a:buAutoNum type="arabicPeriod" startAt="5"/>
              <a:defRPr/>
            </a:pPr>
            <a:r>
              <a:rPr lang="en-US" sz="2400" dirty="0" smtClean="0"/>
              <a:t>People </a:t>
            </a:r>
            <a:r>
              <a:rPr lang="en-US" sz="2400" dirty="0"/>
              <a:t>never think they have enough resources.</a:t>
            </a:r>
          </a:p>
          <a:p>
            <a:pPr marL="457200" indent="-457200">
              <a:lnSpc>
                <a:spcPct val="80000"/>
              </a:lnSpc>
              <a:spcAft>
                <a:spcPts val="2400"/>
              </a:spcAft>
              <a:buFont typeface="Arial" pitchFamily="34" charset="0"/>
              <a:buAutoNum type="arabicPeriod" startAt="6"/>
              <a:defRPr/>
            </a:pPr>
            <a:r>
              <a:rPr lang="en-US" sz="2400" dirty="0" smtClean="0"/>
              <a:t>People </a:t>
            </a:r>
            <a:r>
              <a:rPr lang="en-US" sz="2400" dirty="0"/>
              <a:t>will often change superficially- for compliance at first.</a:t>
            </a:r>
          </a:p>
          <a:p>
            <a:pPr marL="457200" indent="-457200">
              <a:lnSpc>
                <a:spcPct val="80000"/>
              </a:lnSpc>
              <a:spcAft>
                <a:spcPts val="2400"/>
              </a:spcAft>
              <a:buFont typeface="Arial" pitchFamily="34" charset="0"/>
              <a:buAutoNum type="arabicPeriod" startAt="7"/>
              <a:defRPr/>
            </a:pPr>
            <a:r>
              <a:rPr lang="en-US" sz="2400" dirty="0" smtClean="0"/>
              <a:t>People  </a:t>
            </a:r>
            <a:r>
              <a:rPr lang="en-US" sz="2400" dirty="0"/>
              <a:t>resist too many changes too fast.</a:t>
            </a:r>
          </a:p>
          <a:p>
            <a:pPr marL="457200" indent="-457200">
              <a:lnSpc>
                <a:spcPct val="80000"/>
              </a:lnSpc>
              <a:spcAft>
                <a:spcPts val="2400"/>
              </a:spcAft>
              <a:buNone/>
              <a:defRPr/>
            </a:pPr>
            <a:r>
              <a:rPr lang="en-US" sz="2400" dirty="0" smtClean="0"/>
              <a:t>8</a:t>
            </a:r>
            <a:r>
              <a:rPr lang="en-US" sz="2400" dirty="0"/>
              <a:t>.   It is often easier to maintain what is familiar than what has been changed.</a:t>
            </a:r>
          </a:p>
        </p:txBody>
      </p:sp>
      <p:pic>
        <p:nvPicPr>
          <p:cNvPr id="6" name="Picture 10" descr="discussion 2.png"/>
          <p:cNvPicPr>
            <a:picLocks noChangeAspect="1"/>
          </p:cNvPicPr>
          <p:nvPr/>
        </p:nvPicPr>
        <p:blipFill>
          <a:blip r:embed="rId3" cstate="print"/>
          <a:srcRect/>
          <a:stretch>
            <a:fillRect/>
          </a:stretch>
        </p:blipFill>
        <p:spPr bwMode="auto">
          <a:xfrm>
            <a:off x="6101286" y="5345767"/>
            <a:ext cx="1486304" cy="1143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21</a:t>
            </a:fld>
            <a:endParaRPr lang="en-US" dirty="0"/>
          </a:p>
        </p:txBody>
      </p:sp>
      <p:sp>
        <p:nvSpPr>
          <p:cNvPr id="8" name="TextBox 7"/>
          <p:cNvSpPr txBox="1"/>
          <p:nvPr/>
        </p:nvSpPr>
        <p:spPr>
          <a:xfrm>
            <a:off x="0" y="5438880"/>
            <a:ext cx="6101286" cy="861774"/>
          </a:xfrm>
          <a:prstGeom prst="rect">
            <a:avLst/>
          </a:prstGeom>
          <a:noFill/>
        </p:spPr>
        <p:txBody>
          <a:bodyPr wrap="none" rtlCol="0">
            <a:spAutoFit/>
          </a:bodyPr>
          <a:lstStyle/>
          <a:p>
            <a:r>
              <a:rPr lang="en-US" sz="1600" dirty="0"/>
              <a:t>Adapted from: Biological Sciences Curriculum Study (2013). </a:t>
            </a:r>
            <a:endParaRPr lang="en-US" sz="1600" dirty="0" smtClean="0"/>
          </a:p>
          <a:p>
            <a:r>
              <a:rPr lang="en-US" sz="1600" dirty="0" smtClean="0"/>
              <a:t>Teaching </a:t>
            </a:r>
            <a:r>
              <a:rPr lang="en-US" sz="1600" dirty="0"/>
              <a:t>Math for Learning</a:t>
            </a:r>
            <a:r>
              <a:rPr lang="en-US" sz="1600" dirty="0" smtClean="0"/>
              <a:t>: </a:t>
            </a:r>
            <a:r>
              <a:rPr lang="en-US" sz="1600" dirty="0"/>
              <a:t>The Change Process. Colorado Springs, CO.</a:t>
            </a:r>
          </a:p>
          <a:p>
            <a:endParaRPr lang="en-US" dirty="0"/>
          </a:p>
        </p:txBody>
      </p:sp>
    </p:spTree>
    <p:extLst>
      <p:ext uri="{BB962C8B-B14F-4D97-AF65-F5344CB8AC3E}">
        <p14:creationId xmlns:p14="http://schemas.microsoft.com/office/powerpoint/2010/main" val="1961930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500" fill="hold"/>
                                        <p:tgtEl>
                                          <p:spTgt spid="242690"/>
                                        </p:tgtEl>
                                        <p:attrNameLst>
                                          <p:attrName>ppt_w</p:attrName>
                                        </p:attrNameLst>
                                      </p:cBhvr>
                                      <p:tavLst>
                                        <p:tav tm="0">
                                          <p:val>
                                            <p:fltVal val="0"/>
                                          </p:val>
                                        </p:tav>
                                        <p:tav tm="100000">
                                          <p:val>
                                            <p:strVal val="#ppt_w"/>
                                          </p:val>
                                        </p:tav>
                                      </p:tavLst>
                                    </p:anim>
                                    <p:anim calcmode="lin" valueType="num">
                                      <p:cBhvr>
                                        <p:cTn id="8" dur="500" fill="hold"/>
                                        <p:tgtEl>
                                          <p:spTgt spid="242690"/>
                                        </p:tgtEl>
                                        <p:attrNameLst>
                                          <p:attrName>ppt_h</p:attrName>
                                        </p:attrNameLst>
                                      </p:cBhvr>
                                      <p:tavLst>
                                        <p:tav tm="0">
                                          <p:val>
                                            <p:fltVal val="0"/>
                                          </p:val>
                                        </p:tav>
                                        <p:tav tm="100000">
                                          <p:val>
                                            <p:strVal val="#ppt_h"/>
                                          </p:val>
                                        </p:tav>
                                      </p:tavLst>
                                    </p:anim>
                                    <p:animEffect transition="in" filter="fade">
                                      <p:cBhvr>
                                        <p:cTn id="9" dur="500"/>
                                        <p:tgtEl>
                                          <p:spTgt spid="2426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2691">
                                            <p:txEl>
                                              <p:pRg st="0" end="0"/>
                                            </p:txEl>
                                          </p:spTgt>
                                        </p:tgtEl>
                                        <p:attrNameLst>
                                          <p:attrName>style.visibility</p:attrName>
                                        </p:attrNameLst>
                                      </p:cBhvr>
                                      <p:to>
                                        <p:strVal val="visible"/>
                                      </p:to>
                                    </p:set>
                                    <p:animEffect transition="in" filter="fade">
                                      <p:cBhvr>
                                        <p:cTn id="14" dur="1000">
                                          <p:stCondLst>
                                            <p:cond delay="0"/>
                                          </p:stCondLst>
                                        </p:cTn>
                                        <p:tgtEl>
                                          <p:spTgt spid="2426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2691">
                                            <p:txEl>
                                              <p:pRg st="1" end="1"/>
                                            </p:txEl>
                                          </p:spTgt>
                                        </p:tgtEl>
                                        <p:attrNameLst>
                                          <p:attrName>style.visibility</p:attrName>
                                        </p:attrNameLst>
                                      </p:cBhvr>
                                      <p:to>
                                        <p:strVal val="visible"/>
                                      </p:to>
                                    </p:set>
                                    <p:animEffect transition="in" filter="fade">
                                      <p:cBhvr>
                                        <p:cTn id="19" dur="1000">
                                          <p:stCondLst>
                                            <p:cond delay="0"/>
                                          </p:stCondLst>
                                        </p:cTn>
                                        <p:tgtEl>
                                          <p:spTgt spid="24269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2691">
                                            <p:txEl>
                                              <p:pRg st="2" end="2"/>
                                            </p:txEl>
                                          </p:spTgt>
                                        </p:tgtEl>
                                        <p:attrNameLst>
                                          <p:attrName>style.visibility</p:attrName>
                                        </p:attrNameLst>
                                      </p:cBhvr>
                                      <p:to>
                                        <p:strVal val="visible"/>
                                      </p:to>
                                    </p:set>
                                    <p:animEffect transition="in" filter="fade">
                                      <p:cBhvr>
                                        <p:cTn id="24" dur="1000">
                                          <p:stCondLst>
                                            <p:cond delay="0"/>
                                          </p:stCondLst>
                                        </p:cTn>
                                        <p:tgtEl>
                                          <p:spTgt spid="24269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2691">
                                            <p:txEl>
                                              <p:pRg st="3" end="3"/>
                                            </p:txEl>
                                          </p:spTgt>
                                        </p:tgtEl>
                                        <p:attrNameLst>
                                          <p:attrName>style.visibility</p:attrName>
                                        </p:attrNameLst>
                                      </p:cBhvr>
                                      <p:to>
                                        <p:strVal val="visible"/>
                                      </p:to>
                                    </p:set>
                                    <p:animEffect transition="in" filter="fade">
                                      <p:cBhvr>
                                        <p:cTn id="29" dur="1000">
                                          <p:stCondLst>
                                            <p:cond delay="0"/>
                                          </p:stCondLst>
                                        </p:cTn>
                                        <p:tgtEl>
                                          <p:spTgt spid="24269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2692">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2692">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2692">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2692">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uiExpand="1" build="p"/>
      <p:bldP spid="242692"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dirty="0" smtClean="0"/>
              <a:t>Moving the Vision into Practice</a:t>
            </a:r>
          </a:p>
        </p:txBody>
      </p:sp>
      <p:sp>
        <p:nvSpPr>
          <p:cNvPr id="63491" name="Rectangle 3"/>
          <p:cNvSpPr>
            <a:spLocks noGrp="1" noChangeArrowheads="1"/>
          </p:cNvSpPr>
          <p:nvPr>
            <p:ph type="body" sz="quarter" idx="10"/>
          </p:nvPr>
        </p:nvSpPr>
        <p:spPr>
          <a:xfrm>
            <a:off x="381000" y="1058974"/>
            <a:ext cx="8382000" cy="4395049"/>
          </a:xfrm>
        </p:spPr>
        <p:txBody>
          <a:bodyPr/>
          <a:lstStyle/>
          <a:p>
            <a:pPr marL="0" indent="0">
              <a:buNone/>
            </a:pPr>
            <a:r>
              <a:rPr lang="en-US" dirty="0" smtClean="0"/>
              <a:t>“These expectations [CCSS] </a:t>
            </a:r>
            <a:r>
              <a:rPr lang="en-US" dirty="0"/>
              <a:t>necessitate robust professional learning experiences and systems for teachers that prioritize the CCSS and include high-quality content, multiple delivery modes (such as workshops, feedback systems, and </a:t>
            </a:r>
            <a:r>
              <a:rPr lang="en-US" b="1" dirty="0"/>
              <a:t>coaching</a:t>
            </a:r>
            <a:r>
              <a:rPr lang="en-US" dirty="0"/>
              <a:t>), and enhanced opportunities for teachers to collaborate and reflect as they look at student work, plan for instruction, and observe each other</a:t>
            </a:r>
            <a:r>
              <a:rPr lang="en-US" dirty="0" smtClean="0"/>
              <a:t>.” </a:t>
            </a:r>
          </a:p>
          <a:p>
            <a:pPr marL="0" indent="0" eaLnBrk="1" hangingPunct="1">
              <a:buFontTx/>
              <a:buNone/>
            </a:pPr>
            <a:r>
              <a:rPr lang="en-US" sz="2400" dirty="0" smtClean="0"/>
              <a:t>					Aspen Institute (2013)</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22</a:t>
            </a:fld>
            <a:endParaRPr lang="en-US" dirty="0"/>
          </a:p>
        </p:txBody>
      </p:sp>
    </p:spTree>
    <p:extLst>
      <p:ext uri="{BB962C8B-B14F-4D97-AF65-F5344CB8AC3E}">
        <p14:creationId xmlns:p14="http://schemas.microsoft.com/office/powerpoint/2010/main" val="32066190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p:txBody>
          <a:bodyPr/>
          <a:lstStyle/>
          <a:p>
            <a:r>
              <a:rPr lang="en-US" sz="3600" dirty="0" smtClean="0">
                <a:effectLst>
                  <a:outerShdw blurRad="38100" dist="38100" dir="2700000" algn="tl">
                    <a:srgbClr val="000000">
                      <a:alpha val="43137"/>
                    </a:srgbClr>
                  </a:outerShdw>
                </a:effectLst>
                <a:latin typeface="+mn-lt"/>
              </a:rPr>
              <a:t>Concerns-Based Adoption Model (CBAM) for Change in Schools</a:t>
            </a:r>
            <a:endParaRPr sz="3600" dirty="0" smtClean="0">
              <a:effectLst>
                <a:outerShdw blurRad="38100" dist="38100" dir="2700000" algn="tl">
                  <a:srgbClr val="000000">
                    <a:alpha val="43137"/>
                  </a:srgbClr>
                </a:outerShdw>
              </a:effectLst>
              <a:latin typeface="+mn-lt"/>
            </a:endParaRPr>
          </a:p>
        </p:txBody>
      </p:sp>
      <p:sp>
        <p:nvSpPr>
          <p:cNvPr id="5" name="Slide Number Placeholder 4"/>
          <p:cNvSpPr>
            <a:spLocks noGrp="1"/>
          </p:cNvSpPr>
          <p:nvPr>
            <p:ph type="sldNum" sz="quarter" idx="12"/>
          </p:nvPr>
        </p:nvSpPr>
        <p:spPr>
          <a:prstGeom prst="rect">
            <a:avLst/>
          </a:prstGeom>
        </p:spPr>
        <p:txBody>
          <a:bodyPr/>
          <a:lstStyle/>
          <a:p>
            <a:pPr>
              <a:defRPr/>
            </a:pPr>
            <a:fld id="{6E311A80-9CE7-44C4-9DD5-0719ED115C9A}" type="slidenum">
              <a:rPr lang="en-US" smtClean="0"/>
              <a:pPr>
                <a:defRPr/>
              </a:pPr>
              <a:t>23</a:t>
            </a:fld>
            <a:endParaRPr lang="en-US" dirty="0"/>
          </a:p>
        </p:txBody>
      </p:sp>
      <p:graphicFrame>
        <p:nvGraphicFramePr>
          <p:cNvPr id="6" name="Diagram 5"/>
          <p:cNvGraphicFramePr/>
          <p:nvPr>
            <p:extLst>
              <p:ext uri="{D42A27DB-BD31-4B8C-83A1-F6EECF244321}">
                <p14:modId xmlns:p14="http://schemas.microsoft.com/office/powerpoint/2010/main" val="1317153199"/>
              </p:ext>
            </p:extLst>
          </p:nvPr>
        </p:nvGraphicFramePr>
        <p:xfrm>
          <a:off x="76200" y="1090289"/>
          <a:ext cx="8686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6833283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5"/>
          <p:cNvSpPr>
            <a:spLocks noGrp="1" noChangeArrowheads="1"/>
          </p:cNvSpPr>
          <p:nvPr>
            <p:ph type="title"/>
          </p:nvPr>
        </p:nvSpPr>
        <p:spPr/>
        <p:txBody>
          <a:bodyPr/>
          <a:lstStyle/>
          <a:p>
            <a:pPr eaLnBrk="1" hangingPunct="1"/>
            <a:r>
              <a:rPr dirty="0" smtClean="0"/>
              <a:t>Concerns-Based Adoption Model (CBAM)</a:t>
            </a:r>
          </a:p>
        </p:txBody>
      </p:sp>
      <p:graphicFrame>
        <p:nvGraphicFramePr>
          <p:cNvPr id="3" name="Diagram 2"/>
          <p:cNvGraphicFramePr/>
          <p:nvPr>
            <p:extLst>
              <p:ext uri="{D42A27DB-BD31-4B8C-83A1-F6EECF244321}">
                <p14:modId xmlns:p14="http://schemas.microsoft.com/office/powerpoint/2010/main" val="2988921398"/>
              </p:ext>
            </p:extLst>
          </p:nvPr>
        </p:nvGraphicFramePr>
        <p:xfrm>
          <a:off x="685800" y="1092200"/>
          <a:ext cx="75184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bwMode="auto">
          <a:xfrm>
            <a:off x="254000" y="2730500"/>
            <a:ext cx="3759200" cy="723900"/>
          </a:xfrm>
          <a:prstGeom prst="ellipse">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24</a:t>
            </a:fld>
            <a:endParaRPr lang="en-US" dirty="0"/>
          </a:p>
        </p:txBody>
      </p:sp>
    </p:spTree>
    <p:extLst>
      <p:ext uri="{BB962C8B-B14F-4D97-AF65-F5344CB8AC3E}">
        <p14:creationId xmlns:p14="http://schemas.microsoft.com/office/powerpoint/2010/main" val="2783521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body" sz="quarter" idx="10"/>
          </p:nvPr>
        </p:nvSpPr>
        <p:spPr>
          <a:xfrm>
            <a:off x="752278" y="1040776"/>
            <a:ext cx="8010722" cy="4648965"/>
          </a:xfrm>
        </p:spPr>
        <p:txBody>
          <a:bodyPr/>
          <a:lstStyle/>
          <a:p>
            <a:pPr algn="ctr" eaLnBrk="1" hangingPunct="1">
              <a:spcBef>
                <a:spcPts val="0"/>
              </a:spcBef>
              <a:spcAft>
                <a:spcPts val="0"/>
              </a:spcAft>
              <a:buFontTx/>
              <a:buNone/>
              <a:defRPr/>
            </a:pPr>
            <a:endParaRPr lang="en-US" sz="1400" dirty="0" smtClean="0">
              <a:solidFill>
                <a:srgbClr val="339933"/>
              </a:solidFill>
            </a:endParaRPr>
          </a:p>
          <a:p>
            <a:pPr eaLnBrk="1" hangingPunct="1">
              <a:lnSpc>
                <a:spcPct val="150000"/>
              </a:lnSpc>
              <a:spcBef>
                <a:spcPts val="0"/>
              </a:spcBef>
              <a:buFontTx/>
              <a:buNone/>
              <a:defRPr/>
            </a:pPr>
            <a:r>
              <a:rPr lang="en-US" sz="2900" b="1" dirty="0" smtClean="0">
                <a:solidFill>
                  <a:srgbClr val="339933"/>
                </a:solidFill>
              </a:rPr>
              <a:t> </a:t>
            </a:r>
            <a:r>
              <a:rPr lang="en-US" sz="2400" b="1" dirty="0" smtClean="0">
                <a:solidFill>
                  <a:srgbClr val="339933"/>
                </a:solidFill>
              </a:rPr>
              <a:t>6 Refocusing  		</a:t>
            </a:r>
            <a:r>
              <a:rPr lang="en-US" sz="2400" dirty="0" smtClean="0">
                <a:solidFill>
                  <a:srgbClr val="339933"/>
                </a:solidFill>
              </a:rPr>
              <a:t>How can I refine and enhance?</a:t>
            </a:r>
          </a:p>
          <a:p>
            <a:pPr marL="514350" indent="-514350" eaLnBrk="1" hangingPunct="1">
              <a:lnSpc>
                <a:spcPct val="150000"/>
              </a:lnSpc>
              <a:spcBef>
                <a:spcPts val="0"/>
              </a:spcBef>
              <a:spcAft>
                <a:spcPts val="1200"/>
              </a:spcAft>
              <a:buFont typeface="Arial" pitchFamily="34" charset="0"/>
              <a:buNone/>
              <a:defRPr/>
            </a:pPr>
            <a:r>
              <a:rPr lang="en-US" sz="2400" b="1" dirty="0" smtClean="0">
                <a:solidFill>
                  <a:srgbClr val="339933"/>
                </a:solidFill>
              </a:rPr>
              <a:t> 5 Collaboration  	</a:t>
            </a:r>
            <a:r>
              <a:rPr lang="en-US" sz="2400" dirty="0" smtClean="0">
                <a:solidFill>
                  <a:srgbClr val="339933"/>
                </a:solidFill>
              </a:rPr>
              <a:t>How can I share and see others? </a:t>
            </a:r>
          </a:p>
          <a:p>
            <a:pPr marL="514350" indent="-514350" eaLnBrk="1" hangingPunct="1">
              <a:lnSpc>
                <a:spcPct val="150000"/>
              </a:lnSpc>
              <a:spcBef>
                <a:spcPts val="0"/>
              </a:spcBef>
              <a:buFont typeface="Arial" pitchFamily="34" charset="0"/>
              <a:buNone/>
              <a:defRPr/>
            </a:pPr>
            <a:r>
              <a:rPr lang="en-US" sz="2400" dirty="0" smtClean="0">
                <a:solidFill>
                  <a:srgbClr val="339933"/>
                </a:solidFill>
              </a:rPr>
              <a:t> </a:t>
            </a:r>
            <a:r>
              <a:rPr lang="en-US" sz="2400" b="1" dirty="0" smtClean="0">
                <a:solidFill>
                  <a:srgbClr val="7030A0"/>
                </a:solidFill>
              </a:rPr>
              <a:t>4 Consequence  	</a:t>
            </a:r>
            <a:r>
              <a:rPr lang="en-US" sz="2400" dirty="0" smtClean="0">
                <a:solidFill>
                  <a:srgbClr val="7030A0"/>
                </a:solidFill>
              </a:rPr>
              <a:t>Is this working? How can I do it better?</a:t>
            </a:r>
          </a:p>
          <a:p>
            <a:pPr eaLnBrk="1" hangingPunct="1">
              <a:lnSpc>
                <a:spcPct val="150000"/>
              </a:lnSpc>
              <a:spcBef>
                <a:spcPts val="0"/>
              </a:spcBef>
              <a:spcAft>
                <a:spcPts val="1200"/>
              </a:spcAft>
              <a:buFontTx/>
              <a:buNone/>
              <a:defRPr/>
            </a:pPr>
            <a:r>
              <a:rPr lang="en-US" sz="2400" b="1" dirty="0" smtClean="0">
                <a:solidFill>
                  <a:srgbClr val="7030A0"/>
                </a:solidFill>
              </a:rPr>
              <a:t> 3 Management 	</a:t>
            </a:r>
            <a:r>
              <a:rPr lang="en-US" sz="2400" dirty="0" smtClean="0">
                <a:solidFill>
                  <a:srgbClr val="7030A0"/>
                </a:solidFill>
              </a:rPr>
              <a:t>Can I fit it in with everything else? But…</a:t>
            </a:r>
          </a:p>
          <a:p>
            <a:pPr eaLnBrk="1" hangingPunct="1">
              <a:lnSpc>
                <a:spcPct val="150000"/>
              </a:lnSpc>
              <a:spcBef>
                <a:spcPts val="1200"/>
              </a:spcBef>
              <a:buFontTx/>
              <a:buNone/>
              <a:defRPr/>
            </a:pPr>
            <a:r>
              <a:rPr lang="en-US" sz="2400" b="1" dirty="0" smtClean="0">
                <a:solidFill>
                  <a:schemeClr val="accent3"/>
                </a:solidFill>
              </a:rPr>
              <a:t> 2 Personal     		</a:t>
            </a:r>
            <a:r>
              <a:rPr lang="en-US" sz="2400" dirty="0" smtClean="0">
                <a:solidFill>
                  <a:schemeClr val="accent3"/>
                </a:solidFill>
              </a:rPr>
              <a:t>How will it affect me?  </a:t>
            </a:r>
          </a:p>
          <a:p>
            <a:pPr eaLnBrk="1" hangingPunct="1">
              <a:lnSpc>
                <a:spcPct val="150000"/>
              </a:lnSpc>
              <a:spcBef>
                <a:spcPts val="0"/>
              </a:spcBef>
              <a:buFontTx/>
              <a:buNone/>
              <a:defRPr/>
            </a:pPr>
            <a:r>
              <a:rPr lang="en-US" sz="2400" dirty="0" smtClean="0">
                <a:solidFill>
                  <a:schemeClr val="accent3"/>
                </a:solidFill>
              </a:rPr>
              <a:t> </a:t>
            </a:r>
            <a:r>
              <a:rPr lang="en-US" sz="2400" b="1" dirty="0" smtClean="0">
                <a:solidFill>
                  <a:schemeClr val="accent3"/>
                </a:solidFill>
              </a:rPr>
              <a:t>1 Informational 	</a:t>
            </a:r>
            <a:r>
              <a:rPr lang="en-US" sz="2400" dirty="0" smtClean="0">
                <a:solidFill>
                  <a:schemeClr val="accent3"/>
                </a:solidFill>
              </a:rPr>
              <a:t>How do I do it?</a:t>
            </a:r>
          </a:p>
          <a:p>
            <a:pPr eaLnBrk="1" hangingPunct="1">
              <a:lnSpc>
                <a:spcPct val="150000"/>
              </a:lnSpc>
              <a:spcBef>
                <a:spcPts val="0"/>
              </a:spcBef>
              <a:buFontTx/>
              <a:buNone/>
              <a:defRPr/>
            </a:pPr>
            <a:r>
              <a:rPr lang="en-US" sz="2400" b="1" dirty="0" smtClean="0">
                <a:solidFill>
                  <a:schemeClr val="accent3"/>
                </a:solidFill>
              </a:rPr>
              <a:t> 0 Unconcerned    	</a:t>
            </a:r>
            <a:r>
              <a:rPr lang="en-US" sz="2400" dirty="0" smtClean="0">
                <a:solidFill>
                  <a:schemeClr val="accent3"/>
                </a:solidFill>
              </a:rPr>
              <a:t>What is it and why should I do it?</a:t>
            </a:r>
          </a:p>
        </p:txBody>
      </p:sp>
      <p:sp>
        <p:nvSpPr>
          <p:cNvPr id="9" name="Slide Number Placeholder 8"/>
          <p:cNvSpPr>
            <a:spLocks noGrp="1"/>
          </p:cNvSpPr>
          <p:nvPr>
            <p:ph type="sldNum" sz="quarter" idx="12"/>
          </p:nvPr>
        </p:nvSpPr>
        <p:spPr/>
        <p:txBody>
          <a:bodyPr/>
          <a:lstStyle/>
          <a:p>
            <a:pPr>
              <a:defRPr/>
            </a:pPr>
            <a:fld id="{0D288AF7-C783-45D7-B44B-0AD2C6E9C3BE}" type="slidenum">
              <a:rPr lang="en-US" smtClean="0"/>
              <a:pPr>
                <a:defRPr/>
              </a:pPr>
              <a:t>25</a:t>
            </a:fld>
            <a:endParaRPr lang="en-US" dirty="0"/>
          </a:p>
        </p:txBody>
      </p:sp>
      <p:sp>
        <p:nvSpPr>
          <p:cNvPr id="81923" name="Text Box 7"/>
          <p:cNvSpPr txBox="1">
            <a:spLocks noChangeArrowheads="1"/>
          </p:cNvSpPr>
          <p:nvPr/>
        </p:nvSpPr>
        <p:spPr bwMode="auto">
          <a:xfrm>
            <a:off x="381000" y="1295400"/>
            <a:ext cx="5334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4" name="Text Box 9"/>
          <p:cNvSpPr txBox="1">
            <a:spLocks noChangeArrowheads="1"/>
          </p:cNvSpPr>
          <p:nvPr/>
        </p:nvSpPr>
        <p:spPr bwMode="auto">
          <a:xfrm rot="-5400000">
            <a:off x="78433" y="4416179"/>
            <a:ext cx="914400" cy="461665"/>
          </a:xfrm>
          <a:prstGeom prst="rect">
            <a:avLst/>
          </a:prstGeom>
          <a:noFill/>
          <a:ln w="9525">
            <a:noFill/>
            <a:miter lim="800000"/>
            <a:headEnd/>
            <a:tailEnd/>
          </a:ln>
        </p:spPr>
        <p:txBody>
          <a:bodyPr wrap="square">
            <a:spAutoFit/>
          </a:bodyPr>
          <a:lstStyle/>
          <a:p>
            <a:pPr eaLnBrk="0" hangingPunct="0">
              <a:spcBef>
                <a:spcPct val="50000"/>
              </a:spcBef>
            </a:pPr>
            <a:r>
              <a:rPr lang="en-US" sz="2400" b="1" dirty="0"/>
              <a:t>Self</a:t>
            </a:r>
          </a:p>
        </p:txBody>
      </p:sp>
      <p:sp>
        <p:nvSpPr>
          <p:cNvPr id="5" name="Text Box 9"/>
          <p:cNvSpPr txBox="1">
            <a:spLocks noChangeArrowheads="1"/>
          </p:cNvSpPr>
          <p:nvPr/>
        </p:nvSpPr>
        <p:spPr bwMode="auto">
          <a:xfrm rot="-5400000">
            <a:off x="126695" y="3020747"/>
            <a:ext cx="817875" cy="461665"/>
          </a:xfrm>
          <a:prstGeom prst="rect">
            <a:avLst/>
          </a:prstGeom>
          <a:noFill/>
          <a:ln w="9525">
            <a:noFill/>
            <a:miter lim="800000"/>
            <a:headEnd/>
            <a:tailEnd/>
          </a:ln>
        </p:spPr>
        <p:txBody>
          <a:bodyPr wrap="square">
            <a:spAutoFit/>
          </a:bodyPr>
          <a:lstStyle/>
          <a:p>
            <a:pPr eaLnBrk="0" hangingPunct="0">
              <a:spcBef>
                <a:spcPct val="50000"/>
              </a:spcBef>
            </a:pPr>
            <a:r>
              <a:rPr lang="en-US" sz="2400" b="1" dirty="0" smtClean="0"/>
              <a:t>Task</a:t>
            </a:r>
            <a:endParaRPr lang="en-US" sz="2400" b="1" dirty="0"/>
          </a:p>
        </p:txBody>
      </p:sp>
      <p:sp>
        <p:nvSpPr>
          <p:cNvPr id="6" name="Text Box 9"/>
          <p:cNvSpPr txBox="1">
            <a:spLocks noChangeArrowheads="1"/>
          </p:cNvSpPr>
          <p:nvPr/>
        </p:nvSpPr>
        <p:spPr bwMode="auto">
          <a:xfrm rot="-5400000">
            <a:off x="-66456" y="1601826"/>
            <a:ext cx="1219203" cy="461665"/>
          </a:xfrm>
          <a:prstGeom prst="rect">
            <a:avLst/>
          </a:prstGeom>
          <a:noFill/>
          <a:ln w="9525">
            <a:noFill/>
            <a:miter lim="800000"/>
            <a:headEnd/>
            <a:tailEnd/>
          </a:ln>
        </p:spPr>
        <p:txBody>
          <a:bodyPr wrap="square">
            <a:spAutoFit/>
          </a:bodyPr>
          <a:lstStyle/>
          <a:p>
            <a:pPr eaLnBrk="0" hangingPunct="0">
              <a:spcBef>
                <a:spcPct val="50000"/>
              </a:spcBef>
            </a:pPr>
            <a:r>
              <a:rPr lang="en-US" sz="2400" b="1" dirty="0" smtClean="0"/>
              <a:t>Impact</a:t>
            </a:r>
            <a:endParaRPr lang="en-US" sz="2400" b="1" dirty="0"/>
          </a:p>
        </p:txBody>
      </p:sp>
      <p:sp>
        <p:nvSpPr>
          <p:cNvPr id="8" name="TextBox 7"/>
          <p:cNvSpPr txBox="1"/>
          <p:nvPr/>
        </p:nvSpPr>
        <p:spPr>
          <a:xfrm>
            <a:off x="228600" y="304800"/>
            <a:ext cx="7315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latin typeface="+mj-lt"/>
              </a:rPr>
              <a:t>       Stages of Concern</a:t>
            </a:r>
            <a:endParaRPr lang="en-US" sz="3600" dirty="0">
              <a:effectLst>
                <a:outerShdw blurRad="38100" dist="38100" dir="2700000" algn="tl">
                  <a:srgbClr val="000000">
                    <a:alpha val="43137"/>
                  </a:srgbClr>
                </a:outerShdw>
              </a:effectLst>
              <a:latin typeface="+mj-lt"/>
            </a:endParaRPr>
          </a:p>
        </p:txBody>
      </p:sp>
      <p:sp>
        <p:nvSpPr>
          <p:cNvPr id="2" name="Footer Placeholder 1"/>
          <p:cNvSpPr>
            <a:spLocks noGrp="1"/>
          </p:cNvSpPr>
          <p:nvPr>
            <p:ph type="ftr" sz="quarter" idx="11"/>
          </p:nvPr>
        </p:nvSpPr>
        <p:spPr/>
        <p:txBody>
          <a:bodyPr/>
          <a:lstStyle/>
          <a:p>
            <a:r>
              <a:rPr lang="en-US" dirty="0" smtClean="0"/>
              <a:t> </a:t>
            </a:r>
            <a:endParaRPr lang="en-US" dirty="0"/>
          </a:p>
        </p:txBody>
      </p:sp>
      <p:cxnSp>
        <p:nvCxnSpPr>
          <p:cNvPr id="10" name="Straight Connector 9"/>
          <p:cNvCxnSpPr/>
          <p:nvPr/>
        </p:nvCxnSpPr>
        <p:spPr>
          <a:xfrm>
            <a:off x="381000" y="2563908"/>
            <a:ext cx="81713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2313" y="3989294"/>
            <a:ext cx="81713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5279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42966" y="153652"/>
            <a:ext cx="8153400" cy="1066800"/>
          </a:xfrm>
        </p:spPr>
        <p:txBody>
          <a:bodyPr>
            <a:noAutofit/>
          </a:bodyPr>
          <a:lstStyle/>
          <a:p>
            <a:r>
              <a:rPr lang="en-US" sz="4000" dirty="0" smtClean="0"/>
              <a:t>Activity 2:</a:t>
            </a:r>
            <a:br>
              <a:rPr lang="en-US" sz="4000" dirty="0" smtClean="0"/>
            </a:br>
            <a:r>
              <a:rPr lang="en-US" sz="4000" dirty="0" smtClean="0"/>
              <a:t>Supporting Teachers in the Change Process</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26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53002320"/>
              </p:ext>
            </p:extLst>
          </p:nvPr>
        </p:nvGraphicFramePr>
        <p:xfrm>
          <a:off x="121920" y="1415237"/>
          <a:ext cx="8974446" cy="4561919"/>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974446"/>
              </a:tblGrid>
              <a:tr h="782415">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200" u="none" strike="noStrike" cap="none" normalizeH="0" baseline="0" dirty="0" smtClean="0">
                          <a:ln>
                            <a:noFill/>
                          </a:ln>
                          <a:effectLst/>
                        </a:rPr>
                        <a:t>Activity </a:t>
                      </a:r>
                      <a:r>
                        <a:rPr kumimoji="0" lang="en-US" sz="2200" u="none" strike="noStrike" cap="none" normalizeH="0" baseline="0" dirty="0" smtClean="0">
                          <a:ln>
                            <a:noFill/>
                          </a:ln>
                          <a:solidFill>
                            <a:schemeClr val="bg1"/>
                          </a:solidFill>
                          <a:effectLst/>
                        </a:rPr>
                        <a:t>2a: Supporting Teachers in Making the Change to CCS-aligned Instruction</a:t>
                      </a:r>
                      <a:endParaRPr lang="en-US" sz="2200" kern="1200" dirty="0" smtClean="0">
                        <a:solidFill>
                          <a:schemeClr val="bg1"/>
                        </a:solidFill>
                        <a:effectLst/>
                        <a:latin typeface="+mn-lt"/>
                        <a:ea typeface="+mn-ea"/>
                        <a:cs typeface="+mn-cs"/>
                      </a:endParaRPr>
                    </a:p>
                  </a:txBody>
                  <a:tcPr marT="45712" marB="45712" horzOverflow="overflow"/>
                </a:tc>
              </a:tr>
              <a:tr h="3607842">
                <a:tc>
                  <a:txBody>
                    <a:bodyPr/>
                    <a:lstStyle/>
                    <a:p>
                      <a:pPr marL="114300" lvl="0" indent="-228600">
                        <a:lnSpc>
                          <a:spcPct val="110000"/>
                        </a:lnSpc>
                        <a:buFont typeface="+mj-lt"/>
                        <a:buAutoNum type="arabicPeriod"/>
                      </a:pPr>
                      <a:r>
                        <a:rPr lang="en-US" sz="2000" kern="1200" dirty="0" smtClean="0">
                          <a:solidFill>
                            <a:schemeClr val="dk1"/>
                          </a:solidFill>
                          <a:effectLst/>
                          <a:latin typeface="+mn-lt"/>
                          <a:ea typeface="+mn-ea"/>
                          <a:cs typeface="+mn-cs"/>
                        </a:rPr>
                        <a:t>Read </a:t>
                      </a:r>
                      <a:r>
                        <a:rPr lang="en-US" sz="2000" i="1" kern="1200" dirty="0" smtClean="0">
                          <a:solidFill>
                            <a:schemeClr val="dk1"/>
                          </a:solidFill>
                          <a:effectLst/>
                          <a:latin typeface="+mn-lt"/>
                          <a:ea typeface="+mn-ea"/>
                          <a:cs typeface="+mn-cs"/>
                        </a:rPr>
                        <a:t>Supporting Staff through the Stages of Concern Continuum. </a:t>
                      </a:r>
                      <a:endParaRPr lang="en-US" sz="2000" kern="1200" dirty="0" smtClean="0">
                        <a:solidFill>
                          <a:schemeClr val="dk1"/>
                        </a:solidFill>
                        <a:effectLst/>
                        <a:latin typeface="+mn-lt"/>
                        <a:ea typeface="+mn-ea"/>
                        <a:cs typeface="+mn-cs"/>
                      </a:endParaRPr>
                    </a:p>
                    <a:p>
                      <a:pPr marL="228600" lvl="0" indent="-228600">
                        <a:lnSpc>
                          <a:spcPct val="110000"/>
                        </a:lnSpc>
                        <a:buFont typeface="+mj-lt"/>
                        <a:buAutoNum type="arabicPeriod"/>
                      </a:pPr>
                      <a:r>
                        <a:rPr lang="en-US" sz="2000" kern="1200" dirty="0" smtClean="0">
                          <a:solidFill>
                            <a:schemeClr val="dk1"/>
                          </a:solidFill>
                          <a:effectLst/>
                          <a:latin typeface="+mn-lt"/>
                          <a:ea typeface="+mn-ea"/>
                          <a:cs typeface="+mn-cs"/>
                        </a:rPr>
                        <a:t>Using the “Stages of Concern” Continuum,</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read the scenario about a fictional teacher.</a:t>
                      </a:r>
                    </a:p>
                    <a:p>
                      <a:pPr marL="228600" lvl="0" indent="-228600">
                        <a:lnSpc>
                          <a:spcPct val="110000"/>
                        </a:lnSpc>
                        <a:buFont typeface="+mj-lt"/>
                        <a:buAutoNum type="arabicPeriod"/>
                      </a:pPr>
                      <a:r>
                        <a:rPr lang="en-US" sz="2000" kern="1200" dirty="0" smtClean="0">
                          <a:solidFill>
                            <a:schemeClr val="dk1"/>
                          </a:solidFill>
                          <a:effectLst/>
                          <a:latin typeface="+mn-lt"/>
                          <a:ea typeface="+mn-ea"/>
                          <a:cs typeface="+mn-cs"/>
                        </a:rPr>
                        <a:t>With a partner,</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determine where this</a:t>
                      </a:r>
                      <a:r>
                        <a:rPr lang="en-US" sz="2000" kern="1200" baseline="0" dirty="0" smtClean="0">
                          <a:solidFill>
                            <a:schemeClr val="dk1"/>
                          </a:solidFill>
                          <a:effectLst/>
                          <a:latin typeface="+mn-lt"/>
                          <a:ea typeface="+mn-ea"/>
                          <a:cs typeface="+mn-cs"/>
                        </a:rPr>
                        <a:t> teacher</a:t>
                      </a:r>
                      <a:r>
                        <a:rPr lang="en-US" sz="2000" kern="1200" dirty="0" smtClean="0">
                          <a:solidFill>
                            <a:schemeClr val="dk1"/>
                          </a:solidFill>
                          <a:effectLst/>
                          <a:latin typeface="+mn-lt"/>
                          <a:ea typeface="+mn-ea"/>
                          <a:cs typeface="+mn-cs"/>
                        </a:rPr>
                        <a:t> is on the continuum. </a:t>
                      </a:r>
                    </a:p>
                    <a:p>
                      <a:pPr marL="228600" lvl="0" indent="-228600">
                        <a:lnSpc>
                          <a:spcPct val="110000"/>
                        </a:lnSpc>
                        <a:buFont typeface="+mj-lt"/>
                        <a:buAutoNum type="arabicPeriod"/>
                      </a:pPr>
                      <a:r>
                        <a:rPr lang="en-US" sz="2000" kern="1200" dirty="0" smtClean="0">
                          <a:solidFill>
                            <a:schemeClr val="dk1"/>
                          </a:solidFill>
                          <a:effectLst/>
                          <a:latin typeface="+mn-lt"/>
                          <a:ea typeface="+mn-ea"/>
                          <a:cs typeface="+mn-cs"/>
                        </a:rPr>
                        <a:t>In</a:t>
                      </a:r>
                      <a:r>
                        <a:rPr lang="en-US" sz="2000" kern="1200" baseline="0" dirty="0" smtClean="0">
                          <a:solidFill>
                            <a:schemeClr val="dk1"/>
                          </a:solidFill>
                          <a:effectLst/>
                          <a:latin typeface="+mn-lt"/>
                          <a:ea typeface="+mn-ea"/>
                          <a:cs typeface="+mn-cs"/>
                        </a:rPr>
                        <a:t> table groups, </a:t>
                      </a:r>
                      <a:r>
                        <a:rPr lang="en-US" sz="2000" kern="1200" dirty="0" smtClean="0">
                          <a:solidFill>
                            <a:schemeClr val="dk1"/>
                          </a:solidFill>
                          <a:effectLst/>
                          <a:latin typeface="+mn-lt"/>
                          <a:ea typeface="+mn-ea"/>
                          <a:cs typeface="+mn-cs"/>
                        </a:rPr>
                        <a:t>consider what support this teacher will</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need to move forward.</a:t>
                      </a:r>
                    </a:p>
                    <a:p>
                      <a:pPr marL="228600" lvl="0" indent="-228600">
                        <a:lnSpc>
                          <a:spcPct val="110000"/>
                        </a:lnSpc>
                        <a:buFont typeface="+mj-lt"/>
                        <a:buAutoNum type="arabicPeriod"/>
                      </a:pPr>
                      <a:r>
                        <a:rPr lang="en-US" sz="2000" kern="1200" baseline="0" dirty="0" smtClean="0">
                          <a:solidFill>
                            <a:schemeClr val="dk1"/>
                          </a:solidFill>
                          <a:effectLst/>
                          <a:latin typeface="+mn-lt"/>
                          <a:ea typeface="+mn-ea"/>
                          <a:cs typeface="+mn-cs"/>
                        </a:rPr>
                        <a:t>Using the </a:t>
                      </a:r>
                      <a:r>
                        <a:rPr lang="en-US" sz="2000" kern="1200" dirty="0" smtClean="0">
                          <a:solidFill>
                            <a:schemeClr val="dk1"/>
                          </a:solidFill>
                          <a:effectLst/>
                          <a:latin typeface="+mn-lt"/>
                          <a:ea typeface="+mn-ea"/>
                          <a:cs typeface="+mn-cs"/>
                        </a:rPr>
                        <a:t>“Stages of Concern” Continuum with</a:t>
                      </a:r>
                      <a:r>
                        <a:rPr lang="en-US" sz="2000" kern="1200" baseline="0" dirty="0" smtClean="0">
                          <a:solidFill>
                            <a:schemeClr val="dk1"/>
                          </a:solidFill>
                          <a:effectLst/>
                          <a:latin typeface="+mn-lt"/>
                          <a:ea typeface="+mn-ea"/>
                          <a:cs typeface="+mn-cs"/>
                        </a:rPr>
                        <a:t> an</a:t>
                      </a:r>
                      <a:r>
                        <a:rPr lang="en-US" sz="2000" kern="1200" dirty="0" smtClean="0">
                          <a:solidFill>
                            <a:schemeClr val="dk1"/>
                          </a:solidFill>
                          <a:effectLst/>
                          <a:latin typeface="+mn-lt"/>
                          <a:ea typeface="+mn-ea"/>
                          <a:cs typeface="+mn-cs"/>
                        </a:rPr>
                        <a:t> explanation for each stage,</a:t>
                      </a:r>
                      <a:r>
                        <a:rPr lang="en-US" sz="2000" kern="1200" baseline="0" dirty="0" smtClean="0">
                          <a:solidFill>
                            <a:schemeClr val="dk1"/>
                          </a:solidFill>
                          <a:effectLst/>
                          <a:latin typeface="+mn-lt"/>
                          <a:ea typeface="+mn-ea"/>
                          <a:cs typeface="+mn-cs"/>
                        </a:rPr>
                        <a:t> discuss:</a:t>
                      </a:r>
                    </a:p>
                    <a:p>
                      <a:pPr marL="457200" lvl="0" indent="-228600">
                        <a:lnSpc>
                          <a:spcPct val="110000"/>
                        </a:lnSpc>
                        <a:buFont typeface="+mj-lt"/>
                        <a:buAutoNum type="alphaLcPeriod"/>
                      </a:pPr>
                      <a:r>
                        <a:rPr lang="en-US" sz="2000" kern="1200" dirty="0" smtClean="0">
                          <a:solidFill>
                            <a:schemeClr val="dk1"/>
                          </a:solidFill>
                          <a:effectLst/>
                          <a:latin typeface="+mn-lt"/>
                          <a:ea typeface="+mn-ea"/>
                          <a:cs typeface="+mn-cs"/>
                        </a:rPr>
                        <a:t>How do teachers’ </a:t>
                      </a:r>
                      <a:r>
                        <a:rPr lang="en-US" sz="2000" i="1" kern="1200" dirty="0" smtClean="0">
                          <a:solidFill>
                            <a:schemeClr val="dk1"/>
                          </a:solidFill>
                          <a:effectLst/>
                          <a:latin typeface="+mn-lt"/>
                          <a:ea typeface="+mn-ea"/>
                          <a:cs typeface="+mn-cs"/>
                        </a:rPr>
                        <a:t>concerns</a:t>
                      </a:r>
                      <a:r>
                        <a:rPr lang="en-US" sz="2000" kern="1200" dirty="0" smtClean="0">
                          <a:solidFill>
                            <a:schemeClr val="dk1"/>
                          </a:solidFill>
                          <a:effectLst/>
                          <a:latin typeface="+mn-lt"/>
                          <a:ea typeface="+mn-ea"/>
                          <a:cs typeface="+mn-cs"/>
                        </a:rPr>
                        <a:t> change as they move through the change process?</a:t>
                      </a:r>
                    </a:p>
                    <a:p>
                      <a:pPr marL="457200" lvl="0" indent="-228600">
                        <a:lnSpc>
                          <a:spcPct val="110000"/>
                        </a:lnSpc>
                        <a:buFont typeface="+mj-lt"/>
                        <a:buAutoNum type="alphaLcPeriod"/>
                      </a:pPr>
                      <a:r>
                        <a:rPr lang="en-US" sz="2000" kern="1200" baseline="0" dirty="0" smtClean="0">
                          <a:solidFill>
                            <a:schemeClr val="dk1"/>
                          </a:solidFill>
                          <a:effectLst/>
                          <a:latin typeface="+mn-lt"/>
                          <a:ea typeface="+mn-ea"/>
                          <a:cs typeface="+mn-cs"/>
                        </a:rPr>
                        <a:t>H</a:t>
                      </a:r>
                      <a:r>
                        <a:rPr lang="en-US" sz="2000" kern="1200" dirty="0" smtClean="0">
                          <a:solidFill>
                            <a:schemeClr val="dk1"/>
                          </a:solidFill>
                          <a:effectLst/>
                          <a:latin typeface="+mn-lt"/>
                          <a:ea typeface="+mn-ea"/>
                          <a:cs typeface="+mn-cs"/>
                        </a:rPr>
                        <a:t>ow can the questions teachers ask provide</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information for coaches?</a:t>
                      </a:r>
                    </a:p>
                    <a:p>
                      <a:pPr marL="457200" lvl="0" indent="-228600">
                        <a:lnSpc>
                          <a:spcPct val="110000"/>
                        </a:lnSpc>
                        <a:buFont typeface="+mj-lt"/>
                        <a:buAutoNum type="alphaLcPeriod"/>
                      </a:pPr>
                      <a:r>
                        <a:rPr lang="en-US" sz="2000" kern="1200" dirty="0" smtClean="0">
                          <a:solidFill>
                            <a:schemeClr val="dk1"/>
                          </a:solidFill>
                          <a:effectLst/>
                          <a:latin typeface="+mn-lt"/>
                          <a:ea typeface="+mn-ea"/>
                          <a:cs typeface="+mn-cs"/>
                        </a:rPr>
                        <a:t>How do teachers’ </a:t>
                      </a:r>
                      <a:r>
                        <a:rPr lang="en-US" sz="2000" i="1" kern="1200" dirty="0" smtClean="0">
                          <a:solidFill>
                            <a:schemeClr val="dk1"/>
                          </a:solidFill>
                          <a:effectLst/>
                          <a:latin typeface="+mn-lt"/>
                          <a:ea typeface="+mn-ea"/>
                          <a:cs typeface="+mn-cs"/>
                        </a:rPr>
                        <a:t>attitudes</a:t>
                      </a:r>
                      <a:r>
                        <a:rPr lang="en-US" sz="2000" kern="1200" dirty="0" smtClean="0">
                          <a:solidFill>
                            <a:schemeClr val="dk1"/>
                          </a:solidFill>
                          <a:effectLst/>
                          <a:latin typeface="+mn-lt"/>
                          <a:ea typeface="+mn-ea"/>
                          <a:cs typeface="+mn-cs"/>
                        </a:rPr>
                        <a:t> change as they become more familiar with knowledge and practices involved in a change? </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322380" y="5605272"/>
            <a:ext cx="855322" cy="932688"/>
          </a:xfrm>
          <a:prstGeom prst="rect">
            <a:avLst/>
          </a:prstGeom>
          <a:noFill/>
          <a:ln w="9525">
            <a:noFill/>
            <a:miter lim="800000"/>
            <a:headEnd/>
            <a:tailEnd/>
          </a:ln>
        </p:spPr>
      </p:pic>
      <p:sp>
        <p:nvSpPr>
          <p:cNvPr id="4" name="Rectangle 3"/>
          <p:cNvSpPr/>
          <p:nvPr/>
        </p:nvSpPr>
        <p:spPr>
          <a:xfrm>
            <a:off x="6354772" y="5603595"/>
            <a:ext cx="721223" cy="646331"/>
          </a:xfrm>
          <a:prstGeom prst="rect">
            <a:avLst/>
          </a:prstGeom>
        </p:spPr>
        <p:txBody>
          <a:bodyPr wrap="none">
            <a:spAutoFit/>
          </a:bodyPr>
          <a:lstStyle/>
          <a:p>
            <a:pPr algn="ctr">
              <a:buFont typeface="Arial" charset="0"/>
              <a:buNone/>
            </a:pPr>
            <a:r>
              <a:rPr lang="en-US" dirty="0" smtClean="0"/>
              <a:t>Pages</a:t>
            </a:r>
          </a:p>
          <a:p>
            <a:pPr algn="ctr">
              <a:buFont typeface="Arial" charset="0"/>
              <a:buNone/>
            </a:pPr>
            <a:r>
              <a:rPr lang="en-US" dirty="0" smtClean="0"/>
              <a:t> 8-11</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1792529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Increasing Capacity in Implementing CCS</a:t>
            </a:r>
          </a:p>
          <a:p>
            <a:r>
              <a:rPr lang="en-US" sz="3200" dirty="0" smtClean="0"/>
              <a:t>Active Listening</a:t>
            </a:r>
          </a:p>
          <a:p>
            <a:r>
              <a:rPr lang="en-US" sz="3200" dirty="0" smtClean="0"/>
              <a:t>Thoughtful and Reflective Questioning</a:t>
            </a:r>
          </a:p>
          <a:p>
            <a:r>
              <a:rPr lang="en-US" sz="3200" dirty="0" smtClean="0"/>
              <a:t>Providing Effective Feedback</a:t>
            </a:r>
          </a:p>
          <a:p>
            <a:r>
              <a:rPr lang="en-US" sz="3200" dirty="0" smtClean="0"/>
              <a:t>Building Relationships</a:t>
            </a:r>
            <a:endParaRPr lang="en-US" sz="3200" dirty="0"/>
          </a:p>
        </p:txBody>
      </p:sp>
      <p:sp>
        <p:nvSpPr>
          <p:cNvPr id="3" name="Title 2"/>
          <p:cNvSpPr>
            <a:spLocks noGrp="1"/>
          </p:cNvSpPr>
          <p:nvPr>
            <p:ph type="title"/>
          </p:nvPr>
        </p:nvSpPr>
        <p:spPr/>
        <p:txBody>
          <a:bodyPr/>
          <a:lstStyle/>
          <a:p>
            <a:r>
              <a:rPr lang="en-US" dirty="0" smtClean="0"/>
              <a:t>Essential Skills for CT Core Coaches</a:t>
            </a:r>
            <a:endParaRPr lang="en-US" dirty="0"/>
          </a:p>
        </p:txBody>
      </p:sp>
      <p:sp>
        <p:nvSpPr>
          <p:cNvPr id="12" name="Footer Placeholder 11"/>
          <p:cNvSpPr>
            <a:spLocks noGrp="1"/>
          </p:cNvSpPr>
          <p:nvPr>
            <p:ph type="ftr" sz="quarter" idx="10"/>
          </p:nvPr>
        </p:nvSpPr>
        <p:spPr/>
        <p:txBody>
          <a:bodyPr/>
          <a:lstStyle/>
          <a:p>
            <a:r>
              <a:rPr lang="en-US" dirty="0" smtClean="0"/>
              <a:t> </a:t>
            </a:r>
            <a:endParaRPr lang="en-US" dirty="0"/>
          </a:p>
        </p:txBody>
      </p:sp>
      <p:sp>
        <p:nvSpPr>
          <p:cNvPr id="13" name="Slide Number Placeholder 12"/>
          <p:cNvSpPr>
            <a:spLocks noGrp="1"/>
          </p:cNvSpPr>
          <p:nvPr>
            <p:ph type="sldNum" sz="quarter" idx="11"/>
          </p:nvPr>
        </p:nvSpPr>
        <p:spPr/>
        <p:txBody>
          <a:bodyPr/>
          <a:lstStyle/>
          <a:p>
            <a:pPr algn="r"/>
            <a:fld id="{8D79BE21-F712-4A53-802B-F850200F0AA7}" type="slidenum">
              <a:rPr lang="en-US" smtClean="0"/>
              <a:pPr algn="r"/>
              <a:t>27</a:t>
            </a:fld>
            <a:endParaRPr lang="en-US" dirty="0"/>
          </a:p>
        </p:txBody>
      </p:sp>
    </p:spTree>
    <p:extLst>
      <p:ext uri="{BB962C8B-B14F-4D97-AF65-F5344CB8AC3E}">
        <p14:creationId xmlns:p14="http://schemas.microsoft.com/office/powerpoint/2010/main" val="317083350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8653" y="1044961"/>
            <a:ext cx="8153400" cy="4250394"/>
          </a:xfrm>
        </p:spPr>
        <p:txBody>
          <a:bodyPr/>
          <a:lstStyle/>
          <a:p>
            <a:pPr>
              <a:spcAft>
                <a:spcPts val="600"/>
              </a:spcAft>
            </a:pPr>
            <a:r>
              <a:rPr lang="en-US" sz="2700" dirty="0" smtClean="0"/>
              <a:t>Foster a safe environment that encourages risk taking and implementation of new processes and approaches</a:t>
            </a:r>
          </a:p>
          <a:p>
            <a:pPr>
              <a:spcAft>
                <a:spcPts val="600"/>
              </a:spcAft>
            </a:pPr>
            <a:r>
              <a:rPr lang="en-US" sz="2700" dirty="0" smtClean="0"/>
              <a:t>Provide opportunities to develop, practice, and reflect </a:t>
            </a:r>
          </a:p>
          <a:p>
            <a:pPr>
              <a:spcAft>
                <a:spcPts val="600"/>
              </a:spcAft>
            </a:pPr>
            <a:r>
              <a:rPr lang="en-US" sz="2700" dirty="0" smtClean="0"/>
              <a:t>Demonstrate sensitivity to individual needs and differences</a:t>
            </a:r>
          </a:p>
          <a:p>
            <a:pPr>
              <a:spcAft>
                <a:spcPts val="600"/>
              </a:spcAft>
            </a:pPr>
            <a:r>
              <a:rPr lang="en-US" sz="2700" dirty="0" smtClean="0"/>
              <a:t>Practice gradual release: Model, provide support and feedback, encourage independent use</a:t>
            </a:r>
          </a:p>
          <a:p>
            <a:pPr>
              <a:spcAft>
                <a:spcPts val="600"/>
              </a:spcAft>
            </a:pPr>
            <a:r>
              <a:rPr lang="en-US" sz="2700" dirty="0"/>
              <a:t>Recognize and celebrate success</a:t>
            </a:r>
          </a:p>
          <a:p>
            <a:endParaRPr lang="en-US" dirty="0"/>
          </a:p>
        </p:txBody>
      </p:sp>
      <p:sp>
        <p:nvSpPr>
          <p:cNvPr id="3" name="Title 2"/>
          <p:cNvSpPr>
            <a:spLocks noGrp="1"/>
          </p:cNvSpPr>
          <p:nvPr>
            <p:ph type="title"/>
          </p:nvPr>
        </p:nvSpPr>
        <p:spPr/>
        <p:txBody>
          <a:bodyPr/>
          <a:lstStyle/>
          <a:p>
            <a:r>
              <a:rPr lang="en-US" dirty="0" smtClean="0"/>
              <a:t>Increasing Capacity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4942" y="4217587"/>
            <a:ext cx="2473410" cy="1648940"/>
          </a:xfrm>
          <a:prstGeom prst="rect">
            <a:avLst/>
          </a:prstGeom>
        </p:spPr>
      </p:pic>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28</a:t>
            </a:fld>
            <a:endParaRPr lang="en-US" dirty="0"/>
          </a:p>
        </p:txBody>
      </p:sp>
    </p:spTree>
    <p:extLst>
      <p:ext uri="{BB962C8B-B14F-4D97-AF65-F5344CB8AC3E}">
        <p14:creationId xmlns:p14="http://schemas.microsoft.com/office/powerpoint/2010/main" val="4560816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Listening</a:t>
            </a:r>
            <a:endParaRPr lang="en-US" dirty="0"/>
          </a:p>
        </p:txBody>
      </p:sp>
      <p:sp>
        <p:nvSpPr>
          <p:cNvPr id="2" name="Content Placeholder 1"/>
          <p:cNvSpPr>
            <a:spLocks noGrp="1"/>
          </p:cNvSpPr>
          <p:nvPr>
            <p:ph type="body" sz="quarter" idx="10"/>
          </p:nvPr>
        </p:nvSpPr>
        <p:spPr>
          <a:xfrm>
            <a:off x="380999" y="1417320"/>
            <a:ext cx="8919411" cy="4856714"/>
          </a:xfrm>
        </p:spPr>
        <p:txBody>
          <a:bodyPr/>
          <a:lstStyle/>
          <a:p>
            <a:r>
              <a:rPr lang="en-US" sz="2800" dirty="0" smtClean="0"/>
              <a:t>Promoting a spirit of inquiry</a:t>
            </a:r>
          </a:p>
          <a:p>
            <a:r>
              <a:rPr lang="en-US" sz="2800" dirty="0" smtClean="0"/>
              <a:t>Pausing</a:t>
            </a:r>
          </a:p>
          <a:p>
            <a:r>
              <a:rPr lang="en-US" sz="2800" dirty="0" smtClean="0"/>
              <a:t>Paraphrasing</a:t>
            </a:r>
          </a:p>
          <a:p>
            <a:r>
              <a:rPr lang="en-US" sz="2800" dirty="0" smtClean="0"/>
              <a:t>Probing</a:t>
            </a:r>
          </a:p>
          <a:p>
            <a:r>
              <a:rPr lang="en-US" sz="2800" dirty="0" smtClean="0"/>
              <a:t>Putting ideas on the table</a:t>
            </a:r>
          </a:p>
          <a:p>
            <a:r>
              <a:rPr lang="en-US" sz="2800" dirty="0" smtClean="0"/>
              <a:t>Paying attention to self and others</a:t>
            </a:r>
          </a:p>
          <a:p>
            <a:r>
              <a:rPr lang="en-US" sz="2800" dirty="0" smtClean="0"/>
              <a:t>Presuming positive intentions</a:t>
            </a:r>
          </a:p>
          <a:p>
            <a:endParaRPr lang="en-US" sz="2800" dirty="0" smtClean="0"/>
          </a:p>
          <a:p>
            <a:pPr marL="0" indent="0">
              <a:buNone/>
            </a:pPr>
            <a:r>
              <a:rPr lang="en-US" sz="1800" dirty="0" smtClean="0"/>
              <a:t>from “Seven Norms of Collaboration”</a:t>
            </a:r>
          </a:p>
          <a:p>
            <a:pPr marL="0" indent="0">
              <a:buNone/>
            </a:pPr>
            <a:r>
              <a:rPr lang="en-US" sz="1800" dirty="0" smtClean="0"/>
              <a:t>http://www.thinkingcollaborative.com/norms-collaboration-toolkit/</a:t>
            </a:r>
          </a:p>
          <a:p>
            <a:pPr marL="0" indent="0">
              <a:buNone/>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27" y="1523999"/>
            <a:ext cx="2720546" cy="1940656"/>
          </a:xfrm>
          <a:prstGeom prst="rect">
            <a:avLst/>
          </a:prstGeom>
        </p:spPr>
      </p:pic>
      <p:sp>
        <p:nvSpPr>
          <p:cNvPr id="9" name="Footer Placeholder 8"/>
          <p:cNvSpPr>
            <a:spLocks noGrp="1"/>
          </p:cNvSpPr>
          <p:nvPr>
            <p:ph type="ftr" sz="quarter" idx="11"/>
          </p:nvPr>
        </p:nvSpPr>
        <p:spPr/>
        <p:txBody>
          <a:bodyPr/>
          <a:lstStyle/>
          <a:p>
            <a:r>
              <a:rPr lang="en-US" dirty="0" smtClean="0"/>
              <a:t> </a:t>
            </a:r>
            <a:endParaRPr lang="en-US" dirty="0"/>
          </a:p>
        </p:txBody>
      </p:sp>
      <p:sp>
        <p:nvSpPr>
          <p:cNvPr id="10" name="Slide Number Placeholder 9"/>
          <p:cNvSpPr>
            <a:spLocks noGrp="1"/>
          </p:cNvSpPr>
          <p:nvPr>
            <p:ph type="sldNum" sz="quarter" idx="12"/>
          </p:nvPr>
        </p:nvSpPr>
        <p:spPr/>
        <p:txBody>
          <a:bodyPr/>
          <a:lstStyle/>
          <a:p>
            <a:fld id="{EE3D4692-A625-460F-A072-DE10EEAA5719}" type="slidenum">
              <a:rPr lang="en-US" smtClean="0"/>
              <a:pPr/>
              <a:t>29</a:t>
            </a:fld>
            <a:endParaRPr lang="en-US" dirty="0"/>
          </a:p>
        </p:txBody>
      </p:sp>
    </p:spTree>
    <p:extLst>
      <p:ext uri="{BB962C8B-B14F-4D97-AF65-F5344CB8AC3E}">
        <p14:creationId xmlns:p14="http://schemas.microsoft.com/office/powerpoint/2010/main" val="38374616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84048" y="916373"/>
            <a:ext cx="8153400" cy="4972050"/>
          </a:xfrm>
        </p:spPr>
        <p:txBody>
          <a:bodyPr>
            <a:normAutofit fontScale="92500"/>
          </a:bodyPr>
          <a:lstStyle/>
          <a:p>
            <a:r>
              <a:rPr lang="en-US" dirty="0" smtClean="0"/>
              <a:t>Morning Session</a:t>
            </a:r>
          </a:p>
          <a:p>
            <a:pPr lvl="1"/>
            <a:r>
              <a:rPr lang="en-US" dirty="0" smtClean="0"/>
              <a:t>Opening Activities and Pre-Assessment</a:t>
            </a:r>
          </a:p>
          <a:p>
            <a:pPr lvl="1"/>
            <a:r>
              <a:rPr lang="en-US" dirty="0" smtClean="0"/>
              <a:t>Sharing Successes and Challenges</a:t>
            </a:r>
          </a:p>
          <a:p>
            <a:pPr lvl="1"/>
            <a:r>
              <a:rPr lang="en-US" dirty="0"/>
              <a:t>Supporting Teachers in the Change Process</a:t>
            </a:r>
          </a:p>
          <a:p>
            <a:pPr lvl="1"/>
            <a:r>
              <a:rPr lang="en-US" dirty="0" smtClean="0"/>
              <a:t>Assessing Written Curriculum with the EQuIP Rubric</a:t>
            </a:r>
          </a:p>
          <a:p>
            <a:pPr lvl="1"/>
            <a:r>
              <a:rPr lang="en-US" dirty="0"/>
              <a:t>Collaborative Examination of Student Work</a:t>
            </a:r>
          </a:p>
          <a:p>
            <a:r>
              <a:rPr lang="en-US" dirty="0" smtClean="0"/>
              <a:t>Afternoon Session</a:t>
            </a:r>
          </a:p>
          <a:p>
            <a:pPr lvl="1"/>
            <a:r>
              <a:rPr lang="en-US" dirty="0"/>
              <a:t>Using the Connecticut Core Standards “Look Fors” Guide</a:t>
            </a:r>
          </a:p>
          <a:p>
            <a:pPr lvl="1"/>
            <a:r>
              <a:rPr lang="en-US" dirty="0" smtClean="0"/>
              <a:t>Reflection and Planning</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a:t>
            </a:fld>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Assessing Your Active Listening Skills</a:t>
            </a:r>
            <a:endParaRPr lang="en-US" dirty="0"/>
          </a:p>
        </p:txBody>
      </p:sp>
      <p:sp>
        <p:nvSpPr>
          <p:cNvPr id="2" name="Content Placeholder 1"/>
          <p:cNvSpPr>
            <a:spLocks noGrp="1"/>
          </p:cNvSpPr>
          <p:nvPr>
            <p:ph type="body" sz="quarter" idx="10"/>
          </p:nvPr>
        </p:nvSpPr>
        <p:spPr>
          <a:xfrm>
            <a:off x="381000" y="1737053"/>
            <a:ext cx="8382000" cy="3841052"/>
          </a:xfrm>
        </p:spPr>
        <p:txBody>
          <a:bodyPr/>
          <a:lstStyle/>
          <a:p>
            <a:pPr marL="514350" indent="-514350">
              <a:buAutoNum type="arabicPeriod"/>
            </a:pPr>
            <a:r>
              <a:rPr lang="en-US" sz="3200" dirty="0" smtClean="0"/>
              <a:t>Read the </a:t>
            </a:r>
            <a:r>
              <a:rPr lang="en-US" sz="3200" i="1" dirty="0" smtClean="0"/>
              <a:t>Seven Norms of Collaboration</a:t>
            </a:r>
            <a:r>
              <a:rPr lang="en-US" sz="3200" dirty="0" smtClean="0"/>
              <a:t>.</a:t>
            </a:r>
          </a:p>
          <a:p>
            <a:pPr marL="514350" indent="-514350">
              <a:buAutoNum type="arabicPeriod"/>
            </a:pPr>
            <a:r>
              <a:rPr lang="en-US" sz="3200" dirty="0" smtClean="0"/>
              <a:t>Select one that you do well, and one that you would like to improve upon.</a:t>
            </a:r>
          </a:p>
          <a:p>
            <a:pPr marL="514350" indent="-514350">
              <a:buAutoNum type="arabicPeriod"/>
            </a:pPr>
            <a:r>
              <a:rPr lang="en-US" sz="3200" dirty="0" smtClean="0"/>
              <a:t>Pair with a neighbor and explain the norm that you do well and give an example, as well as the one you would like to improve upon.</a:t>
            </a:r>
          </a:p>
          <a:p>
            <a:pPr marL="514350" indent="-514350">
              <a:buAutoNum type="arabicPeriod"/>
            </a:pPr>
            <a:r>
              <a:rPr lang="en-US" sz="3200" dirty="0" smtClean="0"/>
              <a:t>Discuss with your table: Are there commonalities among your choices?</a:t>
            </a:r>
            <a:endParaRPr lang="en-US" sz="32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pPr algn="r"/>
            <a:fld id="{8D79BE21-F712-4A53-802B-F850200F0AA7}" type="slidenum">
              <a:rPr lang="en-US" smtClean="0"/>
              <a:pPr algn="r"/>
              <a:t>30</a:t>
            </a:fld>
            <a:endParaRPr lang="en-US" dirty="0"/>
          </a:p>
        </p:txBody>
      </p:sp>
      <p:sp>
        <p:nvSpPr>
          <p:cNvPr id="6" name="Rectangle 5"/>
          <p:cNvSpPr/>
          <p:nvPr/>
        </p:nvSpPr>
        <p:spPr>
          <a:xfrm>
            <a:off x="288077" y="971117"/>
            <a:ext cx="3610155" cy="707886"/>
          </a:xfrm>
          <a:prstGeom prst="rect">
            <a:avLst/>
          </a:prstGeom>
          <a:noFill/>
        </p:spPr>
        <p:txBody>
          <a:bodyPr wrap="non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Think-Pair-Share</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pic>
        <p:nvPicPr>
          <p:cNvPr id="7" name="Picture 5" descr="Picture10.png"/>
          <p:cNvPicPr>
            <a:picLocks noChangeAspect="1"/>
          </p:cNvPicPr>
          <p:nvPr/>
        </p:nvPicPr>
        <p:blipFill>
          <a:blip r:embed="rId3" cstate="print"/>
          <a:srcRect/>
          <a:stretch>
            <a:fillRect/>
          </a:stretch>
        </p:blipFill>
        <p:spPr bwMode="auto">
          <a:xfrm>
            <a:off x="6322380" y="5605272"/>
            <a:ext cx="855322" cy="932688"/>
          </a:xfrm>
          <a:prstGeom prst="rect">
            <a:avLst/>
          </a:prstGeom>
          <a:noFill/>
          <a:ln w="9525">
            <a:noFill/>
            <a:miter lim="800000"/>
            <a:headEnd/>
            <a:tailEnd/>
          </a:ln>
        </p:spPr>
      </p:pic>
      <p:sp>
        <p:nvSpPr>
          <p:cNvPr id="8" name="TextBox 7"/>
          <p:cNvSpPr txBox="1"/>
          <p:nvPr/>
        </p:nvSpPr>
        <p:spPr>
          <a:xfrm>
            <a:off x="6283743" y="5578105"/>
            <a:ext cx="1201904" cy="369332"/>
          </a:xfrm>
          <a:prstGeom prst="rect">
            <a:avLst/>
          </a:prstGeom>
          <a:noFill/>
        </p:spPr>
        <p:txBody>
          <a:bodyPr wrap="square" rtlCol="0">
            <a:spAutoFit/>
          </a:bodyPr>
          <a:lstStyle/>
          <a:p>
            <a:r>
              <a:rPr lang="en-US" dirty="0" smtClean="0"/>
              <a:t>Page 12</a:t>
            </a:r>
            <a:endParaRPr lang="en-US" dirty="0"/>
          </a:p>
        </p:txBody>
      </p:sp>
    </p:spTree>
    <p:extLst>
      <p:ext uri="{BB962C8B-B14F-4D97-AF65-F5344CB8AC3E}">
        <p14:creationId xmlns:p14="http://schemas.microsoft.com/office/powerpoint/2010/main" val="21050512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0693"/>
            <a:ext cx="8153400" cy="6569491"/>
          </a:xfrm>
        </p:spPr>
        <p:txBody>
          <a:bodyPr/>
          <a:lstStyle/>
          <a:p>
            <a:r>
              <a:rPr lang="en-US" sz="2700" dirty="0" smtClean="0"/>
              <a:t>What events could have happened that…?</a:t>
            </a:r>
          </a:p>
          <a:p>
            <a:r>
              <a:rPr lang="en-US" sz="2700" dirty="0" smtClean="0"/>
              <a:t>What are some ways to compare….?</a:t>
            </a:r>
          </a:p>
          <a:p>
            <a:r>
              <a:rPr lang="en-US" sz="2700" dirty="0" smtClean="0"/>
              <a:t>What was the turning point…?</a:t>
            </a:r>
          </a:p>
          <a:p>
            <a:r>
              <a:rPr lang="en-US" sz="2700" dirty="0" smtClean="0"/>
              <a:t>What evidence supports…?</a:t>
            </a:r>
          </a:p>
          <a:p>
            <a:r>
              <a:rPr lang="en-US" sz="2700" dirty="0" smtClean="0"/>
              <a:t>What changes would you make …?</a:t>
            </a:r>
          </a:p>
          <a:p>
            <a:r>
              <a:rPr lang="en-US" sz="2700" dirty="0" smtClean="0"/>
              <a:t>How would you prioritize…?</a:t>
            </a:r>
          </a:p>
          <a:p>
            <a:r>
              <a:rPr lang="en-US" sz="2700" dirty="0" smtClean="0"/>
              <a:t>What conclusions can you draw…?</a:t>
            </a:r>
          </a:p>
          <a:p>
            <a:r>
              <a:rPr lang="en-US" sz="2700" dirty="0" smtClean="0"/>
              <a:t>What happened after…?</a:t>
            </a:r>
          </a:p>
          <a:p>
            <a:r>
              <a:rPr lang="en-US" sz="2700" dirty="0" smtClean="0"/>
              <a:t>What would happen if…?</a:t>
            </a:r>
          </a:p>
          <a:p>
            <a:r>
              <a:rPr lang="en-US" sz="2700" dirty="0" smtClean="0"/>
              <a:t>Based on your previous experiences, how might…?</a:t>
            </a:r>
          </a:p>
          <a:p>
            <a:r>
              <a:rPr lang="en-US" sz="2700" dirty="0" smtClean="0"/>
              <a:t>What are some reasons this was successful…?</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Thoughtful and Reflective Questioning</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31</a:t>
            </a:fld>
            <a:endParaRPr lang="en-US" dirty="0"/>
          </a:p>
        </p:txBody>
      </p:sp>
    </p:spTree>
    <p:extLst>
      <p:ext uri="{BB962C8B-B14F-4D97-AF65-F5344CB8AC3E}">
        <p14:creationId xmlns:p14="http://schemas.microsoft.com/office/powerpoint/2010/main" val="373255505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Effective Feedback</a:t>
            </a:r>
            <a:endParaRPr lang="en-US" dirty="0"/>
          </a:p>
        </p:txBody>
      </p:sp>
      <p:sp>
        <p:nvSpPr>
          <p:cNvPr id="3" name="Content Placeholder 2"/>
          <p:cNvSpPr>
            <a:spLocks noGrp="1"/>
          </p:cNvSpPr>
          <p:nvPr>
            <p:ph idx="1"/>
          </p:nvPr>
        </p:nvSpPr>
        <p:spPr>
          <a:xfrm>
            <a:off x="384048" y="1417321"/>
            <a:ext cx="8153400" cy="4203191"/>
          </a:xfrm>
        </p:spPr>
        <p:txBody>
          <a:bodyPr/>
          <a:lstStyle/>
          <a:p>
            <a:r>
              <a:rPr lang="en-US" dirty="0" smtClean="0"/>
              <a:t>Goal-referenced </a:t>
            </a:r>
          </a:p>
          <a:p>
            <a:r>
              <a:rPr lang="en-US" dirty="0" smtClean="0"/>
              <a:t>Tangible </a:t>
            </a:r>
            <a:r>
              <a:rPr lang="en-US" dirty="0"/>
              <a:t>and </a:t>
            </a:r>
            <a:r>
              <a:rPr lang="en-US" dirty="0" smtClean="0"/>
              <a:t>transparent </a:t>
            </a:r>
          </a:p>
          <a:p>
            <a:r>
              <a:rPr lang="en-US" dirty="0"/>
              <a:t>A</a:t>
            </a:r>
            <a:r>
              <a:rPr lang="en-US" dirty="0" smtClean="0"/>
              <a:t>ctionable</a:t>
            </a:r>
          </a:p>
          <a:p>
            <a:r>
              <a:rPr lang="en-US" dirty="0"/>
              <a:t>U</a:t>
            </a:r>
            <a:r>
              <a:rPr lang="en-US" dirty="0" smtClean="0"/>
              <a:t>ser-friendly </a:t>
            </a:r>
          </a:p>
          <a:p>
            <a:r>
              <a:rPr lang="en-US" dirty="0" smtClean="0"/>
              <a:t>Timely</a:t>
            </a:r>
          </a:p>
          <a:p>
            <a:r>
              <a:rPr lang="en-US" dirty="0" smtClean="0"/>
              <a:t>Ongoing</a:t>
            </a:r>
          </a:p>
          <a:p>
            <a:r>
              <a:rPr lang="en-US" dirty="0" smtClean="0"/>
              <a:t>Consistent</a:t>
            </a:r>
          </a:p>
          <a:p>
            <a:pPr marL="0" indent="0">
              <a:buNone/>
            </a:pPr>
            <a:r>
              <a:rPr lang="en-US" dirty="0"/>
              <a:t>	</a:t>
            </a:r>
            <a:r>
              <a:rPr lang="en-US" dirty="0" smtClean="0"/>
              <a:t>			-</a:t>
            </a:r>
            <a:r>
              <a:rPr lang="en-US" sz="1800" dirty="0" smtClean="0"/>
              <a:t>Grant Wiggins (2012)</a:t>
            </a:r>
          </a:p>
          <a:p>
            <a:pPr marL="2171700" lvl="5" indent="0">
              <a:buNone/>
            </a:pP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469" y="1439830"/>
            <a:ext cx="3567015" cy="3404878"/>
          </a:xfrm>
          <a:prstGeom prst="rect">
            <a:avLst/>
          </a:prstGeom>
        </p:spPr>
      </p:pic>
      <p:sp>
        <p:nvSpPr>
          <p:cNvPr id="6" name="Footer Placeholder 5"/>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32</a:t>
            </a:fld>
            <a:endParaRPr lang="en-US" dirty="0"/>
          </a:p>
        </p:txBody>
      </p:sp>
    </p:spTree>
    <p:extLst>
      <p:ext uri="{BB962C8B-B14F-4D97-AF65-F5344CB8AC3E}">
        <p14:creationId xmlns:p14="http://schemas.microsoft.com/office/powerpoint/2010/main" val="3884080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Language</a:t>
            </a:r>
            <a:endParaRPr lang="en-US" dirty="0"/>
          </a:p>
        </p:txBody>
      </p:sp>
      <p:sp>
        <p:nvSpPr>
          <p:cNvPr id="3" name="Content Placeholder 2"/>
          <p:cNvSpPr>
            <a:spLocks noGrp="1"/>
          </p:cNvSpPr>
          <p:nvPr>
            <p:ph idx="1"/>
          </p:nvPr>
        </p:nvSpPr>
        <p:spPr>
          <a:xfrm>
            <a:off x="421370" y="1100079"/>
            <a:ext cx="8153400" cy="3973033"/>
          </a:xfrm>
        </p:spPr>
        <p:txBody>
          <a:bodyPr/>
          <a:lstStyle/>
          <a:p>
            <a:r>
              <a:rPr lang="en-US" dirty="0" smtClean="0"/>
              <a:t>Be Specific</a:t>
            </a:r>
          </a:p>
          <a:p>
            <a:r>
              <a:rPr lang="en-US" dirty="0" smtClean="0"/>
              <a:t>Avoid evaluative judgments</a:t>
            </a:r>
          </a:p>
          <a:p>
            <a:r>
              <a:rPr lang="en-US" dirty="0" smtClean="0"/>
              <a:t>Keep it objective and low-inference</a:t>
            </a:r>
          </a:p>
          <a:p>
            <a:r>
              <a:rPr lang="en-US" dirty="0" smtClean="0"/>
              <a:t>Targeted and selective</a:t>
            </a:r>
          </a:p>
          <a:p>
            <a:r>
              <a:rPr lang="en-US" dirty="0" smtClean="0"/>
              <a:t>Invite reflection</a:t>
            </a:r>
          </a:p>
          <a:p>
            <a:pPr lvl="1"/>
            <a:r>
              <a:rPr lang="en-US" dirty="0" smtClean="0">
                <a:solidFill>
                  <a:schemeClr val="accent3"/>
                </a:solidFill>
              </a:rPr>
              <a:t>I noticed…</a:t>
            </a:r>
          </a:p>
          <a:p>
            <a:pPr lvl="1"/>
            <a:r>
              <a:rPr lang="en-US" dirty="0" smtClean="0">
                <a:solidFill>
                  <a:schemeClr val="accent3"/>
                </a:solidFill>
              </a:rPr>
              <a:t>I heard…</a:t>
            </a:r>
          </a:p>
          <a:p>
            <a:pPr lvl="1"/>
            <a:r>
              <a:rPr lang="en-US" dirty="0" smtClean="0">
                <a:solidFill>
                  <a:schemeClr val="accent3"/>
                </a:solidFill>
              </a:rPr>
              <a:t>I felt this when I saw or heard this…</a:t>
            </a:r>
          </a:p>
          <a:p>
            <a:pPr lvl="1"/>
            <a:r>
              <a:rPr lang="en-US" dirty="0" smtClean="0">
                <a:solidFill>
                  <a:schemeClr val="accent3"/>
                </a:solidFill>
              </a:rPr>
              <a:t>I wonder…</a:t>
            </a:r>
          </a:p>
          <a:p>
            <a:pPr lvl="1"/>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658" y="2623668"/>
            <a:ext cx="2500602" cy="1873110"/>
          </a:xfrm>
          <a:prstGeom prst="rect">
            <a:avLst/>
          </a:prstGeom>
        </p:spPr>
      </p:pic>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33</a:t>
            </a:fld>
            <a:endParaRPr lang="en-US" dirty="0"/>
          </a:p>
        </p:txBody>
      </p:sp>
    </p:spTree>
    <p:extLst>
      <p:ext uri="{BB962C8B-B14F-4D97-AF65-F5344CB8AC3E}">
        <p14:creationId xmlns:p14="http://schemas.microsoft.com/office/powerpoint/2010/main" val="24251849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42966" y="153652"/>
            <a:ext cx="8153400" cy="1066800"/>
          </a:xfrm>
        </p:spPr>
        <p:txBody>
          <a:bodyPr>
            <a:noAutofit/>
          </a:bodyPr>
          <a:lstStyle/>
          <a:p>
            <a:r>
              <a:rPr lang="en-US" sz="4000" dirty="0" smtClean="0"/>
              <a:t>Activity 2:</a:t>
            </a:r>
            <a:br>
              <a:rPr lang="en-US" sz="4000" dirty="0" smtClean="0"/>
            </a:br>
            <a:r>
              <a:rPr lang="en-US" dirty="0"/>
              <a:t>Supporting Teachers in the Change Process</a:t>
            </a:r>
            <a:endParaRPr lang="en-US" sz="4000" dirty="0" smtClean="0"/>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34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5949256"/>
              </p:ext>
            </p:extLst>
          </p:nvPr>
        </p:nvGraphicFramePr>
        <p:xfrm>
          <a:off x="513871" y="1274438"/>
          <a:ext cx="8471633" cy="412238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471633"/>
              </a:tblGrid>
              <a:tr h="418107">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200" u="none" strike="noStrike" cap="none" normalizeH="0" baseline="0" dirty="0" smtClean="0">
                          <a:ln>
                            <a:noFill/>
                          </a:ln>
                          <a:effectLst/>
                        </a:rPr>
                        <a:t>Activity </a:t>
                      </a:r>
                      <a:r>
                        <a:rPr kumimoji="0" lang="en-US" sz="2200" u="none" strike="noStrike" cap="none" normalizeH="0" baseline="0" dirty="0" smtClean="0">
                          <a:ln>
                            <a:noFill/>
                          </a:ln>
                          <a:solidFill>
                            <a:schemeClr val="bg1"/>
                          </a:solidFill>
                          <a:effectLst/>
                        </a:rPr>
                        <a:t>2b: </a:t>
                      </a:r>
                      <a:r>
                        <a:rPr lang="en-US" sz="2200" b="1" kern="1200" dirty="0" smtClean="0">
                          <a:solidFill>
                            <a:schemeClr val="lt1"/>
                          </a:solidFill>
                          <a:effectLst/>
                          <a:latin typeface="+mn-lt"/>
                          <a:ea typeface="+mn-ea"/>
                          <a:cs typeface="+mn-cs"/>
                        </a:rPr>
                        <a:t>Providing Effective Feedback</a:t>
                      </a:r>
                      <a:endParaRPr lang="en-US" sz="2200" kern="1200" dirty="0" smtClean="0">
                        <a:solidFill>
                          <a:schemeClr val="bg1"/>
                        </a:solidFill>
                        <a:effectLst/>
                        <a:latin typeface="+mn-lt"/>
                        <a:ea typeface="+mn-ea"/>
                        <a:cs typeface="+mn-cs"/>
                      </a:endParaRPr>
                    </a:p>
                  </a:txBody>
                  <a:tcPr marT="45712" marB="45712" horzOverflow="overflow"/>
                </a:tc>
              </a:tr>
              <a:tr h="3631228">
                <a:tc>
                  <a:txBody>
                    <a:bodyPr/>
                    <a:lstStyle/>
                    <a:p>
                      <a:pPr marL="457200" lvl="0" indent="-457200">
                        <a:buAutoNum type="arabicPeriod"/>
                      </a:pPr>
                      <a:r>
                        <a:rPr lang="en-US" sz="2150" kern="1200" baseline="0" dirty="0" smtClean="0">
                          <a:solidFill>
                            <a:schemeClr val="dk1"/>
                          </a:solidFill>
                          <a:effectLst/>
                          <a:latin typeface="+mn-lt"/>
                          <a:ea typeface="+mn-ea"/>
                          <a:cs typeface="+mn-cs"/>
                        </a:rPr>
                        <a:t>Locate the Essential Skills for Coaches in Action handout on page 14 of your Participant Guide.  </a:t>
                      </a:r>
                    </a:p>
                    <a:p>
                      <a:pPr marL="457200" lvl="0" indent="-457200">
                        <a:buAutoNum type="arabicPeriod"/>
                      </a:pPr>
                      <a:r>
                        <a:rPr lang="en-US" sz="2150" kern="1200" dirty="0" smtClean="0">
                          <a:solidFill>
                            <a:schemeClr val="dk1"/>
                          </a:solidFill>
                          <a:effectLst/>
                          <a:latin typeface="+mn-lt"/>
                          <a:ea typeface="+mn-ea"/>
                          <a:cs typeface="+mn-cs"/>
                        </a:rPr>
                        <a:t>Watch the video o</a:t>
                      </a:r>
                      <a:r>
                        <a:rPr lang="en-US" sz="2150" kern="1200" baseline="0" dirty="0" smtClean="0">
                          <a:solidFill>
                            <a:schemeClr val="dk1"/>
                          </a:solidFill>
                          <a:effectLst/>
                          <a:latin typeface="+mn-lt"/>
                          <a:ea typeface="+mn-ea"/>
                          <a:cs typeface="+mn-cs"/>
                        </a:rPr>
                        <a:t>f a coaching session. Using the </a:t>
                      </a:r>
                      <a:r>
                        <a:rPr lang="en-US" sz="2150" i="1" kern="1200" dirty="0" smtClean="0">
                          <a:solidFill>
                            <a:schemeClr val="dk1"/>
                          </a:solidFill>
                          <a:effectLst/>
                          <a:latin typeface="+mn-lt"/>
                          <a:ea typeface="+mn-ea"/>
                          <a:cs typeface="+mn-cs"/>
                        </a:rPr>
                        <a:t>Essential Skills for Coaches</a:t>
                      </a:r>
                      <a:r>
                        <a:rPr lang="en-US" sz="2150" kern="1200" dirty="0" smtClean="0">
                          <a:solidFill>
                            <a:schemeClr val="dk1"/>
                          </a:solidFill>
                          <a:effectLst/>
                          <a:latin typeface="+mn-lt"/>
                          <a:ea typeface="+mn-ea"/>
                          <a:cs typeface="+mn-cs"/>
                        </a:rPr>
                        <a:t> </a:t>
                      </a:r>
                      <a:r>
                        <a:rPr lang="en-US" sz="2150" i="1" kern="1200" dirty="0" smtClean="0">
                          <a:solidFill>
                            <a:schemeClr val="dk1"/>
                          </a:solidFill>
                          <a:effectLst/>
                          <a:latin typeface="+mn-lt"/>
                          <a:ea typeface="+mn-ea"/>
                          <a:cs typeface="+mn-cs"/>
                        </a:rPr>
                        <a:t>in Action</a:t>
                      </a:r>
                      <a:r>
                        <a:rPr lang="en-US" sz="2150" kern="1200" baseline="0" dirty="0" smtClean="0">
                          <a:solidFill>
                            <a:schemeClr val="dk1"/>
                          </a:solidFill>
                          <a:effectLst/>
                          <a:latin typeface="+mn-lt"/>
                          <a:ea typeface="+mn-ea"/>
                          <a:cs typeface="+mn-cs"/>
                        </a:rPr>
                        <a:t>, notice the various skills the coach uses during the session.  </a:t>
                      </a:r>
                    </a:p>
                    <a:p>
                      <a:pPr marL="457200" lvl="0" indent="-457200">
                        <a:buAutoNum type="arabicPeriod"/>
                      </a:pPr>
                      <a:r>
                        <a:rPr lang="en-US" sz="2150" kern="1200" baseline="0" dirty="0" smtClean="0">
                          <a:solidFill>
                            <a:schemeClr val="dk1"/>
                          </a:solidFill>
                          <a:effectLst/>
                          <a:latin typeface="+mn-lt"/>
                          <a:ea typeface="+mn-ea"/>
                          <a:cs typeface="+mn-cs"/>
                        </a:rPr>
                        <a:t>Write down different areas of the coaching session that provide evidence of the essential skills. </a:t>
                      </a:r>
                    </a:p>
                    <a:p>
                      <a:pPr marL="457200" lvl="0" indent="-457200">
                        <a:buAutoNum type="arabicPeriod"/>
                      </a:pPr>
                      <a:r>
                        <a:rPr lang="en-US" sz="2150" kern="1200" baseline="0" dirty="0" smtClean="0">
                          <a:solidFill>
                            <a:schemeClr val="dk1"/>
                          </a:solidFill>
                          <a:effectLst/>
                          <a:latin typeface="+mn-lt"/>
                          <a:ea typeface="+mn-ea"/>
                          <a:cs typeface="+mn-cs"/>
                        </a:rPr>
                        <a:t>After watching the video, discuss in your group skills that the coach effectively used during the session. Include in your discussions, ‘missed opportunities’ that would have made for a stronger coaching conference.</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895846" y="5847588"/>
            <a:ext cx="855322" cy="932688"/>
          </a:xfrm>
          <a:prstGeom prst="rect">
            <a:avLst/>
          </a:prstGeom>
          <a:noFill/>
          <a:ln w="9525">
            <a:noFill/>
            <a:miter lim="800000"/>
            <a:headEnd/>
            <a:tailEnd/>
          </a:ln>
        </p:spPr>
      </p:pic>
      <p:sp>
        <p:nvSpPr>
          <p:cNvPr id="4" name="Rectangle 3"/>
          <p:cNvSpPr/>
          <p:nvPr/>
        </p:nvSpPr>
        <p:spPr>
          <a:xfrm>
            <a:off x="6848702" y="5851325"/>
            <a:ext cx="918393" cy="369332"/>
          </a:xfrm>
          <a:prstGeom prst="rect">
            <a:avLst/>
          </a:prstGeom>
        </p:spPr>
        <p:txBody>
          <a:bodyPr wrap="none">
            <a:spAutoFit/>
          </a:bodyPr>
          <a:lstStyle/>
          <a:p>
            <a:pPr algn="ctr">
              <a:buFont typeface="Arial" charset="0"/>
              <a:buNone/>
            </a:pPr>
            <a:r>
              <a:rPr lang="en-US" dirty="0" smtClean="0"/>
              <a:t>Page 14</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
        <p:nvSpPr>
          <p:cNvPr id="9" name="Rectangle 8"/>
          <p:cNvSpPr/>
          <p:nvPr/>
        </p:nvSpPr>
        <p:spPr>
          <a:xfrm>
            <a:off x="599619" y="5435298"/>
            <a:ext cx="6955536" cy="584775"/>
          </a:xfrm>
          <a:prstGeom prst="rect">
            <a:avLst/>
          </a:prstGeom>
        </p:spPr>
        <p:txBody>
          <a:bodyPr wrap="square">
            <a:spAutoFit/>
          </a:bodyPr>
          <a:lstStyle/>
          <a:p>
            <a:pPr marR="0" lvl="0">
              <a:buClr>
                <a:srgbClr val="76923C"/>
              </a:buClr>
            </a:pPr>
            <a:r>
              <a:rPr lang="en-US" sz="1600" dirty="0" smtClean="0">
                <a:latin typeface="Calibri" panose="020F0502020204030204" pitchFamily="34" charset="0"/>
                <a:cs typeface="Times New Roman" panose="02020603050405020304" pitchFamily="18" charset="0"/>
              </a:rPr>
              <a:t>Video: </a:t>
            </a:r>
            <a:r>
              <a:rPr lang="en-US" sz="1600" i="1" dirty="0" smtClean="0">
                <a:latin typeface="Calibri" panose="020F0502020204030204" pitchFamily="34" charset="0"/>
                <a:cs typeface="Times New Roman" panose="02020603050405020304" pitchFamily="18" charset="0"/>
              </a:rPr>
              <a:t>Observation </a:t>
            </a:r>
            <a:r>
              <a:rPr lang="en-US" sz="1600" i="1" dirty="0">
                <a:latin typeface="Calibri" panose="020F0502020204030204" pitchFamily="34" charset="0"/>
                <a:cs typeface="Times New Roman" panose="02020603050405020304" pitchFamily="18" charset="0"/>
              </a:rPr>
              <a:t>and Feedback: Probing to Identify the Problem</a:t>
            </a:r>
            <a:r>
              <a:rPr lang="en-US" sz="1600" dirty="0">
                <a:latin typeface="Calibri" panose="020F0502020204030204" pitchFamily="34" charset="0"/>
                <a:cs typeface="Times New Roman" panose="02020603050405020304" pitchFamily="18" charset="0"/>
              </a:rPr>
              <a:t> (2012). Retrieved from </a:t>
            </a:r>
            <a:r>
              <a:rPr lang="en-US" sz="1600" dirty="0">
                <a:solidFill>
                  <a:srgbClr val="0000FF"/>
                </a:solidFill>
                <a:latin typeface="Calibri" panose="020F0502020204030204" pitchFamily="34" charset="0"/>
                <a:cs typeface="Times New Roman" panose="02020603050405020304" pitchFamily="18" charset="0"/>
                <a:hlinkClick r:id="rId6"/>
              </a:rPr>
              <a:t>https://www.youtube.com/watch?v=bBeNs1Q2kXk</a:t>
            </a:r>
            <a:endParaRPr lang="en-US" sz="160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3419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6" name="Slide Number Placeholder 5"/>
          <p:cNvSpPr>
            <a:spLocks noGrp="1"/>
          </p:cNvSpPr>
          <p:nvPr>
            <p:ph type="sldNum" sz="quarter" idx="11"/>
          </p:nvPr>
        </p:nvSpPr>
        <p:spPr/>
        <p:txBody>
          <a:bodyPr/>
          <a:lstStyle/>
          <a:p>
            <a:fld id="{EE3D4692-A625-460F-A072-DE10EEAA5719}" type="slidenum">
              <a:rPr lang="en-US" smtClean="0"/>
              <a:pPr/>
              <a:t>35</a:t>
            </a:fld>
            <a:endParaRPr lang="en-US" dirty="0"/>
          </a:p>
        </p:txBody>
      </p:sp>
      <p:sp>
        <p:nvSpPr>
          <p:cNvPr id="79874" name="Title 2"/>
          <p:cNvSpPr>
            <a:spLocks noGrp="1"/>
          </p:cNvSpPr>
          <p:nvPr>
            <p:ph type="title" idx="4294967295"/>
          </p:nvPr>
        </p:nvSpPr>
        <p:spPr>
          <a:xfrm>
            <a:off x="3705884" y="2183877"/>
            <a:ext cx="3548062" cy="444500"/>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6116210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36</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507055984"/>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27842" y="4594382"/>
            <a:ext cx="3811422" cy="461665"/>
          </a:xfrm>
          <a:prstGeom prst="rect">
            <a:avLst/>
          </a:prstGeom>
          <a:noFill/>
        </p:spPr>
        <p:txBody>
          <a:bodyPr wrap="square" rtlCol="0">
            <a:spAutoFit/>
          </a:bodyPr>
          <a:lstStyle/>
          <a:p>
            <a:pPr lvl="0"/>
            <a:r>
              <a:rPr lang="en-US" sz="2400" dirty="0"/>
              <a:t> Classroom “Look Fors”</a:t>
            </a:r>
          </a:p>
        </p:txBody>
      </p:sp>
    </p:spTree>
    <p:extLst>
      <p:ext uri="{BB962C8B-B14F-4D97-AF65-F5344CB8AC3E}">
        <p14:creationId xmlns:p14="http://schemas.microsoft.com/office/powerpoint/2010/main" val="382322120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3</a:t>
            </a:r>
          </a:p>
        </p:txBody>
      </p:sp>
      <p:sp>
        <p:nvSpPr>
          <p:cNvPr id="4" name="Text Placeholder 3"/>
          <p:cNvSpPr>
            <a:spLocks noGrp="1"/>
          </p:cNvSpPr>
          <p:nvPr>
            <p:ph type="body" idx="1"/>
          </p:nvPr>
        </p:nvSpPr>
        <p:spPr>
          <a:xfrm>
            <a:off x="623888" y="4257858"/>
            <a:ext cx="7886700" cy="886397"/>
          </a:xfrm>
        </p:spPr>
        <p:txBody>
          <a:bodyPr/>
          <a:lstStyle/>
          <a:p>
            <a:r>
              <a:rPr lang="en-US" sz="3200" dirty="0" smtClean="0"/>
              <a:t>Assessing Written Curriculum with the EQuIP Rubric</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37</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917082" y="5285195"/>
            <a:ext cx="855322" cy="932688"/>
          </a:xfrm>
          <a:prstGeom prst="rect">
            <a:avLst/>
          </a:prstGeom>
          <a:noFill/>
          <a:ln w="9525">
            <a:noFill/>
            <a:miter lim="800000"/>
            <a:headEnd/>
            <a:tailEnd/>
          </a:ln>
        </p:spPr>
      </p:pic>
      <p:sp>
        <p:nvSpPr>
          <p:cNvPr id="2" name="TextBox 1"/>
          <p:cNvSpPr txBox="1"/>
          <p:nvPr/>
        </p:nvSpPr>
        <p:spPr>
          <a:xfrm>
            <a:off x="897146" y="5285195"/>
            <a:ext cx="1052422" cy="369332"/>
          </a:xfrm>
          <a:prstGeom prst="rect">
            <a:avLst/>
          </a:prstGeom>
          <a:noFill/>
        </p:spPr>
        <p:txBody>
          <a:bodyPr wrap="square" rtlCol="0">
            <a:spAutoFit/>
          </a:bodyPr>
          <a:lstStyle/>
          <a:p>
            <a:r>
              <a:rPr lang="en-US" dirty="0" smtClean="0"/>
              <a:t>Page 17</a:t>
            </a:r>
            <a:endParaRPr lang="en-US" dirty="0"/>
          </a:p>
        </p:txBody>
      </p:sp>
    </p:spTree>
    <p:extLst>
      <p:ext uri="{BB962C8B-B14F-4D97-AF65-F5344CB8AC3E}">
        <p14:creationId xmlns:p14="http://schemas.microsoft.com/office/powerpoint/2010/main" val="17186084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Content Placeholder 1"/>
          <p:cNvSpPr>
            <a:spLocks noGrp="1"/>
          </p:cNvSpPr>
          <p:nvPr>
            <p:ph idx="4294967295"/>
          </p:nvPr>
        </p:nvSpPr>
        <p:spPr>
          <a:xfrm>
            <a:off x="495300" y="1500447"/>
            <a:ext cx="8153400" cy="1317284"/>
          </a:xfrm>
          <a:prstGeom prst="rect">
            <a:avLst/>
          </a:prstGeom>
        </p:spPr>
        <p:txBody>
          <a:bodyPr/>
          <a:lstStyle/>
          <a:p>
            <a:pPr algn="ctr">
              <a:buFont typeface="Arial" charset="0"/>
              <a:buNone/>
            </a:pPr>
            <a:r>
              <a:rPr lang="en-US" sz="2800" b="1" dirty="0" smtClean="0">
                <a:solidFill>
                  <a:schemeClr val="accent4"/>
                </a:solidFill>
              </a:rPr>
              <a:t>How well does the unit or lesson align with the Connecticut Core Standards for ELA &amp; Literacy?</a:t>
            </a:r>
          </a:p>
          <a:p>
            <a:pPr>
              <a:buFont typeface="Arial" charset="0"/>
              <a:buNone/>
            </a:pPr>
            <a:endParaRPr lang="en-US" dirty="0"/>
          </a:p>
        </p:txBody>
      </p:sp>
      <p:sp>
        <p:nvSpPr>
          <p:cNvPr id="79874" name="Title 2"/>
          <p:cNvSpPr>
            <a:spLocks noGrp="1"/>
          </p:cNvSpPr>
          <p:nvPr>
            <p:ph type="title"/>
          </p:nvPr>
        </p:nvSpPr>
        <p:spPr/>
        <p:txBody>
          <a:bodyPr>
            <a:normAutofit/>
          </a:bodyPr>
          <a:lstStyle/>
          <a:p>
            <a:r>
              <a:rPr sz="4000" dirty="0" smtClean="0"/>
              <a:t>Ensuring Alignment with the EQuIP Rubric</a:t>
            </a:r>
            <a:endParaRPr sz="4000" dirty="0"/>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lgn="r"/>
            <a:fld id="{20099F9E-7CDF-8843-8E66-C41354B2D756}" type="slidenum">
              <a:rPr lang="en-US" smtClean="0"/>
              <a:pPr algn="r"/>
              <a:t>38</a:t>
            </a:fld>
            <a:endParaRPr lang="en-US" dirty="0"/>
          </a:p>
        </p:txBody>
      </p:sp>
      <p:graphicFrame>
        <p:nvGraphicFramePr>
          <p:cNvPr id="5" name="Diagram 4"/>
          <p:cNvGraphicFramePr/>
          <p:nvPr>
            <p:extLst>
              <p:ext uri="{D42A27DB-BD31-4B8C-83A1-F6EECF244321}">
                <p14:modId xmlns:p14="http://schemas.microsoft.com/office/powerpoint/2010/main" val="1771282929"/>
              </p:ext>
            </p:extLst>
          </p:nvPr>
        </p:nvGraphicFramePr>
        <p:xfrm>
          <a:off x="765048" y="2387600"/>
          <a:ext cx="7772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94608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1653195"/>
            <a:ext cx="7846927" cy="3957854"/>
          </a:xfrm>
          <a:prstGeom prst="rect">
            <a:avLst/>
          </a:prstGeom>
        </p:spPr>
      </p:pic>
      <p:sp>
        <p:nvSpPr>
          <p:cNvPr id="40963" name="Title 1"/>
          <p:cNvSpPr>
            <a:spLocks noGrp="1"/>
          </p:cNvSpPr>
          <p:nvPr>
            <p:ph type="title"/>
          </p:nvPr>
        </p:nvSpPr>
        <p:spPr>
          <a:xfrm>
            <a:off x="381000" y="230188"/>
            <a:ext cx="8646622" cy="1049972"/>
          </a:xfrm>
        </p:spPr>
        <p:txBody>
          <a:bodyPr>
            <a:noAutofit/>
          </a:bodyPr>
          <a:lstStyle/>
          <a:p>
            <a:r>
              <a:rPr lang="en-US" sz="3600" dirty="0"/>
              <a:t>The Rubric Organizes Criteria That Describe Quality Lessons/Units</a:t>
            </a:r>
          </a:p>
        </p:txBody>
      </p:sp>
      <p:sp>
        <p:nvSpPr>
          <p:cNvPr id="5" name="TextBox 4"/>
          <p:cNvSpPr txBox="1"/>
          <p:nvPr/>
        </p:nvSpPr>
        <p:spPr>
          <a:xfrm>
            <a:off x="160410" y="1154668"/>
            <a:ext cx="8802859" cy="400110"/>
          </a:xfrm>
          <a:prstGeom prst="rect">
            <a:avLst/>
          </a:prstGeom>
          <a:noFill/>
        </p:spPr>
        <p:txBody>
          <a:bodyPr wrap="none" rtlCol="0">
            <a:spAutoFit/>
          </a:bodyPr>
          <a:lstStyle/>
          <a:p>
            <a:pPr algn="ctr"/>
            <a:r>
              <a:rPr lang="en-US" sz="2000" b="1" dirty="0" smtClean="0">
                <a:solidFill>
                  <a:srgbClr val="DD4F23"/>
                </a:solidFill>
                <a:latin typeface="Calibri"/>
                <a:cs typeface="Calibri"/>
              </a:rPr>
              <a:t>Criteria </a:t>
            </a:r>
            <a:r>
              <a:rPr lang="en-US" sz="2000" dirty="0" smtClean="0">
                <a:latin typeface="Calibri"/>
                <a:cs typeface="Calibri"/>
              </a:rPr>
              <a:t>that define the rubric are organized to describe quality in </a:t>
            </a:r>
            <a:r>
              <a:rPr lang="en-US" sz="2000" b="1" dirty="0" smtClean="0">
                <a:solidFill>
                  <a:srgbClr val="DD4F23"/>
                </a:solidFill>
                <a:latin typeface="Calibri"/>
                <a:cs typeface="Calibri"/>
              </a:rPr>
              <a:t>four dimensions</a:t>
            </a:r>
            <a:r>
              <a:rPr lang="en-US" dirty="0" smtClean="0">
                <a:latin typeface="Calibri"/>
                <a:cs typeface="Calibri"/>
              </a:rPr>
              <a:t>.</a:t>
            </a:r>
            <a:endParaRPr lang="en-US" dirty="0">
              <a:latin typeface="Calibri"/>
              <a:cs typeface="Calibri"/>
            </a:endParaRPr>
          </a:p>
        </p:txBody>
      </p:sp>
      <p:sp>
        <p:nvSpPr>
          <p:cNvPr id="6" name="TextBox 5"/>
          <p:cNvSpPr txBox="1"/>
          <p:nvPr/>
        </p:nvSpPr>
        <p:spPr>
          <a:xfrm>
            <a:off x="193661" y="5606533"/>
            <a:ext cx="8913594" cy="369332"/>
          </a:xfrm>
          <a:prstGeom prst="rect">
            <a:avLst/>
          </a:prstGeom>
          <a:noFill/>
        </p:spPr>
        <p:txBody>
          <a:bodyPr wrap="none" rtlCol="0">
            <a:spAutoFit/>
          </a:bodyPr>
          <a:lstStyle/>
          <a:p>
            <a:pPr algn="ctr"/>
            <a:r>
              <a:rPr lang="en-US" sz="1600" b="1" dirty="0" smtClean="0">
                <a:solidFill>
                  <a:srgbClr val="DD4F23"/>
                </a:solidFill>
                <a:latin typeface="Calibri"/>
                <a:cs typeface="Calibri"/>
              </a:rPr>
              <a:t>**</a:t>
            </a:r>
            <a:r>
              <a:rPr lang="en-US" b="1" dirty="0" smtClean="0">
                <a:solidFill>
                  <a:srgbClr val="DD4F23"/>
                </a:solidFill>
                <a:latin typeface="Calibri"/>
                <a:cs typeface="Calibri"/>
              </a:rPr>
              <a:t>The most critical criteria </a:t>
            </a:r>
            <a:r>
              <a:rPr lang="en-US" dirty="0" smtClean="0">
                <a:latin typeface="Calibri"/>
                <a:cs typeface="Calibri"/>
              </a:rPr>
              <a:t>are considered to be </a:t>
            </a:r>
            <a:r>
              <a:rPr lang="en-US" b="1" dirty="0" smtClean="0">
                <a:solidFill>
                  <a:srgbClr val="DD4F23"/>
                </a:solidFill>
                <a:latin typeface="Calibri"/>
                <a:cs typeface="Calibri"/>
              </a:rPr>
              <a:t>“must have’s”</a:t>
            </a:r>
            <a:r>
              <a:rPr lang="en-US" dirty="0" smtClean="0">
                <a:latin typeface="Calibri"/>
                <a:cs typeface="Calibri"/>
              </a:rPr>
              <a:t> for a quality CCS lesson/unit.</a:t>
            </a:r>
            <a:endParaRPr lang="en-US" dirty="0">
              <a:latin typeface="Calibri"/>
              <a:cs typeface="Calibri"/>
            </a:endParaRPr>
          </a:p>
        </p:txBody>
      </p:sp>
      <p:sp>
        <p:nvSpPr>
          <p:cNvPr id="8" name="Curved Right Arrow 7"/>
          <p:cNvSpPr/>
          <p:nvPr/>
        </p:nvSpPr>
        <p:spPr bwMode="auto">
          <a:xfrm>
            <a:off x="94421" y="1524000"/>
            <a:ext cx="304800" cy="1154668"/>
          </a:xfrm>
          <a:prstGeom prst="curvedRightArrow">
            <a:avLst>
              <a:gd name="adj1" fmla="val 50000"/>
              <a:gd name="adj2" fmla="val 87503"/>
              <a:gd name="adj3" fmla="val 28720"/>
            </a:avLst>
          </a:prstGeom>
          <a:solidFill>
            <a:srgbClr val="DD4F23"/>
          </a:solidFill>
          <a:ln w="9525" cap="flat" cmpd="sng" algn="ctr">
            <a:solidFill>
              <a:srgbClr val="DD4F2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8" charset="0"/>
            </a:endParaRPr>
          </a:p>
        </p:txBody>
      </p:sp>
      <p:cxnSp>
        <p:nvCxnSpPr>
          <p:cNvPr id="11" name="Straight Arrow Connector 10"/>
          <p:cNvCxnSpPr/>
          <p:nvPr/>
        </p:nvCxnSpPr>
        <p:spPr bwMode="auto">
          <a:xfrm flipV="1">
            <a:off x="631908" y="2479258"/>
            <a:ext cx="356633" cy="3187343"/>
          </a:xfrm>
          <a:prstGeom prst="straightConnector1">
            <a:avLst/>
          </a:prstGeom>
          <a:solidFill>
            <a:srgbClr val="0091B2"/>
          </a:solidFill>
          <a:ln w="28575" cap="flat" cmpd="sng" algn="ctr">
            <a:solidFill>
              <a:srgbClr val="DD4F23"/>
            </a:solidFill>
            <a:prstDash val="solid"/>
            <a:round/>
            <a:headEnd type="none" w="med" len="med"/>
            <a:tailEnd type="arrow"/>
          </a:ln>
          <a:effectLst/>
        </p:spPr>
      </p:cxnSp>
      <p:cxnSp>
        <p:nvCxnSpPr>
          <p:cNvPr id="17" name="Straight Arrow Connector 16"/>
          <p:cNvCxnSpPr/>
          <p:nvPr/>
        </p:nvCxnSpPr>
        <p:spPr bwMode="auto">
          <a:xfrm flipH="1">
            <a:off x="1235676" y="1534591"/>
            <a:ext cx="6016451" cy="272028"/>
          </a:xfrm>
          <a:prstGeom prst="straightConnector1">
            <a:avLst/>
          </a:prstGeom>
          <a:solidFill>
            <a:srgbClr val="0091B2"/>
          </a:solidFill>
          <a:ln w="12700" cap="flat" cmpd="sng" algn="ctr">
            <a:solidFill>
              <a:srgbClr val="DD4F23"/>
            </a:solidFill>
            <a:prstDash val="solid"/>
            <a:round/>
            <a:headEnd type="none" w="med" len="med"/>
            <a:tailEnd type="arrow"/>
          </a:ln>
          <a:effectLst/>
        </p:spPr>
      </p:cxnSp>
      <p:cxnSp>
        <p:nvCxnSpPr>
          <p:cNvPr id="21" name="Straight Arrow Connector 20"/>
          <p:cNvCxnSpPr/>
          <p:nvPr/>
        </p:nvCxnSpPr>
        <p:spPr bwMode="auto">
          <a:xfrm flipH="1">
            <a:off x="3409604" y="1550077"/>
            <a:ext cx="3810000" cy="299704"/>
          </a:xfrm>
          <a:prstGeom prst="straightConnector1">
            <a:avLst/>
          </a:prstGeom>
          <a:solidFill>
            <a:srgbClr val="0091B2"/>
          </a:solidFill>
          <a:ln w="12700" cap="flat" cmpd="sng" algn="ctr">
            <a:solidFill>
              <a:srgbClr val="DD4F23"/>
            </a:solidFill>
            <a:prstDash val="solid"/>
            <a:round/>
            <a:headEnd type="none" w="med" len="med"/>
            <a:tailEnd type="arrow"/>
          </a:ln>
          <a:effectLst/>
        </p:spPr>
      </p:cxnSp>
      <p:cxnSp>
        <p:nvCxnSpPr>
          <p:cNvPr id="24" name="Straight Arrow Connector 23"/>
          <p:cNvCxnSpPr/>
          <p:nvPr/>
        </p:nvCxnSpPr>
        <p:spPr bwMode="auto">
          <a:xfrm flipH="1">
            <a:off x="6191596" y="1535734"/>
            <a:ext cx="1066800" cy="299704"/>
          </a:xfrm>
          <a:prstGeom prst="straightConnector1">
            <a:avLst/>
          </a:prstGeom>
          <a:solidFill>
            <a:srgbClr val="0091B2"/>
          </a:solidFill>
          <a:ln w="12700" cap="flat" cmpd="sng" algn="ctr">
            <a:solidFill>
              <a:srgbClr val="DD4F23"/>
            </a:solidFill>
            <a:prstDash val="solid"/>
            <a:round/>
            <a:headEnd type="none" w="med" len="med"/>
            <a:tailEnd type="arrow"/>
          </a:ln>
          <a:effectLst/>
        </p:spPr>
      </p:cxnSp>
      <p:cxnSp>
        <p:nvCxnSpPr>
          <p:cNvPr id="29" name="Straight Arrow Connector 28"/>
          <p:cNvCxnSpPr/>
          <p:nvPr/>
        </p:nvCxnSpPr>
        <p:spPr bwMode="auto">
          <a:xfrm>
            <a:off x="7212646" y="1532001"/>
            <a:ext cx="990600" cy="299704"/>
          </a:xfrm>
          <a:prstGeom prst="straightConnector1">
            <a:avLst/>
          </a:prstGeom>
          <a:solidFill>
            <a:srgbClr val="0091B2"/>
          </a:solidFill>
          <a:ln w="12700" cap="flat" cmpd="sng" algn="ctr">
            <a:solidFill>
              <a:srgbClr val="DD4F23"/>
            </a:solidFill>
            <a:prstDash val="solid"/>
            <a:round/>
            <a:headEnd type="none" w="med" len="med"/>
            <a:tailEnd type="arrow"/>
          </a:ln>
          <a:effectLst/>
        </p:spPr>
      </p:cxn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39</a:t>
            </a:fld>
            <a:endParaRPr lang="en-US" dirty="0"/>
          </a:p>
        </p:txBody>
      </p:sp>
      <p:sp>
        <p:nvSpPr>
          <p:cNvPr id="14" name="TextBox 13"/>
          <p:cNvSpPr txBox="1"/>
          <p:nvPr/>
        </p:nvSpPr>
        <p:spPr>
          <a:xfrm>
            <a:off x="3516414" y="5991488"/>
            <a:ext cx="4191532" cy="369332"/>
          </a:xfrm>
          <a:prstGeom prst="rect">
            <a:avLst/>
          </a:prstGeom>
          <a:noFill/>
        </p:spPr>
        <p:txBody>
          <a:bodyPr wrap="none" rtlCol="0">
            <a:spAutoFit/>
          </a:bodyPr>
          <a:lstStyle/>
          <a:p>
            <a:r>
              <a:rPr lang="en-US" dirty="0" smtClean="0"/>
              <a:t>EQuIP Training Materials from Achieve.org</a:t>
            </a:r>
            <a:endParaRPr lang="en-US" dirty="0"/>
          </a:p>
        </p:txBody>
      </p:sp>
    </p:spTree>
    <p:extLst>
      <p:ext uri="{BB962C8B-B14F-4D97-AF65-F5344CB8AC3E}">
        <p14:creationId xmlns:p14="http://schemas.microsoft.com/office/powerpoint/2010/main" val="1936485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1000"/>
                                        <p:tgtEl>
                                          <p:spTgt spid="17"/>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1000"/>
                                        <p:tgtEl>
                                          <p:spTgt spid="2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1000"/>
                                        <p:tgtEl>
                                          <p:spTgt spid="2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Systems of Professional Learning Project Updates and Reminders</a:t>
            </a:r>
          </a:p>
        </p:txBody>
      </p:sp>
      <p:sp>
        <p:nvSpPr>
          <p:cNvPr id="7" name="Text Placeholder 6"/>
          <p:cNvSpPr>
            <a:spLocks noGrp="1"/>
          </p:cNvSpPr>
          <p:nvPr>
            <p:ph type="body" idx="1"/>
          </p:nvPr>
        </p:nvSpPr>
        <p:spPr>
          <a:xfrm>
            <a:off x="623888" y="4257858"/>
            <a:ext cx="7886700" cy="1858970"/>
          </a:xfrm>
        </p:spPr>
        <p:txBody>
          <a:bodyPr/>
          <a:lstStyle/>
          <a:p>
            <a:r>
              <a:rPr lang="en-US" sz="2800" dirty="0" smtClean="0"/>
              <a:t>Principal Webinars</a:t>
            </a:r>
          </a:p>
          <a:p>
            <a:r>
              <a:rPr lang="en-US" sz="2800" dirty="0"/>
              <a:t>Professional Development for Educators of Students with Unique Learning </a:t>
            </a:r>
            <a:r>
              <a:rPr lang="en-US" sz="2800" dirty="0" smtClean="0"/>
              <a:t>Characteristics</a:t>
            </a:r>
          </a:p>
          <a:p>
            <a:r>
              <a:rPr lang="en-US" sz="2800" dirty="0" smtClean="0"/>
              <a:t>In-District Coaching</a:t>
            </a:r>
            <a:endParaRPr lang="en-US" sz="3600" dirty="0"/>
          </a:p>
        </p:txBody>
      </p:sp>
    </p:spTree>
    <p:extLst>
      <p:ext uri="{BB962C8B-B14F-4D97-AF65-F5344CB8AC3E}">
        <p14:creationId xmlns:p14="http://schemas.microsoft.com/office/powerpoint/2010/main" val="52200118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136763"/>
            <a:ext cx="8229600" cy="655638"/>
          </a:xfrm>
        </p:spPr>
        <p:txBody>
          <a:bodyPr/>
          <a:lstStyle/>
          <a:p>
            <a:r>
              <a:rPr lang="en-US" dirty="0" smtClean="0">
                <a:cs typeface="Calibri"/>
              </a:rPr>
              <a:t>Using </a:t>
            </a:r>
            <a:r>
              <a:rPr lang="en-US" dirty="0">
                <a:cs typeface="Calibri"/>
              </a:rPr>
              <a:t>the </a:t>
            </a:r>
            <a:r>
              <a:rPr lang="en-US" dirty="0" smtClean="0">
                <a:cs typeface="Calibri"/>
              </a:rPr>
              <a:t>EQuIP Rubric</a:t>
            </a:r>
            <a:endParaRPr lang="en-US" dirty="0"/>
          </a:p>
        </p:txBody>
      </p:sp>
      <p:sp>
        <p:nvSpPr>
          <p:cNvPr id="9" name="Slide Number Placeholder 8"/>
          <p:cNvSpPr>
            <a:spLocks noGrp="1"/>
          </p:cNvSpPr>
          <p:nvPr>
            <p:ph type="sldNum" sz="quarter" idx="11"/>
          </p:nvPr>
        </p:nvSpPr>
        <p:spPr/>
        <p:txBody>
          <a:bodyPr/>
          <a:lstStyle/>
          <a:p>
            <a:fld id="{24072768-FD1D-4DFF-86D1-48AC91CC264B}" type="slidenum">
              <a:rPr lang="en-US" smtClean="0"/>
              <a:pPr/>
              <a:t>40</a:t>
            </a:fld>
            <a:endParaRPr lang="en-US" dirty="0"/>
          </a:p>
        </p:txBody>
      </p:sp>
      <p:sp>
        <p:nvSpPr>
          <p:cNvPr id="3" name="Content Placeholder 2"/>
          <p:cNvSpPr>
            <a:spLocks noGrp="1"/>
          </p:cNvSpPr>
          <p:nvPr>
            <p:ph idx="4294967295"/>
          </p:nvPr>
        </p:nvSpPr>
        <p:spPr>
          <a:xfrm>
            <a:off x="304799" y="1061574"/>
            <a:ext cx="3539109" cy="4982903"/>
          </a:xfrm>
        </p:spPr>
        <p:txBody>
          <a:bodyPr/>
          <a:lstStyle/>
          <a:p>
            <a:pPr marL="0" indent="0">
              <a:spcBef>
                <a:spcPts val="600"/>
              </a:spcBef>
              <a:spcAft>
                <a:spcPts val="600"/>
              </a:spcAft>
              <a:buNone/>
            </a:pPr>
            <a:r>
              <a:rPr lang="en-US" sz="2000" i="1" dirty="0">
                <a:solidFill>
                  <a:srgbClr val="004C8B"/>
                </a:solidFill>
              </a:rPr>
              <a:t>For each dimension:</a:t>
            </a:r>
          </a:p>
          <a:p>
            <a:pPr>
              <a:spcBef>
                <a:spcPts val="600"/>
              </a:spcBef>
              <a:spcAft>
                <a:spcPts val="600"/>
              </a:spcAft>
              <a:buFont typeface="Arial"/>
              <a:buChar char="•"/>
            </a:pPr>
            <a:r>
              <a:rPr lang="en-US" sz="2000" dirty="0" smtClean="0">
                <a:solidFill>
                  <a:srgbClr val="004C8B"/>
                </a:solidFill>
              </a:rPr>
              <a:t>Select the checkbox for each </a:t>
            </a:r>
            <a:r>
              <a:rPr lang="en-US" sz="2000" dirty="0">
                <a:solidFill>
                  <a:srgbClr val="004C8B"/>
                </a:solidFill>
              </a:rPr>
              <a:t>criterion for which clear </a:t>
            </a:r>
            <a:r>
              <a:rPr lang="en-US" sz="2000" dirty="0">
                <a:solidFill>
                  <a:schemeClr val="tx2"/>
                </a:solidFill>
              </a:rPr>
              <a:t>and substantial </a:t>
            </a:r>
            <a:r>
              <a:rPr lang="en-US" sz="2000" dirty="0">
                <a:solidFill>
                  <a:srgbClr val="004C8B"/>
                </a:solidFill>
              </a:rPr>
              <a:t>evidence is found.</a:t>
            </a:r>
          </a:p>
          <a:p>
            <a:pPr>
              <a:spcBef>
                <a:spcPts val="1200"/>
              </a:spcBef>
              <a:spcAft>
                <a:spcPts val="1800"/>
              </a:spcAft>
              <a:buFont typeface="Arial"/>
              <a:buChar char="•"/>
            </a:pPr>
            <a:r>
              <a:rPr lang="en-US" sz="2000" dirty="0">
                <a:solidFill>
                  <a:srgbClr val="004C8B"/>
                </a:solidFill>
              </a:rPr>
              <a:t>Make observations and suggestions related to criteria and </a:t>
            </a:r>
            <a:r>
              <a:rPr lang="en-US" sz="2000" dirty="0" smtClean="0">
                <a:solidFill>
                  <a:srgbClr val="004C8B"/>
                </a:solidFill>
              </a:rPr>
              <a:t>evidence.</a:t>
            </a:r>
          </a:p>
          <a:p>
            <a:pPr>
              <a:spcBef>
                <a:spcPts val="1200"/>
              </a:spcBef>
              <a:spcAft>
                <a:spcPts val="1800"/>
              </a:spcAft>
              <a:buFont typeface="Arial"/>
              <a:buChar char="•"/>
            </a:pPr>
            <a:r>
              <a:rPr lang="en-US" sz="2000" dirty="0" smtClean="0">
                <a:solidFill>
                  <a:srgbClr val="004C8B"/>
                </a:solidFill>
              </a:rPr>
              <a:t>Determine </a:t>
            </a:r>
            <a:r>
              <a:rPr lang="en-US" sz="2000" dirty="0">
                <a:solidFill>
                  <a:srgbClr val="004C8B"/>
                </a:solidFill>
              </a:rPr>
              <a:t>a </a:t>
            </a:r>
            <a:r>
              <a:rPr lang="en-US" sz="2000" dirty="0" smtClean="0">
                <a:solidFill>
                  <a:srgbClr val="004C8B"/>
                </a:solidFill>
              </a:rPr>
              <a:t>rating for each dimension based </a:t>
            </a:r>
            <a:r>
              <a:rPr lang="en-US" sz="2000" dirty="0">
                <a:solidFill>
                  <a:srgbClr val="004C8B"/>
                </a:solidFill>
              </a:rPr>
              <a:t>on checked criteria and observations.</a:t>
            </a:r>
          </a:p>
          <a:p>
            <a:pPr>
              <a:spcBef>
                <a:spcPts val="0"/>
              </a:spcBef>
              <a:spcAft>
                <a:spcPts val="600"/>
              </a:spcAft>
              <a:buFont typeface="Arial"/>
              <a:buChar char="•"/>
            </a:pPr>
            <a:r>
              <a:rPr lang="en-US" sz="2000" dirty="0" smtClean="0">
                <a:solidFill>
                  <a:srgbClr val="1F497D"/>
                </a:solidFill>
              </a:rPr>
              <a:t>Use </a:t>
            </a:r>
            <a:r>
              <a:rPr lang="en-US" sz="2000" dirty="0">
                <a:solidFill>
                  <a:srgbClr val="004C8B"/>
                </a:solidFill>
              </a:rPr>
              <a:t>alignment </a:t>
            </a:r>
            <a:r>
              <a:rPr lang="en-US" sz="2000" dirty="0">
                <a:solidFill>
                  <a:srgbClr val="1F497D"/>
                </a:solidFill>
              </a:rPr>
              <a:t>rating to determine whether to proceed with review.</a:t>
            </a:r>
            <a:endParaRPr lang="en-US" sz="2000" strike="sngStrike" dirty="0">
              <a:solidFill>
                <a:srgbClr val="1F497D"/>
              </a:solidFill>
            </a:endParaRPr>
          </a:p>
          <a:p>
            <a:endParaRPr lang="en-US" sz="1800" dirty="0">
              <a:solidFill>
                <a:srgbClr val="004C8B"/>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982" y="965840"/>
            <a:ext cx="5064610" cy="4753223"/>
          </a:xfrm>
          <a:prstGeom prst="rect">
            <a:avLst/>
          </a:prstGeom>
        </p:spPr>
      </p:pic>
      <p:cxnSp>
        <p:nvCxnSpPr>
          <p:cNvPr id="11" name="Straight Arrow Connector 10"/>
          <p:cNvCxnSpPr/>
          <p:nvPr/>
        </p:nvCxnSpPr>
        <p:spPr bwMode="auto">
          <a:xfrm>
            <a:off x="2667352" y="3049927"/>
            <a:ext cx="1221021" cy="176177"/>
          </a:xfrm>
          <a:prstGeom prst="straightConnector1">
            <a:avLst/>
          </a:prstGeom>
          <a:solidFill>
            <a:srgbClr val="0091B2"/>
          </a:solidFill>
          <a:ln w="38100" cap="flat" cmpd="sng" algn="ctr">
            <a:solidFill>
              <a:srgbClr val="004C8B"/>
            </a:solidFill>
            <a:prstDash val="solid"/>
            <a:round/>
            <a:headEnd type="none" w="med" len="med"/>
            <a:tailEnd type="arrow"/>
          </a:ln>
          <a:effectLst/>
        </p:spPr>
      </p:cxnSp>
      <p:sp>
        <p:nvSpPr>
          <p:cNvPr id="12" name="Oval 11"/>
          <p:cNvSpPr/>
          <p:nvPr/>
        </p:nvSpPr>
        <p:spPr bwMode="auto">
          <a:xfrm>
            <a:off x="4872779" y="5457169"/>
            <a:ext cx="151639" cy="141287"/>
          </a:xfrm>
          <a:prstGeom prst="ellipse">
            <a:avLst/>
          </a:prstGeom>
          <a:solidFill>
            <a:srgbClr val="004C8B"/>
          </a:solidFill>
          <a:ln w="9525" cap="flat" cmpd="sng" algn="ctr">
            <a:solidFill>
              <a:srgbClr val="004C8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endParaRPr lang="en-US" dirty="0">
              <a:solidFill>
                <a:prstClr val="black"/>
              </a:solidFill>
              <a:latin typeface="Arial" pitchFamily="-108" charset="0"/>
            </a:endParaRPr>
          </a:p>
        </p:txBody>
      </p:sp>
      <p:cxnSp>
        <p:nvCxnSpPr>
          <p:cNvPr id="14" name="Straight Arrow Connector 13"/>
          <p:cNvCxnSpPr/>
          <p:nvPr/>
        </p:nvCxnSpPr>
        <p:spPr bwMode="auto">
          <a:xfrm>
            <a:off x="3527778" y="5090984"/>
            <a:ext cx="1310036" cy="459211"/>
          </a:xfrm>
          <a:prstGeom prst="straightConnector1">
            <a:avLst/>
          </a:prstGeom>
          <a:solidFill>
            <a:srgbClr val="0091B2"/>
          </a:solidFill>
          <a:ln w="38100" cap="flat" cmpd="sng" algn="ctr">
            <a:solidFill>
              <a:srgbClr val="004C8B"/>
            </a:solidFill>
            <a:prstDash val="solid"/>
            <a:round/>
            <a:headEnd type="none" w="med" len="med"/>
            <a:tailEnd type="arrow"/>
          </a:ln>
          <a:effectLst/>
        </p:spPr>
      </p:cxnSp>
      <p:cxnSp>
        <p:nvCxnSpPr>
          <p:cNvPr id="10" name="Straight Arrow Connector 9"/>
          <p:cNvCxnSpPr/>
          <p:nvPr/>
        </p:nvCxnSpPr>
        <p:spPr bwMode="auto">
          <a:xfrm flipV="1">
            <a:off x="3527778" y="1834444"/>
            <a:ext cx="316131" cy="296335"/>
          </a:xfrm>
          <a:prstGeom prst="straightConnector1">
            <a:avLst/>
          </a:prstGeom>
          <a:solidFill>
            <a:srgbClr val="0091B2"/>
          </a:solidFill>
          <a:ln w="38100" cap="flat" cmpd="sng" algn="ctr">
            <a:solidFill>
              <a:srgbClr val="004C8B"/>
            </a:solidFill>
            <a:prstDash val="solid"/>
            <a:round/>
            <a:headEnd type="none" w="med" len="med"/>
            <a:tailEnd type="arrow"/>
          </a:ln>
          <a:effectLst/>
        </p:spPr>
      </p:cxnSp>
      <p:sp>
        <p:nvSpPr>
          <p:cNvPr id="13" name="TextBox 12"/>
          <p:cNvSpPr txBox="1"/>
          <p:nvPr/>
        </p:nvSpPr>
        <p:spPr>
          <a:xfrm>
            <a:off x="4480572" y="5660396"/>
            <a:ext cx="4191532" cy="369332"/>
          </a:xfrm>
          <a:prstGeom prst="rect">
            <a:avLst/>
          </a:prstGeom>
          <a:noFill/>
        </p:spPr>
        <p:txBody>
          <a:bodyPr wrap="none" rtlCol="0">
            <a:spAutoFit/>
          </a:bodyPr>
          <a:lstStyle/>
          <a:p>
            <a:r>
              <a:rPr lang="en-US" dirty="0" smtClean="0"/>
              <a:t>EQuIP Training Materials from Achieve.org</a:t>
            </a:r>
            <a:endParaRPr lang="en-US" dirty="0"/>
          </a:p>
        </p:txBody>
      </p:sp>
    </p:spTree>
    <p:extLst>
      <p:ext uri="{BB962C8B-B14F-4D97-AF65-F5344CB8AC3E}">
        <p14:creationId xmlns:p14="http://schemas.microsoft.com/office/powerpoint/2010/main" val="332067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10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60829" y="60960"/>
            <a:ext cx="7905750" cy="1066800"/>
          </a:xfrm>
        </p:spPr>
        <p:txBody>
          <a:bodyPr>
            <a:noAutofit/>
          </a:bodyPr>
          <a:lstStyle/>
          <a:p>
            <a:r>
              <a:rPr lang="en-US" sz="4000" dirty="0" smtClean="0"/>
              <a:t>Activity 3: </a:t>
            </a:r>
            <a:br>
              <a:rPr lang="en-US" sz="4000" dirty="0" smtClean="0"/>
            </a:br>
            <a:r>
              <a:rPr lang="en-US" dirty="0" smtClean="0"/>
              <a:t>Using the </a:t>
            </a:r>
            <a:r>
              <a:rPr lang="en-US" dirty="0"/>
              <a:t>EQuIP Rubric</a:t>
            </a:r>
            <a:br>
              <a:rPr lang="en-US" dirty="0"/>
            </a:br>
            <a:endParaRPr lang="en-US" sz="4000" dirty="0" smtClean="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55977851"/>
              </p:ext>
            </p:extLst>
          </p:nvPr>
        </p:nvGraphicFramePr>
        <p:xfrm>
          <a:off x="381000" y="1514696"/>
          <a:ext cx="7973291" cy="386892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973291"/>
              </a:tblGrid>
              <a:tr h="481597">
                <a:tc>
                  <a:txBody>
                    <a:body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3a: Building Expertise with the EQuIP Rubric</a:t>
                      </a:r>
                      <a:endParaRPr lang="en-US" sz="2400" kern="1200" dirty="0" smtClean="0">
                        <a:solidFill>
                          <a:schemeClr val="bg1"/>
                        </a:solidFill>
                        <a:effectLst/>
                        <a:latin typeface="+mn-lt"/>
                        <a:ea typeface="+mn-ea"/>
                        <a:cs typeface="+mn-cs"/>
                      </a:endParaRPr>
                    </a:p>
                  </a:txBody>
                  <a:tcPr marT="45712" marB="45712" horzOverflow="overflow"/>
                </a:tc>
              </a:tr>
              <a:tr h="3387331">
                <a:tc>
                  <a:txBody>
                    <a:bodyPr/>
                    <a:lstStyle/>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Each table will be assigned a dimension of the EQuIP Rubric:</a:t>
                      </a:r>
                    </a:p>
                    <a:p>
                      <a:pPr marL="457182" marR="0" lvl="1" indent="0" algn="l" defTabSz="914400" rtl="0" eaLnBrk="1" fontAlgn="base" latinLnBrk="0" hangingPunct="1">
                        <a:lnSpc>
                          <a:spcPct val="100000"/>
                        </a:lnSpc>
                        <a:spcBef>
                          <a:spcPct val="0"/>
                        </a:spcBef>
                        <a:spcAft>
                          <a:spcPts val="0"/>
                        </a:spcAft>
                        <a:buClrTx/>
                        <a:buSzTx/>
                        <a:buFont typeface="+mj-lt"/>
                        <a:buNone/>
                        <a:tabLst/>
                        <a:defRPr/>
                      </a:pPr>
                      <a:r>
                        <a:rPr kumimoji="0" lang="en-US" sz="2000" b="0" i="0" u="none" strike="noStrike" cap="none" normalizeH="0" baseline="0" dirty="0" smtClean="0">
                          <a:ln>
                            <a:noFill/>
                          </a:ln>
                          <a:solidFill>
                            <a:srgbClr val="000000"/>
                          </a:solidFill>
                          <a:effectLst/>
                          <a:latin typeface="Calibri" charset="0"/>
                        </a:rPr>
                        <a:t>Table 1 – Depth and Rigor of CCS              Table 2 – Key Shifts in the CCS</a:t>
                      </a:r>
                    </a:p>
                    <a:p>
                      <a:pPr marL="457182" marR="0" lvl="1" indent="0" algn="l" defTabSz="914400" rtl="0" eaLnBrk="1" fontAlgn="base" latinLnBrk="0" hangingPunct="1">
                        <a:lnSpc>
                          <a:spcPct val="100000"/>
                        </a:lnSpc>
                        <a:spcBef>
                          <a:spcPct val="0"/>
                        </a:spcBef>
                        <a:spcAft>
                          <a:spcPts val="0"/>
                        </a:spcAft>
                        <a:buClrTx/>
                        <a:buSzTx/>
                        <a:buFont typeface="+mj-lt"/>
                        <a:buNone/>
                        <a:tabLst/>
                        <a:defRPr/>
                      </a:pPr>
                      <a:r>
                        <a:rPr kumimoji="0" lang="en-US" sz="2000" b="0" i="0" u="none" strike="noStrike" cap="none" normalizeH="0" baseline="0" dirty="0" smtClean="0">
                          <a:ln>
                            <a:noFill/>
                          </a:ln>
                          <a:solidFill>
                            <a:srgbClr val="000000"/>
                          </a:solidFill>
                          <a:effectLst/>
                          <a:latin typeface="Calibri" charset="0"/>
                        </a:rPr>
                        <a:t>Table 3 – Instructional Support                  Table 4 – Assessment</a:t>
                      </a:r>
                    </a:p>
                    <a:p>
                      <a:pPr marL="457182" marR="0" lvl="1" indent="0" algn="l" defTabSz="914400" rtl="0" eaLnBrk="1" fontAlgn="base" latinLnBrk="0" hangingPunct="1">
                        <a:lnSpc>
                          <a:spcPct val="100000"/>
                        </a:lnSpc>
                        <a:spcBef>
                          <a:spcPct val="0"/>
                        </a:spcBef>
                        <a:spcAft>
                          <a:spcPts val="0"/>
                        </a:spcAft>
                        <a:buClrTx/>
                        <a:buSzTx/>
                        <a:buFont typeface="+mj-lt"/>
                        <a:buNone/>
                        <a:tabLst/>
                        <a:defRPr/>
                      </a:pPr>
                      <a:endParaRPr kumimoji="0" lang="en-US" sz="1050" b="0" i="0" u="none" strike="noStrike" cap="none" normalizeH="0" baseline="0" dirty="0" smtClean="0">
                        <a:ln>
                          <a:noFill/>
                        </a:ln>
                        <a:solidFill>
                          <a:srgbClr val="000000"/>
                        </a:solidFill>
                        <a:effectLst/>
                        <a:latin typeface="Calibri" charset="0"/>
                      </a:endParaRP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Read and discuss your Dimension of the EQuIP Rubric. </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When completed, place the number of the section you read on a sticky note.</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Find 3 other people to form a group of 4 that contains an ‘expert’ from each section of the rubric.</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Share key information about your section.</a:t>
                      </a:r>
                      <a:endParaRPr kumimoji="0" lang="en-US" sz="2000" b="0" i="0" u="none" strike="noStrike" cap="none" normalizeH="0" baseline="0" dirty="0">
                        <a:ln>
                          <a:noFill/>
                        </a:ln>
                        <a:solidFill>
                          <a:srgbClr val="000000"/>
                        </a:solidFill>
                        <a:effectLst/>
                        <a:latin typeface="Calibri" charset="0"/>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88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131635" y="5014292"/>
            <a:ext cx="855322" cy="932688"/>
          </a:xfrm>
          <a:prstGeom prst="rect">
            <a:avLst/>
          </a:prstGeom>
          <a:noFill/>
          <a:ln w="9525">
            <a:noFill/>
            <a:miter lim="800000"/>
            <a:headEnd/>
            <a:tailEnd/>
          </a:ln>
        </p:spPr>
      </p:pic>
      <p:sp>
        <p:nvSpPr>
          <p:cNvPr id="4" name="Rectangle 3"/>
          <p:cNvSpPr/>
          <p:nvPr/>
        </p:nvSpPr>
        <p:spPr>
          <a:xfrm>
            <a:off x="6078320" y="5014292"/>
            <a:ext cx="971293" cy="369332"/>
          </a:xfrm>
          <a:prstGeom prst="rect">
            <a:avLst/>
          </a:prstGeom>
        </p:spPr>
        <p:txBody>
          <a:bodyPr wrap="none">
            <a:spAutoFit/>
          </a:bodyPr>
          <a:lstStyle/>
          <a:p>
            <a:pPr algn="ctr">
              <a:buFont typeface="Arial" charset="0"/>
              <a:buNone/>
            </a:pPr>
            <a:r>
              <a:rPr lang="en-US" dirty="0" smtClean="0"/>
              <a:t>Page 17 </a:t>
            </a:r>
            <a:endParaRPr lang="en-US" i="1" dirty="0">
              <a:hlinkClick r:id="rId5"/>
            </a:endParaRPr>
          </a:p>
        </p:txBody>
      </p:sp>
    </p:spTree>
    <p:extLst>
      <p:ext uri="{BB962C8B-B14F-4D97-AF65-F5344CB8AC3E}">
        <p14:creationId xmlns:p14="http://schemas.microsoft.com/office/powerpoint/2010/main" val="324140736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60829" y="60960"/>
            <a:ext cx="7905750" cy="1066800"/>
          </a:xfrm>
        </p:spPr>
        <p:txBody>
          <a:bodyPr>
            <a:noAutofit/>
          </a:bodyPr>
          <a:lstStyle/>
          <a:p>
            <a:r>
              <a:rPr lang="en-US" sz="4000" dirty="0" smtClean="0"/>
              <a:t>Activity 3: </a:t>
            </a:r>
            <a:br>
              <a:rPr lang="en-US" sz="4000" dirty="0" smtClean="0"/>
            </a:br>
            <a:r>
              <a:rPr lang="en-US" dirty="0" smtClean="0"/>
              <a:t>Using the </a:t>
            </a:r>
            <a:r>
              <a:rPr lang="en-US" dirty="0"/>
              <a:t>EQuIP Rubric</a:t>
            </a:r>
            <a:br>
              <a:rPr lang="en-US" dirty="0"/>
            </a:br>
            <a:endParaRPr lang="en-US" sz="4000" dirty="0" smtClean="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667992" y="6072518"/>
            <a:ext cx="2203704" cy="484632"/>
          </a:xfrm>
          <a:prstGeom prst="rect">
            <a:avLst/>
          </a:prstGeom>
        </p:spPr>
        <p:txBody>
          <a:bodyPr/>
          <a:lstStyle/>
          <a:p>
            <a:fld id="{EE3D4692-A625-460F-A072-DE10EEAA5719}" type="slidenum">
              <a:rPr lang="en-US" smtClean="0"/>
              <a:pPr/>
              <a:t>42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44062580"/>
              </p:ext>
            </p:extLst>
          </p:nvPr>
        </p:nvGraphicFramePr>
        <p:xfrm>
          <a:off x="381000" y="1122251"/>
          <a:ext cx="8585579" cy="4481912"/>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585579"/>
              </a:tblGrid>
              <a:tr h="673852">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3b: Reviewing the Quality of a Written Lesson with the EQuIP Rubric</a:t>
                      </a:r>
                      <a:endParaRPr lang="en-US" sz="2400" kern="1200" dirty="0" smtClean="0">
                        <a:solidFill>
                          <a:schemeClr val="bg1"/>
                        </a:solidFill>
                        <a:effectLst/>
                        <a:latin typeface="+mn-lt"/>
                        <a:ea typeface="+mn-ea"/>
                        <a:cs typeface="+mn-cs"/>
                      </a:endParaRPr>
                    </a:p>
                  </a:txBody>
                  <a:tcPr marT="45712" marB="45712" horzOverflow="overflow"/>
                </a:tc>
              </a:tr>
              <a:tr h="3658968">
                <a:tc>
                  <a:txBody>
                    <a:bodyPr/>
                    <a:lstStyle/>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kern="1200" dirty="0" smtClean="0">
                          <a:solidFill>
                            <a:schemeClr val="dk1"/>
                          </a:solidFill>
                          <a:effectLst/>
                          <a:latin typeface="+mn-lt"/>
                          <a:ea typeface="+mn-ea"/>
                          <a:cs typeface="+mn-cs"/>
                        </a:rPr>
                        <a:t>In pairs or triads, review a lesson using the applicable indicators of</a:t>
                      </a:r>
                      <a:r>
                        <a:rPr lang="en-US" sz="2250" kern="1200" baseline="0" dirty="0" smtClean="0">
                          <a:solidFill>
                            <a:schemeClr val="dk1"/>
                          </a:solidFill>
                          <a:effectLst/>
                          <a:latin typeface="+mn-lt"/>
                          <a:ea typeface="+mn-ea"/>
                          <a:cs typeface="+mn-cs"/>
                        </a:rPr>
                        <a:t> </a:t>
                      </a:r>
                      <a:r>
                        <a:rPr lang="en-US" sz="2250" kern="1200" dirty="0" smtClean="0">
                          <a:solidFill>
                            <a:schemeClr val="dk1"/>
                          </a:solidFill>
                          <a:effectLst/>
                          <a:latin typeface="+mn-lt"/>
                          <a:ea typeface="+mn-ea"/>
                          <a:cs typeface="+mn-cs"/>
                        </a:rPr>
                        <a:t>the EQuIP Rubric.</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kern="1200" dirty="0" smtClean="0">
                          <a:solidFill>
                            <a:schemeClr val="dk1"/>
                          </a:solidFill>
                          <a:effectLst/>
                          <a:latin typeface="+mn-lt"/>
                          <a:ea typeface="+mn-ea"/>
                          <a:cs typeface="+mn-cs"/>
                        </a:rPr>
                        <a:t>In table groups, agree upon areas of alignment to the rubric</a:t>
                      </a:r>
                      <a:r>
                        <a:rPr lang="en-US" sz="2250" kern="1200" baseline="0" dirty="0" smtClean="0">
                          <a:solidFill>
                            <a:schemeClr val="dk1"/>
                          </a:solidFill>
                          <a:effectLst/>
                          <a:latin typeface="+mn-lt"/>
                          <a:ea typeface="+mn-ea"/>
                          <a:cs typeface="+mn-cs"/>
                        </a:rPr>
                        <a:t>.</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b="0" kern="1200" baseline="0" dirty="0" smtClean="0">
                          <a:solidFill>
                            <a:schemeClr val="dk1"/>
                          </a:solidFill>
                          <a:effectLst/>
                          <a:latin typeface="+mn-lt"/>
                          <a:ea typeface="+mn-ea"/>
                          <a:cs typeface="+mn-cs"/>
                        </a:rPr>
                        <a:t>Discuss </a:t>
                      </a:r>
                      <a:r>
                        <a:rPr lang="en-US" sz="2250" b="0" kern="1200" dirty="0" smtClean="0">
                          <a:solidFill>
                            <a:schemeClr val="dk1"/>
                          </a:solidFill>
                          <a:effectLst/>
                          <a:latin typeface="+mn-lt"/>
                          <a:ea typeface="+mn-ea"/>
                          <a:cs typeface="+mn-cs"/>
                        </a:rPr>
                        <a:t>how this tool can be used in schools and districts to support implementation of the CCS-ELA &amp; Literacy.</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kern="1200" dirty="0" smtClean="0">
                          <a:solidFill>
                            <a:schemeClr val="dk1"/>
                          </a:solidFill>
                          <a:effectLst/>
                          <a:latin typeface="+mn-lt"/>
                          <a:ea typeface="+mn-ea"/>
                          <a:cs typeface="+mn-cs"/>
                        </a:rPr>
                        <a:t>Tables will share with the large group key points of their discussion.</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kern="1200" dirty="0" smtClean="0">
                          <a:solidFill>
                            <a:schemeClr val="dk1"/>
                          </a:solidFill>
                          <a:effectLst/>
                          <a:latin typeface="+mn-lt"/>
                          <a:ea typeface="+mn-ea"/>
                          <a:cs typeface="+mn-cs"/>
                        </a:rPr>
                        <a:t>In your notepad, consider</a:t>
                      </a:r>
                      <a:r>
                        <a:rPr lang="en-US" sz="2250" kern="1200" baseline="0" dirty="0" smtClean="0">
                          <a:solidFill>
                            <a:schemeClr val="dk1"/>
                          </a:solidFill>
                          <a:effectLst/>
                          <a:latin typeface="+mn-lt"/>
                          <a:ea typeface="+mn-ea"/>
                          <a:cs typeface="+mn-cs"/>
                        </a:rPr>
                        <a:t> </a:t>
                      </a:r>
                      <a:r>
                        <a:rPr lang="en-US" sz="2250" b="0" kern="1200" baseline="0" dirty="0" smtClean="0">
                          <a:solidFill>
                            <a:schemeClr val="dk1"/>
                          </a:solidFill>
                          <a:effectLst/>
                          <a:latin typeface="+mn-lt"/>
                          <a:ea typeface="+mn-ea"/>
                          <a:cs typeface="+mn-cs"/>
                        </a:rPr>
                        <a:t>h</a:t>
                      </a:r>
                      <a:r>
                        <a:rPr lang="en-US" sz="2250" b="0" kern="1200" dirty="0" smtClean="0">
                          <a:solidFill>
                            <a:schemeClr val="dk1"/>
                          </a:solidFill>
                          <a:effectLst/>
                          <a:latin typeface="+mn-lt"/>
                          <a:ea typeface="+mn-ea"/>
                          <a:cs typeface="+mn-cs"/>
                        </a:rPr>
                        <a:t>ow you and your colleagues</a:t>
                      </a:r>
                      <a:r>
                        <a:rPr lang="en-US" sz="2250" b="0" kern="1200" baseline="0" dirty="0" smtClean="0">
                          <a:solidFill>
                            <a:schemeClr val="dk1"/>
                          </a:solidFill>
                          <a:effectLst/>
                          <a:latin typeface="+mn-lt"/>
                          <a:ea typeface="+mn-ea"/>
                          <a:cs typeface="+mn-cs"/>
                        </a:rPr>
                        <a:t> </a:t>
                      </a:r>
                      <a:r>
                        <a:rPr lang="en-US" sz="2250" b="0" kern="1200" dirty="0" smtClean="0">
                          <a:solidFill>
                            <a:schemeClr val="dk1"/>
                          </a:solidFill>
                          <a:effectLst/>
                          <a:latin typeface="+mn-lt"/>
                          <a:ea typeface="+mn-ea"/>
                          <a:cs typeface="+mn-cs"/>
                        </a:rPr>
                        <a:t>might use the EQuIP Rubric collaboratively, or how you might use it in your coaching or in your personal teaching practice.</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88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110266" y="5445278"/>
            <a:ext cx="855322" cy="932688"/>
          </a:xfrm>
          <a:prstGeom prst="rect">
            <a:avLst/>
          </a:prstGeom>
          <a:noFill/>
          <a:ln w="9525">
            <a:noFill/>
            <a:miter lim="800000"/>
            <a:headEnd/>
            <a:tailEnd/>
          </a:ln>
        </p:spPr>
      </p:pic>
      <p:sp>
        <p:nvSpPr>
          <p:cNvPr id="4" name="Rectangle 3"/>
          <p:cNvSpPr/>
          <p:nvPr/>
        </p:nvSpPr>
        <p:spPr>
          <a:xfrm>
            <a:off x="6086786" y="5477995"/>
            <a:ext cx="971293" cy="369332"/>
          </a:xfrm>
          <a:prstGeom prst="rect">
            <a:avLst/>
          </a:prstGeom>
        </p:spPr>
        <p:txBody>
          <a:bodyPr wrap="none">
            <a:spAutoFit/>
          </a:bodyPr>
          <a:lstStyle/>
          <a:p>
            <a:pPr algn="ctr">
              <a:buFont typeface="Arial" charset="0"/>
              <a:buNone/>
            </a:pPr>
            <a:r>
              <a:rPr lang="en-US" dirty="0" smtClean="0"/>
              <a:t>Page 18 </a:t>
            </a:r>
            <a:endParaRPr lang="en-US" i="1" dirty="0">
              <a:hlinkClick r:id="rId5"/>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0740" y="5040878"/>
            <a:ext cx="1371600" cy="1371600"/>
          </a:xfrm>
          <a:prstGeom prst="rect">
            <a:avLst/>
          </a:prstGeom>
        </p:spPr>
      </p:pic>
      <p:sp>
        <p:nvSpPr>
          <p:cNvPr id="11" name="TextBox 5"/>
          <p:cNvSpPr txBox="1">
            <a:spLocks noChangeArrowheads="1"/>
          </p:cNvSpPr>
          <p:nvPr/>
        </p:nvSpPr>
        <p:spPr bwMode="auto">
          <a:xfrm>
            <a:off x="7081559" y="5332396"/>
            <a:ext cx="1295400" cy="369888"/>
          </a:xfrm>
          <a:prstGeom prst="rect">
            <a:avLst/>
          </a:prstGeom>
          <a:noFill/>
          <a:ln w="9525">
            <a:noFill/>
            <a:miter lim="800000"/>
            <a:headEnd/>
            <a:tailEnd/>
          </a:ln>
        </p:spPr>
        <p:txBody>
          <a:bodyPr>
            <a:spAutoFit/>
          </a:bodyPr>
          <a:lstStyle/>
          <a:p>
            <a:pPr algn="ctr" eaLnBrk="1" hangingPunct="1"/>
            <a:r>
              <a:rPr lang="en-US" dirty="0" smtClean="0"/>
              <a:t>Page 36 </a:t>
            </a:r>
            <a:endParaRPr lang="en-US" dirty="0"/>
          </a:p>
        </p:txBody>
      </p:sp>
    </p:spTree>
    <p:extLst>
      <p:ext uri="{BB962C8B-B14F-4D97-AF65-F5344CB8AC3E}">
        <p14:creationId xmlns:p14="http://schemas.microsoft.com/office/powerpoint/2010/main" val="109739274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154984"/>
          </a:xfrm>
        </p:spPr>
        <p:txBody>
          <a:bodyPr/>
          <a:lstStyle/>
          <a:p>
            <a:r>
              <a:rPr lang="en-US" dirty="0" smtClean="0"/>
              <a:t>Locate this unit on the CT Core </a:t>
            </a:r>
            <a:r>
              <a:rPr lang="en-US" dirty="0"/>
              <a:t>Standards website: </a:t>
            </a:r>
            <a:r>
              <a:rPr lang="en-US" dirty="0">
                <a:hlinkClick r:id="rId2"/>
              </a:rPr>
              <a:t>http://ctcorestandards.org/?</a:t>
            </a:r>
            <a:r>
              <a:rPr lang="en-US" dirty="0" smtClean="0">
                <a:hlinkClick r:id="rId2"/>
              </a:rPr>
              <a:t>page_id=3597</a:t>
            </a:r>
            <a:endParaRPr lang="en-US" dirty="0" smtClean="0"/>
          </a:p>
          <a:p>
            <a:r>
              <a:rPr lang="en-US" dirty="0" smtClean="0"/>
              <a:t>Discuss:</a:t>
            </a:r>
          </a:p>
          <a:p>
            <a:pPr lvl="1"/>
            <a:r>
              <a:rPr lang="en-US" dirty="0" smtClean="0"/>
              <a:t>How was the unit rated by the Connecticut EQuIP reviewers?</a:t>
            </a:r>
          </a:p>
          <a:p>
            <a:pPr lvl="1"/>
            <a:r>
              <a:rPr lang="en-US" dirty="0" smtClean="0"/>
              <a:t>What was the rationale for their rating?</a:t>
            </a:r>
          </a:p>
          <a:p>
            <a:pPr lvl="1"/>
            <a:r>
              <a:rPr lang="en-US" dirty="0" smtClean="0"/>
              <a:t>What were the cautions they noted?</a:t>
            </a:r>
          </a:p>
          <a:p>
            <a:pPr lvl="1"/>
            <a:r>
              <a:rPr lang="en-US" dirty="0" smtClean="0"/>
              <a:t>Do you agree?</a:t>
            </a:r>
            <a:endParaRPr lang="en-US" dirty="0"/>
          </a:p>
        </p:txBody>
      </p:sp>
      <p:sp>
        <p:nvSpPr>
          <p:cNvPr id="3" name="Title 2"/>
          <p:cNvSpPr>
            <a:spLocks noGrp="1"/>
          </p:cNvSpPr>
          <p:nvPr>
            <p:ph type="title"/>
          </p:nvPr>
        </p:nvSpPr>
        <p:spPr/>
        <p:txBody>
          <a:bodyPr>
            <a:normAutofit fontScale="90000"/>
          </a:bodyPr>
          <a:lstStyle/>
          <a:p>
            <a:r>
              <a:rPr lang="en-US" dirty="0" smtClean="0"/>
              <a:t>Follow up: “Mother to Son” </a:t>
            </a:r>
            <a:br>
              <a:rPr lang="en-US" dirty="0" smtClean="0"/>
            </a:br>
            <a:r>
              <a:rPr lang="en-US" dirty="0" smtClean="0"/>
              <a:t>on the CT Core Standards Website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pic>
        <p:nvPicPr>
          <p:cNvPr id="7" name="Picture 10" descr="discussion 2.png"/>
          <p:cNvPicPr>
            <a:picLocks noChangeAspect="1"/>
          </p:cNvPicPr>
          <p:nvPr/>
        </p:nvPicPr>
        <p:blipFill>
          <a:blip r:embed="rId3" cstate="print"/>
          <a:srcRect/>
          <a:stretch>
            <a:fillRect/>
          </a:stretch>
        </p:blipFill>
        <p:spPr bwMode="auto">
          <a:xfrm>
            <a:off x="6347028" y="5170932"/>
            <a:ext cx="1486304" cy="1143000"/>
          </a:xfrm>
          <a:prstGeom prst="rect">
            <a:avLst/>
          </a:prstGeom>
          <a:noFill/>
          <a:ln w="9525">
            <a:noFill/>
            <a:miter lim="800000"/>
            <a:headEnd/>
            <a:tailEnd/>
          </a:ln>
        </p:spPr>
      </p:pic>
    </p:spTree>
    <p:extLst>
      <p:ext uri="{BB962C8B-B14F-4D97-AF65-F5344CB8AC3E}">
        <p14:creationId xmlns:p14="http://schemas.microsoft.com/office/powerpoint/2010/main" val="427058096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44</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411990643"/>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68520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4</a:t>
            </a:r>
          </a:p>
        </p:txBody>
      </p:sp>
      <p:sp>
        <p:nvSpPr>
          <p:cNvPr id="4" name="Text Placeholder 3"/>
          <p:cNvSpPr>
            <a:spLocks noGrp="1"/>
          </p:cNvSpPr>
          <p:nvPr>
            <p:ph type="body" idx="1"/>
          </p:nvPr>
        </p:nvSpPr>
        <p:spPr>
          <a:xfrm>
            <a:off x="623888" y="4257858"/>
            <a:ext cx="7886700" cy="886397"/>
          </a:xfrm>
        </p:spPr>
        <p:txBody>
          <a:bodyPr/>
          <a:lstStyle/>
          <a:p>
            <a:r>
              <a:rPr lang="en-US" sz="3200" dirty="0" smtClean="0"/>
              <a:t>Collaborative Examination of Student Work from Performance Tasks</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45</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56898" y="5167400"/>
            <a:ext cx="855322" cy="932688"/>
          </a:xfrm>
          <a:prstGeom prst="rect">
            <a:avLst/>
          </a:prstGeom>
          <a:noFill/>
          <a:ln w="9525">
            <a:noFill/>
            <a:miter lim="800000"/>
            <a:headEnd/>
            <a:tailEnd/>
          </a:ln>
        </p:spPr>
      </p:pic>
      <p:sp>
        <p:nvSpPr>
          <p:cNvPr id="9" name="TextBox 8"/>
          <p:cNvSpPr txBox="1"/>
          <p:nvPr/>
        </p:nvSpPr>
        <p:spPr>
          <a:xfrm>
            <a:off x="686606" y="5172113"/>
            <a:ext cx="995906" cy="365760"/>
          </a:xfrm>
          <a:prstGeom prst="rect">
            <a:avLst/>
          </a:prstGeom>
          <a:noFill/>
        </p:spPr>
        <p:txBody>
          <a:bodyPr wrap="square" rtlCol="0">
            <a:spAutoFit/>
          </a:bodyPr>
          <a:lstStyle/>
          <a:p>
            <a:r>
              <a:rPr lang="en-US" dirty="0" smtClean="0"/>
              <a:t> Page 20 </a:t>
            </a:r>
            <a:endParaRPr lang="en-US" dirty="0"/>
          </a:p>
        </p:txBody>
      </p:sp>
    </p:spTree>
    <p:extLst>
      <p:ext uri="{BB962C8B-B14F-4D97-AF65-F5344CB8AC3E}">
        <p14:creationId xmlns:p14="http://schemas.microsoft.com/office/powerpoint/2010/main" val="100875504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9978"/>
            <a:ext cx="8382000" cy="1049972"/>
          </a:xfrm>
        </p:spPr>
        <p:txBody>
          <a:bodyPr/>
          <a:lstStyle/>
          <a:p>
            <a:pPr lvl="0" algn="ctr"/>
            <a:r>
              <a:rPr lang="en-US" dirty="0"/>
              <a:t>Collaborative Examination of Student Work</a:t>
            </a:r>
            <a:endParaRPr lang="en-US" b="1" dirty="0"/>
          </a:p>
        </p:txBody>
      </p:sp>
      <p:sp>
        <p:nvSpPr>
          <p:cNvPr id="6" name="Text Placeholder 5"/>
          <p:cNvSpPr>
            <a:spLocks noGrp="1"/>
          </p:cNvSpPr>
          <p:nvPr>
            <p:ph type="body" sz="quarter" idx="10"/>
          </p:nvPr>
        </p:nvSpPr>
        <p:spPr>
          <a:xfrm>
            <a:off x="381000" y="1417320"/>
            <a:ext cx="8382000" cy="1329595"/>
          </a:xfrm>
        </p:spPr>
        <p:txBody>
          <a:bodyPr/>
          <a:lstStyle/>
          <a:p>
            <a:pPr marL="0" indent="0">
              <a:buNone/>
            </a:pPr>
            <a:r>
              <a:rPr lang="en-US" dirty="0" smtClean="0"/>
              <a:t>To what extent, and for what purposes, do you and your colleagues currently engage in collaborative examination of student work?</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46</a:t>
            </a:fld>
            <a:endParaRPr lang="en-US" dirty="0"/>
          </a:p>
        </p:txBody>
      </p:sp>
      <p:pic>
        <p:nvPicPr>
          <p:cNvPr id="7" name="Picture 10" descr="discussion 2.png"/>
          <p:cNvPicPr>
            <a:picLocks noChangeAspect="1"/>
          </p:cNvPicPr>
          <p:nvPr/>
        </p:nvPicPr>
        <p:blipFill>
          <a:blip r:embed="rId3" cstate="print"/>
          <a:srcRect/>
          <a:stretch>
            <a:fillRect/>
          </a:stretch>
        </p:blipFill>
        <p:spPr bwMode="auto">
          <a:xfrm>
            <a:off x="6794500" y="4749800"/>
            <a:ext cx="1486304" cy="1143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 </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301656"/>
            <a:ext cx="3633652" cy="2109710"/>
          </a:xfrm>
          <a:prstGeom prst="rect">
            <a:avLst/>
          </a:prstGeom>
        </p:spPr>
      </p:pic>
    </p:spTree>
    <p:extLst>
      <p:ext uri="{BB962C8B-B14F-4D97-AF65-F5344CB8AC3E}">
        <p14:creationId xmlns:p14="http://schemas.microsoft.com/office/powerpoint/2010/main" val="335905631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2047" y="171573"/>
            <a:ext cx="8382000" cy="1049972"/>
          </a:xfrm>
        </p:spPr>
        <p:txBody>
          <a:bodyPr>
            <a:normAutofit/>
          </a:bodyPr>
          <a:lstStyle/>
          <a:p>
            <a:r>
              <a:rPr lang="en-US" dirty="0" smtClean="0"/>
              <a:t>Teacher Learning through Assessment</a:t>
            </a:r>
            <a:endParaRPr lang="en-US" dirty="0"/>
          </a:p>
        </p:txBody>
      </p:sp>
      <p:sp>
        <p:nvSpPr>
          <p:cNvPr id="8" name="Text Placeholder 7"/>
          <p:cNvSpPr>
            <a:spLocks noGrp="1"/>
          </p:cNvSpPr>
          <p:nvPr>
            <p:ph type="body" sz="quarter" idx="10"/>
          </p:nvPr>
        </p:nvSpPr>
        <p:spPr>
          <a:xfrm>
            <a:off x="381000" y="1417321"/>
            <a:ext cx="8382000" cy="4118050"/>
          </a:xfrm>
        </p:spPr>
        <p:txBody>
          <a:bodyPr/>
          <a:lstStyle/>
          <a:p>
            <a:pPr marL="0" indent="0">
              <a:buNone/>
            </a:pPr>
            <a:r>
              <a:rPr lang="en-US" dirty="0" smtClean="0"/>
              <a:t>Past experience suggests that teachers’ involvement in developing, scoring, and analyzing the results of performance-based student assessments in the CCSS could be a powerful opportunity for teachers to learn about the standards, their students, and their teaching practice.</a:t>
            </a:r>
          </a:p>
          <a:p>
            <a:pPr marL="0" indent="0">
              <a:buNone/>
            </a:pPr>
            <a:endParaRPr lang="en-US" sz="2000" dirty="0"/>
          </a:p>
          <a:p>
            <a:pPr marL="0" indent="0">
              <a:buNone/>
            </a:pPr>
            <a:endParaRPr lang="en-US" sz="2000" dirty="0" smtClean="0"/>
          </a:p>
          <a:p>
            <a:pPr marL="0" indent="0">
              <a:buNone/>
            </a:pPr>
            <a:r>
              <a:rPr lang="en-US" sz="2000" dirty="0" smtClean="0"/>
              <a:t> Darling-Hammond &amp; Falk (2013)</a:t>
            </a:r>
            <a:endParaRPr lang="en-US" sz="2000"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pPr algn="r"/>
            <a:fld id="{7D5C1135-EF3A-441C-9DC2-8C709DF76F72}" type="slidenum">
              <a:rPr lang="en-US" smtClean="0"/>
              <a:pPr algn="r"/>
              <a:t>47</a:t>
            </a:fld>
            <a:endParaRPr lang="en-US" dirty="0"/>
          </a:p>
        </p:txBody>
      </p:sp>
    </p:spTree>
    <p:extLst>
      <p:ext uri="{BB962C8B-B14F-4D97-AF65-F5344CB8AC3E}">
        <p14:creationId xmlns:p14="http://schemas.microsoft.com/office/powerpoint/2010/main" val="70524131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135" y="1497106"/>
            <a:ext cx="8625015" cy="4062651"/>
          </a:xfrm>
        </p:spPr>
        <p:txBody>
          <a:bodyPr/>
          <a:lstStyle/>
          <a:p>
            <a:pPr marL="0" indent="0">
              <a:buNone/>
            </a:pPr>
            <a:r>
              <a:rPr lang="en-US" dirty="0" smtClean="0"/>
              <a:t>Teachers </a:t>
            </a:r>
          </a:p>
          <a:p>
            <a:r>
              <a:rPr lang="en-US" sz="2800" dirty="0" smtClean="0"/>
              <a:t>Evaluate student </a:t>
            </a:r>
            <a:r>
              <a:rPr lang="en-US" sz="2800" dirty="0"/>
              <a:t>work based on </a:t>
            </a:r>
            <a:r>
              <a:rPr lang="en-US" sz="2800" dirty="0" smtClean="0"/>
              <a:t>evidence</a:t>
            </a:r>
            <a:endParaRPr lang="en-US" sz="2800" dirty="0"/>
          </a:p>
          <a:p>
            <a:r>
              <a:rPr lang="en-US" sz="2800" dirty="0" smtClean="0"/>
              <a:t>Deepen knowledge of their own discipline</a:t>
            </a:r>
          </a:p>
          <a:p>
            <a:r>
              <a:rPr lang="en-US" sz="2800" dirty="0" smtClean="0"/>
              <a:t>See how the big ideas of standards play out in student work</a:t>
            </a:r>
          </a:p>
          <a:p>
            <a:r>
              <a:rPr lang="en-US" sz="2800" dirty="0" smtClean="0"/>
              <a:t>Develop shared understanding and common language</a:t>
            </a:r>
          </a:p>
          <a:p>
            <a:r>
              <a:rPr lang="en-US" sz="2800" dirty="0"/>
              <a:t>Gain understanding about quality </a:t>
            </a:r>
            <a:r>
              <a:rPr lang="en-US" sz="2800" dirty="0" smtClean="0"/>
              <a:t>assessment</a:t>
            </a:r>
          </a:p>
          <a:p>
            <a:r>
              <a:rPr lang="en-US" sz="2800" dirty="0" smtClean="0"/>
              <a:t>Learn importance of making learning goals and success criteria clear for students</a:t>
            </a:r>
          </a:p>
        </p:txBody>
      </p:sp>
      <p:sp>
        <p:nvSpPr>
          <p:cNvPr id="3" name="Title 2"/>
          <p:cNvSpPr>
            <a:spLocks noGrp="1"/>
          </p:cNvSpPr>
          <p:nvPr>
            <p:ph type="title"/>
          </p:nvPr>
        </p:nvSpPr>
        <p:spPr/>
        <p:txBody>
          <a:bodyPr>
            <a:noAutofit/>
          </a:bodyPr>
          <a:lstStyle/>
          <a:p>
            <a:r>
              <a:rPr lang="en-US" dirty="0" smtClean="0"/>
              <a:t>Benefits of Examining Student Work from Performance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48</a:t>
            </a:fld>
            <a:endParaRPr lang="en-US" dirty="0"/>
          </a:p>
        </p:txBody>
      </p:sp>
    </p:spTree>
    <p:extLst>
      <p:ext uri="{BB962C8B-B14F-4D97-AF65-F5344CB8AC3E}">
        <p14:creationId xmlns:p14="http://schemas.microsoft.com/office/powerpoint/2010/main" val="87148359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55117"/>
            <a:ext cx="8153400" cy="4136517"/>
          </a:xfrm>
        </p:spPr>
        <p:txBody>
          <a:bodyPr/>
          <a:lstStyle/>
          <a:p>
            <a:pPr marL="0" indent="0">
              <a:buNone/>
            </a:pPr>
            <a:r>
              <a:rPr lang="en-US" sz="2800" dirty="0" smtClean="0"/>
              <a:t>The </a:t>
            </a:r>
            <a:r>
              <a:rPr lang="en-US" sz="2800" dirty="0"/>
              <a:t>specific objectives of this EQuIP Student Work Protocol are three-fold: </a:t>
            </a:r>
          </a:p>
          <a:p>
            <a:pPr marL="514350" indent="-514350">
              <a:buFont typeface="+mj-lt"/>
              <a:buAutoNum type="arabicPeriod"/>
            </a:pPr>
            <a:r>
              <a:rPr lang="en-US" sz="2800" dirty="0" smtClean="0"/>
              <a:t>To </a:t>
            </a:r>
            <a:r>
              <a:rPr lang="en-US" sz="2800" dirty="0"/>
              <a:t>confirm that a lesson’s or unit’s assignment is aligned with the letter and spirit of the targeted </a:t>
            </a:r>
            <a:r>
              <a:rPr lang="en-US" sz="2800" dirty="0" smtClean="0"/>
              <a:t> </a:t>
            </a:r>
            <a:r>
              <a:rPr lang="en-US" sz="2800" dirty="0"/>
              <a:t>Core </a:t>
            </a:r>
            <a:r>
              <a:rPr lang="en-US" sz="2800" dirty="0" smtClean="0"/>
              <a:t>Standards </a:t>
            </a:r>
            <a:endParaRPr lang="en-US" sz="2800" dirty="0"/>
          </a:p>
          <a:p>
            <a:pPr marL="514350" indent="-514350">
              <a:buFont typeface="+mj-lt"/>
              <a:buAutoNum type="arabicPeriod"/>
            </a:pPr>
            <a:r>
              <a:rPr lang="en-US" sz="2800" dirty="0" smtClean="0"/>
              <a:t>To </a:t>
            </a:r>
            <a:r>
              <a:rPr lang="en-US" sz="2800" dirty="0"/>
              <a:t>determine how students performed on an assignment as evidence of how well designed the lesson/unit </a:t>
            </a:r>
            <a:r>
              <a:rPr lang="en-US" sz="2800" dirty="0" smtClean="0"/>
              <a:t>is</a:t>
            </a:r>
            <a:endParaRPr lang="en-US" sz="2800" dirty="0"/>
          </a:p>
          <a:p>
            <a:pPr marL="514350" indent="-514350">
              <a:buFont typeface="+mj-lt"/>
              <a:buAutoNum type="arabicPeriod"/>
            </a:pPr>
            <a:r>
              <a:rPr lang="en-US" sz="2800" dirty="0" smtClean="0"/>
              <a:t>To </a:t>
            </a:r>
            <a:r>
              <a:rPr lang="en-US" sz="2800" dirty="0"/>
              <a:t>provide criterion-based suggestions for improving the assignment and related instructional </a:t>
            </a:r>
            <a:r>
              <a:rPr lang="en-US" sz="2800" dirty="0" smtClean="0"/>
              <a:t>materials </a:t>
            </a:r>
            <a:endParaRPr lang="en-US" sz="2800" dirty="0"/>
          </a:p>
        </p:txBody>
      </p:sp>
      <p:sp>
        <p:nvSpPr>
          <p:cNvPr id="3" name="Title 2"/>
          <p:cNvSpPr>
            <a:spLocks noGrp="1"/>
          </p:cNvSpPr>
          <p:nvPr>
            <p:ph type="title"/>
          </p:nvPr>
        </p:nvSpPr>
        <p:spPr/>
        <p:txBody>
          <a:bodyPr/>
          <a:lstStyle/>
          <a:p>
            <a:r>
              <a:rPr lang="en-US" dirty="0" smtClean="0"/>
              <a:t>EQuIP Student Work Protocol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49</a:t>
            </a:fld>
            <a:endParaRPr lang="en-US" dirty="0"/>
          </a:p>
        </p:txBody>
      </p:sp>
      <p:sp>
        <p:nvSpPr>
          <p:cNvPr id="6" name="Rectangle 5"/>
          <p:cNvSpPr/>
          <p:nvPr/>
        </p:nvSpPr>
        <p:spPr>
          <a:xfrm>
            <a:off x="4703048" y="5456192"/>
            <a:ext cx="2555251" cy="369332"/>
          </a:xfrm>
          <a:prstGeom prst="rect">
            <a:avLst/>
          </a:prstGeom>
        </p:spPr>
        <p:txBody>
          <a:bodyPr wrap="none">
            <a:spAutoFit/>
          </a:bodyPr>
          <a:lstStyle/>
          <a:p>
            <a:r>
              <a:rPr lang="en-US" dirty="0"/>
              <a:t>http://achieve.org/EQuIP</a:t>
            </a:r>
          </a:p>
        </p:txBody>
      </p:sp>
    </p:spTree>
    <p:extLst>
      <p:ext uri="{BB962C8B-B14F-4D97-AF65-F5344CB8AC3E}">
        <p14:creationId xmlns:p14="http://schemas.microsoft.com/office/powerpoint/2010/main" val="36450114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Principal Webinars</a:t>
            </a:r>
            <a:endParaRPr lang="en-US" dirty="0"/>
          </a:p>
        </p:txBody>
      </p:sp>
      <p:sp>
        <p:nvSpPr>
          <p:cNvPr id="9" name="Slide Number Placeholder 8"/>
          <p:cNvSpPr>
            <a:spLocks noGrp="1"/>
          </p:cNvSpPr>
          <p:nvPr>
            <p:ph type="sldNum" sz="quarter" idx="12"/>
          </p:nvPr>
        </p:nvSpPr>
        <p:spPr>
          <a:prstGeom prst="rect">
            <a:avLst/>
          </a:prstGeom>
        </p:spPr>
        <p:txBody>
          <a:bodyPr/>
          <a:lstStyle/>
          <a:p>
            <a:fld id="{EE3D4692-A625-460F-A072-DE10EEAA5719}" type="slidenum">
              <a:rPr lang="en-US" smtClean="0"/>
              <a:pPr/>
              <a:t>5</a:t>
            </a:fld>
            <a:endParaRPr lang="en-US" dirty="0"/>
          </a:p>
        </p:txBody>
      </p:sp>
      <p:sp>
        <p:nvSpPr>
          <p:cNvPr id="8" name="Oval 7"/>
          <p:cNvSpPr>
            <a:spLocks noChangeArrowheads="1"/>
          </p:cNvSpPr>
          <p:nvPr/>
        </p:nvSpPr>
        <p:spPr bwMode="auto">
          <a:xfrm>
            <a:off x="5695686" y="2766014"/>
            <a:ext cx="2755273" cy="2701023"/>
          </a:xfrm>
          <a:prstGeom prst="ellipse">
            <a:avLst/>
          </a:prstGeom>
          <a:solidFill>
            <a:srgbClr val="F79646">
              <a:lumMod val="100000"/>
              <a:lumOff val="0"/>
            </a:srgbClr>
          </a:solidFill>
          <a:ln w="38100" cmpd="sng">
            <a:solidFill>
              <a:srgbClr val="B17800"/>
            </a:solidFill>
            <a:prstDash val="solid"/>
            <a:round/>
            <a:headEnd/>
            <a:tailEnd/>
          </a:ln>
          <a:effectLst>
            <a:outerShdw dist="28398" dir="3806097" algn="ctr" rotWithShape="0">
              <a:srgbClr val="F79646">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442A"/>
                </a:solidFill>
                <a:uLnTx/>
                <a:uFillTx/>
                <a:ea typeface="Calibri" panose="020F0502020204030204" pitchFamily="34" charset="0"/>
                <a:cs typeface="Times New Roman" panose="02020603050405020304" pitchFamily="18" charset="0"/>
              </a:rPr>
              <a:t>Mark Your Calendar! </a:t>
            </a:r>
            <a:endParaRPr kumimoji="0" lang="en-US" sz="2400" b="0" i="0" u="none" strike="noStrike" kern="0" cap="none" spc="0" normalizeH="0" baseline="0" noProof="0" dirty="0">
              <a:ln>
                <a:noFill/>
              </a:ln>
              <a:solidFill>
                <a:sysClr val="windowText" lastClr="000000"/>
              </a:solidFill>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42A"/>
                </a:solidFill>
                <a:uLnTx/>
                <a:uFillTx/>
                <a:ea typeface="Calibri" panose="020F0502020204030204" pitchFamily="34" charset="0"/>
                <a:cs typeface="Times New Roman" panose="02020603050405020304" pitchFamily="18" charset="0"/>
              </a:rPr>
              <a:t> </a:t>
            </a:r>
            <a:r>
              <a:rPr kumimoji="0" lang="en-US" sz="1600" b="1" i="0" u="none" strike="noStrike" kern="0" cap="none" spc="0" normalizeH="0" baseline="0" noProof="0" dirty="0" smtClean="0">
                <a:ln>
                  <a:noFill/>
                </a:ln>
                <a:solidFill>
                  <a:srgbClr val="4A442A"/>
                </a:solidFill>
                <a:uLnTx/>
                <a:uFillTx/>
                <a:ea typeface="Calibri" panose="020F0502020204030204" pitchFamily="34" charset="0"/>
                <a:cs typeface="Times New Roman" panose="02020603050405020304" pitchFamily="18" charset="0"/>
              </a:rPr>
              <a:t>Webinars </a:t>
            </a:r>
            <a:r>
              <a:rPr kumimoji="0" lang="en-US" sz="1600" b="1" i="0" u="none" strike="noStrike" kern="0" cap="none" spc="0" normalizeH="0" baseline="0" noProof="0" dirty="0">
                <a:ln>
                  <a:noFill/>
                </a:ln>
                <a:solidFill>
                  <a:srgbClr val="4A442A"/>
                </a:solidFill>
                <a:uLnTx/>
                <a:uFillTx/>
                <a:ea typeface="Calibri" panose="020F0502020204030204" pitchFamily="34" charset="0"/>
                <a:cs typeface="Times New Roman" panose="02020603050405020304" pitchFamily="18" charset="0"/>
              </a:rPr>
              <a:t>will be held the </a:t>
            </a:r>
            <a:r>
              <a:rPr kumimoji="0" lang="en-US" sz="1600" b="1" i="0" u="sng" strike="noStrike" kern="0" cap="none" spc="0" normalizeH="0" baseline="0" noProof="0" dirty="0">
                <a:ln>
                  <a:noFill/>
                </a:ln>
                <a:solidFill>
                  <a:srgbClr val="4A442A"/>
                </a:solidFill>
                <a:uLnTx/>
                <a:uFillTx/>
                <a:ea typeface="Calibri" panose="020F0502020204030204" pitchFamily="34" charset="0"/>
                <a:cs typeface="Times New Roman" panose="02020603050405020304" pitchFamily="18" charset="0"/>
              </a:rPr>
              <a:t>last Wednesday of every month</a:t>
            </a:r>
            <a:r>
              <a:rPr kumimoji="0" lang="en-US" sz="1600" b="1" i="0" u="none" strike="noStrike" kern="0" cap="none" spc="0" normalizeH="0" baseline="0" noProof="0" dirty="0">
                <a:ln>
                  <a:noFill/>
                </a:ln>
                <a:solidFill>
                  <a:srgbClr val="4A442A"/>
                </a:solidFill>
                <a:uLnTx/>
                <a:uFillTx/>
                <a:ea typeface="Calibri" panose="020F0502020204030204" pitchFamily="34" charset="0"/>
                <a:cs typeface="Times New Roman" panose="02020603050405020304" pitchFamily="18" charset="0"/>
              </a:rPr>
              <a:t> from 1-2 PM.</a:t>
            </a:r>
            <a:endParaRPr kumimoji="0" lang="en-US" sz="2400" b="0" i="0" u="none" strike="noStrike" kern="0" cap="none" spc="0" normalizeH="0" baseline="0" noProof="0" dirty="0">
              <a:ln>
                <a:noFill/>
              </a:ln>
              <a:solidFill>
                <a:sysClr val="windowText" lastClr="000000"/>
              </a:solidFill>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442A"/>
                </a:solidFill>
                <a:uLnTx/>
                <a:uFillTx/>
                <a:ea typeface="Calibri" panose="020F0502020204030204" pitchFamily="34" charset="0"/>
                <a:cs typeface="Times New Roman" panose="02020603050405020304" pitchFamily="18" charset="0"/>
              </a:rPr>
              <a:t>(except December</a:t>
            </a:r>
            <a:r>
              <a:rPr kumimoji="0" lang="en-US" sz="1000" b="1" i="0" u="none" strike="noStrike" kern="0" cap="none" spc="0" normalizeH="0" baseline="0" noProof="0" dirty="0">
                <a:ln>
                  <a:noFill/>
                </a:ln>
                <a:solidFill>
                  <a:srgbClr val="4A442A"/>
                </a:solidFill>
                <a:uLnTx/>
                <a:uFillTx/>
                <a:ea typeface="Calibri" panose="020F0502020204030204" pitchFamily="34" charset="0"/>
                <a:cs typeface="Times New Roman" panose="02020603050405020304" pitchFamily="18" charset="0"/>
              </a:rPr>
              <a:t>)</a:t>
            </a:r>
            <a:endParaRPr kumimoji="0" lang="en-US" sz="1200" b="0" i="0" u="none" strike="noStrike" kern="0" cap="none" spc="0" normalizeH="0" baseline="0" noProof="0" dirty="0">
              <a:ln>
                <a:noFill/>
              </a:ln>
              <a:solidFill>
                <a:sysClr val="windowText" lastClr="000000"/>
              </a:solidFill>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50451" y="1281606"/>
            <a:ext cx="8100508" cy="1754326"/>
          </a:xfrm>
          <a:prstGeom prst="rect">
            <a:avLst/>
          </a:prstGeom>
        </p:spPr>
        <p:txBody>
          <a:bodyPr wrap="square">
            <a:spAutoFit/>
          </a:bodyPr>
          <a:lstStyle/>
          <a:p>
            <a:pPr algn="ctr"/>
            <a:r>
              <a:rPr lang="en-US" sz="3600" dirty="0"/>
              <a:t>CSDE Principal Webinar Series</a:t>
            </a:r>
            <a:endParaRPr lang="en-US" sz="3200" dirty="0"/>
          </a:p>
          <a:p>
            <a:pPr algn="ctr"/>
            <a:r>
              <a:rPr lang="en-US" sz="2400" dirty="0"/>
              <a:t>with hosts Dianna Roberge Wentzell, Chief Academic Officer </a:t>
            </a:r>
          </a:p>
          <a:p>
            <a:pPr algn="ctr"/>
            <a:r>
              <a:rPr lang="en-US" sz="2400" dirty="0"/>
              <a:t>&amp; Ellen E. Cohn, Division Director, Academic Office</a:t>
            </a:r>
          </a:p>
          <a:p>
            <a:endParaRPr lang="en-US" sz="2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30198904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153400" cy="3797963"/>
          </a:xfrm>
        </p:spPr>
        <p:txBody>
          <a:bodyPr/>
          <a:lstStyle/>
          <a:p>
            <a:pPr marL="0" indent="0">
              <a:buNone/>
            </a:pPr>
            <a:r>
              <a:rPr lang="en-US" sz="3600" dirty="0" smtClean="0"/>
              <a:t>For today’s activity:</a:t>
            </a:r>
          </a:p>
          <a:p>
            <a:pPr marL="514350" indent="-514350">
              <a:buAutoNum type="arabicPeriod"/>
            </a:pPr>
            <a:r>
              <a:rPr lang="en-US" sz="3600" dirty="0" smtClean="0"/>
              <a:t>Scoring scales have been eliminated</a:t>
            </a:r>
            <a:endParaRPr lang="en-US" sz="3600" dirty="0"/>
          </a:p>
          <a:p>
            <a:pPr marL="514350" indent="-514350">
              <a:buAutoNum type="arabicPeriod"/>
            </a:pPr>
            <a:r>
              <a:rPr lang="en-US" sz="3600" dirty="0" smtClean="0"/>
              <a:t>Some questions have been eliminated from the original</a:t>
            </a:r>
          </a:p>
          <a:p>
            <a:pPr marL="514350" indent="-514350">
              <a:buAutoNum type="arabicPeriod"/>
            </a:pPr>
            <a:r>
              <a:rPr lang="en-US" sz="3600" dirty="0" smtClean="0"/>
              <a:t>Other questions have been added to address coaching feedback for teachers</a:t>
            </a:r>
          </a:p>
          <a:p>
            <a:pPr marL="0" indent="0">
              <a:buNone/>
            </a:pPr>
            <a:endParaRPr lang="en-US" sz="2800" dirty="0"/>
          </a:p>
        </p:txBody>
      </p:sp>
      <p:sp>
        <p:nvSpPr>
          <p:cNvPr id="3" name="Title 2"/>
          <p:cNvSpPr>
            <a:spLocks noGrp="1"/>
          </p:cNvSpPr>
          <p:nvPr>
            <p:ph type="title"/>
          </p:nvPr>
        </p:nvSpPr>
        <p:spPr/>
        <p:txBody>
          <a:bodyPr/>
          <a:lstStyle/>
          <a:p>
            <a:r>
              <a:rPr lang="en-US" dirty="0" smtClean="0"/>
              <a:t> </a:t>
            </a:r>
            <a:r>
              <a:rPr lang="en-US" i="1" dirty="0" smtClean="0"/>
              <a:t>Modified</a:t>
            </a:r>
            <a:r>
              <a:rPr lang="en-US" dirty="0" smtClean="0"/>
              <a:t> EQuIP Student Work Protocol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spTree>
    <p:extLst>
      <p:ext uri="{BB962C8B-B14F-4D97-AF65-F5344CB8AC3E}">
        <p14:creationId xmlns:p14="http://schemas.microsoft.com/office/powerpoint/2010/main" val="259002117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38526" y="228601"/>
            <a:ext cx="7905750" cy="1066800"/>
          </a:xfrm>
        </p:spPr>
        <p:txBody>
          <a:bodyPr>
            <a:noAutofit/>
          </a:bodyPr>
          <a:lstStyle/>
          <a:p>
            <a:pPr lvl="0"/>
            <a:r>
              <a:rPr lang="en-US" sz="4000" dirty="0" smtClean="0"/>
              <a:t>Activity 4: </a:t>
            </a:r>
            <a:r>
              <a:rPr lang="en-US" dirty="0" smtClean="0"/>
              <a:t>Collaborative </a:t>
            </a:r>
            <a:r>
              <a:rPr lang="en-US" dirty="0"/>
              <a:t>Examination of Student Work</a:t>
            </a:r>
            <a:endParaRPr lang="en-US" b="1" dirty="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51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02128206"/>
              </p:ext>
            </p:extLst>
          </p:nvPr>
        </p:nvGraphicFramePr>
        <p:xfrm>
          <a:off x="381000" y="1295400"/>
          <a:ext cx="8382000" cy="4656032"/>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541248">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4: Examining Student Work from a Performance Task</a:t>
                      </a:r>
                      <a:endParaRPr lang="en-US" sz="2400" kern="1200" dirty="0" smtClean="0">
                        <a:solidFill>
                          <a:schemeClr val="bg1"/>
                        </a:solidFill>
                        <a:effectLst/>
                        <a:latin typeface="+mn-lt"/>
                        <a:ea typeface="+mn-ea"/>
                        <a:cs typeface="+mn-cs"/>
                      </a:endParaRPr>
                    </a:p>
                  </a:txBody>
                  <a:tcPr marT="45712" marB="45712" horzOverflow="overflow"/>
                </a:tc>
              </a:tr>
              <a:tr h="4005351">
                <a:tc>
                  <a:txBody>
                    <a:bodyPr/>
                    <a:lstStyle/>
                    <a:p>
                      <a:pPr marL="457200" indent="-457200">
                        <a:buFont typeface="Arial" panose="020B0604020202020204" pitchFamily="34" charset="0"/>
                        <a:buAutoNum type="arabicPeriod"/>
                      </a:pPr>
                      <a:r>
                        <a:rPr lang="en-US" sz="2400" kern="1200" baseline="0" dirty="0" smtClean="0">
                          <a:solidFill>
                            <a:schemeClr val="dk1"/>
                          </a:solidFill>
                          <a:effectLst/>
                          <a:latin typeface="+mn-lt"/>
                          <a:ea typeface="+mn-ea"/>
                          <a:cs typeface="+mn-cs"/>
                        </a:rPr>
                        <a:t>Form a group of four participants.</a:t>
                      </a:r>
                    </a:p>
                    <a:p>
                      <a:pPr marL="457200" indent="-457200">
                        <a:buFont typeface="Arial" panose="020B0604020202020204" pitchFamily="34" charset="0"/>
                        <a:buAutoNum type="arabicPeriod"/>
                      </a:pPr>
                      <a:r>
                        <a:rPr lang="en-US" sz="2400" kern="1200" baseline="0" dirty="0" smtClean="0">
                          <a:solidFill>
                            <a:schemeClr val="dk1"/>
                          </a:solidFill>
                          <a:effectLst/>
                          <a:latin typeface="+mn-lt"/>
                          <a:ea typeface="+mn-ea"/>
                          <a:cs typeface="+mn-cs"/>
                        </a:rPr>
                        <a:t>Select a facilitator and recorder.</a:t>
                      </a:r>
                    </a:p>
                    <a:p>
                      <a:pPr marL="457200" indent="-457200">
                        <a:buFont typeface="Arial" panose="020B0604020202020204" pitchFamily="34" charset="0"/>
                        <a:buAutoNum type="arabicPeriod"/>
                      </a:pPr>
                      <a:r>
                        <a:rPr lang="en-US" sz="2400" kern="1200" baseline="0" dirty="0" smtClean="0">
                          <a:solidFill>
                            <a:schemeClr val="dk1"/>
                          </a:solidFill>
                          <a:effectLst/>
                          <a:latin typeface="+mn-lt"/>
                          <a:ea typeface="+mn-ea"/>
                          <a:cs typeface="+mn-cs"/>
                        </a:rPr>
                        <a:t>Complete the following steps in the protocol, using the template:</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Focus on the assignment itself and analyze purpose and demands without consulting the standards.</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Analyze targeted standards and identify gaps in alignment.</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Describe how students performed on the assignment and if they met the expectations of targeted standards.</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Provide criterion-based feedback regarding assignment and instruction.</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66953"/>
            <a:ext cx="858190" cy="1338618"/>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805826" y="5605272"/>
            <a:ext cx="855322" cy="932688"/>
          </a:xfrm>
          <a:prstGeom prst="rect">
            <a:avLst/>
          </a:prstGeom>
          <a:noFill/>
          <a:ln w="9525">
            <a:noFill/>
            <a:miter lim="800000"/>
            <a:headEnd/>
            <a:tailEnd/>
          </a:ln>
        </p:spPr>
      </p:pic>
      <p:sp>
        <p:nvSpPr>
          <p:cNvPr id="4" name="TextBox 3"/>
          <p:cNvSpPr txBox="1"/>
          <p:nvPr/>
        </p:nvSpPr>
        <p:spPr>
          <a:xfrm>
            <a:off x="6761408" y="5602309"/>
            <a:ext cx="1184856" cy="369332"/>
          </a:xfrm>
          <a:prstGeom prst="rect">
            <a:avLst/>
          </a:prstGeom>
          <a:noFill/>
        </p:spPr>
        <p:txBody>
          <a:bodyPr wrap="square" rtlCol="0">
            <a:spAutoFit/>
          </a:bodyPr>
          <a:lstStyle/>
          <a:p>
            <a:r>
              <a:rPr lang="en-US" dirty="0" smtClean="0"/>
              <a:t>Page 20</a:t>
            </a:r>
            <a:endParaRPr lang="en-US" dirty="0"/>
          </a:p>
        </p:txBody>
      </p:sp>
    </p:spTree>
    <p:extLst>
      <p:ext uri="{BB962C8B-B14F-4D97-AF65-F5344CB8AC3E}">
        <p14:creationId xmlns:p14="http://schemas.microsoft.com/office/powerpoint/2010/main" val="354819270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841052"/>
          </a:xfrm>
        </p:spPr>
        <p:txBody>
          <a:bodyPr/>
          <a:lstStyle/>
          <a:p>
            <a:r>
              <a:rPr lang="en-US" dirty="0" smtClean="0"/>
              <a:t>What benefits might there be in examining student work from units, lessons, and performance tasks?</a:t>
            </a:r>
          </a:p>
          <a:p>
            <a:r>
              <a:rPr lang="en-US" dirty="0" smtClean="0"/>
              <a:t>How might collaborative examination of student work provide opportunities for CT Core Standards-aligned coaching?</a:t>
            </a:r>
          </a:p>
          <a:p>
            <a:pPr lvl="1"/>
            <a:r>
              <a:rPr lang="en-US" sz="3000" dirty="0" smtClean="0"/>
              <a:t>Curriculum design</a:t>
            </a:r>
          </a:p>
          <a:p>
            <a:pPr lvl="1"/>
            <a:r>
              <a:rPr lang="en-US" sz="3000" dirty="0" smtClean="0"/>
              <a:t>Instruction</a:t>
            </a:r>
          </a:p>
        </p:txBody>
      </p:sp>
      <p:sp>
        <p:nvSpPr>
          <p:cNvPr id="3" name="Title 2"/>
          <p:cNvSpPr>
            <a:spLocks noGrp="1"/>
          </p:cNvSpPr>
          <p:nvPr>
            <p:ph type="title"/>
          </p:nvPr>
        </p:nvSpPr>
        <p:spPr/>
        <p:txBody>
          <a:bodyPr/>
          <a:lstStyle/>
          <a:p>
            <a:r>
              <a:rPr lang="en-US" dirty="0" smtClean="0"/>
              <a:t>Reflection on Examining Student Work </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52</a:t>
            </a:fld>
            <a:endParaRPr lang="en-US" dirty="0"/>
          </a:p>
        </p:txBody>
      </p:sp>
    </p:spTree>
    <p:extLst>
      <p:ext uri="{BB962C8B-B14F-4D97-AF65-F5344CB8AC3E}">
        <p14:creationId xmlns:p14="http://schemas.microsoft.com/office/powerpoint/2010/main" val="221780916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982629"/>
          </a:xfrm>
        </p:spPr>
        <p:txBody>
          <a:bodyPr/>
          <a:lstStyle/>
          <a:p>
            <a:pPr marL="0" indent="0">
              <a:buNone/>
            </a:pPr>
            <a:r>
              <a:rPr lang="en-US" dirty="0"/>
              <a:t>Teacher involvement in the design, use, and scoring of performance assessments has the potential to powerfully link instruction, assessment, student learning, and teachers’ professional development. If used wisely, it has the potential to address multiple important goals through one concentrated investment. </a:t>
            </a:r>
            <a:endParaRPr lang="en-US" dirty="0" smtClean="0"/>
          </a:p>
          <a:p>
            <a:pPr marL="0" indent="0">
              <a:buNone/>
            </a:pPr>
            <a:endParaRPr lang="en-US" dirty="0" smtClean="0"/>
          </a:p>
          <a:p>
            <a:pPr marL="0" indent="0">
              <a:buNone/>
            </a:pPr>
            <a:r>
              <a:rPr lang="en-US" sz="2000" dirty="0" smtClean="0"/>
              <a:t>Darling-Hammond </a:t>
            </a:r>
            <a:r>
              <a:rPr lang="en-US" sz="2000" dirty="0"/>
              <a:t>&amp; Falk (2013)</a:t>
            </a:r>
          </a:p>
        </p:txBody>
      </p:sp>
      <p:sp>
        <p:nvSpPr>
          <p:cNvPr id="3" name="Title 2"/>
          <p:cNvSpPr>
            <a:spLocks noGrp="1"/>
          </p:cNvSpPr>
          <p:nvPr>
            <p:ph type="title"/>
          </p:nvPr>
        </p:nvSpPr>
        <p:spPr/>
        <p:txBody>
          <a:bodyPr/>
          <a:lstStyle/>
          <a:p>
            <a:r>
              <a:rPr lang="en-US" dirty="0" smtClean="0"/>
              <a:t>Teacher Learning through Assessment</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53</a:t>
            </a:fld>
            <a:endParaRPr lang="en-US" dirty="0"/>
          </a:p>
        </p:txBody>
      </p:sp>
    </p:spTree>
    <p:extLst>
      <p:ext uri="{BB962C8B-B14F-4D97-AF65-F5344CB8AC3E}">
        <p14:creationId xmlns:p14="http://schemas.microsoft.com/office/powerpoint/2010/main" val="131839287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54</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360324385"/>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32526" y="4599489"/>
            <a:ext cx="3268074" cy="430887"/>
          </a:xfrm>
          <a:prstGeom prst="rect">
            <a:avLst/>
          </a:prstGeom>
          <a:solidFill>
            <a:srgbClr val="FFFF00"/>
          </a:solidFill>
        </p:spPr>
        <p:txBody>
          <a:bodyPr wrap="none" rtlCol="0">
            <a:spAutoFit/>
          </a:bodyPr>
          <a:lstStyle/>
          <a:p>
            <a:pPr lvl="0"/>
            <a:r>
              <a:rPr lang="en-US" sz="2200" dirty="0"/>
              <a:t> </a:t>
            </a:r>
            <a:r>
              <a:rPr lang="en-US" sz="2200" dirty="0" smtClean="0"/>
              <a:t>     </a:t>
            </a:r>
            <a:r>
              <a:rPr lang="en-US" sz="2200" b="1" dirty="0" smtClean="0"/>
              <a:t> Classroom “Look Fors”</a:t>
            </a:r>
            <a:endParaRPr lang="en-US" sz="2200" b="1" dirty="0"/>
          </a:p>
        </p:txBody>
      </p:sp>
    </p:spTree>
    <p:extLst>
      <p:ext uri="{BB962C8B-B14F-4D97-AF65-F5344CB8AC3E}">
        <p14:creationId xmlns:p14="http://schemas.microsoft.com/office/powerpoint/2010/main" val="118944548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11"/>
          </p:nvPr>
        </p:nvSpPr>
        <p:spPr>
          <a:xfrm>
            <a:off x="7608100" y="6158407"/>
            <a:ext cx="1280160" cy="365125"/>
          </a:xfrm>
          <a:prstGeom prst="rect">
            <a:avLst/>
          </a:prstGeom>
        </p:spPr>
        <p:txBody>
          <a:bodyPr/>
          <a:lstStyle/>
          <a:p>
            <a:pPr algn="r"/>
            <a:fld id="{8D79BE21-F712-4A53-802B-F850200F0AA7}" type="slidenum">
              <a:rPr lang="en-US" smtClean="0"/>
              <a:pPr algn="r"/>
              <a:t>55</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3535267" y="518654"/>
            <a:ext cx="4833937" cy="4752888"/>
          </a:xfrm>
        </p:spPr>
      </p:pic>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6328132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a:t>
            </a:r>
            <a:r>
              <a:rPr lang="en-US" sz="4000" dirty="0"/>
              <a:t>5</a:t>
            </a:r>
            <a:endParaRPr lang="en-US" sz="4000" dirty="0" smtClean="0"/>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smtClean="0">
                <a:solidFill>
                  <a:schemeClr val="tx1"/>
                </a:solidFill>
              </a:rPr>
              <a:t>Introducing and Using the Connecticut Core Standards Classroom “Look Fors” Guide</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56</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822202" y="5234808"/>
            <a:ext cx="947738" cy="1033463"/>
          </a:xfrm>
          <a:prstGeom prst="rect">
            <a:avLst/>
          </a:prstGeom>
          <a:noFill/>
          <a:ln w="9525">
            <a:noFill/>
            <a:miter lim="800000"/>
            <a:headEnd/>
            <a:tailEnd/>
          </a:ln>
        </p:spPr>
      </p:pic>
      <p:sp>
        <p:nvSpPr>
          <p:cNvPr id="7" name="Rectangle 6"/>
          <p:cNvSpPr/>
          <p:nvPr/>
        </p:nvSpPr>
        <p:spPr>
          <a:xfrm>
            <a:off x="840207" y="5234808"/>
            <a:ext cx="918393" cy="369332"/>
          </a:xfrm>
          <a:prstGeom prst="rect">
            <a:avLst/>
          </a:prstGeom>
        </p:spPr>
        <p:txBody>
          <a:bodyPr wrap="none">
            <a:spAutoFit/>
          </a:bodyPr>
          <a:lstStyle/>
          <a:p>
            <a:pPr algn="ctr">
              <a:buFont typeface="Arial" charset="0"/>
              <a:buNone/>
            </a:pPr>
            <a:r>
              <a:rPr lang="en-US" dirty="0" smtClean="0"/>
              <a:t>Page 24</a:t>
            </a:r>
            <a:endParaRPr lang="en-US" i="1" dirty="0">
              <a:hlinkClick r:id="rId4"/>
            </a:endParaRPr>
          </a:p>
        </p:txBody>
      </p:sp>
    </p:spTree>
    <p:extLst>
      <p:ext uri="{BB962C8B-B14F-4D97-AF65-F5344CB8AC3E}">
        <p14:creationId xmlns:p14="http://schemas.microsoft.com/office/powerpoint/2010/main" val="401455732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424" y="136059"/>
            <a:ext cx="8382000" cy="1024896"/>
          </a:xfrm>
        </p:spPr>
        <p:txBody>
          <a:bodyPr/>
          <a:lstStyle/>
          <a:p>
            <a:r>
              <a:rPr lang="en-US" sz="3700" dirty="0"/>
              <a:t>Supporting Teachers Through Instructional Feedback and Coaching</a:t>
            </a:r>
          </a:p>
        </p:txBody>
      </p:sp>
      <p:sp>
        <p:nvSpPr>
          <p:cNvPr id="2" name="Content Placeholder 1"/>
          <p:cNvSpPr>
            <a:spLocks noGrp="1"/>
          </p:cNvSpPr>
          <p:nvPr>
            <p:ph sz="half" idx="1"/>
          </p:nvPr>
        </p:nvSpPr>
        <p:spPr>
          <a:xfrm>
            <a:off x="273424" y="1233368"/>
            <a:ext cx="4453851" cy="4838248"/>
          </a:xfrm>
        </p:spPr>
        <p:txBody>
          <a:bodyPr/>
          <a:lstStyle/>
          <a:p>
            <a:pPr>
              <a:spcAft>
                <a:spcPts val="600"/>
              </a:spcAft>
            </a:pPr>
            <a:r>
              <a:rPr lang="en-US" sz="2600" dirty="0"/>
              <a:t>Successful implementation of the CT Core Standards requires focus on both the curriculum alignment and the instructional practice </a:t>
            </a:r>
            <a:r>
              <a:rPr lang="en-US" sz="2600" dirty="0" smtClean="0"/>
              <a:t>alignment.</a:t>
            </a:r>
          </a:p>
          <a:p>
            <a:pPr>
              <a:spcAft>
                <a:spcPts val="600"/>
              </a:spcAft>
            </a:pPr>
            <a:r>
              <a:rPr lang="en-US" sz="2600" dirty="0" smtClean="0"/>
              <a:t>Using </a:t>
            </a:r>
            <a:r>
              <a:rPr lang="en-US" sz="2600" dirty="0"/>
              <a:t>a consistent tool for coaching teachers on instructional practices is a key to providing consistent messages and models regarding </a:t>
            </a:r>
            <a:r>
              <a:rPr lang="en-US" sz="2600" dirty="0" smtClean="0"/>
              <a:t>effective instruction</a:t>
            </a:r>
            <a:endParaRPr lang="en-US" sz="2600" dirty="0"/>
          </a:p>
        </p:txBody>
      </p:sp>
      <p:graphicFrame>
        <p:nvGraphicFramePr>
          <p:cNvPr id="6" name="Diagram 5"/>
          <p:cNvGraphicFramePr/>
          <p:nvPr>
            <p:extLst>
              <p:ext uri="{D42A27DB-BD31-4B8C-83A1-F6EECF244321}">
                <p14:modId xmlns:p14="http://schemas.microsoft.com/office/powerpoint/2010/main" val="2047584784"/>
              </p:ext>
            </p:extLst>
          </p:nvPr>
        </p:nvGraphicFramePr>
        <p:xfrm>
          <a:off x="4727275" y="904732"/>
          <a:ext cx="4292601" cy="4688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0"/>
          </p:nvPr>
        </p:nvSpPr>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57</a:t>
            </a:fld>
            <a:endParaRPr lang="en-US" dirty="0"/>
          </a:p>
        </p:txBody>
      </p:sp>
    </p:spTree>
    <p:extLst>
      <p:ext uri="{BB962C8B-B14F-4D97-AF65-F5344CB8AC3E}">
        <p14:creationId xmlns:p14="http://schemas.microsoft.com/office/powerpoint/2010/main" val="274673071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Developing Clear and Consistent Expectations for Instructional Practices</a:t>
            </a:r>
            <a:endParaRPr lang="en-US" dirty="0"/>
          </a:p>
        </p:txBody>
      </p:sp>
      <p:sp>
        <p:nvSpPr>
          <p:cNvPr id="2" name="Content Placeholder 1"/>
          <p:cNvSpPr>
            <a:spLocks noGrp="1"/>
          </p:cNvSpPr>
          <p:nvPr>
            <p:ph type="body" sz="quarter" idx="10"/>
          </p:nvPr>
        </p:nvSpPr>
        <p:spPr>
          <a:xfrm>
            <a:off x="381001" y="1280160"/>
            <a:ext cx="6178296" cy="4408121"/>
          </a:xfrm>
        </p:spPr>
        <p:txBody>
          <a:bodyPr/>
          <a:lstStyle/>
          <a:p>
            <a:r>
              <a:rPr lang="en-US" sz="2400" dirty="0" smtClean="0"/>
              <a:t>Utilizing the CT Core Standards Classroom Look For Guide to support teachers provides:</a:t>
            </a:r>
          </a:p>
          <a:p>
            <a:pPr lvl="1"/>
            <a:r>
              <a:rPr lang="en-US" sz="2200" dirty="0"/>
              <a:t>T</a:t>
            </a:r>
            <a:r>
              <a:rPr lang="en-US" sz="2200" dirty="0" smtClean="0"/>
              <a:t>ool aligned to the CT Core Standards that is grounded in specific and measurable practices</a:t>
            </a:r>
          </a:p>
          <a:p>
            <a:pPr lvl="1"/>
            <a:r>
              <a:rPr lang="en-US" sz="2200" dirty="0" smtClean="0"/>
              <a:t>Clear vision of how the CCS should look in practice within the classroom</a:t>
            </a:r>
          </a:p>
          <a:p>
            <a:pPr lvl="1"/>
            <a:r>
              <a:rPr lang="en-US" sz="2200" dirty="0" smtClean="0"/>
              <a:t>Evidence of teacher practice and student work</a:t>
            </a:r>
          </a:p>
          <a:p>
            <a:pPr lvl="1"/>
            <a:r>
              <a:rPr lang="en-US" sz="2200" dirty="0" smtClean="0"/>
              <a:t>Feedback that supports on-going professional growth of teachers using a non-judgmental approach</a:t>
            </a:r>
          </a:p>
          <a:p>
            <a:pPr lvl="1"/>
            <a:r>
              <a:rPr lang="en-US" sz="2200" dirty="0" smtClean="0"/>
              <a:t>Alignment throughout the school or district of consistent expectations of instructional practices</a:t>
            </a:r>
          </a:p>
          <a:p>
            <a:pPr lvl="1"/>
            <a:endParaRPr lang="en-US" dirty="0" smtClean="0"/>
          </a:p>
          <a:p>
            <a:pPr lvl="1"/>
            <a:endParaRPr lang="en-US" dirty="0"/>
          </a:p>
        </p:txBody>
      </p:sp>
      <p:graphicFrame>
        <p:nvGraphicFramePr>
          <p:cNvPr id="19" name="Diagram 18"/>
          <p:cNvGraphicFramePr/>
          <p:nvPr>
            <p:extLst>
              <p:ext uri="{D42A27DB-BD31-4B8C-83A1-F6EECF244321}">
                <p14:modId xmlns:p14="http://schemas.microsoft.com/office/powerpoint/2010/main" val="2330514128"/>
              </p:ext>
            </p:extLst>
          </p:nvPr>
        </p:nvGraphicFramePr>
        <p:xfrm>
          <a:off x="5480463" y="774700"/>
          <a:ext cx="4470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EE3D4692-A625-460F-A072-DE10EEAA5719}" type="slidenum">
              <a:rPr lang="en-US" smtClean="0"/>
              <a:pPr/>
              <a:t>58</a:t>
            </a:fld>
            <a:endParaRPr lang="en-US" dirty="0"/>
          </a:p>
        </p:txBody>
      </p:sp>
    </p:spTree>
    <p:extLst>
      <p:ext uri="{BB962C8B-B14F-4D97-AF65-F5344CB8AC3E}">
        <p14:creationId xmlns:p14="http://schemas.microsoft.com/office/powerpoint/2010/main" val="54994424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CT Core Standards Classroom “Look Fors” Guide</a:t>
            </a:r>
            <a:endParaRPr lang="en-US" dirty="0"/>
          </a:p>
        </p:txBody>
      </p:sp>
      <p:sp>
        <p:nvSpPr>
          <p:cNvPr id="2" name="Content Placeholder 1"/>
          <p:cNvSpPr>
            <a:spLocks noGrp="1"/>
          </p:cNvSpPr>
          <p:nvPr>
            <p:ph type="body" sz="quarter" idx="10"/>
          </p:nvPr>
        </p:nvSpPr>
        <p:spPr/>
        <p:txBody>
          <a:bodyPr/>
          <a:lstStyle/>
          <a:p>
            <a:r>
              <a:rPr lang="en-US" sz="2200" dirty="0"/>
              <a:t>CT Core Standards Classroom “Look Fors” </a:t>
            </a:r>
            <a:r>
              <a:rPr lang="en-US" sz="2200" dirty="0" smtClean="0"/>
              <a:t>Guide have </a:t>
            </a:r>
            <a:r>
              <a:rPr lang="en-US" sz="2200" dirty="0"/>
              <a:t>been developed for ELA/Literacy </a:t>
            </a:r>
            <a:r>
              <a:rPr lang="en-US" sz="2200" dirty="0" smtClean="0"/>
              <a:t>K-2 and 3-5 and 6-12.  </a:t>
            </a:r>
            <a:endParaRPr lang="en-US" sz="2200" dirty="0"/>
          </a:p>
          <a:p>
            <a:r>
              <a:rPr lang="en-US" sz="2200" dirty="0" smtClean="0"/>
              <a:t>Designed </a:t>
            </a:r>
            <a:r>
              <a:rPr lang="en-US" sz="2200" dirty="0"/>
              <a:t>to guide assessment of effective integration of the </a:t>
            </a:r>
            <a:r>
              <a:rPr lang="en-US" sz="2200" dirty="0" smtClean="0"/>
              <a:t>Common </a:t>
            </a:r>
            <a:r>
              <a:rPr lang="en-US" sz="2200" dirty="0"/>
              <a:t>Core shifts into instructional practice. </a:t>
            </a:r>
          </a:p>
          <a:p>
            <a:r>
              <a:rPr lang="en-US" sz="2200" dirty="0" smtClean="0"/>
              <a:t>Intended </a:t>
            </a:r>
            <a:r>
              <a:rPr lang="en-US" sz="2200" dirty="0"/>
              <a:t>to support teachers in developing their practice, and to help coaches or other instructional leaders in supporting them to do </a:t>
            </a:r>
            <a:r>
              <a:rPr lang="en-US" sz="2200" dirty="0" smtClean="0"/>
              <a:t>so</a:t>
            </a:r>
            <a:r>
              <a:rPr lang="en-US" sz="2200" dirty="0"/>
              <a:t> </a:t>
            </a:r>
            <a:r>
              <a:rPr lang="en-US" sz="2200" dirty="0" smtClean="0"/>
              <a:t>through: </a:t>
            </a:r>
            <a:endParaRPr lang="en-US" sz="2200" dirty="0"/>
          </a:p>
          <a:p>
            <a:pPr lvl="1"/>
            <a:r>
              <a:rPr lang="en-US" sz="2000" dirty="0" smtClean="0"/>
              <a:t>Teacher </a:t>
            </a:r>
            <a:r>
              <a:rPr lang="en-US" sz="2000" dirty="0"/>
              <a:t>self-reflection </a:t>
            </a:r>
          </a:p>
          <a:p>
            <a:pPr lvl="1"/>
            <a:r>
              <a:rPr lang="en-US" sz="2000" dirty="0" smtClean="0"/>
              <a:t>Teacher-to-teacher </a:t>
            </a:r>
            <a:r>
              <a:rPr lang="en-US" sz="2000" dirty="0"/>
              <a:t>learning in PLCs, grade-level meetings or other collaborative structures </a:t>
            </a:r>
          </a:p>
          <a:p>
            <a:pPr lvl="1"/>
            <a:r>
              <a:rPr lang="en-US" sz="2000" dirty="0" smtClean="0"/>
              <a:t>Coaching </a:t>
            </a:r>
            <a:r>
              <a:rPr lang="en-US" sz="2000" dirty="0"/>
              <a:t>and feedback from instructional coaches or leaders </a:t>
            </a:r>
          </a:p>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EE3D4692-A625-460F-A072-DE10EEAA5719}" type="slidenum">
              <a:rPr lang="en-US" smtClean="0"/>
              <a:pPr/>
              <a:t>59</a:t>
            </a:fld>
            <a:endParaRPr lang="en-US" dirty="0"/>
          </a:p>
        </p:txBody>
      </p:sp>
    </p:spTree>
    <p:extLst>
      <p:ext uri="{BB962C8B-B14F-4D97-AF65-F5344CB8AC3E}">
        <p14:creationId xmlns:p14="http://schemas.microsoft.com/office/powerpoint/2010/main" val="22827866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Webinars</a:t>
            </a:r>
            <a:endParaRPr lang="en-US" dirty="0"/>
          </a:p>
        </p:txBody>
      </p:sp>
      <p:pic>
        <p:nvPicPr>
          <p:cNvPr id="6" name="Picture 5"/>
          <p:cNvPicPr>
            <a:picLocks noChangeAspect="1"/>
          </p:cNvPicPr>
          <p:nvPr/>
        </p:nvPicPr>
        <p:blipFill>
          <a:blip r:embed="rId3"/>
          <a:stretch>
            <a:fillRect/>
          </a:stretch>
        </p:blipFill>
        <p:spPr>
          <a:xfrm>
            <a:off x="1095375" y="889286"/>
            <a:ext cx="6953250" cy="5010150"/>
          </a:xfrm>
          <a:prstGeom prst="rect">
            <a:avLst/>
          </a:prstGeom>
        </p:spPr>
      </p:pic>
      <p:cxnSp>
        <p:nvCxnSpPr>
          <p:cNvPr id="8" name="Straight Arrow Connector 7"/>
          <p:cNvCxnSpPr/>
          <p:nvPr/>
        </p:nvCxnSpPr>
        <p:spPr>
          <a:xfrm flipH="1">
            <a:off x="4512623" y="5274228"/>
            <a:ext cx="2101933" cy="23750"/>
          </a:xfrm>
          <a:prstGeom prst="straightConnector1">
            <a:avLst/>
          </a:prstGeom>
          <a:ln w="635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
        <p:nvSpPr>
          <p:cNvPr id="5" name="Footer Placeholder 4"/>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EE3D4692-A625-460F-A072-DE10EEAA5719}" type="slidenum">
              <a:rPr lang="en-US" smtClean="0"/>
              <a:pPr/>
              <a:t>6</a:t>
            </a:fld>
            <a:endParaRPr lang="en-US" dirty="0"/>
          </a:p>
        </p:txBody>
      </p:sp>
    </p:spTree>
    <p:extLst>
      <p:ext uri="{BB962C8B-B14F-4D97-AF65-F5344CB8AC3E}">
        <p14:creationId xmlns:p14="http://schemas.microsoft.com/office/powerpoint/2010/main" val="326144664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705316"/>
          </a:xfrm>
        </p:spPr>
        <p:txBody>
          <a:bodyPr>
            <a:normAutofit/>
          </a:bodyPr>
          <a:lstStyle/>
          <a:p>
            <a:r>
              <a:rPr lang="en-US" dirty="0"/>
              <a:t>Classroom “Look Fors”: Grades 3–5</a:t>
            </a:r>
          </a:p>
        </p:txBody>
      </p:sp>
      <p:sp>
        <p:nvSpPr>
          <p:cNvPr id="2" name="Content Placeholder 1"/>
          <p:cNvSpPr>
            <a:spLocks noGrp="1"/>
          </p:cNvSpPr>
          <p:nvPr>
            <p:ph type="body" sz="quarter" idx="10"/>
          </p:nvPr>
        </p:nvSpPr>
        <p:spPr>
          <a:xfrm>
            <a:off x="637214" y="1125955"/>
            <a:ext cx="7706686" cy="3397853"/>
          </a:xfrm>
        </p:spPr>
        <p:txBody>
          <a:bodyPr/>
          <a:lstStyle/>
          <a:p>
            <a:pPr marL="0" indent="0">
              <a:buNone/>
            </a:pPr>
            <a:r>
              <a:rPr lang="en-US" b="1" dirty="0" smtClean="0"/>
              <a:t>INSTRUCTIONAL PRACTICE FOCUS AREAS:</a:t>
            </a:r>
          </a:p>
          <a:p>
            <a:r>
              <a:rPr lang="en-US" sz="2400" dirty="0" smtClean="0"/>
              <a:t>Focus Each Lesson on </a:t>
            </a:r>
            <a:r>
              <a:rPr lang="en-US" sz="2400" dirty="0"/>
              <a:t>a</a:t>
            </a:r>
            <a:r>
              <a:rPr lang="en-US" sz="2400" dirty="0" smtClean="0"/>
              <a:t> High Quality Text </a:t>
            </a:r>
            <a:r>
              <a:rPr lang="en-US" sz="2400" dirty="0"/>
              <a:t>o</a:t>
            </a:r>
            <a:r>
              <a:rPr lang="en-US" sz="2400" dirty="0" smtClean="0"/>
              <a:t>r Multiple Texts</a:t>
            </a:r>
          </a:p>
          <a:p>
            <a:r>
              <a:rPr lang="en-US" sz="2400" dirty="0" smtClean="0"/>
              <a:t>Employ Questions and Tasks that are Text Dependent and Text Specific</a:t>
            </a:r>
          </a:p>
          <a:p>
            <a:r>
              <a:rPr lang="en-US" sz="2400" dirty="0" smtClean="0"/>
              <a:t>Provide all Students with Opportunities to Engage in </a:t>
            </a:r>
            <a:r>
              <a:rPr lang="en-US" sz="2400" dirty="0"/>
              <a:t>t</a:t>
            </a:r>
            <a:r>
              <a:rPr lang="en-US" sz="2400" dirty="0" smtClean="0"/>
              <a:t>he Work of the Lesson</a:t>
            </a:r>
          </a:p>
          <a:p>
            <a:r>
              <a:rPr lang="en-US" sz="2400" dirty="0" smtClean="0"/>
              <a:t>Ensure that Instruction and Materials Explicitly and Systematically Provide all Students with </a:t>
            </a:r>
            <a:r>
              <a:rPr lang="en-US" sz="2400" dirty="0"/>
              <a:t>t</a:t>
            </a:r>
            <a:r>
              <a:rPr lang="en-US" sz="2400" dirty="0" smtClean="0"/>
              <a:t>he Opportunity to Master Foundational Skills</a:t>
            </a:r>
            <a:endParaRPr lang="en-US" dirty="0"/>
          </a:p>
        </p:txBody>
      </p:sp>
      <p:sp>
        <p:nvSpPr>
          <p:cNvPr id="5" name="Slide Number Placeholder 4"/>
          <p:cNvSpPr>
            <a:spLocks noGrp="1"/>
          </p:cNvSpPr>
          <p:nvPr>
            <p:ph type="sldNum" sz="quarter" idx="12"/>
          </p:nvPr>
        </p:nvSpPr>
        <p:spPr/>
        <p:txBody>
          <a:bodyPr/>
          <a:lstStyle/>
          <a:p>
            <a:pPr>
              <a:defRPr/>
            </a:pPr>
            <a:fld id="{89B261EF-24E7-4286-97C7-81257D0A83CF}" type="slidenum">
              <a:rPr lang="en-US" smtClean="0"/>
              <a:pPr>
                <a:defRPr/>
              </a:pPr>
              <a:t>60</a:t>
            </a:fld>
            <a:endParaRPr lang="en-US" dirty="0"/>
          </a:p>
        </p:txBody>
      </p:sp>
      <p:sp>
        <p:nvSpPr>
          <p:cNvPr id="6" name="Rectangle 5"/>
          <p:cNvSpPr/>
          <p:nvPr/>
        </p:nvSpPr>
        <p:spPr>
          <a:xfrm>
            <a:off x="225734" y="850077"/>
            <a:ext cx="8222343" cy="954107"/>
          </a:xfrm>
          <a:prstGeom prst="rect">
            <a:avLst/>
          </a:prstGeom>
        </p:spPr>
        <p:txBody>
          <a:bodyPr wrap="square">
            <a:spAutoFit/>
          </a:bodyPr>
          <a:lstStyle/>
          <a:p>
            <a:endParaRPr lang="en-US" sz="3600" dirty="0">
              <a:solidFill>
                <a:srgbClr val="000000"/>
              </a:solidFill>
              <a:latin typeface="Museo Sans 100"/>
            </a:endParaRPr>
          </a:p>
          <a:p>
            <a:endParaRPr lang="en-US" sz="2000" b="1" dirty="0">
              <a:latin typeface="+mj-lt"/>
            </a:endParaRPr>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85850825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90600" y="180575"/>
            <a:ext cx="7772400" cy="1066800"/>
          </a:xfrm>
        </p:spPr>
        <p:txBody>
          <a:bodyPr>
            <a:noAutofit/>
          </a:bodyPr>
          <a:lstStyle/>
          <a:p>
            <a:r>
              <a:rPr lang="en-US" sz="3600" dirty="0" smtClean="0"/>
              <a:t>Activity 5</a:t>
            </a:r>
            <a:r>
              <a:rPr lang="en-US" sz="3600" dirty="0"/>
              <a:t>: Assessing and Debriefing a Classroom Lesson</a:t>
            </a:r>
            <a:endParaRPr lang="en-US" sz="3600" dirty="0" smtClean="0"/>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61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86282151"/>
              </p:ext>
            </p:extLst>
          </p:nvPr>
        </p:nvGraphicFramePr>
        <p:xfrm>
          <a:off x="381000" y="1508760"/>
          <a:ext cx="8382000" cy="3611880"/>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435950">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5a: Assessing a Video Lesson Using </a:t>
                      </a:r>
                      <a:r>
                        <a:rPr lang="en-US" sz="2400" dirty="0" smtClean="0"/>
                        <a:t>“Look Fors” Guide</a:t>
                      </a:r>
                      <a:endParaRPr lang="en-US" sz="2400" kern="1200" dirty="0" smtClean="0">
                        <a:solidFill>
                          <a:schemeClr val="bg1"/>
                        </a:solidFill>
                        <a:effectLst/>
                        <a:latin typeface="+mn-lt"/>
                        <a:ea typeface="+mn-ea"/>
                        <a:cs typeface="+mn-cs"/>
                      </a:endParaRPr>
                    </a:p>
                  </a:txBody>
                  <a:tcPr marT="45712" marB="45712" horzOverflow="overflow"/>
                </a:tc>
              </a:tr>
              <a:tr h="3154696">
                <a:tc>
                  <a:txBody>
                    <a:bodyPr/>
                    <a:lstStyle/>
                    <a:p>
                      <a:pPr marL="342900" lvl="0" indent="-342900">
                        <a:buFont typeface="+mj-lt"/>
                        <a:buAutoNum type="arabicPeriod"/>
                      </a:pPr>
                      <a:r>
                        <a:rPr lang="en-US" sz="2000" b="0" kern="1200" dirty="0" smtClean="0">
                          <a:solidFill>
                            <a:schemeClr val="dk1"/>
                          </a:solidFill>
                          <a:effectLst/>
                          <a:latin typeface="+mn-lt"/>
                          <a:ea typeface="+mn-ea"/>
                          <a:cs typeface="+mn-cs"/>
                        </a:rPr>
                        <a:t>In groups, select one section of the Class</a:t>
                      </a:r>
                      <a:r>
                        <a:rPr lang="en-US" sz="2000" b="0" kern="1200" baseline="0" dirty="0" smtClean="0">
                          <a:solidFill>
                            <a:schemeClr val="dk1"/>
                          </a:solidFill>
                          <a:effectLst/>
                          <a:latin typeface="+mn-lt"/>
                          <a:ea typeface="+mn-ea"/>
                          <a:cs typeface="+mn-cs"/>
                        </a:rPr>
                        <a:t>room “Look Fors” </a:t>
                      </a:r>
                      <a:r>
                        <a:rPr lang="en-US" sz="2000" b="0" kern="1200" dirty="0" smtClean="0">
                          <a:solidFill>
                            <a:schemeClr val="dk1"/>
                          </a:solidFill>
                          <a:effectLst/>
                          <a:latin typeface="+mn-lt"/>
                          <a:ea typeface="+mn-ea"/>
                          <a:cs typeface="+mn-cs"/>
                        </a:rPr>
                        <a:t>for each participant to focus on while watching the video lesson. </a:t>
                      </a:r>
                    </a:p>
                    <a:p>
                      <a:pPr marL="342900" lvl="0" indent="-342900">
                        <a:buFont typeface="+mj-lt"/>
                        <a:buAutoNum type="arabicPeriod"/>
                      </a:pPr>
                      <a:r>
                        <a:rPr lang="en-US" sz="2000" b="0" kern="1200" dirty="0" smtClean="0">
                          <a:solidFill>
                            <a:schemeClr val="dk1"/>
                          </a:solidFill>
                          <a:effectLst/>
                          <a:latin typeface="+mn-lt"/>
                          <a:ea typeface="+mn-ea"/>
                          <a:cs typeface="+mn-cs"/>
                        </a:rPr>
                        <a:t>Closely</a:t>
                      </a:r>
                      <a:r>
                        <a:rPr lang="en-US" sz="2000" b="0" kern="1200" baseline="0" dirty="0" smtClean="0">
                          <a:solidFill>
                            <a:schemeClr val="dk1"/>
                          </a:solidFill>
                          <a:effectLst/>
                          <a:latin typeface="+mn-lt"/>
                          <a:ea typeface="+mn-ea"/>
                          <a:cs typeface="+mn-cs"/>
                        </a:rPr>
                        <a:t> read the instructional practices that should be observed during the video lesson.</a:t>
                      </a:r>
                      <a:endParaRPr lang="en-US" sz="2000" b="0" kern="1200" dirty="0" smtClean="0">
                        <a:solidFill>
                          <a:schemeClr val="dk1"/>
                        </a:solidFill>
                        <a:effectLst/>
                        <a:latin typeface="+mn-lt"/>
                        <a:ea typeface="+mn-ea"/>
                        <a:cs typeface="+mn-cs"/>
                      </a:endParaRPr>
                    </a:p>
                    <a:p>
                      <a:pPr marL="347663" lvl="0" indent="-347663">
                        <a:lnSpc>
                          <a:spcPct val="100000"/>
                        </a:lnSpc>
                        <a:buFont typeface="+mj-lt"/>
                        <a:buNone/>
                      </a:pPr>
                      <a:r>
                        <a:rPr lang="en-US" sz="2000" b="0" kern="1200" dirty="0" smtClean="0">
                          <a:solidFill>
                            <a:schemeClr val="dk1"/>
                          </a:solidFill>
                          <a:effectLst/>
                          <a:latin typeface="+mn-lt"/>
                          <a:ea typeface="+mn-ea"/>
                          <a:cs typeface="+mn-cs"/>
                        </a:rPr>
                        <a:t>3.</a:t>
                      </a:r>
                      <a:r>
                        <a:rPr lang="en-US" sz="2000" b="0" kern="1200" baseline="0" dirty="0" smtClean="0">
                          <a:solidFill>
                            <a:schemeClr val="dk1"/>
                          </a:solidFill>
                          <a:effectLst/>
                          <a:latin typeface="+mn-lt"/>
                          <a:ea typeface="+mn-ea"/>
                          <a:cs typeface="+mn-cs"/>
                        </a:rPr>
                        <a:t>  </a:t>
                      </a:r>
                      <a:r>
                        <a:rPr lang="en-US" sz="2000" b="0" kern="1200" dirty="0" smtClean="0">
                          <a:solidFill>
                            <a:schemeClr val="dk1"/>
                          </a:solidFill>
                          <a:effectLst/>
                          <a:latin typeface="+mn-lt"/>
                          <a:ea typeface="+mn-ea"/>
                          <a:cs typeface="+mn-cs"/>
                        </a:rPr>
                        <a:t> Watch the video</a:t>
                      </a:r>
                      <a:r>
                        <a:rPr lang="en-US" sz="2000" b="0" kern="1200" baseline="0" dirty="0" smtClean="0">
                          <a:solidFill>
                            <a:schemeClr val="dk1"/>
                          </a:solidFill>
                          <a:effectLst/>
                          <a:latin typeface="+mn-lt"/>
                          <a:ea typeface="+mn-ea"/>
                          <a:cs typeface="+mn-cs"/>
                        </a:rPr>
                        <a:t>. U</a:t>
                      </a:r>
                      <a:r>
                        <a:rPr lang="en-US" sz="2000" b="0" kern="1200" dirty="0" smtClean="0">
                          <a:solidFill>
                            <a:schemeClr val="dk1"/>
                          </a:solidFill>
                          <a:effectLst/>
                          <a:latin typeface="+mn-lt"/>
                          <a:ea typeface="+mn-ea"/>
                          <a:cs typeface="+mn-cs"/>
                        </a:rPr>
                        <a:t>se the Classroom “Look Fors” to gather evidence of the CCS integration within the lesson.</a:t>
                      </a:r>
                    </a:p>
                    <a:p>
                      <a:pPr marL="406400" lvl="0" indent="-406400">
                        <a:buFont typeface="+mj-lt"/>
                        <a:buNone/>
                      </a:pPr>
                      <a:r>
                        <a:rPr lang="en-US" sz="2000" b="0" kern="1200" dirty="0" smtClean="0">
                          <a:solidFill>
                            <a:schemeClr val="dk1"/>
                          </a:solidFill>
                          <a:effectLst/>
                          <a:latin typeface="+mn-lt"/>
                          <a:ea typeface="+mn-ea"/>
                          <a:cs typeface="+mn-cs"/>
                        </a:rPr>
                        <a:t>4.   Take notes during the lesson</a:t>
                      </a:r>
                      <a:r>
                        <a:rPr lang="en-US" sz="2000" b="0" kern="1200" baseline="0" dirty="0" smtClean="0">
                          <a:solidFill>
                            <a:schemeClr val="dk1"/>
                          </a:solidFill>
                          <a:effectLst/>
                          <a:latin typeface="+mn-lt"/>
                          <a:ea typeface="+mn-ea"/>
                          <a:cs typeface="+mn-cs"/>
                        </a:rPr>
                        <a:t> and</a:t>
                      </a:r>
                      <a:r>
                        <a:rPr lang="en-US" sz="2000" b="0" kern="1200" dirty="0" smtClean="0">
                          <a:solidFill>
                            <a:schemeClr val="dk1"/>
                          </a:solidFill>
                          <a:effectLst/>
                          <a:latin typeface="+mn-lt"/>
                          <a:ea typeface="+mn-ea"/>
                          <a:cs typeface="+mn-cs"/>
                        </a:rPr>
                        <a:t> share</a:t>
                      </a:r>
                      <a:r>
                        <a:rPr lang="en-US" sz="2000" b="0" kern="1200" baseline="0" dirty="0" smtClean="0">
                          <a:solidFill>
                            <a:schemeClr val="dk1"/>
                          </a:solidFill>
                          <a:effectLst/>
                          <a:latin typeface="+mn-lt"/>
                          <a:ea typeface="+mn-ea"/>
                          <a:cs typeface="+mn-cs"/>
                        </a:rPr>
                        <a:t> </a:t>
                      </a:r>
                      <a:r>
                        <a:rPr lang="en-US" sz="2000" b="0" kern="1200" dirty="0" smtClean="0">
                          <a:solidFill>
                            <a:schemeClr val="dk1"/>
                          </a:solidFill>
                          <a:effectLst/>
                          <a:latin typeface="+mn-lt"/>
                          <a:ea typeface="+mn-ea"/>
                          <a:cs typeface="+mn-cs"/>
                        </a:rPr>
                        <a:t>with other team members at</a:t>
                      </a:r>
                      <a:r>
                        <a:rPr lang="en-US" sz="2000" b="0" kern="1200" baseline="0" dirty="0" smtClean="0">
                          <a:solidFill>
                            <a:schemeClr val="dk1"/>
                          </a:solidFill>
                          <a:effectLst/>
                          <a:latin typeface="+mn-lt"/>
                          <a:ea typeface="+mn-ea"/>
                          <a:cs typeface="+mn-cs"/>
                        </a:rPr>
                        <a:t> the conclusion of the video</a:t>
                      </a:r>
                      <a:r>
                        <a:rPr lang="en-US" sz="2000" b="0" kern="1200" dirty="0" smtClean="0">
                          <a:solidFill>
                            <a:schemeClr val="dk1"/>
                          </a:solidFill>
                          <a:effectLst/>
                          <a:latin typeface="+mn-lt"/>
                          <a:ea typeface="+mn-ea"/>
                          <a:cs typeface="+mn-cs"/>
                        </a:rPr>
                        <a:t>.</a:t>
                      </a:r>
                    </a:p>
                    <a:p>
                      <a:pPr marL="406400" lvl="0" indent="-406400">
                        <a:buFont typeface="+mj-lt"/>
                        <a:buNone/>
                      </a:pPr>
                      <a:r>
                        <a:rPr lang="en-US" sz="2000" b="0" kern="1200" dirty="0" smtClean="0">
                          <a:solidFill>
                            <a:schemeClr val="dk1"/>
                          </a:solidFill>
                          <a:effectLst/>
                          <a:latin typeface="+mn-lt"/>
                          <a:ea typeface="+mn-ea"/>
                          <a:cs typeface="+mn-cs"/>
                        </a:rPr>
                        <a:t>5.   After</a:t>
                      </a:r>
                      <a:r>
                        <a:rPr lang="en-US" sz="2000" b="0" kern="1200" baseline="0" dirty="0" smtClean="0">
                          <a:solidFill>
                            <a:schemeClr val="dk1"/>
                          </a:solidFill>
                          <a:effectLst/>
                          <a:latin typeface="+mn-lt"/>
                          <a:ea typeface="+mn-ea"/>
                          <a:cs typeface="+mn-cs"/>
                        </a:rPr>
                        <a:t> the lesson discuss </a:t>
                      </a:r>
                      <a:r>
                        <a:rPr lang="en-US" sz="2000" b="0" kern="1200" dirty="0" smtClean="0">
                          <a:solidFill>
                            <a:schemeClr val="dk1"/>
                          </a:solidFill>
                          <a:effectLst/>
                          <a:latin typeface="+mn-lt"/>
                          <a:ea typeface="+mn-ea"/>
                          <a:cs typeface="+mn-cs"/>
                        </a:rPr>
                        <a:t>the questions in your Participant</a:t>
                      </a:r>
                      <a:r>
                        <a:rPr lang="en-US" sz="2000" b="0" kern="1200" baseline="0" dirty="0" smtClean="0">
                          <a:solidFill>
                            <a:schemeClr val="dk1"/>
                          </a:solidFill>
                          <a:effectLst/>
                          <a:latin typeface="+mn-lt"/>
                          <a:ea typeface="+mn-ea"/>
                          <a:cs typeface="+mn-cs"/>
                        </a:rPr>
                        <a:t> Guide </a:t>
                      </a:r>
                      <a:r>
                        <a:rPr lang="en-US" sz="2000" b="0" kern="1200" dirty="0" smtClean="0">
                          <a:solidFill>
                            <a:schemeClr val="dk1"/>
                          </a:solidFill>
                          <a:effectLst/>
                          <a:latin typeface="+mn-lt"/>
                          <a:ea typeface="+mn-ea"/>
                          <a:cs typeface="+mn-cs"/>
                        </a:rPr>
                        <a:t>with your group.</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230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849694" y="5605272"/>
            <a:ext cx="855322" cy="932688"/>
          </a:xfrm>
          <a:prstGeom prst="rect">
            <a:avLst/>
          </a:prstGeom>
          <a:noFill/>
          <a:ln w="9525">
            <a:noFill/>
            <a:miter lim="800000"/>
            <a:headEnd/>
            <a:tailEnd/>
          </a:ln>
        </p:spPr>
      </p:pic>
      <p:sp>
        <p:nvSpPr>
          <p:cNvPr id="4" name="Rectangle 3"/>
          <p:cNvSpPr/>
          <p:nvPr/>
        </p:nvSpPr>
        <p:spPr>
          <a:xfrm>
            <a:off x="5815188" y="5314253"/>
            <a:ext cx="918393" cy="646331"/>
          </a:xfrm>
          <a:prstGeom prst="rect">
            <a:avLst/>
          </a:prstGeom>
        </p:spPr>
        <p:txBody>
          <a:bodyPr wrap="none">
            <a:spAutoFit/>
          </a:bodyPr>
          <a:lstStyle/>
          <a:p>
            <a:pPr algn="ctr">
              <a:buFont typeface="Arial" charset="0"/>
              <a:buNone/>
            </a:pPr>
            <a:endParaRPr lang="en-US" dirty="0" smtClean="0"/>
          </a:p>
          <a:p>
            <a:pPr algn="ctr">
              <a:buFont typeface="Arial" charset="0"/>
              <a:buNone/>
            </a:pPr>
            <a:r>
              <a:rPr lang="en-US" dirty="0" smtClean="0"/>
              <a:t>Page 24</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
        <p:nvSpPr>
          <p:cNvPr id="2" name="Rectangle 1"/>
          <p:cNvSpPr/>
          <p:nvPr/>
        </p:nvSpPr>
        <p:spPr>
          <a:xfrm>
            <a:off x="381000" y="5175513"/>
            <a:ext cx="7334250" cy="646331"/>
          </a:xfrm>
          <a:prstGeom prst="rect">
            <a:avLst/>
          </a:prstGeom>
        </p:spPr>
        <p:txBody>
          <a:bodyPr wrap="square">
            <a:spAutoFit/>
          </a:bodyPr>
          <a:lstStyle/>
          <a:p>
            <a:pPr marR="0" lvl="0">
              <a:spcBef>
                <a:spcPts val="300"/>
              </a:spcBef>
              <a:spcAft>
                <a:spcPts val="600"/>
              </a:spcAft>
              <a:buClr>
                <a:srgbClr val="76923C"/>
              </a:buClr>
            </a:pPr>
            <a:r>
              <a:rPr lang="en-US" i="1" dirty="0">
                <a:latin typeface="Calibri" panose="020F0502020204030204" pitchFamily="34" charset="0"/>
                <a:cs typeface="Times New Roman" panose="02020603050405020304" pitchFamily="18" charset="0"/>
              </a:rPr>
              <a:t>Guided Reading with Jenna.</a:t>
            </a:r>
            <a:r>
              <a:rPr lang="en-US" dirty="0">
                <a:latin typeface="Calibri" panose="020F0502020204030204" pitchFamily="34" charset="0"/>
                <a:cs typeface="Times New Roman" panose="02020603050405020304" pitchFamily="18" charset="0"/>
              </a:rPr>
              <a:t> (2011). Teaching Channel. Retrieved from: </a:t>
            </a:r>
            <a:r>
              <a:rPr lang="en-US" dirty="0">
                <a:solidFill>
                  <a:srgbClr val="0000FF"/>
                </a:solidFill>
                <a:latin typeface="Calibri" panose="020F0502020204030204" pitchFamily="34" charset="0"/>
                <a:cs typeface="Times New Roman" panose="02020603050405020304" pitchFamily="18" charset="0"/>
                <a:hlinkClick r:id="rId6"/>
              </a:rPr>
              <a:t>https://www.youtube.com/watch?v=KhJHzabXTSE</a:t>
            </a:r>
            <a:endParaRPr lang="en-US" dirty="0">
              <a:effectLst/>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79572561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95" y="77255"/>
            <a:ext cx="8382000" cy="553998"/>
          </a:xfrm>
        </p:spPr>
        <p:txBody>
          <a:bodyPr>
            <a:normAutofit/>
          </a:bodyPr>
          <a:lstStyle/>
          <a:p>
            <a:r>
              <a:rPr lang="en-US" sz="3000" dirty="0"/>
              <a:t>Activity </a:t>
            </a:r>
            <a:r>
              <a:rPr lang="en-US" sz="3000" dirty="0" smtClean="0"/>
              <a:t>5: </a:t>
            </a:r>
            <a:r>
              <a:rPr lang="en-US" sz="3200" dirty="0"/>
              <a:t>Assessing and Debriefing a Classroom Lesson</a:t>
            </a:r>
            <a:endParaRPr lang="en-US" sz="3000" dirty="0"/>
          </a:p>
        </p:txBody>
      </p:sp>
      <p:pic>
        <p:nvPicPr>
          <p:cNvPr id="7" name="Content Placeholder 6"/>
          <p:cNvPicPr>
            <a:picLocks noGrp="1" noChangeAspect="1"/>
          </p:cNvPicPr>
          <p:nvPr>
            <p:ph sz="half" idx="2"/>
          </p:nvPr>
        </p:nvPicPr>
        <p:blipFill>
          <a:blip r:embed="rId3"/>
          <a:stretch>
            <a:fillRect/>
          </a:stretch>
        </p:blipFill>
        <p:spPr>
          <a:xfrm>
            <a:off x="5530001" y="1490204"/>
            <a:ext cx="3376468" cy="2745896"/>
          </a:xfrm>
          <a:prstGeom prst="rect">
            <a:avLst/>
          </a:prstGeom>
        </p:spPr>
      </p:pic>
      <p:sp>
        <p:nvSpPr>
          <p:cNvPr id="5" name="Footer Placeholder 4"/>
          <p:cNvSpPr>
            <a:spLocks noGrp="1"/>
          </p:cNvSpPr>
          <p:nvPr>
            <p:ph type="ftr" sz="quarter" idx="10"/>
          </p:nvPr>
        </p:nvSpPr>
        <p:spPr/>
        <p:txBody>
          <a:bodyPr/>
          <a:lstStyle/>
          <a:p>
            <a:r>
              <a:rPr lang="en-US" dirty="0" smtClean="0"/>
              <a:t> </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192942835"/>
              </p:ext>
            </p:extLst>
          </p:nvPr>
        </p:nvGraphicFramePr>
        <p:xfrm>
          <a:off x="747749" y="759853"/>
          <a:ext cx="4587596" cy="4770120"/>
        </p:xfrm>
        <a:graphic>
          <a:graphicData uri="http://schemas.openxmlformats.org/drawingml/2006/table">
            <a:tbl>
              <a:tblPr firstRow="1" bandRow="1">
                <a:tableStyleId>{F5AB1C69-6EDB-4FF4-983F-18BD219EF322}</a:tableStyleId>
              </a:tblPr>
              <a:tblGrid>
                <a:gridCol w="4587596"/>
              </a:tblGrid>
              <a:tr h="377593">
                <a:tc>
                  <a:txBody>
                    <a:bodyPr/>
                    <a:lstStyle/>
                    <a:p>
                      <a:r>
                        <a:rPr lang="en-US" sz="2400" dirty="0" smtClean="0"/>
                        <a:t>Activity 5b: Debriefing</a:t>
                      </a:r>
                      <a:r>
                        <a:rPr lang="en-US" sz="2400" baseline="0" dirty="0" smtClean="0"/>
                        <a:t> A Lesson</a:t>
                      </a:r>
                      <a:endParaRPr lang="en-US" sz="2400" dirty="0"/>
                    </a:p>
                  </a:txBody>
                  <a:tcPr marL="68580" marR="68580" marT="34290" marB="34290"/>
                </a:tc>
              </a:tr>
              <a:tr h="4034006">
                <a:tc>
                  <a:txBody>
                    <a:bodyPr/>
                    <a:lstStyle/>
                    <a:p>
                      <a:pPr marL="342900" indent="-342900">
                        <a:buAutoNum type="arabicPeriod"/>
                      </a:pPr>
                      <a:r>
                        <a:rPr lang="en-US" sz="2000" dirty="0" smtClean="0"/>
                        <a:t>After discussing the lesson in your</a:t>
                      </a:r>
                      <a:r>
                        <a:rPr lang="en-US" sz="2000" baseline="0" dirty="0" smtClean="0"/>
                        <a:t> group, divide into smaller groups of two or three.</a:t>
                      </a:r>
                    </a:p>
                    <a:p>
                      <a:pPr marL="342900" indent="-342900">
                        <a:buAutoNum type="arabicPeriod"/>
                      </a:pPr>
                      <a:r>
                        <a:rPr lang="en-US" sz="2000" baseline="0" dirty="0" smtClean="0"/>
                        <a:t>Using the </a:t>
                      </a:r>
                      <a:r>
                        <a:rPr lang="en-US" sz="2000" i="1" baseline="0" dirty="0" smtClean="0"/>
                        <a:t>Essential Skills for Coaches Guide</a:t>
                      </a:r>
                      <a:r>
                        <a:rPr lang="en-US" sz="2000" baseline="0" dirty="0" smtClean="0"/>
                        <a:t>, craft talking points that you would use as you provided feedback to the teacher.</a:t>
                      </a:r>
                    </a:p>
                    <a:p>
                      <a:pPr marL="342900" indent="-342900">
                        <a:buAutoNum type="arabicPeriod"/>
                      </a:pPr>
                      <a:r>
                        <a:rPr lang="en-US" sz="2000" baseline="0" dirty="0" smtClean="0"/>
                        <a:t>Share your feedback with your partner.  Do you believe that the feedback will ensure a stronger lesson in the future?</a:t>
                      </a:r>
                    </a:p>
                    <a:p>
                      <a:pPr marL="342900" indent="-342900">
                        <a:buAutoNum type="arabicPeriod"/>
                      </a:pPr>
                      <a:r>
                        <a:rPr lang="en-US" sz="2000" baseline="0" dirty="0" smtClean="0"/>
                        <a:t>Review the </a:t>
                      </a:r>
                      <a:r>
                        <a:rPr lang="en-US" sz="2000" i="1" baseline="0" dirty="0" smtClean="0"/>
                        <a:t>Coaches’ Observation and Debriefing Protocol</a:t>
                      </a:r>
                      <a:r>
                        <a:rPr lang="en-US" sz="2000" baseline="0" dirty="0" smtClean="0"/>
                        <a:t>. Discuss whether the tool will be effective when working with teachers.</a:t>
                      </a:r>
                      <a:endParaRPr lang="en-US" sz="2000" dirty="0"/>
                    </a:p>
                  </a:txBody>
                  <a:tcPr marL="68580" marR="68580" marT="34290" marB="34290">
                    <a:solidFill>
                      <a:schemeClr val="accent2">
                        <a:lumMod val="20000"/>
                        <a:lumOff val="80000"/>
                      </a:schemeClr>
                    </a:solidFill>
                  </a:tcPr>
                </a:tc>
              </a:tr>
            </a:tbl>
          </a:graphicData>
        </a:graphic>
      </p:graphicFrame>
      <p:pic>
        <p:nvPicPr>
          <p:cNvPr id="10" name="Picture 5" descr="Picture10.png"/>
          <p:cNvPicPr>
            <a:picLocks noChangeAspect="1"/>
          </p:cNvPicPr>
          <p:nvPr/>
        </p:nvPicPr>
        <p:blipFill>
          <a:blip r:embed="rId4" cstate="print"/>
          <a:srcRect/>
          <a:stretch>
            <a:fillRect/>
          </a:stretch>
        </p:blipFill>
        <p:spPr bwMode="auto">
          <a:xfrm>
            <a:off x="4711105" y="5614416"/>
            <a:ext cx="859536" cy="937282"/>
          </a:xfrm>
          <a:prstGeom prst="rect">
            <a:avLst/>
          </a:prstGeom>
          <a:noFill/>
          <a:ln w="9525">
            <a:noFill/>
            <a:miter lim="800000"/>
            <a:headEnd/>
            <a:tailEnd/>
          </a:ln>
        </p:spPr>
      </p:pic>
      <p:sp>
        <p:nvSpPr>
          <p:cNvPr id="11" name="Rectangle 10"/>
          <p:cNvSpPr/>
          <p:nvPr/>
        </p:nvSpPr>
        <p:spPr>
          <a:xfrm>
            <a:off x="4722559" y="5579910"/>
            <a:ext cx="774123" cy="646331"/>
          </a:xfrm>
          <a:prstGeom prst="rect">
            <a:avLst/>
          </a:prstGeom>
        </p:spPr>
        <p:txBody>
          <a:bodyPr wrap="none">
            <a:spAutoFit/>
          </a:bodyPr>
          <a:lstStyle/>
          <a:p>
            <a:pPr algn="ctr">
              <a:buFont typeface="Arial" charset="0"/>
              <a:buNone/>
            </a:pPr>
            <a:r>
              <a:rPr lang="en-US" dirty="0" smtClean="0"/>
              <a:t>Pages </a:t>
            </a:r>
          </a:p>
          <a:p>
            <a:pPr algn="ctr">
              <a:buFont typeface="Arial" charset="0"/>
              <a:buNone/>
            </a:pPr>
            <a:r>
              <a:rPr lang="en-US" dirty="0" smtClean="0"/>
              <a:t>27-29</a:t>
            </a:r>
            <a:endParaRPr lang="en-US" i="1" dirty="0">
              <a:hlinkClick r:id="rId5"/>
            </a:endParaRPr>
          </a:p>
        </p:txBody>
      </p:sp>
      <p:sp>
        <p:nvSpPr>
          <p:cNvPr id="3" name="Slide Number Placeholder 2"/>
          <p:cNvSpPr>
            <a:spLocks noGrp="1"/>
          </p:cNvSpPr>
          <p:nvPr>
            <p:ph type="sldNum" sz="quarter" idx="11"/>
          </p:nvPr>
        </p:nvSpPr>
        <p:spPr/>
        <p:txBody>
          <a:bodyPr/>
          <a:lstStyle/>
          <a:p>
            <a:fld id="{EE3D4692-A625-460F-A072-DE10EEAA5719}" type="slidenum">
              <a:rPr lang="en-US" smtClean="0"/>
              <a:pPr/>
              <a:t>62</a:t>
            </a:fld>
            <a:endParaRPr lang="en-US" dirty="0"/>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9747" r="21365"/>
          <a:stretch/>
        </p:blipFill>
        <p:spPr>
          <a:xfrm>
            <a:off x="-48095" y="-38056"/>
            <a:ext cx="858190" cy="1338618"/>
          </a:xfrm>
          <a:prstGeom prst="rect">
            <a:avLst/>
          </a:prstGeom>
        </p:spPr>
      </p:pic>
    </p:spTree>
    <p:extLst>
      <p:ext uri="{BB962C8B-B14F-4D97-AF65-F5344CB8AC3E}">
        <p14:creationId xmlns:p14="http://schemas.microsoft.com/office/powerpoint/2010/main" val="177034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63</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2380173191"/>
              </p:ext>
            </p:extLst>
          </p:nvPr>
        </p:nvGraphicFramePr>
        <p:xfrm>
          <a:off x="0" y="696480"/>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32279" y="4593065"/>
            <a:ext cx="3469219" cy="738664"/>
          </a:xfrm>
          <a:prstGeom prst="rect">
            <a:avLst/>
          </a:prstGeom>
          <a:noFill/>
        </p:spPr>
        <p:txBody>
          <a:bodyPr wrap="none" rtlCol="0">
            <a:spAutoFit/>
          </a:bodyPr>
          <a:lstStyle/>
          <a:p>
            <a:pPr lvl="0"/>
            <a:r>
              <a:rPr lang="en-US" sz="2400" dirty="0"/>
              <a:t> </a:t>
            </a:r>
            <a:r>
              <a:rPr lang="en-US" sz="2400" dirty="0" smtClean="0"/>
              <a:t>      Classroom “Look Fors”</a:t>
            </a:r>
            <a:endParaRPr lang="en-US" sz="2400" b="1" dirty="0"/>
          </a:p>
          <a:p>
            <a:endParaRPr lang="en-US" dirty="0"/>
          </a:p>
        </p:txBody>
      </p:sp>
    </p:spTree>
    <p:extLst>
      <p:ext uri="{BB962C8B-B14F-4D97-AF65-F5344CB8AC3E}">
        <p14:creationId xmlns:p14="http://schemas.microsoft.com/office/powerpoint/2010/main" val="115205005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6</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Reflection and Planning</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64</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762016"/>
            <a:ext cx="855322" cy="932688"/>
          </a:xfrm>
          <a:prstGeom prst="rect">
            <a:avLst/>
          </a:prstGeom>
          <a:noFill/>
          <a:ln w="9525">
            <a:noFill/>
            <a:miter lim="800000"/>
            <a:headEnd/>
            <a:tailEnd/>
          </a:ln>
        </p:spPr>
      </p:pic>
      <p:sp>
        <p:nvSpPr>
          <p:cNvPr id="9" name="TextBox 8"/>
          <p:cNvSpPr txBox="1"/>
          <p:nvPr/>
        </p:nvSpPr>
        <p:spPr>
          <a:xfrm>
            <a:off x="601386" y="4734552"/>
            <a:ext cx="981754" cy="369332"/>
          </a:xfrm>
          <a:prstGeom prst="rect">
            <a:avLst/>
          </a:prstGeom>
          <a:noFill/>
        </p:spPr>
        <p:txBody>
          <a:bodyPr wrap="square" rtlCol="0">
            <a:spAutoFit/>
          </a:bodyPr>
          <a:lstStyle/>
          <a:p>
            <a:r>
              <a:rPr lang="en-US" dirty="0" smtClean="0"/>
              <a:t>Page 31</a:t>
            </a:r>
            <a:endParaRPr lang="en-US" dirty="0"/>
          </a:p>
        </p:txBody>
      </p:sp>
    </p:spTree>
    <p:extLst>
      <p:ext uri="{BB962C8B-B14F-4D97-AF65-F5344CB8AC3E}">
        <p14:creationId xmlns:p14="http://schemas.microsoft.com/office/powerpoint/2010/main" val="329746419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90600" y="153652"/>
            <a:ext cx="8153400" cy="1066800"/>
          </a:xfrm>
        </p:spPr>
        <p:txBody>
          <a:bodyPr>
            <a:noAutofit/>
          </a:bodyPr>
          <a:lstStyle/>
          <a:p>
            <a:r>
              <a:rPr lang="en-US" sz="4000" dirty="0" smtClean="0"/>
              <a:t>Activity </a:t>
            </a:r>
            <a:r>
              <a:rPr lang="en-US" dirty="0" smtClean="0"/>
              <a:t>6</a:t>
            </a:r>
            <a:r>
              <a:rPr lang="en-US" sz="4000" dirty="0" smtClean="0"/>
              <a:t>:</a:t>
            </a:r>
            <a:br>
              <a:rPr lang="en-US" sz="4000" dirty="0" smtClean="0"/>
            </a:br>
            <a:r>
              <a:rPr lang="en-US" sz="4000" dirty="0" smtClean="0"/>
              <a:t>Reflection and Planning</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65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80433823"/>
              </p:ext>
            </p:extLst>
          </p:nvPr>
        </p:nvGraphicFramePr>
        <p:xfrm>
          <a:off x="728419" y="1469628"/>
          <a:ext cx="7488481" cy="390140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488481"/>
              </a:tblGrid>
              <a:tr h="367753">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6a: </a:t>
                      </a:r>
                      <a:r>
                        <a:rPr lang="en-US" sz="2400" b="1" kern="1200" dirty="0" smtClean="0">
                          <a:solidFill>
                            <a:schemeClr val="lt1"/>
                          </a:solidFill>
                          <a:effectLst/>
                          <a:latin typeface="+mn-lt"/>
                          <a:ea typeface="+mn-ea"/>
                          <a:cs typeface="+mn-cs"/>
                        </a:rPr>
                        <a:t>Focus on Deepening Implementation</a:t>
                      </a:r>
                      <a:endParaRPr lang="en-US" sz="2400" kern="1200" dirty="0" smtClean="0">
                        <a:solidFill>
                          <a:schemeClr val="bg1"/>
                        </a:solidFill>
                        <a:effectLst/>
                        <a:latin typeface="+mn-lt"/>
                        <a:ea typeface="+mn-ea"/>
                        <a:cs typeface="+mn-cs"/>
                      </a:endParaRPr>
                    </a:p>
                  </a:txBody>
                  <a:tcPr marT="45712" marB="45712" horzOverflow="overflow"/>
                </a:tc>
              </a:tr>
              <a:tr h="3179119">
                <a:tc>
                  <a:txBody>
                    <a:bodyPr/>
                    <a:lstStyle/>
                    <a:p>
                      <a:pPr marL="457200" lvl="0" indent="-457200">
                        <a:buFont typeface="+mj-lt"/>
                        <a:buAutoNum type="arabicPeriod"/>
                      </a:pPr>
                      <a:r>
                        <a:rPr lang="en-US" sz="2200" kern="1200" dirty="0" smtClean="0">
                          <a:solidFill>
                            <a:schemeClr val="dk1"/>
                          </a:solidFill>
                          <a:effectLst/>
                          <a:latin typeface="+mn-lt"/>
                          <a:ea typeface="+mn-ea"/>
                          <a:cs typeface="+mn-cs"/>
                        </a:rPr>
                        <a:t>Review</a:t>
                      </a:r>
                      <a:r>
                        <a:rPr lang="en-US" sz="2200" kern="1200" baseline="0" dirty="0" smtClean="0">
                          <a:solidFill>
                            <a:schemeClr val="dk1"/>
                          </a:solidFill>
                          <a:effectLst/>
                          <a:latin typeface="+mn-lt"/>
                          <a:ea typeface="+mn-ea"/>
                          <a:cs typeface="+mn-cs"/>
                        </a:rPr>
                        <a:t> the </a:t>
                      </a:r>
                      <a:r>
                        <a:rPr lang="en-US" sz="2200" i="1" kern="1200" baseline="0" dirty="0" smtClean="0">
                          <a:solidFill>
                            <a:schemeClr val="dk1"/>
                          </a:solidFill>
                          <a:effectLst/>
                          <a:latin typeface="+mn-lt"/>
                          <a:ea typeface="+mn-ea"/>
                          <a:cs typeface="+mn-cs"/>
                        </a:rPr>
                        <a:t>Topics and Activities from Modules 1-5</a:t>
                      </a:r>
                      <a:r>
                        <a:rPr lang="en-US" sz="2200" kern="1200" baseline="0" dirty="0" smtClean="0">
                          <a:solidFill>
                            <a:schemeClr val="dk1"/>
                          </a:solidFill>
                          <a:effectLst/>
                          <a:latin typeface="+mn-lt"/>
                          <a:ea typeface="+mn-ea"/>
                          <a:cs typeface="+mn-cs"/>
                        </a:rPr>
                        <a:t>.</a:t>
                      </a:r>
                      <a:endParaRPr lang="en-US" sz="2200" kern="1200" dirty="0" smtClean="0">
                        <a:solidFill>
                          <a:schemeClr val="dk1"/>
                        </a:solidFill>
                        <a:effectLst/>
                        <a:latin typeface="+mn-lt"/>
                        <a:ea typeface="+mn-ea"/>
                        <a:cs typeface="+mn-cs"/>
                      </a:endParaRPr>
                    </a:p>
                    <a:p>
                      <a:pPr marL="457200" marR="0" lvl="0" indent="-457200" algn="l" defTabSz="914363" rtl="0" eaLnBrk="1" fontAlgn="auto" latinLnBrk="0" hangingPunct="1">
                        <a:lnSpc>
                          <a:spcPct val="100000"/>
                        </a:lnSpc>
                        <a:spcBef>
                          <a:spcPts val="0"/>
                        </a:spcBef>
                        <a:spcAft>
                          <a:spcPts val="0"/>
                        </a:spcAft>
                        <a:buClrTx/>
                        <a:buSzTx/>
                        <a:buFont typeface="+mj-lt"/>
                        <a:buAutoNum type="arabicPeriod"/>
                        <a:tabLst/>
                        <a:defRPr/>
                      </a:pPr>
                      <a:r>
                        <a:rPr lang="en-US" sz="2200" kern="1200" dirty="0" smtClean="0">
                          <a:solidFill>
                            <a:schemeClr val="dk1"/>
                          </a:solidFill>
                          <a:effectLst/>
                          <a:latin typeface="+mn-lt"/>
                          <a:ea typeface="+mn-ea"/>
                          <a:cs typeface="+mn-cs"/>
                        </a:rPr>
                        <a:t>Select several</a:t>
                      </a:r>
                      <a:r>
                        <a:rPr lang="en-US" sz="2200" kern="1200" baseline="0" dirty="0" smtClean="0">
                          <a:solidFill>
                            <a:schemeClr val="dk1"/>
                          </a:solidFill>
                          <a:effectLst/>
                          <a:latin typeface="+mn-lt"/>
                          <a:ea typeface="+mn-ea"/>
                          <a:cs typeface="+mn-cs"/>
                        </a:rPr>
                        <a:t> that you think will have the highest impact in your school as you work with colleagues to implement the CCS-ELA &amp; Literacy, Record them in the </a:t>
                      </a:r>
                      <a:r>
                        <a:rPr lang="en-US" sz="2200" i="1" kern="1200" baseline="0" dirty="0" smtClean="0">
                          <a:solidFill>
                            <a:schemeClr val="dk1"/>
                          </a:solidFill>
                          <a:effectLst/>
                          <a:latin typeface="+mn-lt"/>
                          <a:ea typeface="+mn-ea"/>
                          <a:cs typeface="+mn-cs"/>
                        </a:rPr>
                        <a:t>Give One, Get One, Move On </a:t>
                      </a:r>
                      <a:r>
                        <a:rPr lang="en-US" sz="2200" kern="1200" baseline="0" dirty="0" smtClean="0">
                          <a:solidFill>
                            <a:schemeClr val="dk1"/>
                          </a:solidFill>
                          <a:effectLst/>
                          <a:latin typeface="+mn-lt"/>
                          <a:ea typeface="+mn-ea"/>
                          <a:cs typeface="+mn-cs"/>
                        </a:rPr>
                        <a:t>table.</a:t>
                      </a:r>
                    </a:p>
                    <a:p>
                      <a:pPr marL="457200" lvl="0" indent="-457200">
                        <a:buFont typeface="+mj-lt"/>
                        <a:buAutoNum type="arabicPeriod"/>
                      </a:pPr>
                      <a:r>
                        <a:rPr lang="en-US" sz="2200" kern="1200" baseline="0" dirty="0" smtClean="0">
                          <a:solidFill>
                            <a:schemeClr val="dk1"/>
                          </a:solidFill>
                          <a:effectLst/>
                          <a:latin typeface="+mn-lt"/>
                          <a:ea typeface="+mn-ea"/>
                          <a:cs typeface="+mn-cs"/>
                        </a:rPr>
                        <a:t>Explain why you chose those “priority” topics/activities and how they can be shared with colleagues</a:t>
                      </a:r>
                    </a:p>
                    <a:p>
                      <a:pPr marL="457200" lvl="0" indent="-457200">
                        <a:buFont typeface="+mj-lt"/>
                        <a:buAutoNum type="arabicPeriod"/>
                      </a:pPr>
                      <a:r>
                        <a:rPr lang="en-US" sz="2200" kern="1200" baseline="0" dirty="0" smtClean="0">
                          <a:solidFill>
                            <a:schemeClr val="dk1"/>
                          </a:solidFill>
                          <a:effectLst/>
                          <a:latin typeface="+mn-lt"/>
                          <a:ea typeface="+mn-ea"/>
                          <a:cs typeface="+mn-cs"/>
                        </a:rPr>
                        <a:t>If applicable, describe any coaching skills that may apply to the activities you chose. </a:t>
                      </a:r>
                    </a:p>
                    <a:p>
                      <a:pPr marL="457200" lvl="0" indent="-457200">
                        <a:buFont typeface="+mj-lt"/>
                        <a:buAutoNum type="arabicPeriod"/>
                      </a:pPr>
                      <a:r>
                        <a:rPr lang="en-US" sz="2200" kern="1200" baseline="0" dirty="0" smtClean="0">
                          <a:solidFill>
                            <a:schemeClr val="dk1"/>
                          </a:solidFill>
                          <a:effectLst/>
                          <a:latin typeface="+mn-lt"/>
                          <a:ea typeface="+mn-ea"/>
                          <a:cs typeface="+mn-cs"/>
                        </a:rPr>
                        <a:t>Continue with the </a:t>
                      </a:r>
                      <a:r>
                        <a:rPr lang="en-US" sz="2200" i="1" kern="1200" baseline="0" dirty="0" smtClean="0">
                          <a:solidFill>
                            <a:schemeClr val="dk1"/>
                          </a:solidFill>
                          <a:effectLst/>
                          <a:latin typeface="+mn-lt"/>
                          <a:ea typeface="+mn-ea"/>
                          <a:cs typeface="+mn-cs"/>
                        </a:rPr>
                        <a:t>GO-GO-MO</a:t>
                      </a:r>
                      <a:r>
                        <a:rPr lang="en-US" sz="2200" kern="1200" baseline="0" dirty="0" smtClean="0">
                          <a:solidFill>
                            <a:schemeClr val="dk1"/>
                          </a:solidFill>
                          <a:effectLst/>
                          <a:latin typeface="+mn-lt"/>
                          <a:ea typeface="+mn-ea"/>
                          <a:cs typeface="+mn-cs"/>
                        </a:rPr>
                        <a:t> protocol on the next slide.</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sp>
        <p:nvSpPr>
          <p:cNvPr id="6" name="Footer Placeholder 5"/>
          <p:cNvSpPr>
            <a:spLocks noGrp="1"/>
          </p:cNvSpPr>
          <p:nvPr>
            <p:ph type="ftr" sz="quarter" idx="10"/>
          </p:nvPr>
        </p:nvSpPr>
        <p:spPr/>
        <p:txBody>
          <a:bodyPr/>
          <a:lstStyle/>
          <a:p>
            <a:r>
              <a:rPr lang="en-US" dirty="0" smtClean="0"/>
              <a:t> </a:t>
            </a:r>
            <a:endParaRPr lang="en-US" dirty="0"/>
          </a:p>
        </p:txBody>
      </p:sp>
      <p:pic>
        <p:nvPicPr>
          <p:cNvPr id="9" name="Picture 5" descr="Picture10.png"/>
          <p:cNvPicPr>
            <a:picLocks noChangeAspect="1"/>
          </p:cNvPicPr>
          <p:nvPr/>
        </p:nvPicPr>
        <p:blipFill>
          <a:blip r:embed="rId4" cstate="print"/>
          <a:srcRect/>
          <a:stretch>
            <a:fillRect/>
          </a:stretch>
        </p:blipFill>
        <p:spPr bwMode="auto">
          <a:xfrm>
            <a:off x="6065185" y="5578484"/>
            <a:ext cx="855322" cy="932688"/>
          </a:xfrm>
          <a:prstGeom prst="rect">
            <a:avLst/>
          </a:prstGeom>
          <a:noFill/>
          <a:ln w="9525">
            <a:noFill/>
            <a:miter lim="800000"/>
            <a:headEnd/>
            <a:tailEnd/>
          </a:ln>
        </p:spPr>
      </p:pic>
      <p:sp>
        <p:nvSpPr>
          <p:cNvPr id="11" name="Rectangle 10"/>
          <p:cNvSpPr/>
          <p:nvPr/>
        </p:nvSpPr>
        <p:spPr>
          <a:xfrm>
            <a:off x="6121790" y="5561231"/>
            <a:ext cx="774122" cy="646331"/>
          </a:xfrm>
          <a:prstGeom prst="rect">
            <a:avLst/>
          </a:prstGeom>
        </p:spPr>
        <p:txBody>
          <a:bodyPr wrap="none">
            <a:spAutoFit/>
          </a:bodyPr>
          <a:lstStyle/>
          <a:p>
            <a:pPr algn="ctr">
              <a:buFont typeface="Arial" charset="0"/>
              <a:buNone/>
            </a:pPr>
            <a:r>
              <a:rPr lang="en-US" dirty="0" smtClean="0"/>
              <a:t>Pages </a:t>
            </a:r>
          </a:p>
          <a:p>
            <a:pPr algn="ctr">
              <a:buFont typeface="Arial" charset="0"/>
              <a:buNone/>
            </a:pPr>
            <a:r>
              <a:rPr lang="en-US" dirty="0"/>
              <a:t> </a:t>
            </a:r>
            <a:r>
              <a:rPr lang="en-US" dirty="0" smtClean="0"/>
              <a:t>31-33</a:t>
            </a:r>
            <a:endParaRPr lang="en-US" dirty="0">
              <a:hlinkClick r:id="rId5"/>
            </a:endParaRPr>
          </a:p>
        </p:txBody>
      </p:sp>
    </p:spTree>
    <p:extLst>
      <p:ext uri="{BB962C8B-B14F-4D97-AF65-F5344CB8AC3E}">
        <p14:creationId xmlns:p14="http://schemas.microsoft.com/office/powerpoint/2010/main" val="211420463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Focus on Deepening Implementation</a:t>
            </a:r>
            <a:endParaRPr lang="en-US" dirty="0"/>
          </a:p>
        </p:txBody>
      </p:sp>
      <p:sp>
        <p:nvSpPr>
          <p:cNvPr id="2" name="Content Placeholder 1"/>
          <p:cNvSpPr>
            <a:spLocks noGrp="1"/>
          </p:cNvSpPr>
          <p:nvPr>
            <p:ph type="body" sz="quarter" idx="10"/>
          </p:nvPr>
        </p:nvSpPr>
        <p:spPr>
          <a:xfrm>
            <a:off x="381000" y="1805146"/>
            <a:ext cx="8382000" cy="3397853"/>
          </a:xfrm>
        </p:spPr>
        <p:txBody>
          <a:bodyPr/>
          <a:lstStyle/>
          <a:p>
            <a:pPr marL="514350" indent="-514350">
              <a:buAutoNum type="arabicPeriod"/>
            </a:pPr>
            <a:r>
              <a:rPr lang="en-US" sz="3200" dirty="0" smtClean="0"/>
              <a:t>Get up and “mill about” the room.</a:t>
            </a:r>
          </a:p>
          <a:p>
            <a:pPr marL="514350" indent="-514350">
              <a:buAutoNum type="arabicPeriod"/>
            </a:pPr>
            <a:r>
              <a:rPr lang="en-US" sz="3200" dirty="0" smtClean="0"/>
              <a:t>At the facilitator’s signal, stop, find a partner, and take turns sharing and explaining one of your priority topics.</a:t>
            </a:r>
          </a:p>
          <a:p>
            <a:pPr marL="514350" indent="-514350">
              <a:buAutoNum type="arabicPeriod"/>
            </a:pPr>
            <a:r>
              <a:rPr lang="en-US" sz="3200" dirty="0" smtClean="0"/>
              <a:t>Be brief. Soon the facilitator will request that you begin “milling about” again. </a:t>
            </a:r>
          </a:p>
          <a:p>
            <a:pPr marL="514350" indent="-514350">
              <a:buAutoNum type="arabicPeriod"/>
            </a:pPr>
            <a:r>
              <a:rPr lang="en-US" sz="3200" dirty="0" smtClean="0"/>
              <a:t>Repeat several times.</a:t>
            </a:r>
            <a:endParaRPr lang="en-US" sz="32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pPr algn="r"/>
            <a:fld id="{8D79BE21-F712-4A53-802B-F850200F0AA7}" type="slidenum">
              <a:rPr lang="en-US" smtClean="0"/>
              <a:pPr algn="r"/>
              <a:t>66</a:t>
            </a:fld>
            <a:endParaRPr lang="en-US" dirty="0"/>
          </a:p>
        </p:txBody>
      </p:sp>
      <p:sp>
        <p:nvSpPr>
          <p:cNvPr id="6" name="Rectangle 5"/>
          <p:cNvSpPr/>
          <p:nvPr/>
        </p:nvSpPr>
        <p:spPr>
          <a:xfrm>
            <a:off x="323744" y="896322"/>
            <a:ext cx="7923259" cy="646331"/>
          </a:xfrm>
          <a:prstGeom prst="rect">
            <a:avLst/>
          </a:prstGeom>
          <a:noFill/>
        </p:spPr>
        <p:txBody>
          <a:bodyPr wrap="none" lIns="91440" tIns="45720" rIns="91440" bIns="45720">
            <a:spAutoFit/>
          </a:bodyPr>
          <a:lstStyle/>
          <a:p>
            <a:pPr algn="ctr"/>
            <a:r>
              <a:rPr lang="en-US" sz="3600" dirty="0" smtClean="0">
                <a:ln w="0"/>
                <a:solidFill>
                  <a:schemeClr val="accent1"/>
                </a:solidFill>
                <a:effectLst>
                  <a:outerShdw blurRad="38100" dist="25400" dir="5400000" algn="ctr" rotWithShape="0">
                    <a:srgbClr val="6E747A">
                      <a:alpha val="43000"/>
                    </a:srgbClr>
                  </a:outerShdw>
                </a:effectLst>
              </a:rPr>
              <a:t>Go-Go-Mo (Give One, Get One, Move 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3853802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8334" y="230188"/>
            <a:ext cx="7624665" cy="1049972"/>
          </a:xfrm>
        </p:spPr>
        <p:txBody>
          <a:bodyPr>
            <a:noAutofit/>
          </a:bodyPr>
          <a:lstStyle/>
          <a:p>
            <a:r>
              <a:rPr lang="en-US" dirty="0" smtClean="0"/>
              <a:t>Activity 6:</a:t>
            </a:r>
            <a:br>
              <a:rPr lang="en-US" dirty="0" smtClean="0"/>
            </a:br>
            <a:r>
              <a:rPr lang="en-US" dirty="0" smtClean="0"/>
              <a:t>Reflection and Planning</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05101446"/>
              </p:ext>
            </p:extLst>
          </p:nvPr>
        </p:nvGraphicFramePr>
        <p:xfrm>
          <a:off x="991543" y="1569576"/>
          <a:ext cx="6925053" cy="2824624"/>
        </p:xfrm>
        <a:graphic>
          <a:graphicData uri="http://schemas.openxmlformats.org/drawingml/2006/table">
            <a:tbl>
              <a:tblPr firstRow="1" bandRow="1">
                <a:tableStyleId>{F5AB1C69-6EDB-4FF4-983F-18BD219EF322}</a:tableStyleId>
              </a:tblPr>
              <a:tblGrid>
                <a:gridCol w="6925053"/>
              </a:tblGrid>
              <a:tr h="544406">
                <a:tc>
                  <a:txBody>
                    <a:bodyPr/>
                    <a:lstStyle/>
                    <a:p>
                      <a:r>
                        <a:rPr lang="en-US" sz="2400" baseline="0" dirty="0" smtClean="0"/>
                        <a:t>Activity 6b: Action Planning</a:t>
                      </a:r>
                      <a:endParaRPr lang="en-US" sz="2400" b="0" dirty="0"/>
                    </a:p>
                  </a:txBody>
                  <a:tcPr anchor="ctr"/>
                </a:tc>
              </a:tr>
              <a:tr h="2280218">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Reflect</a:t>
                      </a:r>
                      <a:r>
                        <a:rPr lang="en-US" sz="2400" kern="1200" baseline="0" dirty="0" smtClean="0"/>
                        <a:t> on today’s learning as well as Modules 1-4.</a:t>
                      </a:r>
                      <a:endParaRPr lang="en-US" sz="2400" kern="1200" dirty="0" smtClean="0"/>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Work with your school team (or with a job-alike partner from another school)</a:t>
                      </a:r>
                      <a:r>
                        <a:rPr lang="en-US" sz="2400" kern="1200" baseline="0" dirty="0" smtClean="0"/>
                        <a:t> to </a:t>
                      </a:r>
                      <a:r>
                        <a:rPr lang="en-US" sz="2400" kern="1200" baseline="0" dirty="0" smtClean="0">
                          <a:effectLst/>
                        </a:rPr>
                        <a:t>d</a:t>
                      </a:r>
                      <a:r>
                        <a:rPr lang="en-US" sz="2400" kern="1200" dirty="0" smtClean="0">
                          <a:effectLst/>
                        </a:rPr>
                        <a:t>evelop a strategy for sharing Module 1- 5’s key messages and resources with colleagues back at</a:t>
                      </a:r>
                      <a:r>
                        <a:rPr lang="en-US" sz="2400" kern="1200" baseline="0" dirty="0" smtClean="0">
                          <a:effectLst/>
                        </a:rPr>
                        <a:t> your</a:t>
                      </a:r>
                      <a:r>
                        <a:rPr lang="en-US" sz="2400" kern="1200" dirty="0" smtClean="0">
                          <a:effectLst/>
                        </a:rPr>
                        <a:t> schools.</a:t>
                      </a:r>
                      <a:endParaRPr lang="en-US" sz="2400" kern="1200" dirty="0" smtClean="0">
                        <a:solidFill>
                          <a:schemeClr val="dk1"/>
                        </a:solidFill>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131635" y="4246872"/>
            <a:ext cx="855322" cy="932688"/>
          </a:xfrm>
          <a:prstGeom prst="rect">
            <a:avLst/>
          </a:prstGeom>
          <a:noFill/>
          <a:ln w="9525">
            <a:noFill/>
            <a:miter lim="800000"/>
            <a:headEnd/>
            <a:tailEnd/>
          </a:ln>
        </p:spPr>
      </p:pic>
      <p:sp>
        <p:nvSpPr>
          <p:cNvPr id="10" name="TextBox 9"/>
          <p:cNvSpPr txBox="1"/>
          <p:nvPr/>
        </p:nvSpPr>
        <p:spPr>
          <a:xfrm>
            <a:off x="6090690" y="4246872"/>
            <a:ext cx="978849" cy="646331"/>
          </a:xfrm>
          <a:prstGeom prst="rect">
            <a:avLst/>
          </a:prstGeom>
          <a:noFill/>
        </p:spPr>
        <p:txBody>
          <a:bodyPr wrap="square" rtlCol="0">
            <a:spAutoFit/>
          </a:bodyPr>
          <a:lstStyle/>
          <a:p>
            <a:r>
              <a:rPr lang="en-US" dirty="0" smtClean="0"/>
              <a:t>Page 34	</a:t>
            </a:r>
            <a:endParaRPr lang="en-US" dirty="0"/>
          </a:p>
        </p:txBody>
      </p:sp>
    </p:spTree>
    <p:extLst>
      <p:ext uri="{BB962C8B-B14F-4D97-AF65-F5344CB8AC3E}">
        <p14:creationId xmlns:p14="http://schemas.microsoft.com/office/powerpoint/2010/main" val="22895780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Activities</a:t>
            </a:r>
          </a:p>
        </p:txBody>
      </p:sp>
      <p:sp>
        <p:nvSpPr>
          <p:cNvPr id="4" name="Text Placeholder 3"/>
          <p:cNvSpPr>
            <a:spLocks noGrp="1"/>
          </p:cNvSpPr>
          <p:nvPr>
            <p:ph type="body" idx="1"/>
          </p:nvPr>
        </p:nvSpPr>
        <p:spPr/>
        <p:txBody>
          <a:bodyPr/>
          <a:lstStyle/>
          <a:p>
            <a:r>
              <a:rPr lang="en-US" sz="3200" dirty="0" smtClean="0"/>
              <a:t>Post-Assessment</a:t>
            </a:r>
          </a:p>
          <a:p>
            <a:r>
              <a:rPr lang="en-US" sz="3200" dirty="0" smtClean="0"/>
              <a:t>Session Evaluation</a:t>
            </a:r>
            <a:endParaRPr lang="en-US" sz="3200" dirty="0"/>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68</a:t>
            </a:fld>
            <a:endParaRPr lang="en-US" dirty="0"/>
          </a:p>
        </p:txBody>
      </p:sp>
      <p:pic>
        <p:nvPicPr>
          <p:cNvPr id="8" name="Picture 5" descr="Picture10.png"/>
          <p:cNvPicPr>
            <a:picLocks noChangeAspect="1"/>
          </p:cNvPicPr>
          <p:nvPr/>
        </p:nvPicPr>
        <p:blipFill>
          <a:blip r:embed="rId3" cstate="print"/>
          <a:srcRect/>
          <a:stretch>
            <a:fillRect/>
          </a:stretch>
        </p:blipFill>
        <p:spPr bwMode="auto">
          <a:xfrm>
            <a:off x="797719" y="5361493"/>
            <a:ext cx="947738" cy="1033463"/>
          </a:xfrm>
          <a:prstGeom prst="rect">
            <a:avLst/>
          </a:prstGeom>
          <a:noFill/>
          <a:ln w="9525">
            <a:noFill/>
            <a:miter lim="800000"/>
            <a:headEnd/>
            <a:tailEnd/>
          </a:ln>
        </p:spPr>
      </p:pic>
      <p:sp>
        <p:nvSpPr>
          <p:cNvPr id="9" name="TextBox 5"/>
          <p:cNvSpPr txBox="1">
            <a:spLocks noChangeArrowheads="1"/>
          </p:cNvSpPr>
          <p:nvPr/>
        </p:nvSpPr>
        <p:spPr bwMode="auto">
          <a:xfrm>
            <a:off x="797719" y="5358506"/>
            <a:ext cx="1231392" cy="369332"/>
          </a:xfrm>
          <a:prstGeom prst="rect">
            <a:avLst/>
          </a:prstGeom>
          <a:noFill/>
          <a:ln w="9525">
            <a:noFill/>
            <a:miter lim="800000"/>
            <a:headEnd/>
            <a:tailEnd/>
          </a:ln>
        </p:spPr>
        <p:txBody>
          <a:bodyPr wrap="square">
            <a:spAutoFit/>
          </a:bodyPr>
          <a:lstStyle/>
          <a:p>
            <a:pPr eaLnBrk="1" hangingPunct="1"/>
            <a:r>
              <a:rPr lang="en-US" dirty="0" smtClean="0"/>
              <a:t>Page 35 </a:t>
            </a:r>
            <a:endParaRPr lang="en-US" dirty="0"/>
          </a:p>
        </p:txBody>
      </p:sp>
    </p:spTree>
    <p:extLst>
      <p:ext uri="{BB962C8B-B14F-4D97-AF65-F5344CB8AC3E}">
        <p14:creationId xmlns:p14="http://schemas.microsoft.com/office/powerpoint/2010/main" val="3328777225"/>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2468368"/>
          </a:xfrm>
          <a:prstGeom prst="rect">
            <a:avLst/>
          </a:prstGeom>
        </p:spPr>
        <p:txBody>
          <a:bodyPr/>
          <a:lstStyle/>
          <a:p>
            <a:pPr marL="393192" indent="-402336">
              <a:spcBef>
                <a:spcPts val="1200"/>
              </a:spcBef>
              <a:defRPr/>
            </a:pPr>
            <a:r>
              <a:rPr lang="en-US" dirty="0">
                <a:effectLst>
                  <a:outerShdw blurRad="38100" dist="38100" dir="2700000" algn="tl">
                    <a:srgbClr val="000000">
                      <a:alpha val="43137"/>
                    </a:srgbClr>
                  </a:outerShdw>
                </a:effectLst>
              </a:rPr>
              <a:t>Where Are You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Now</a:t>
            </a:r>
            <a:r>
              <a:rPr lang="en-US" dirty="0">
                <a:effectLst>
                  <a:outerShdw blurRad="38100" dist="38100" dir="2700000" algn="tl">
                    <a:srgbClr val="000000">
                      <a:alpha val="43137"/>
                    </a:srgbClr>
                  </a:outerShdw>
                </a:effectLst>
              </a:rPr>
              <a:t>?</a:t>
            </a:r>
          </a:p>
          <a:p>
            <a:pPr marL="0" indent="0">
              <a:buFont typeface="Arial" charset="0"/>
              <a:buNone/>
              <a:defRPr/>
            </a:pPr>
            <a:endParaRPr lang="en-US" dirty="0" smtClean="0">
              <a:effectLst>
                <a:outerShdw blurRad="38100" dist="38100" dir="2700000" algn="tl">
                  <a:srgbClr val="000000">
                    <a:alpha val="43137"/>
                  </a:srgbClr>
                </a:outerShdw>
              </a:effectLst>
            </a:endParaRPr>
          </a:p>
          <a:p>
            <a:pPr marL="393192" indent="-402336">
              <a:spcBef>
                <a:spcPts val="1200"/>
              </a:spcBef>
              <a:defRPr/>
            </a:pPr>
            <a:r>
              <a:rPr lang="en-US" dirty="0">
                <a:effectLst>
                  <a:outerShdw blurRad="38100" dist="38100" dir="2700000" algn="tl">
                    <a:srgbClr val="000000">
                      <a:alpha val="43137"/>
                    </a:srgbClr>
                  </a:outerShdw>
                </a:effectLst>
              </a:rPr>
              <a:t>Assessing Your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Learning</a:t>
            </a:r>
            <a:endParaRPr lang="en-US" dirty="0">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sz="4000" dirty="0" smtClean="0"/>
              <a:t>Post-Assessment</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69</a:t>
            </a:fld>
            <a:endParaRPr lang="en-US" dirty="0"/>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024211" y="129540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extLst>
      <p:ext uri="{BB962C8B-B14F-4D97-AF65-F5344CB8AC3E}">
        <p14:creationId xmlns:p14="http://schemas.microsoft.com/office/powerpoint/2010/main" val="31869034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4"/>
          </p:nvPr>
        </p:nvSpPr>
        <p:spPr>
          <a:prstGeom prst="rect">
            <a:avLst/>
          </a:prstGeom>
        </p:spPr>
        <p:txBody>
          <a:bodyPr/>
          <a:lstStyle/>
          <a:p>
            <a:pPr algn="r"/>
            <a:fld id="{8D79BE21-F712-4A53-802B-F850200F0AA7}" type="slidenum">
              <a:rPr lang="en-US" smtClean="0"/>
              <a:pPr algn="r"/>
              <a:t>7</a:t>
            </a:fld>
            <a:endParaRPr lang="en-US" dirty="0"/>
          </a:p>
        </p:txBody>
      </p:sp>
      <p:sp>
        <p:nvSpPr>
          <p:cNvPr id="2" name="Title 1"/>
          <p:cNvSpPr>
            <a:spLocks noGrp="1"/>
          </p:cNvSpPr>
          <p:nvPr>
            <p:ph type="title" idx="4294967295"/>
          </p:nvPr>
        </p:nvSpPr>
        <p:spPr>
          <a:xfrm>
            <a:off x="381000" y="254572"/>
            <a:ext cx="8382000" cy="2326791"/>
          </a:xfrm>
        </p:spPr>
        <p:txBody>
          <a:bodyPr/>
          <a:lstStyle/>
          <a:p>
            <a:r>
              <a:rPr lang="en-US" sz="4000" dirty="0">
                <a:effectLst/>
              </a:rPr>
              <a:t>Professional Development for Educators of Students with Unique Learning Characteristics</a:t>
            </a:r>
            <a:r>
              <a:rPr lang="en-US" b="1" dirty="0">
                <a:effectLst/>
              </a:rPr>
              <a:t/>
            </a:r>
            <a:br>
              <a:rPr lang="en-US" b="1" dirty="0">
                <a:effectLst/>
              </a:rPr>
            </a:br>
            <a:endParaRPr lang="en-US" dirty="0"/>
          </a:p>
        </p:txBody>
      </p:sp>
      <p:sp>
        <p:nvSpPr>
          <p:cNvPr id="3" name="Text Placeholder 2"/>
          <p:cNvSpPr>
            <a:spLocks noGrp="1"/>
          </p:cNvSpPr>
          <p:nvPr>
            <p:ph type="body" sz="quarter" idx="4294967295"/>
          </p:nvPr>
        </p:nvSpPr>
        <p:spPr>
          <a:xfrm>
            <a:off x="381000" y="2375364"/>
            <a:ext cx="8382000" cy="3234732"/>
          </a:xfrm>
        </p:spPr>
        <p:txBody>
          <a:bodyPr/>
          <a:lstStyle/>
          <a:p>
            <a:r>
              <a:rPr lang="en-US" sz="3000" dirty="0"/>
              <a:t>T</a:t>
            </a:r>
            <a:r>
              <a:rPr lang="en-US" sz="3000" dirty="0" smtClean="0"/>
              <a:t>hree </a:t>
            </a:r>
            <a:r>
              <a:rPr lang="en-US" sz="3000" dirty="0"/>
              <a:t>professional learning modules for school teams. </a:t>
            </a:r>
            <a:endParaRPr lang="en-US" sz="3000" dirty="0" smtClean="0"/>
          </a:p>
          <a:p>
            <a:r>
              <a:rPr lang="en-US" sz="3000" dirty="0" smtClean="0"/>
              <a:t>Each </a:t>
            </a:r>
            <a:r>
              <a:rPr lang="en-US" sz="3000" dirty="0"/>
              <a:t>team will include five members: </a:t>
            </a:r>
            <a:endParaRPr lang="en-US" sz="3000" dirty="0" smtClean="0"/>
          </a:p>
          <a:p>
            <a:pPr lvl="1"/>
            <a:r>
              <a:rPr lang="en-US" dirty="0" smtClean="0"/>
              <a:t>Principal or designated </a:t>
            </a:r>
            <a:r>
              <a:rPr lang="en-US" dirty="0"/>
              <a:t>building leader, </a:t>
            </a:r>
            <a:endParaRPr lang="en-US" dirty="0" smtClean="0"/>
          </a:p>
          <a:p>
            <a:pPr lvl="1"/>
            <a:r>
              <a:rPr lang="en-US" dirty="0" smtClean="0"/>
              <a:t>Special </a:t>
            </a:r>
            <a:r>
              <a:rPr lang="en-US" dirty="0"/>
              <a:t>Education teacher, </a:t>
            </a:r>
            <a:endParaRPr lang="en-US" dirty="0" smtClean="0"/>
          </a:p>
          <a:p>
            <a:pPr lvl="1"/>
            <a:r>
              <a:rPr lang="en-US" dirty="0" smtClean="0"/>
              <a:t>ELL </a:t>
            </a:r>
            <a:r>
              <a:rPr lang="en-US" dirty="0"/>
              <a:t>teacher, and </a:t>
            </a:r>
            <a:endParaRPr lang="en-US" dirty="0" smtClean="0"/>
          </a:p>
          <a:p>
            <a:pPr lvl="1"/>
            <a:r>
              <a:rPr lang="en-US" dirty="0" smtClean="0"/>
              <a:t>Two </a:t>
            </a:r>
            <a:r>
              <a:rPr lang="en-US" dirty="0"/>
              <a:t>general education teachers.</a:t>
            </a:r>
          </a:p>
        </p:txBody>
      </p:sp>
      <p:sp>
        <p:nvSpPr>
          <p:cNvPr id="6" name="Oval 5"/>
          <p:cNvSpPr>
            <a:spLocks noChangeAspect="1" noChangeArrowheads="1"/>
          </p:cNvSpPr>
          <p:nvPr/>
        </p:nvSpPr>
        <p:spPr bwMode="auto">
          <a:xfrm>
            <a:off x="6358128" y="4291584"/>
            <a:ext cx="2249424" cy="2249802"/>
          </a:xfrm>
          <a:prstGeom prst="ellipse">
            <a:avLst/>
          </a:prstGeom>
          <a:solidFill>
            <a:srgbClr val="F79646">
              <a:lumMod val="100000"/>
              <a:lumOff val="0"/>
            </a:srgbClr>
          </a:solidFill>
          <a:ln w="38100" cmpd="sng">
            <a:solidFill>
              <a:srgbClr val="B17800"/>
            </a:solidFill>
            <a:prstDash val="solid"/>
            <a:round/>
            <a:headEnd/>
            <a:tailEnd/>
          </a:ln>
          <a:effectLst>
            <a:outerShdw dist="28398" dir="3806097" algn="ctr" rotWithShape="0">
              <a:srgbClr val="F79646">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Mark Your Calendar! </a:t>
            </a:r>
            <a:endParaRPr kumimoji="0" lang="en-US"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 </a:t>
            </a:r>
            <a:endParaRPr kumimoji="0" lang="en-US"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rPr>
              <a:t>Sessions begin </a:t>
            </a:r>
            <a:r>
              <a:rPr kumimoji="0" lang="en-US" sz="2000"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rPr>
              <a:t>October</a:t>
            </a:r>
            <a:r>
              <a:rPr kumimoji="0" lang="en-US" sz="2000" b="1" i="0" u="none" strike="noStrike" kern="0" cap="none" spc="0" normalizeH="0" noProof="0" dirty="0" smtClean="0">
                <a:ln>
                  <a:noFill/>
                </a:ln>
                <a:solidFill>
                  <a:srgbClr val="4A442A"/>
                </a:solidFill>
                <a:effectLst/>
                <a:uLnTx/>
                <a:uFillTx/>
                <a:ea typeface="Calibri" panose="020F0502020204030204" pitchFamily="34" charset="0"/>
                <a:cs typeface="Times New Roman" panose="02020603050405020304" pitchFamily="18" charset="0"/>
              </a:rPr>
              <a:t> 30!</a:t>
            </a:r>
            <a:endParaRPr kumimoji="0" lang="en-US" sz="20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4460580"/>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41367" y="1295400"/>
            <a:ext cx="8587424" cy="2646878"/>
          </a:xfrm>
          <a:prstGeom prst="rect">
            <a:avLst/>
          </a:prstGeom>
        </p:spPr>
        <p:txBody>
          <a:bodyPr/>
          <a:lstStyle/>
          <a:p>
            <a:pPr marL="0" lvl="0" indent="0">
              <a:spcBef>
                <a:spcPts val="1200"/>
              </a:spcBef>
              <a:buNone/>
              <a:defRPr/>
            </a:pPr>
            <a:r>
              <a:rPr lang="en-US" sz="3600" dirty="0" smtClean="0"/>
              <a:t>Thank you for attending today’s session. Your feedback is very important to us! Please fill out a short survey about today’s session. </a:t>
            </a:r>
          </a:p>
          <a:p>
            <a:pPr marL="0" lvl="0" indent="0">
              <a:spcBef>
                <a:spcPts val="1200"/>
              </a:spcBef>
              <a:buNone/>
              <a:defRPr/>
            </a:pPr>
            <a:r>
              <a:rPr lang="en-US" sz="3600" dirty="0" smtClean="0"/>
              <a:t>The survey is located here: </a:t>
            </a:r>
            <a:r>
              <a:rPr lang="en-US" sz="3100" u="sng" dirty="0">
                <a:hlinkClick r:id="rId3"/>
              </a:rPr>
              <a:t>http://</a:t>
            </a:r>
            <a:r>
              <a:rPr lang="en-US" sz="3100" u="sng" dirty="0" smtClean="0">
                <a:hlinkClick r:id="rId3"/>
              </a:rPr>
              <a:t>surveys.pcgus.com/s3/CT-ELA-Module-5-K-5</a:t>
            </a:r>
            <a:r>
              <a:rPr lang="en-US" sz="3600" dirty="0" smtClean="0"/>
              <a:t>.</a:t>
            </a: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sz="4000" dirty="0" smtClean="0"/>
              <a:t>Session Evaluation</a:t>
            </a:r>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70</a:t>
            </a:fld>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36180333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 for CT Educators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71</a:t>
            </a:fld>
            <a:endParaRPr lang="en-US" dirty="0"/>
          </a:p>
        </p:txBody>
      </p:sp>
      <p:pic>
        <p:nvPicPr>
          <p:cNvPr id="6" name="Content Placeholder 5"/>
          <p:cNvPicPr>
            <a:picLocks noGrp="1"/>
          </p:cNvPicPr>
          <p:nvPr>
            <p:ph idx="1"/>
          </p:nvPr>
        </p:nvPicPr>
        <p:blipFill>
          <a:blip r:embed="rId3"/>
          <a:stretch>
            <a:fillRect/>
          </a:stretch>
        </p:blipFill>
        <p:spPr>
          <a:xfrm>
            <a:off x="685800" y="984738"/>
            <a:ext cx="7378700" cy="4755662"/>
          </a:xfrm>
          <a:prstGeom prst="rect">
            <a:avLst/>
          </a:prstGeom>
        </p:spPr>
      </p:pic>
    </p:spTree>
    <p:extLst>
      <p:ext uri="{BB962C8B-B14F-4D97-AF65-F5344CB8AC3E}">
        <p14:creationId xmlns:p14="http://schemas.microsoft.com/office/powerpoint/2010/main" val="300944955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Resources</a:t>
            </a:r>
            <a:endParaRPr lang="en-US" dirty="0"/>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72</a:t>
            </a:fld>
            <a:endParaRPr lang="en-US" dirty="0"/>
          </a:p>
        </p:txBody>
      </p:sp>
      <p:pic>
        <p:nvPicPr>
          <p:cNvPr id="9" name="Content Placeholder 14">
            <a:hlinkClick r:id="rId4"/>
          </p:cNvPr>
          <p:cNvPicPr>
            <a:picLocks/>
          </p:cNvPicPr>
          <p:nvPr/>
        </p:nvPicPr>
        <p:blipFill>
          <a:blip r:embed="rId5"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6"/>
          </p:cNvPr>
          <p:cNvPicPr>
            <a:picLocks/>
          </p:cNvPicPr>
          <p:nvPr/>
        </p:nvPicPr>
        <p:blipFill>
          <a:blip r:embed="rId7"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8"/>
          </p:cNvPr>
          <p:cNvPicPr>
            <a:picLocks/>
          </p:cNvPicPr>
          <p:nvPr/>
        </p:nvPicPr>
        <p:blipFill>
          <a:blip r:embed="rId9" cstate="print"/>
          <a:stretch>
            <a:fillRect/>
          </a:stretch>
        </p:blipFill>
        <p:spPr>
          <a:xfrm>
            <a:off x="5895776" y="4515656"/>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Tree>
    <p:extLst>
      <p:ext uri="{BB962C8B-B14F-4D97-AF65-F5344CB8AC3E}">
        <p14:creationId xmlns:p14="http://schemas.microsoft.com/office/powerpoint/2010/main" val="397995079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C78F6C-5F37-4841-ACBE-E9209F23264D}" type="slidenum">
              <a:rPr lang="en-US" smtClean="0"/>
              <a:pPr/>
              <a:t>73</a:t>
            </a:fld>
            <a:endParaRPr lang="en-US" dirty="0"/>
          </a:p>
        </p:txBody>
      </p:sp>
      <p:sp>
        <p:nvSpPr>
          <p:cNvPr id="2" name="TextBox 1"/>
          <p:cNvSpPr txBox="1"/>
          <p:nvPr/>
        </p:nvSpPr>
        <p:spPr>
          <a:xfrm>
            <a:off x="2209800" y="1524000"/>
            <a:ext cx="4546600" cy="1107996"/>
          </a:xfrm>
          <a:prstGeom prst="rect">
            <a:avLst/>
          </a:prstGeom>
          <a:noFill/>
        </p:spPr>
        <p:txBody>
          <a:bodyPr wrap="square" rtlCol="0">
            <a:spAutoFit/>
          </a:bodyPr>
          <a:lstStyle/>
          <a:p>
            <a:pPr algn="ctr"/>
            <a:r>
              <a:rPr lang="en-US" sz="6600" dirty="0" smtClean="0"/>
              <a:t>Thank you!</a:t>
            </a:r>
            <a:endParaRPr lang="en-US" sz="6600" dirty="0"/>
          </a:p>
        </p:txBody>
      </p:sp>
    </p:spTree>
    <p:extLst>
      <p:ext uri="{BB962C8B-B14F-4D97-AF65-F5344CB8AC3E}">
        <p14:creationId xmlns:p14="http://schemas.microsoft.com/office/powerpoint/2010/main" val="256084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In-District Coaching</a:t>
            </a: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a:prstGeom prst="rect">
            <a:avLst/>
          </a:prstGeom>
        </p:spPr>
        <p:txBody>
          <a:bodyPr/>
          <a:lstStyle/>
          <a:p>
            <a:fld id="{EE3D4692-A625-460F-A072-DE10EEAA5719}" type="slidenum">
              <a:rPr lang="en-US" smtClean="0"/>
              <a:pPr/>
              <a:t>8</a:t>
            </a:fld>
            <a:endParaRPr lang="en-US" dirty="0"/>
          </a:p>
        </p:txBody>
      </p:sp>
      <p:graphicFrame>
        <p:nvGraphicFramePr>
          <p:cNvPr id="8" name="Table 7"/>
          <p:cNvGraphicFramePr>
            <a:graphicFrameLocks noGrp="1"/>
          </p:cNvGraphicFramePr>
          <p:nvPr>
            <p:extLst/>
          </p:nvPr>
        </p:nvGraphicFramePr>
        <p:xfrm>
          <a:off x="192966" y="3317967"/>
          <a:ext cx="8839200" cy="2194560"/>
        </p:xfrm>
        <a:graphic>
          <a:graphicData uri="http://schemas.openxmlformats.org/drawingml/2006/table">
            <a:tbl>
              <a:tblPr firstRow="1" firstCol="1" bandRow="1">
                <a:tableStyleId>{5C22544A-7EE6-4342-B048-85BDC9FD1C3A}</a:tableStyleId>
              </a:tblPr>
              <a:tblGrid>
                <a:gridCol w="2670176"/>
                <a:gridCol w="2946400"/>
                <a:gridCol w="3222624"/>
              </a:tblGrid>
              <a:tr h="0">
                <a:tc>
                  <a:txBody>
                    <a:bodyPr/>
                    <a:lstStyle/>
                    <a:p>
                      <a:pPr marL="0" marR="0">
                        <a:spcBef>
                          <a:spcPts val="0"/>
                        </a:spcBef>
                        <a:spcAft>
                          <a:spcPts val="0"/>
                        </a:spcAft>
                      </a:pPr>
                      <a:r>
                        <a:rPr lang="en-US" sz="1800" b="1" dirty="0">
                          <a:solidFill>
                            <a:schemeClr val="tx1"/>
                          </a:solidFill>
                          <a:effectLst/>
                        </a:rPr>
                        <a:t>ACES</a:t>
                      </a:r>
                    </a:p>
                    <a:p>
                      <a:pPr marL="0" marR="0">
                        <a:spcBef>
                          <a:spcPts val="0"/>
                        </a:spcBef>
                        <a:spcAft>
                          <a:spcPts val="0"/>
                        </a:spcAft>
                      </a:pPr>
                      <a:r>
                        <a:rPr lang="en-US" sz="1800" b="0" dirty="0">
                          <a:solidFill>
                            <a:schemeClr val="tx1"/>
                          </a:solidFill>
                          <a:effectLst/>
                        </a:rPr>
                        <a:t>Leslie Abbatiello</a:t>
                      </a:r>
                    </a:p>
                    <a:p>
                      <a:pPr marL="0" marR="0">
                        <a:spcBef>
                          <a:spcPts val="0"/>
                        </a:spcBef>
                        <a:spcAft>
                          <a:spcPts val="0"/>
                        </a:spcAft>
                      </a:pPr>
                      <a:r>
                        <a:rPr lang="en-US" sz="1800" b="0" u="sng" dirty="0">
                          <a:solidFill>
                            <a:schemeClr val="tx1"/>
                          </a:solidFill>
                          <a:effectLst/>
                          <a:hlinkClick r:id="rId3"/>
                        </a:rPr>
                        <a:t>labbatiello@aces.org</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CREC</a:t>
                      </a:r>
                    </a:p>
                    <a:p>
                      <a:pPr marL="0" marR="0">
                        <a:spcBef>
                          <a:spcPts val="0"/>
                        </a:spcBef>
                        <a:spcAft>
                          <a:spcPts val="0"/>
                        </a:spcAft>
                      </a:pPr>
                      <a:r>
                        <a:rPr lang="en-US" sz="1800" b="0" dirty="0">
                          <a:solidFill>
                            <a:schemeClr val="tx1"/>
                          </a:solidFill>
                          <a:effectLst/>
                        </a:rPr>
                        <a:t>Ellen Retelle</a:t>
                      </a:r>
                    </a:p>
                    <a:p>
                      <a:pPr marL="0" marR="0">
                        <a:spcBef>
                          <a:spcPts val="0"/>
                        </a:spcBef>
                        <a:spcAft>
                          <a:spcPts val="0"/>
                        </a:spcAft>
                      </a:pPr>
                      <a:r>
                        <a:rPr lang="en-US" sz="1800" b="0" u="sng" dirty="0">
                          <a:solidFill>
                            <a:schemeClr val="tx1"/>
                          </a:solidFill>
                          <a:effectLst/>
                          <a:hlinkClick r:id="rId4"/>
                        </a:rPr>
                        <a:t>eretelle@crec.org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Education Connection</a:t>
                      </a:r>
                    </a:p>
                    <a:p>
                      <a:pPr marL="0" marR="0">
                        <a:spcBef>
                          <a:spcPts val="0"/>
                        </a:spcBef>
                        <a:spcAft>
                          <a:spcPts val="0"/>
                        </a:spcAft>
                      </a:pPr>
                      <a:r>
                        <a:rPr lang="en-US" sz="1800" b="0" dirty="0">
                          <a:solidFill>
                            <a:schemeClr val="tx1"/>
                          </a:solidFill>
                          <a:effectLst/>
                        </a:rPr>
                        <a:t>Jonathan Costa</a:t>
                      </a:r>
                    </a:p>
                    <a:p>
                      <a:pPr marL="0" marR="0">
                        <a:spcBef>
                          <a:spcPts val="0"/>
                        </a:spcBef>
                        <a:spcAft>
                          <a:spcPts val="0"/>
                        </a:spcAft>
                      </a:pPr>
                      <a:r>
                        <a:rPr lang="en-US" sz="1800" b="0" u="sng" dirty="0">
                          <a:solidFill>
                            <a:schemeClr val="tx1"/>
                          </a:solidFill>
                          <a:effectLst/>
                          <a:hlinkClick r:id="rId5"/>
                        </a:rPr>
                        <a:t>costa@educationconnection.org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a:spcBef>
                          <a:spcPts val="0"/>
                        </a:spcBef>
                        <a:spcAft>
                          <a:spcPts val="0"/>
                        </a:spcAft>
                      </a:pPr>
                      <a:r>
                        <a:rPr lang="en-US" sz="1800" b="1" dirty="0">
                          <a:solidFill>
                            <a:schemeClr val="tx1"/>
                          </a:solidFill>
                          <a:effectLst/>
                        </a:rPr>
                        <a:t>CES</a:t>
                      </a:r>
                    </a:p>
                    <a:p>
                      <a:pPr marL="0" marR="0">
                        <a:spcBef>
                          <a:spcPts val="0"/>
                        </a:spcBef>
                        <a:spcAft>
                          <a:spcPts val="0"/>
                        </a:spcAft>
                      </a:pPr>
                      <a:r>
                        <a:rPr lang="en-US" sz="1800" b="0" dirty="0">
                          <a:solidFill>
                            <a:schemeClr val="tx1"/>
                          </a:solidFill>
                          <a:effectLst/>
                        </a:rPr>
                        <a:t>Esther Bobowick</a:t>
                      </a:r>
                    </a:p>
                    <a:p>
                      <a:pPr marL="0" marR="0">
                        <a:spcBef>
                          <a:spcPts val="0"/>
                        </a:spcBef>
                        <a:spcAft>
                          <a:spcPts val="0"/>
                        </a:spcAft>
                      </a:pPr>
                      <a:r>
                        <a:rPr lang="en-US" sz="1800" b="0" u="sng" dirty="0">
                          <a:solidFill>
                            <a:schemeClr val="tx1"/>
                          </a:solidFill>
                          <a:effectLst/>
                          <a:hlinkClick r:id="rId6"/>
                        </a:rPr>
                        <a:t>bobowice@ces.k12.ct.us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EASTCONN</a:t>
                      </a:r>
                    </a:p>
                    <a:p>
                      <a:pPr marL="0" marR="0">
                        <a:spcBef>
                          <a:spcPts val="0"/>
                        </a:spcBef>
                        <a:spcAft>
                          <a:spcPts val="0"/>
                        </a:spcAft>
                      </a:pPr>
                      <a:r>
                        <a:rPr lang="en-US" sz="1800" b="0" dirty="0">
                          <a:solidFill>
                            <a:schemeClr val="tx1"/>
                          </a:solidFill>
                          <a:effectLst/>
                        </a:rPr>
                        <a:t>Scott Nierendorf</a:t>
                      </a:r>
                    </a:p>
                    <a:p>
                      <a:pPr marL="0" marR="0">
                        <a:spcBef>
                          <a:spcPts val="0"/>
                        </a:spcBef>
                        <a:spcAft>
                          <a:spcPts val="0"/>
                        </a:spcAft>
                      </a:pPr>
                      <a:r>
                        <a:rPr lang="en-US" sz="1800" b="0" u="sng" dirty="0">
                          <a:solidFill>
                            <a:schemeClr val="tx1"/>
                          </a:solidFill>
                          <a:effectLst/>
                          <a:hlinkClick r:id="rId7"/>
                        </a:rPr>
                        <a:t>SNierendorf@eastconn.org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LEARN</a:t>
                      </a:r>
                    </a:p>
                    <a:p>
                      <a:pPr marL="0" marR="0">
                        <a:spcBef>
                          <a:spcPts val="0"/>
                        </a:spcBef>
                        <a:spcAft>
                          <a:spcPts val="0"/>
                        </a:spcAft>
                      </a:pPr>
                      <a:r>
                        <a:rPr lang="en-US" sz="1800" b="0" dirty="0">
                          <a:solidFill>
                            <a:schemeClr val="tx1"/>
                          </a:solidFill>
                          <a:effectLst/>
                        </a:rPr>
                        <a:t>Lynmarie Thompson</a:t>
                      </a:r>
                    </a:p>
                    <a:p>
                      <a:pPr marL="0" marR="0">
                        <a:spcBef>
                          <a:spcPts val="0"/>
                        </a:spcBef>
                        <a:spcAft>
                          <a:spcPts val="0"/>
                        </a:spcAft>
                      </a:pPr>
                      <a:r>
                        <a:rPr lang="en-US" sz="1800" b="0" u="sng" dirty="0">
                          <a:solidFill>
                            <a:schemeClr val="tx1"/>
                          </a:solidFill>
                          <a:effectLst/>
                          <a:hlinkClick r:id="rId8"/>
                        </a:rPr>
                        <a:t>lthompson@learn.k12.ct.us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Rectangle 5"/>
          <p:cNvSpPr/>
          <p:nvPr/>
        </p:nvSpPr>
        <p:spPr>
          <a:xfrm>
            <a:off x="381000" y="915325"/>
            <a:ext cx="7988808" cy="1815882"/>
          </a:xfrm>
          <a:prstGeom prst="rect">
            <a:avLst/>
          </a:prstGeom>
        </p:spPr>
        <p:txBody>
          <a:bodyPr wrap="square">
            <a:spAutoFit/>
          </a:bodyPr>
          <a:lstStyle/>
          <a:p>
            <a:r>
              <a:rPr lang="en-US" sz="2800" dirty="0"/>
              <a:t>This work is being scheduled now by the RESCs. Please contact your local RESC with any questions regarding the Systems of Professional Learning coaching services</a:t>
            </a:r>
            <a:r>
              <a:rPr lang="en-US" sz="2800" dirty="0" smtClean="0"/>
              <a:t>.</a:t>
            </a:r>
            <a:endParaRPr lang="en-US" sz="2800" dirty="0"/>
          </a:p>
        </p:txBody>
      </p:sp>
    </p:spTree>
    <p:extLst>
      <p:ext uri="{BB962C8B-B14F-4D97-AF65-F5344CB8AC3E}">
        <p14:creationId xmlns:p14="http://schemas.microsoft.com/office/powerpoint/2010/main" val="42387133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2524114"/>
            <a:ext cx="7886700" cy="997196"/>
          </a:xfrm>
        </p:spPr>
        <p:txBody>
          <a:bodyPr/>
          <a:lstStyle/>
          <a:p>
            <a:r>
              <a:rPr lang="en-US" sz="3600" dirty="0" smtClean="0"/>
              <a:t>Module </a:t>
            </a:r>
            <a:r>
              <a:rPr lang="en-US" sz="3600" dirty="0"/>
              <a:t> </a:t>
            </a:r>
            <a:r>
              <a:rPr lang="en-US" sz="3600" dirty="0" smtClean="0"/>
              <a:t>5  Grades K–5: </a:t>
            </a:r>
            <a:br>
              <a:rPr lang="en-US" sz="3600" dirty="0" smtClean="0"/>
            </a:br>
            <a:r>
              <a:rPr lang="en-US" sz="3600" dirty="0" smtClean="0"/>
              <a:t>Focus on Deepening Implementation</a:t>
            </a:r>
          </a:p>
        </p:txBody>
      </p:sp>
      <p:sp>
        <p:nvSpPr>
          <p:cNvPr id="4" name="Text Placeholder 3"/>
          <p:cNvSpPr>
            <a:spLocks noGrp="1"/>
          </p:cNvSpPr>
          <p:nvPr>
            <p:ph type="body" idx="1"/>
          </p:nvPr>
        </p:nvSpPr>
        <p:spPr>
          <a:xfrm>
            <a:off x="623888" y="4257858"/>
            <a:ext cx="7886700" cy="1040285"/>
          </a:xfrm>
        </p:spPr>
        <p:txBody>
          <a:bodyPr/>
          <a:lstStyle/>
          <a:p>
            <a:pPr marL="396875" indent="-396875">
              <a:buBlip>
                <a:blip r:embed="rId3"/>
              </a:buBlip>
            </a:pPr>
            <a:r>
              <a:rPr lang="en-US" sz="3200" smtClean="0"/>
              <a:t>Module </a:t>
            </a:r>
            <a:r>
              <a:rPr lang="en-US" sz="3200" dirty="0" smtClean="0"/>
              <a:t>Recap</a:t>
            </a:r>
          </a:p>
          <a:p>
            <a:pPr marL="396875" indent="-396875">
              <a:buBlip>
                <a:blip r:embed="rId3"/>
              </a:buBlip>
            </a:pPr>
            <a:r>
              <a:rPr lang="en-US" sz="3200" dirty="0" smtClean="0"/>
              <a:t>Pre-Assessment</a:t>
            </a:r>
          </a:p>
        </p:txBody>
      </p:sp>
      <p:sp>
        <p:nvSpPr>
          <p:cNvPr id="7" name="Slide Number Placeholder 6"/>
          <p:cNvSpPr>
            <a:spLocks noGrp="1"/>
          </p:cNvSpPr>
          <p:nvPr>
            <p:ph type="sldNum" sz="quarter" idx="12"/>
          </p:nvPr>
        </p:nvSpPr>
        <p:spPr/>
        <p:txBody>
          <a:bodyPr/>
          <a:lstStyle/>
          <a:p>
            <a:fld id="{7D5C1135-EF3A-441C-9DC2-8C709DF76F72}" type="slidenum">
              <a:rPr lang="en-US" smtClean="0"/>
              <a:pPr/>
              <a:t>9</a:t>
            </a:fld>
            <a:endParaRPr lang="en-US" dirty="0"/>
          </a:p>
        </p:txBody>
      </p:sp>
    </p:spTree>
    <p:extLst>
      <p:ext uri="{BB962C8B-B14F-4D97-AF65-F5344CB8AC3E}">
        <p14:creationId xmlns:p14="http://schemas.microsoft.com/office/powerpoint/2010/main" val="204547347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24987</TotalTime>
  <Words>8744</Words>
  <Application>Microsoft Office PowerPoint</Application>
  <PresentationFormat>On-screen Show (4:3)</PresentationFormat>
  <Paragraphs>1020</Paragraphs>
  <Slides>73</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73</vt:i4>
      </vt:variant>
    </vt:vector>
  </HeadingPairs>
  <TitlesOfParts>
    <vt:vector size="84" baseType="lpstr">
      <vt:lpstr>MS PGothic</vt:lpstr>
      <vt:lpstr>MS PGothic</vt:lpstr>
      <vt:lpstr>Arial</vt:lpstr>
      <vt:lpstr>Calibri</vt:lpstr>
      <vt:lpstr>Calibri Light</vt:lpstr>
      <vt:lpstr>Museo Sans 100</vt:lpstr>
      <vt:lpstr>Segoe</vt:lpstr>
      <vt:lpstr>Times New Roman</vt:lpstr>
      <vt:lpstr>LtBkgBlueBorder</vt:lpstr>
      <vt:lpstr>LtBkgNoBorder</vt:lpstr>
      <vt:lpstr>Custom Design</vt:lpstr>
      <vt:lpstr>Connecticut Core Standards  for English Language Arts &amp; Literacy</vt:lpstr>
      <vt:lpstr>  You Are Here</vt:lpstr>
      <vt:lpstr>Today’s Agenda</vt:lpstr>
      <vt:lpstr>Systems of Professional Learning Project Updates and Reminders</vt:lpstr>
      <vt:lpstr>Principal Webinars</vt:lpstr>
      <vt:lpstr>Principal Webinars</vt:lpstr>
      <vt:lpstr>Professional Development for Educators of Students with Unique Learning Characteristics </vt:lpstr>
      <vt:lpstr>In-District Coaching</vt:lpstr>
      <vt:lpstr>Module  5  Grades K–5:  Focus on Deepening Implementation</vt:lpstr>
      <vt:lpstr>CCS-ELA &amp; Literacy: Module 5 Outcomes</vt:lpstr>
      <vt:lpstr>Today’s Session</vt:lpstr>
      <vt:lpstr>Part 1</vt:lpstr>
      <vt:lpstr>Review of CCS-ELA &amp; Literacy: Module 4 Outcomes</vt:lpstr>
      <vt:lpstr>Notepad</vt:lpstr>
      <vt:lpstr>Activity 1:  Sharing Successes and Challenges</vt:lpstr>
      <vt:lpstr>Today’s Session</vt:lpstr>
      <vt:lpstr>Part 2</vt:lpstr>
      <vt:lpstr>The Challenge of Change</vt:lpstr>
      <vt:lpstr> Implementing Change</vt:lpstr>
      <vt:lpstr>Why Change is Challenging</vt:lpstr>
      <vt:lpstr>Eight Lessons from “Change”</vt:lpstr>
      <vt:lpstr>Moving the Vision into Practice</vt:lpstr>
      <vt:lpstr>Concerns-Based Adoption Model (CBAM) for Change in Schools</vt:lpstr>
      <vt:lpstr>Concerns-Based Adoption Model (CBAM)</vt:lpstr>
      <vt:lpstr>PowerPoint Presentation</vt:lpstr>
      <vt:lpstr>Activity 2: Supporting Teachers in the Change Process</vt:lpstr>
      <vt:lpstr>Essential Skills for CT Core Coaches</vt:lpstr>
      <vt:lpstr>Increasing Capacity</vt:lpstr>
      <vt:lpstr>Active Listening</vt:lpstr>
      <vt:lpstr>Assessing Your Active Listening Skills</vt:lpstr>
      <vt:lpstr>Thoughtful and Reflective Questioning</vt:lpstr>
      <vt:lpstr>Characteristics of Effective Feedback</vt:lpstr>
      <vt:lpstr>Feedback Language</vt:lpstr>
      <vt:lpstr>Activity 2: Supporting Teachers in the Change Process</vt:lpstr>
      <vt:lpstr>Let’s Take A Break…</vt:lpstr>
      <vt:lpstr>Today’s Session</vt:lpstr>
      <vt:lpstr>Part 3</vt:lpstr>
      <vt:lpstr>Ensuring Alignment with the EQuIP Rubric</vt:lpstr>
      <vt:lpstr>The Rubric Organizes Criteria That Describe Quality Lessons/Units</vt:lpstr>
      <vt:lpstr>Using the EQuIP Rubric</vt:lpstr>
      <vt:lpstr>Activity 3:  Using the EQuIP Rubric </vt:lpstr>
      <vt:lpstr>Activity 3:  Using the EQuIP Rubric </vt:lpstr>
      <vt:lpstr>Follow up: “Mother to Son”  on the CT Core Standards Website</vt:lpstr>
      <vt:lpstr>Today’s Session</vt:lpstr>
      <vt:lpstr>Part 4</vt:lpstr>
      <vt:lpstr>Collaborative Examination of Student Work</vt:lpstr>
      <vt:lpstr>Teacher Learning through Assessment</vt:lpstr>
      <vt:lpstr>Benefits of Examining Student Work from Performance Tasks</vt:lpstr>
      <vt:lpstr>EQuIP Student Work Protocol</vt:lpstr>
      <vt:lpstr> Modified EQuIP Student Work Protocol</vt:lpstr>
      <vt:lpstr>Activity 4: Collaborative Examination of Student Work</vt:lpstr>
      <vt:lpstr>Reflection on Examining Student Work </vt:lpstr>
      <vt:lpstr>Teacher Learning through Assessment</vt:lpstr>
      <vt:lpstr>Today’s Session</vt:lpstr>
      <vt:lpstr>Bon Appétit</vt:lpstr>
      <vt:lpstr>Part 5</vt:lpstr>
      <vt:lpstr>Supporting Teachers Through Instructional Feedback and Coaching</vt:lpstr>
      <vt:lpstr>Developing Clear and Consistent Expectations for Instructional Practices</vt:lpstr>
      <vt:lpstr>CT Core Standards Classroom “Look Fors” Guide</vt:lpstr>
      <vt:lpstr>Classroom “Look Fors”: Grades 3–5</vt:lpstr>
      <vt:lpstr>Activity 5: Assessing and Debriefing a Classroom Lesson</vt:lpstr>
      <vt:lpstr>Activity 5: Assessing and Debriefing a Classroom Lesson</vt:lpstr>
      <vt:lpstr>Today’s Session</vt:lpstr>
      <vt:lpstr>Part 6</vt:lpstr>
      <vt:lpstr>Activity 6: Reflection and Planning</vt:lpstr>
      <vt:lpstr>Focus on Deepening Implementation</vt:lpstr>
      <vt:lpstr>Activity 6: Reflection and Planning</vt:lpstr>
      <vt:lpstr>Closing Activities</vt:lpstr>
      <vt:lpstr>Post-Assessment</vt:lpstr>
      <vt:lpstr>Session Evaluation</vt:lpstr>
      <vt:lpstr>Resource for CT Educators</vt:lpstr>
      <vt:lpstr>Other Key Resources</vt:lpstr>
      <vt:lpstr>PowerPoint Presentation</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1200</cp:revision>
  <cp:lastPrinted>2014-03-02T01:07:44Z</cp:lastPrinted>
  <dcterms:created xsi:type="dcterms:W3CDTF">2014-01-18T18:47:42Z</dcterms:created>
  <dcterms:modified xsi:type="dcterms:W3CDTF">2014-10-07T19:59:47Z</dcterms:modified>
</cp:coreProperties>
</file>