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7" showSpecialPlsOnTitleSld="0" saveSubsetFonts="1">
  <p:sldMasterIdLst>
    <p:sldMasterId id="2147483687" r:id="rId1"/>
    <p:sldMasterId id="2147483711" r:id="rId2"/>
  </p:sldMasterIdLst>
  <p:notesMasterIdLst>
    <p:notesMasterId r:id="rId12"/>
  </p:notesMasterIdLst>
  <p:handoutMasterIdLst>
    <p:handoutMasterId r:id="rId13"/>
  </p:handoutMasterIdLst>
  <p:sldIdLst>
    <p:sldId id="370" r:id="rId3"/>
    <p:sldId id="515" r:id="rId4"/>
    <p:sldId id="528" r:id="rId5"/>
    <p:sldId id="564" r:id="rId6"/>
    <p:sldId id="565" r:id="rId7"/>
    <p:sldId id="566" r:id="rId8"/>
    <p:sldId id="567" r:id="rId9"/>
    <p:sldId id="563" r:id="rId10"/>
    <p:sldId id="544"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Judy Curran Buck" initials="JCB" lastIdx="0" clrIdx="7"/>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W2K" initials="W" lastIdx="7" clrIdx="5"/>
  <p:cmAuthor id="6" name="Charlene" initials="CTN" lastIdx="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5209" autoAdjust="0"/>
  </p:normalViewPr>
  <p:slideViewPr>
    <p:cSldViewPr snapToGrid="0">
      <p:cViewPr varScale="1">
        <p:scale>
          <a:sx n="75" d="100"/>
          <a:sy n="75" d="100"/>
        </p:scale>
        <p:origin x="164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8/6/2014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8/6/2014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37</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b="1" dirty="0" smtClean="0"/>
              <a:t>Section 4: Supporting</a:t>
            </a:r>
            <a:r>
              <a:rPr lang="en-US" b="1" baseline="0" dirty="0" smtClean="0"/>
              <a:t> Teachers with UDL</a:t>
            </a:r>
          </a:p>
          <a:p>
            <a:pPr>
              <a:spcBef>
                <a:spcPct val="0"/>
              </a:spcBef>
            </a:pPr>
            <a:r>
              <a:rPr lang="en-US" baseline="0" dirty="0" smtClean="0"/>
              <a:t>Total Time on Section 4: </a:t>
            </a:r>
            <a:r>
              <a:rPr lang="en-US" b="0" baseline="0" dirty="0" smtClean="0"/>
              <a:t>30 minutes</a:t>
            </a:r>
          </a:p>
          <a:p>
            <a:pPr>
              <a:spcBef>
                <a:spcPct val="0"/>
              </a:spcBef>
            </a:pPr>
            <a:endParaRPr lang="en-US" baseline="0" dirty="0" smtClean="0"/>
          </a:p>
          <a:p>
            <a:r>
              <a:rPr lang="en-US" sz="1200" b="1" kern="1200" dirty="0" smtClean="0">
                <a:solidFill>
                  <a:schemeClr val="tx1"/>
                </a:solidFill>
                <a:latin typeface="+mn-lt"/>
                <a:ea typeface="+mn-ea"/>
                <a:cs typeface="+mn-cs"/>
              </a:rPr>
              <a:t>Section 4 Training Objectives:</a:t>
            </a:r>
          </a:p>
          <a:p>
            <a:pPr marL="171450" indent="-171450">
              <a:buFont typeface="Arial" pitchFamily="34" charset="0"/>
              <a:buChar char="•"/>
            </a:pPr>
            <a:r>
              <a:rPr lang="en-US" sz="1200" kern="1200" dirty="0" smtClean="0">
                <a:solidFill>
                  <a:schemeClr val="tx1"/>
                </a:solidFill>
                <a:latin typeface="+mn-lt"/>
                <a:ea typeface="+mn-ea"/>
                <a:cs typeface="+mn-cs"/>
              </a:rPr>
              <a:t>For participants to begin to set goals for their implementation back at their school. </a:t>
            </a:r>
          </a:p>
          <a:p>
            <a:pPr marL="171450" indent="-171450">
              <a:buFont typeface="Arial" pitchFamily="34" charset="0"/>
              <a:buChar char="•"/>
            </a:pPr>
            <a:r>
              <a:rPr lang="en-US" sz="1200" kern="1200" dirty="0" smtClean="0">
                <a:solidFill>
                  <a:schemeClr val="tx1"/>
                </a:solidFill>
                <a:latin typeface="+mn-lt"/>
                <a:ea typeface="+mn-ea"/>
                <a:cs typeface="+mn-cs"/>
              </a:rPr>
              <a:t>For participants to begin planning next steps around the key ideas of Module 3. </a:t>
            </a:r>
          </a:p>
          <a:p>
            <a:pPr marL="171450" indent="-171450">
              <a:buFont typeface="Arial" pitchFamily="34" charset="0"/>
              <a:buChar char="•"/>
            </a:pPr>
            <a:r>
              <a:rPr lang="en-US" sz="1200" kern="1200" dirty="0" smtClean="0">
                <a:solidFill>
                  <a:schemeClr val="tx1"/>
                </a:solidFill>
                <a:latin typeface="+mn-lt"/>
                <a:ea typeface="+mn-ea"/>
                <a:cs typeface="+mn-cs"/>
              </a:rPr>
              <a:t>For participants to deepen their peer coaching network. </a:t>
            </a:r>
          </a:p>
          <a:p>
            <a:pPr>
              <a:buFont typeface="Arial" pitchFamily="34" charset="0"/>
              <a:buNone/>
            </a:pPr>
            <a:endParaRPr lang="en-US" sz="1200" kern="1200" dirty="0" smtClean="0">
              <a:solidFill>
                <a:schemeClr val="tx1"/>
              </a:solidFill>
              <a:latin typeface="+mn-lt"/>
              <a:ea typeface="+mn-ea"/>
              <a:cs typeface="+mn-cs"/>
            </a:endParaRPr>
          </a:p>
          <a:p>
            <a:pPr>
              <a:buFont typeface="Arial" pitchFamily="34" charset="0"/>
              <a:buNone/>
            </a:pPr>
            <a:r>
              <a:rPr lang="en-US" sz="1200" b="1" kern="1200" dirty="0" smtClean="0">
                <a:solidFill>
                  <a:schemeClr val="tx1"/>
                </a:solidFill>
                <a:latin typeface="+mn-lt"/>
                <a:ea typeface="+mn-ea"/>
                <a:cs typeface="+mn-cs"/>
              </a:rPr>
              <a:t>Section</a:t>
            </a:r>
            <a:r>
              <a:rPr lang="en-US" sz="1200" b="1" kern="1200" baseline="0" dirty="0" smtClean="0">
                <a:solidFill>
                  <a:schemeClr val="tx1"/>
                </a:solidFill>
                <a:latin typeface="+mn-lt"/>
                <a:ea typeface="+mn-ea"/>
                <a:cs typeface="+mn-cs"/>
              </a:rPr>
              <a:t> 4 Outline:</a:t>
            </a:r>
            <a:endParaRPr lang="en-US" sz="1200" b="1"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Participants are guided through setting one to two goals for an initial introduction of UDL to teachers at their school. For example, a goal might be to have teachers focus on the use of multiple representations. </a:t>
            </a:r>
            <a:r>
              <a:rPr lang="en-US" sz="1200" b="1" kern="1200" dirty="0" smtClean="0">
                <a:solidFill>
                  <a:schemeClr val="tx1"/>
                </a:solidFill>
                <a:latin typeface="+mn-lt"/>
                <a:ea typeface="+mn-ea"/>
                <a:cs typeface="+mn-cs"/>
              </a:rPr>
              <a:t>(5 minutes)</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After setting their goals, teachers will work within their group to back-map the key learning ideas and the steps that need to happen in order to get teachers to the point that the goal is met. </a:t>
            </a:r>
            <a:r>
              <a:rPr lang="en-US" sz="1200" b="1" kern="1200" dirty="0" smtClean="0">
                <a:solidFill>
                  <a:schemeClr val="tx1"/>
                </a:solidFill>
                <a:latin typeface="+mn-lt"/>
                <a:ea typeface="+mn-ea"/>
                <a:cs typeface="+mn-cs"/>
              </a:rPr>
              <a:t>(20 minutes)</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Participants will wrap up the activity by reflecting on and anticipating teacher needs and questions around UDL.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(5 minutes)</a:t>
            </a:r>
            <a:endParaRPr lang="en-US" sz="1200" kern="1200" dirty="0" smtClean="0">
              <a:solidFill>
                <a:schemeClr val="tx1"/>
              </a:solidFill>
              <a:latin typeface="+mn-lt"/>
              <a:ea typeface="+mn-ea"/>
              <a:cs typeface="+mn-cs"/>
            </a:endParaRP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Supporting Documents</a:t>
            </a:r>
          </a:p>
          <a:p>
            <a:r>
              <a:rPr lang="en-US" sz="1200" i="1" kern="1200" dirty="0" smtClean="0">
                <a:solidFill>
                  <a:schemeClr val="tx1"/>
                </a:solidFill>
                <a:latin typeface="+mn-lt"/>
                <a:ea typeface="+mn-ea"/>
                <a:cs typeface="+mn-cs"/>
              </a:rPr>
              <a:t>Goal Setting and Next Steps</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Additional Resources </a:t>
            </a:r>
            <a:r>
              <a:rPr lang="en-US" sz="1200" kern="1200" dirty="0" smtClean="0">
                <a:solidFill>
                  <a:schemeClr val="tx1"/>
                </a:solidFill>
                <a:latin typeface="+mn-lt"/>
                <a:ea typeface="+mn-ea"/>
                <a:cs typeface="+mn-cs"/>
              </a:rPr>
              <a:t>and</a:t>
            </a:r>
            <a:r>
              <a:rPr lang="en-US" sz="1200" i="1" kern="1200" dirty="0" smtClean="0">
                <a:solidFill>
                  <a:schemeClr val="tx1"/>
                </a:solidFill>
                <a:latin typeface="+mn-lt"/>
                <a:ea typeface="+mn-ea"/>
                <a:cs typeface="+mn-cs"/>
              </a:rPr>
              <a:t> Reflect</a:t>
            </a:r>
            <a:endParaRPr lang="en-US" sz="1200" kern="1200" dirty="0" smtClean="0">
              <a:solidFill>
                <a:schemeClr val="tx1"/>
              </a:solidFill>
              <a:latin typeface="+mn-lt"/>
              <a:ea typeface="+mn-ea"/>
              <a:cs typeface="+mn-cs"/>
            </a:endParaRPr>
          </a:p>
          <a:p>
            <a:endParaRPr lang="en-US" sz="1200" i="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Materials </a:t>
            </a:r>
          </a:p>
          <a:p>
            <a:r>
              <a:rPr lang="en-US" sz="1200" kern="1200" dirty="0" smtClean="0">
                <a:solidFill>
                  <a:schemeClr val="tx1"/>
                </a:solidFill>
                <a:latin typeface="+mn-lt"/>
                <a:ea typeface="+mn-ea"/>
                <a:cs typeface="+mn-cs"/>
              </a:rPr>
              <a:t>Chart paper</a:t>
            </a:r>
          </a:p>
          <a:p>
            <a:r>
              <a:rPr lang="en-US" sz="1200" kern="1200" dirty="0" smtClean="0">
                <a:solidFill>
                  <a:schemeClr val="tx1"/>
                </a:solidFill>
                <a:latin typeface="+mn-lt"/>
                <a:ea typeface="+mn-ea"/>
                <a:cs typeface="+mn-cs"/>
              </a:rPr>
              <a:t>Markers</a:t>
            </a:r>
            <a:endParaRPr lang="en-US" sz="1200" b="1" kern="1200" dirty="0" smtClean="0">
              <a:solidFill>
                <a:schemeClr val="tx1"/>
              </a:solidFill>
              <a:latin typeface="+mn-lt"/>
              <a:ea typeface="+mn-ea"/>
              <a:cs typeface="+mn-cs"/>
            </a:endParaRPr>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8/6/2014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38</a:t>
            </a:fld>
            <a:endParaRPr lang="en-US" dirty="0">
              <a:latin typeface="Arial" pitchFamily="34" charset="0"/>
            </a:endParaRPr>
          </a:p>
        </p:txBody>
      </p:sp>
    </p:spTree>
    <p:extLst>
      <p:ext uri="{BB962C8B-B14F-4D97-AF65-F5344CB8AC3E}">
        <p14:creationId xmlns:p14="http://schemas.microsoft.com/office/powerpoint/2010/main" val="3568355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Explain to participants that they will now use their</a:t>
            </a:r>
            <a:r>
              <a:rPr lang="en-US" b="0" baseline="0" dirty="0" smtClean="0"/>
              <a:t> work from Sections 2 and 3 to set goals and create next steps for bringing UDL back to their teachers. Further explain that even if they find themselves at a point in the school year when introducing UDL may not take place immediately, they can still plan for steps they want to take as they begin the 2014–15 school year. Participants will work in groups to identify a key idea about UDL that they want to start their introduction. Participants can reference their work at the end of Section 2. Participants will with set one or two implementation goals that support the key idea and then determine steps they will take in order to help teachers meet the goal(s). Go through the next three slides to provide participants with an example of this process.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39</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a Key Idea selection.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a goal that supports the identified Key Idea. Explain that this goal addresses UDL Principle 3, Guideline 8, and Checkpoint 8.3.  </a:t>
            </a:r>
            <a:endParaRPr lang="en-US" b="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steps to take to meet the set goal. Explain that this is not a comprehensive list, but an example of the types of steps and order in which they will be carrier out that can help teachers to meet the goal.</a:t>
            </a:r>
            <a:endParaRPr lang="en-US" b="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Allow participants 20 minutes to</a:t>
            </a:r>
            <a:r>
              <a:rPr lang="en-US" b="0" baseline="0" dirty="0" smtClean="0"/>
              <a:t> work in their groups. Participants should use the chart on </a:t>
            </a:r>
            <a:r>
              <a:rPr lang="en-US" b="1" baseline="0" dirty="0" smtClean="0"/>
              <a:t>page 25 </a:t>
            </a:r>
            <a:r>
              <a:rPr lang="en-US" b="0" baseline="0" dirty="0" smtClean="0"/>
              <a:t>in the Participant Guide to guide their planning. When time is called allow volunteers to share their plans. </a:t>
            </a:r>
            <a:endParaRPr lang="en-US" b="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Additional Resources</a:t>
            </a:r>
          </a:p>
          <a:p>
            <a:r>
              <a:rPr lang="en-US" b="0" dirty="0" smtClean="0"/>
              <a:t>Go over the additional</a:t>
            </a:r>
            <a:r>
              <a:rPr lang="en-US" b="0" baseline="0" dirty="0" smtClean="0"/>
              <a:t> resources on the slides, explaining that each of these provides additional information and examples for implementing UDL at the classroom level. These resources have been provided on </a:t>
            </a:r>
            <a:r>
              <a:rPr lang="en-US" b="1" baseline="0" dirty="0" smtClean="0"/>
              <a:t>page 27 </a:t>
            </a:r>
            <a:r>
              <a:rPr lang="en-US" b="0" baseline="0" dirty="0" smtClean="0"/>
              <a:t>in the Participant Guide.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44</a:t>
            </a:fld>
            <a:endParaRPr lang="en-US" dirty="0"/>
          </a:p>
        </p:txBody>
      </p:sp>
    </p:spTree>
    <p:extLst>
      <p:ext uri="{BB962C8B-B14F-4D97-AF65-F5344CB8AC3E}">
        <p14:creationId xmlns:p14="http://schemas.microsoft.com/office/powerpoint/2010/main" val="1933911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Reflect</a:t>
            </a:r>
          </a:p>
          <a:p>
            <a:r>
              <a:rPr lang="en-US" dirty="0" smtClean="0"/>
              <a:t>Wrap up Section</a:t>
            </a:r>
            <a:r>
              <a:rPr lang="en-US" baseline="0" dirty="0" smtClean="0"/>
              <a:t> 4 by having participants answer the reflection questions on </a:t>
            </a:r>
            <a:r>
              <a:rPr lang="en-US" b="1" baseline="0" dirty="0" smtClean="0"/>
              <a:t>page 27 </a:t>
            </a:r>
            <a:r>
              <a:rPr lang="en-US" baseline="0" dirty="0" smtClean="0"/>
              <a:t>in the Participant </a:t>
            </a:r>
            <a:r>
              <a:rPr lang="en-US" b="0" baseline="0" dirty="0" smtClean="0"/>
              <a:t>Guide.</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45</a:t>
            </a:fld>
            <a:endParaRPr lang="en-US" dirty="0"/>
          </a:p>
        </p:txBody>
      </p:sp>
    </p:spTree>
    <p:extLst>
      <p:ext uri="{BB962C8B-B14F-4D97-AF65-F5344CB8AC3E}">
        <p14:creationId xmlns:p14="http://schemas.microsoft.com/office/powerpoint/2010/main" val="142036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95021" y="6071616"/>
            <a:ext cx="2850777" cy="523220"/>
          </a:xfrm>
          <a:prstGeom prst="rect">
            <a:avLst/>
          </a:prstGeom>
          <a:noFill/>
        </p:spPr>
        <p:txBody>
          <a:bodyPr wrap="square" rtlCol="0">
            <a:spAutoFit/>
          </a:bodyPr>
          <a:lstStyle/>
          <a:p>
            <a:pPr algn="ctr"/>
            <a:r>
              <a:rPr lang="en-US" sz="2800" smtClean="0">
                <a:solidFill>
                  <a:schemeClr val="bg1"/>
                </a:solidFill>
              </a:rPr>
              <a:t>Section 4</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www.cast.org/" TargetMode="External"/><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hools.nyc.gov/academics/commoncoreLibrary/tasksUnitsStudentWork/default.htm" TargetMode="External"/><Relationship Id="rId5" Type="http://schemas.openxmlformats.org/officeDocument/2006/relationships/hyperlink" Target="http://udl-irn.org/" TargetMode="External"/><Relationship Id="rId4" Type="http://schemas.openxmlformats.org/officeDocument/2006/relationships/hyperlink" Target="http://www.udlcenter.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302515"/>
            <a:ext cx="7886700" cy="1218795"/>
          </a:xfrm>
        </p:spPr>
        <p:txBody>
          <a:bodyPr/>
          <a:lstStyle/>
          <a:p>
            <a:r>
              <a:rPr dirty="0"/>
              <a:t/>
            </a:r>
            <a:br>
              <a:rPr dirty="0"/>
            </a:br>
            <a:r>
              <a:rPr dirty="0" smtClean="0"/>
              <a:t>Supporting Teachers with UDL</a:t>
            </a:r>
            <a:endParaRPr dirty="0"/>
          </a:p>
        </p:txBody>
      </p:sp>
      <p:sp>
        <p:nvSpPr>
          <p:cNvPr id="4" name="Text Placeholder 3"/>
          <p:cNvSpPr>
            <a:spLocks noGrp="1"/>
          </p:cNvSpPr>
          <p:nvPr>
            <p:ph type="body" idx="1"/>
          </p:nvPr>
        </p:nvSpPr>
        <p:spPr>
          <a:xfrm>
            <a:off x="623888" y="4257858"/>
            <a:ext cx="7886700" cy="553998"/>
          </a:xfrm>
        </p:spPr>
        <p:txBody>
          <a:bodyPr/>
          <a:lstStyle/>
          <a:p>
            <a:r>
              <a:rPr lang="en-US" dirty="0"/>
              <a:t>Section 4</a:t>
            </a:r>
          </a:p>
        </p:txBody>
      </p:sp>
      <p:pic>
        <p:nvPicPr>
          <p:cNvPr id="6" name="Picture 5" descr="participant guide call out.png"/>
          <p:cNvPicPr>
            <a:picLocks noChangeAspect="1" noChangeArrowheads="1"/>
          </p:cNvPicPr>
          <p:nvPr/>
        </p:nvPicPr>
        <p:blipFill>
          <a:blip r:embed="rId3" cstate="print"/>
          <a:srcRect/>
          <a:stretch>
            <a:fillRect/>
          </a:stretch>
        </p:blipFill>
        <p:spPr bwMode="auto">
          <a:xfrm>
            <a:off x="1005078" y="4873622"/>
            <a:ext cx="914400" cy="990600"/>
          </a:xfrm>
          <a:prstGeom prst="rect">
            <a:avLst/>
          </a:prstGeom>
          <a:noFill/>
          <a:ln w="9525">
            <a:noFill/>
            <a:miter lim="800000"/>
            <a:headEnd/>
            <a:tailEnd/>
          </a:ln>
        </p:spPr>
      </p:pic>
      <p:sp>
        <p:nvSpPr>
          <p:cNvPr id="7" name="TextBox 6"/>
          <p:cNvSpPr txBox="1"/>
          <p:nvPr/>
        </p:nvSpPr>
        <p:spPr>
          <a:xfrm>
            <a:off x="1062990" y="4914900"/>
            <a:ext cx="697230" cy="646331"/>
          </a:xfrm>
          <a:prstGeom prst="rect">
            <a:avLst/>
          </a:prstGeom>
          <a:noFill/>
        </p:spPr>
        <p:txBody>
          <a:bodyPr wrap="square" rtlCol="0">
            <a:spAutoFit/>
          </a:bodyPr>
          <a:lstStyle/>
          <a:p>
            <a:pPr algn="ctr"/>
            <a:r>
              <a:rPr lang="en-US" dirty="0" smtClean="0"/>
              <a:t>Page</a:t>
            </a:r>
          </a:p>
          <a:p>
            <a:pPr algn="ctr"/>
            <a:r>
              <a:rPr lang="en-US" dirty="0" smtClean="0"/>
              <a:t>25</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38</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52006"/>
            <a:ext cx="8240968" cy="3933384"/>
          </a:xfrm>
        </p:spPr>
        <p:txBody>
          <a:bodyPr/>
          <a:lstStyle/>
          <a:p>
            <a:r>
              <a:rPr lang="en-US" sz="3600" dirty="0" smtClean="0"/>
              <a:t>Identify a Key Idea about UDL.</a:t>
            </a:r>
          </a:p>
          <a:p>
            <a:pPr>
              <a:buNone/>
            </a:pPr>
            <a:endParaRPr lang="en-US" sz="3600" dirty="0" smtClean="0"/>
          </a:p>
          <a:p>
            <a:r>
              <a:rPr lang="en-US" sz="3600" dirty="0" smtClean="0"/>
              <a:t>Set 1 or 2 implementation goals that support the Key Idea.</a:t>
            </a:r>
          </a:p>
          <a:p>
            <a:pPr>
              <a:buNone/>
            </a:pPr>
            <a:endParaRPr lang="en-US" sz="3600" dirty="0" smtClean="0"/>
          </a:p>
          <a:p>
            <a:r>
              <a:rPr lang="en-US" sz="3600" dirty="0" smtClean="0"/>
              <a:t>Determine the steps to take in order to help teachers meet the goal(s). </a:t>
            </a:r>
            <a:endParaRPr lang="en-US" sz="3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39</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9"/>
            <a:ext cx="8240968" cy="1107996"/>
          </a:xfrm>
        </p:spPr>
        <p:txBody>
          <a:bodyPr/>
          <a:lstStyle/>
          <a:p>
            <a:r>
              <a:rPr lang="en-US" sz="3600" dirty="0" smtClean="0"/>
              <a:t>Identify a Key Idea about UDL.</a:t>
            </a:r>
          </a:p>
          <a:p>
            <a:pPr>
              <a:buNone/>
            </a:pPr>
            <a:endParaRPr lang="en-US" sz="3600" dirty="0" smtClean="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40</a:t>
            </a:fld>
            <a:endParaRPr lang="en-US" dirty="0"/>
          </a:p>
        </p:txBody>
      </p:sp>
      <p:sp>
        <p:nvSpPr>
          <p:cNvPr id="6" name="Content Placeholder 1"/>
          <p:cNvSpPr txBox="1">
            <a:spLocks/>
          </p:cNvSpPr>
          <p:nvPr/>
        </p:nvSpPr>
        <p:spPr>
          <a:xfrm>
            <a:off x="174704" y="2344796"/>
            <a:ext cx="8240968" cy="2105192"/>
          </a:xfrm>
          <a:prstGeom prst="rect">
            <a:avLst/>
          </a:prstGeom>
        </p:spPr>
        <p:txBody>
          <a:bodyPr vert="horz" lIns="0" tIns="0" rIns="0" bIns="0" rtlCol="0">
            <a:spAutoFit/>
          </a:bodyPr>
          <a:lstStyle/>
          <a:p>
            <a:pPr marL="854075" lvl="1" defTabSz="914363">
              <a:lnSpc>
                <a:spcPct val="90000"/>
              </a:lnSpc>
              <a:spcBef>
                <a:spcPct val="20000"/>
              </a:spcBef>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Key Idea:</a:t>
            </a:r>
            <a:r>
              <a:rPr kumimoji="0" lang="en-US" sz="3600" b="0" i="0" u="none" strike="noStrike" kern="1200" cap="none" spc="0" normalizeH="0" noProof="0" dirty="0" smtClean="0">
                <a:ln>
                  <a:noFill/>
                </a:ln>
                <a:solidFill>
                  <a:schemeClr val="tx1"/>
                </a:solidFill>
                <a:effectLst/>
                <a:uLnTx/>
                <a:uFillTx/>
                <a:latin typeface="+mn-lt"/>
                <a:ea typeface="+mn-ea"/>
                <a:cs typeface="+mn-cs"/>
              </a:rPr>
              <a:t> </a:t>
            </a:r>
            <a:r>
              <a:rPr kumimoji="0" lang="en-US" sz="3600" b="0" i="0" u="none" strike="noStrike" kern="1200" cap="none" spc="0" normalizeH="0" baseline="0" noProof="0" dirty="0" smtClean="0">
                <a:ln>
                  <a:noFill/>
                </a:ln>
                <a:solidFill>
                  <a:schemeClr val="tx1"/>
                </a:solidFill>
                <a:effectLst/>
                <a:uLnTx/>
                <a:uFillTx/>
                <a:latin typeface="+mn-lt"/>
                <a:ea typeface="+mn-ea"/>
                <a:cs typeface="+mn-cs"/>
              </a:rPr>
              <a:t>UDL focuses on providing</a:t>
            </a:r>
            <a:r>
              <a:rPr kumimoji="0" lang="en-US" sz="3600" b="0" i="0" u="none" strike="noStrike" kern="1200" cap="none" spc="0" normalizeH="0" noProof="0" dirty="0" smtClean="0">
                <a:ln>
                  <a:noFill/>
                </a:ln>
                <a:solidFill>
                  <a:schemeClr val="tx1"/>
                </a:solidFill>
                <a:effectLst/>
                <a:uLnTx/>
                <a:uFillTx/>
                <a:latin typeface="+mn-lt"/>
                <a:ea typeface="+mn-ea"/>
                <a:cs typeface="+mn-cs"/>
              </a:rPr>
              <a:t> a variety of options that allow all students to be successful.</a:t>
            </a: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9562" y="3856067"/>
            <a:ext cx="1827886" cy="1828800"/>
          </a:xfrm>
          <a:prstGeom prst="rect">
            <a:avLst/>
          </a:prstGeom>
        </p:spPr>
      </p:pic>
      <p:pic>
        <p:nvPicPr>
          <p:cNvPr id="8" name="Picture 7"/>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9"/>
            <a:ext cx="8240968" cy="3711785"/>
          </a:xfrm>
        </p:spPr>
        <p:txBody>
          <a:bodyPr/>
          <a:lstStyle/>
          <a:p>
            <a:r>
              <a:rPr lang="en-US" sz="3600" dirty="0" smtClean="0"/>
              <a:t>Set 1 or 2 implementation goals that support the Key Idea.</a:t>
            </a:r>
          </a:p>
          <a:p>
            <a:pPr>
              <a:buNone/>
            </a:pPr>
            <a:endParaRPr lang="en-US" sz="3600" dirty="0" smtClean="0"/>
          </a:p>
          <a:p>
            <a:pPr>
              <a:buNone/>
            </a:pPr>
            <a:r>
              <a:rPr lang="en-US" sz="3600" dirty="0" smtClean="0"/>
              <a:t>	Implementation Goal 1: Teachers will have students work in groups in order to foster collaboration and community (P3, G8, C8.3).</a:t>
            </a:r>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41</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6"/>
            <a:ext cx="8240968" cy="3911840"/>
          </a:xfrm>
        </p:spPr>
        <p:txBody>
          <a:bodyPr/>
          <a:lstStyle/>
          <a:p>
            <a:r>
              <a:rPr lang="en-US" sz="3600" dirty="0" smtClean="0"/>
              <a:t>Determine the steps to take in order to help teachers meet the goal(s). </a:t>
            </a:r>
            <a:endParaRPr lang="en-US" sz="2800" dirty="0" smtClean="0"/>
          </a:p>
          <a:p>
            <a:pPr lvl="1">
              <a:spcAft>
                <a:spcPts val="600"/>
              </a:spcAft>
            </a:pPr>
            <a:r>
              <a:rPr lang="en-US" sz="2600" dirty="0" smtClean="0"/>
              <a:t>Help </a:t>
            </a:r>
            <a:r>
              <a:rPr lang="en-US" sz="2600" dirty="0"/>
              <a:t>teachers to create a peer coaching environment that allows students to discuss individual solution strategies in order to get assistance and feedback.</a:t>
            </a:r>
          </a:p>
          <a:p>
            <a:pPr lvl="1">
              <a:spcAft>
                <a:spcPts val="600"/>
              </a:spcAft>
            </a:pPr>
            <a:r>
              <a:rPr lang="en-US" sz="2600" dirty="0" smtClean="0"/>
              <a:t>Help </a:t>
            </a:r>
            <a:r>
              <a:rPr lang="en-US" sz="2600" dirty="0"/>
              <a:t>teachers to understanding how to group students for maximum impact.</a:t>
            </a:r>
          </a:p>
          <a:p>
            <a:pPr lvl="1">
              <a:spcAft>
                <a:spcPts val="600"/>
              </a:spcAft>
            </a:pPr>
            <a:r>
              <a:rPr lang="en-US" sz="2600" dirty="0" smtClean="0"/>
              <a:t>Help </a:t>
            </a:r>
            <a:r>
              <a:rPr lang="en-US" sz="2600" dirty="0"/>
              <a:t>teachers develop guidelines that students can use during group </a:t>
            </a:r>
            <a:r>
              <a:rPr lang="en-US" sz="2600" dirty="0" smtClean="0"/>
              <a:t>work.</a:t>
            </a:r>
            <a:endParaRPr lang="en-US" sz="2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42</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30235"/>
            <a:ext cx="8240968" cy="3933384"/>
          </a:xfrm>
        </p:spPr>
        <p:txBody>
          <a:bodyPr/>
          <a:lstStyle/>
          <a:p>
            <a:r>
              <a:rPr lang="en-US" sz="3600" dirty="0" smtClean="0"/>
              <a:t>Identify a Key Idea about UDL.</a:t>
            </a:r>
          </a:p>
          <a:p>
            <a:pPr>
              <a:buNone/>
            </a:pPr>
            <a:endParaRPr lang="en-US" sz="3600" dirty="0" smtClean="0"/>
          </a:p>
          <a:p>
            <a:r>
              <a:rPr lang="en-US" sz="3600" dirty="0" smtClean="0"/>
              <a:t>Set 1 or 2 implementation goals that support the Key Idea.</a:t>
            </a:r>
          </a:p>
          <a:p>
            <a:pPr>
              <a:buNone/>
            </a:pPr>
            <a:endParaRPr lang="en-US" sz="3600" dirty="0" smtClean="0"/>
          </a:p>
          <a:p>
            <a:r>
              <a:rPr lang="en-US" sz="3600" dirty="0" smtClean="0"/>
              <a:t>Determine the steps to take in order to help teachers meet the goal(s). </a:t>
            </a:r>
            <a:endParaRPr lang="en-US" sz="3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43</a:t>
            </a:fld>
            <a:endParaRPr lang="en-US" dirty="0"/>
          </a:p>
        </p:txBody>
      </p:sp>
      <p:grpSp>
        <p:nvGrpSpPr>
          <p:cNvPr id="6" name="Group 5"/>
          <p:cNvGrpSpPr>
            <a:grpSpLocks/>
          </p:cNvGrpSpPr>
          <p:nvPr/>
        </p:nvGrpSpPr>
        <p:grpSpPr bwMode="auto">
          <a:xfrm>
            <a:off x="7132828" y="4942202"/>
            <a:ext cx="1219200" cy="990600"/>
            <a:chOff x="7472680" y="4953000"/>
            <a:chExt cx="1219200" cy="990600"/>
          </a:xfrm>
        </p:grpSpPr>
        <p:pic>
          <p:nvPicPr>
            <p:cNvPr id="7" name="Picture 6" descr="participant guide call out.png"/>
            <p:cNvPicPr>
              <a:picLocks noChangeAspect="1" noChangeArrowheads="1"/>
            </p:cNvPicPr>
            <p:nvPr/>
          </p:nvPicPr>
          <p:blipFill>
            <a:blip r:embed="rId3" cstate="print"/>
            <a:srcRect/>
            <a:stretch>
              <a:fillRect/>
            </a:stretch>
          </p:blipFill>
          <p:spPr bwMode="auto">
            <a:xfrm>
              <a:off x="7620000" y="4953000"/>
              <a:ext cx="914400" cy="990600"/>
            </a:xfrm>
            <a:prstGeom prst="rect">
              <a:avLst/>
            </a:prstGeom>
            <a:noFill/>
            <a:ln w="9525">
              <a:noFill/>
              <a:miter lim="800000"/>
              <a:headEnd/>
              <a:tailEnd/>
            </a:ln>
          </p:spPr>
        </p:pic>
        <p:sp>
          <p:nvSpPr>
            <p:cNvPr id="8" name="TextBox 7"/>
            <p:cNvSpPr txBox="1">
              <a:spLocks noChangeArrowheads="1"/>
            </p:cNvSpPr>
            <p:nvPr/>
          </p:nvSpPr>
          <p:spPr bwMode="auto">
            <a:xfrm>
              <a:off x="7472680" y="4953000"/>
              <a:ext cx="1219200" cy="646331"/>
            </a:xfrm>
            <a:prstGeom prst="rect">
              <a:avLst/>
            </a:prstGeom>
            <a:noFill/>
            <a:ln w="9525">
              <a:noFill/>
              <a:miter lim="800000"/>
              <a:headEnd/>
              <a:tailEnd/>
            </a:ln>
          </p:spPr>
          <p:txBody>
            <a:bodyPr wrap="square">
              <a:spAutoFit/>
            </a:bodyPr>
            <a:lstStyle/>
            <a:p>
              <a:pPr algn="ctr"/>
              <a:r>
                <a:rPr lang="en-US" dirty="0" smtClean="0"/>
                <a:t>Page </a:t>
              </a:r>
              <a:br>
                <a:rPr lang="en-US" dirty="0" smtClean="0"/>
              </a:br>
              <a:r>
                <a:rPr lang="en-US" dirty="0" smtClean="0"/>
                <a:t>25 </a:t>
              </a:r>
              <a:endParaRPr lang="en-US" dirty="0"/>
            </a:p>
          </p:txBody>
        </p:sp>
      </p:grpSp>
      <p:pic>
        <p:nvPicPr>
          <p:cNvPr id="9" name="Picture 8"/>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94159"/>
            <a:ext cx="7540752" cy="4887492"/>
          </a:xfrm>
        </p:spPr>
        <p:txBody>
          <a:bodyPr/>
          <a:lstStyle/>
          <a:p>
            <a:pPr marL="457200"/>
            <a:r>
              <a:rPr lang="en-US" sz="2800" dirty="0" smtClean="0"/>
              <a:t>Center for Applied Special Technology</a:t>
            </a:r>
          </a:p>
          <a:p>
            <a:pPr marL="457200" lvl="1" indent="0">
              <a:buNone/>
            </a:pPr>
            <a:r>
              <a:rPr lang="en-US" dirty="0" smtClean="0">
                <a:hlinkClick r:id="rId3"/>
              </a:rPr>
              <a:t>http://www.cast.org</a:t>
            </a:r>
            <a:endParaRPr lang="en-US" dirty="0" smtClean="0"/>
          </a:p>
          <a:p>
            <a:pPr marL="457200"/>
            <a:r>
              <a:rPr lang="en-US" sz="2800" dirty="0" smtClean="0"/>
              <a:t>National Center on Universal Design for Learning</a:t>
            </a:r>
          </a:p>
          <a:p>
            <a:pPr marL="457200" lvl="1" indent="0">
              <a:buNone/>
            </a:pPr>
            <a:r>
              <a:rPr lang="en-US" dirty="0" smtClean="0">
                <a:hlinkClick r:id="rId4"/>
              </a:rPr>
              <a:t>http://www.udlcenter.org/</a:t>
            </a:r>
            <a:endParaRPr lang="en-US" dirty="0" smtClean="0"/>
          </a:p>
          <a:p>
            <a:pPr marL="457200"/>
            <a:r>
              <a:rPr lang="en-US" sz="2800" dirty="0" smtClean="0"/>
              <a:t>The Universal Design for Learning Implementation and Research Network </a:t>
            </a:r>
            <a:r>
              <a:rPr lang="en-US" sz="2800" dirty="0" smtClean="0">
                <a:hlinkClick r:id="rId5"/>
              </a:rPr>
              <a:t>http://udl-irn.org/</a:t>
            </a:r>
            <a:endParaRPr lang="en-US" sz="2800" dirty="0" smtClean="0"/>
          </a:p>
          <a:p>
            <a:pPr marL="457200"/>
            <a:r>
              <a:rPr lang="en-US" sz="2800" dirty="0" smtClean="0"/>
              <a:t>NYC Tasks, Units, &amp; Student Work</a:t>
            </a:r>
          </a:p>
          <a:p>
            <a:pPr marL="457200" lvl="1" indent="0">
              <a:buNone/>
            </a:pPr>
            <a:r>
              <a:rPr lang="en-US" dirty="0" smtClean="0">
                <a:hlinkClick r:id="rId6"/>
              </a:rPr>
              <a:t>http://schools.nyc.gov/academics/commoncoreLibrary/tasksUnitsStudentWork/default.htm</a:t>
            </a:r>
            <a:endParaRPr lang="en-US" dirty="0" smtClean="0"/>
          </a:p>
          <a:p>
            <a:pPr lvl="1">
              <a:buNone/>
            </a:pPr>
            <a:endParaRPr lang="en-US" sz="2400" dirty="0"/>
          </a:p>
        </p:txBody>
      </p:sp>
      <p:sp>
        <p:nvSpPr>
          <p:cNvPr id="3" name="Title 2"/>
          <p:cNvSpPr>
            <a:spLocks noGrp="1"/>
          </p:cNvSpPr>
          <p:nvPr>
            <p:ph type="title"/>
          </p:nvPr>
        </p:nvSpPr>
        <p:spPr/>
        <p:txBody>
          <a:bodyPr/>
          <a:lstStyle/>
          <a:p>
            <a:r>
              <a:rPr lang="en-US" dirty="0" smtClean="0"/>
              <a:t>Additional Resources</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44</a:t>
            </a:fld>
            <a:endParaRPr lang="en-US" dirty="0"/>
          </a:p>
        </p:txBody>
      </p:sp>
      <p:grpSp>
        <p:nvGrpSpPr>
          <p:cNvPr id="6" name="Group 5"/>
          <p:cNvGrpSpPr>
            <a:grpSpLocks/>
          </p:cNvGrpSpPr>
          <p:nvPr/>
        </p:nvGrpSpPr>
        <p:grpSpPr bwMode="auto">
          <a:xfrm>
            <a:off x="7917820" y="4957056"/>
            <a:ext cx="1219200" cy="990600"/>
            <a:chOff x="7584974" y="4827032"/>
            <a:chExt cx="1219200" cy="990600"/>
          </a:xfrm>
        </p:grpSpPr>
        <p:pic>
          <p:nvPicPr>
            <p:cNvPr id="7" name="Picture 6" descr="participant guide call out.png"/>
            <p:cNvPicPr>
              <a:picLocks noChangeAspect="1" noChangeArrowheads="1"/>
            </p:cNvPicPr>
            <p:nvPr/>
          </p:nvPicPr>
          <p:blipFill>
            <a:blip r:embed="rId7" cstate="print"/>
            <a:srcRect/>
            <a:stretch>
              <a:fillRect/>
            </a:stretch>
          </p:blipFill>
          <p:spPr bwMode="auto">
            <a:xfrm>
              <a:off x="7736332" y="4827032"/>
              <a:ext cx="914400" cy="990600"/>
            </a:xfrm>
            <a:prstGeom prst="rect">
              <a:avLst/>
            </a:prstGeom>
            <a:noFill/>
            <a:ln w="9525">
              <a:noFill/>
              <a:miter lim="800000"/>
              <a:headEnd/>
              <a:tailEnd/>
            </a:ln>
          </p:spPr>
        </p:pic>
        <p:sp>
          <p:nvSpPr>
            <p:cNvPr id="8" name="TextBox 7"/>
            <p:cNvSpPr txBox="1">
              <a:spLocks noChangeArrowheads="1"/>
            </p:cNvSpPr>
            <p:nvPr/>
          </p:nvSpPr>
          <p:spPr bwMode="auto">
            <a:xfrm>
              <a:off x="7584974" y="4904874"/>
              <a:ext cx="1219200" cy="646331"/>
            </a:xfrm>
            <a:prstGeom prst="rect">
              <a:avLst/>
            </a:prstGeom>
            <a:noFill/>
            <a:ln w="9525">
              <a:noFill/>
              <a:miter lim="800000"/>
              <a:headEnd/>
              <a:tailEnd/>
            </a:ln>
          </p:spPr>
          <p:txBody>
            <a:bodyPr wrap="square">
              <a:spAutoFit/>
            </a:bodyPr>
            <a:lstStyle/>
            <a:p>
              <a:pPr algn="ctr"/>
              <a:r>
                <a:rPr lang="en-US" dirty="0" smtClean="0"/>
                <a:t>Page </a:t>
              </a:r>
              <a:br>
                <a:rPr lang="en-US" dirty="0" smtClean="0"/>
              </a:br>
              <a:r>
                <a:rPr lang="en-US" dirty="0" smtClean="0"/>
                <a:t>27 </a:t>
              </a:r>
              <a:endParaRPr lang="en-US" dirty="0"/>
            </a:p>
          </p:txBody>
        </p:sp>
      </p:grpSp>
      <p:pic>
        <p:nvPicPr>
          <p:cNvPr id="9" name="Picture 8"/>
          <p:cNvPicPr>
            <a:picLocks noChangeAspect="1"/>
          </p:cNvPicPr>
          <p:nvPr/>
        </p:nvPicPr>
        <p:blipFill>
          <a:blip r:embed="rId8"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8762" y="1311014"/>
            <a:ext cx="8378952" cy="3213187"/>
          </a:xfrm>
        </p:spPr>
        <p:txBody>
          <a:bodyPr/>
          <a:lstStyle/>
          <a:p>
            <a:r>
              <a:rPr lang="en-US" sz="3600" dirty="0"/>
              <a:t>What questions and/or concerns do you anticipate </a:t>
            </a:r>
            <a:r>
              <a:rPr lang="en-US" sz="3600" dirty="0" smtClean="0"/>
              <a:t>coming from </a:t>
            </a:r>
            <a:r>
              <a:rPr lang="en-US" sz="3600" dirty="0"/>
              <a:t>the teachers you work with?</a:t>
            </a:r>
          </a:p>
          <a:p>
            <a:endParaRPr lang="en-US" sz="3600" dirty="0"/>
          </a:p>
          <a:p>
            <a:r>
              <a:rPr lang="en-US" sz="3600" dirty="0"/>
              <a:t>What are teachers doing now that you want to build off of as you introduce UDL?</a:t>
            </a:r>
          </a:p>
        </p:txBody>
      </p:sp>
      <p:sp>
        <p:nvSpPr>
          <p:cNvPr id="3" name="Title 2"/>
          <p:cNvSpPr>
            <a:spLocks noGrp="1"/>
          </p:cNvSpPr>
          <p:nvPr>
            <p:ph type="title"/>
          </p:nvPr>
        </p:nvSpPr>
        <p:spPr/>
        <p:txBody>
          <a:bodyPr/>
          <a:lstStyle/>
          <a:p>
            <a:r>
              <a:rPr lang="en-US" dirty="0" smtClean="0"/>
              <a:t>Reflect</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45</a:t>
            </a:fld>
            <a:endParaRPr lang="en-US" dirty="0"/>
          </a:p>
        </p:txBody>
      </p:sp>
      <p:grpSp>
        <p:nvGrpSpPr>
          <p:cNvPr id="5" name="Group 5"/>
          <p:cNvGrpSpPr>
            <a:grpSpLocks/>
          </p:cNvGrpSpPr>
          <p:nvPr/>
        </p:nvGrpSpPr>
        <p:grpSpPr bwMode="auto">
          <a:xfrm>
            <a:off x="7132828" y="4942202"/>
            <a:ext cx="1219200" cy="990600"/>
            <a:chOff x="7472680" y="4953000"/>
            <a:chExt cx="1219200" cy="990600"/>
          </a:xfrm>
        </p:grpSpPr>
        <p:pic>
          <p:nvPicPr>
            <p:cNvPr id="6" name="Picture 6" descr="participant guide call out.png"/>
            <p:cNvPicPr>
              <a:picLocks noChangeAspect="1" noChangeArrowheads="1"/>
            </p:cNvPicPr>
            <p:nvPr/>
          </p:nvPicPr>
          <p:blipFill>
            <a:blip r:embed="rId3" cstate="print"/>
            <a:srcRect/>
            <a:stretch>
              <a:fillRect/>
            </a:stretch>
          </p:blipFill>
          <p:spPr bwMode="auto">
            <a:xfrm>
              <a:off x="7620000" y="4953000"/>
              <a:ext cx="914400" cy="990600"/>
            </a:xfrm>
            <a:prstGeom prst="rect">
              <a:avLst/>
            </a:prstGeom>
            <a:noFill/>
            <a:ln w="9525">
              <a:noFill/>
              <a:miter lim="800000"/>
              <a:headEnd/>
              <a:tailEnd/>
            </a:ln>
          </p:spPr>
        </p:pic>
        <p:sp>
          <p:nvSpPr>
            <p:cNvPr id="7" name="TextBox 7"/>
            <p:cNvSpPr txBox="1">
              <a:spLocks noChangeArrowheads="1"/>
            </p:cNvSpPr>
            <p:nvPr/>
          </p:nvSpPr>
          <p:spPr bwMode="auto">
            <a:xfrm>
              <a:off x="7472680" y="4953000"/>
              <a:ext cx="1219200" cy="646331"/>
            </a:xfrm>
            <a:prstGeom prst="rect">
              <a:avLst/>
            </a:prstGeom>
            <a:noFill/>
            <a:ln w="9525">
              <a:noFill/>
              <a:miter lim="800000"/>
              <a:headEnd/>
              <a:tailEnd/>
            </a:ln>
          </p:spPr>
          <p:txBody>
            <a:bodyPr wrap="square">
              <a:spAutoFit/>
            </a:bodyPr>
            <a:lstStyle/>
            <a:p>
              <a:pPr algn="ctr"/>
              <a:r>
                <a:rPr lang="en-US" dirty="0" smtClean="0"/>
                <a:t>Page </a:t>
              </a:r>
              <a:br>
                <a:rPr lang="en-US" dirty="0" smtClean="0"/>
              </a:br>
              <a:r>
                <a:rPr lang="en-US" dirty="0" smtClean="0"/>
                <a:t>27 </a:t>
              </a:r>
              <a:endParaRPr lang="en-US" dirty="0"/>
            </a:p>
          </p:txBody>
        </p:sp>
      </p:grpSp>
      <p:pic>
        <p:nvPicPr>
          <p:cNvPr id="9" name="Picture 8"/>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15885</TotalTime>
  <Words>855</Words>
  <Application>Microsoft Office PowerPoint</Application>
  <PresentationFormat>On-screen Show (4:3)</PresentationFormat>
  <Paragraphs>101</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LtBkgBlueBorder</vt:lpstr>
      <vt:lpstr>LtBkgNoBorder</vt:lpstr>
      <vt:lpstr>Connecticut Core Standards  for Mathematics</vt:lpstr>
      <vt:lpstr> Supporting Teachers with UDL</vt:lpstr>
      <vt:lpstr>Setting Goals and Creating Next Steps</vt:lpstr>
      <vt:lpstr>Setting Goals and Creating Next Steps</vt:lpstr>
      <vt:lpstr>Setting Goals and Creating Next Steps</vt:lpstr>
      <vt:lpstr>Setting Goals and Creating Next Steps</vt:lpstr>
      <vt:lpstr>Setting Goals and Creating Next Steps</vt:lpstr>
      <vt:lpstr>Additional Resources</vt:lpstr>
      <vt:lpstr>Reflect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641</cp:revision>
  <dcterms:created xsi:type="dcterms:W3CDTF">2014-01-18T18:47:42Z</dcterms:created>
  <dcterms:modified xsi:type="dcterms:W3CDTF">2014-08-06T18:14:02Z</dcterms:modified>
</cp:coreProperties>
</file>