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5" showSpecialPlsOnTitleSld="0" saveSubsetFonts="1">
  <p:sldMasterIdLst>
    <p:sldMasterId id="2147483687" r:id="rId1"/>
    <p:sldMasterId id="2147483711" r:id="rId2"/>
  </p:sldMasterIdLst>
  <p:notesMasterIdLst>
    <p:notesMasterId r:id="rId24"/>
  </p:notesMasterIdLst>
  <p:handoutMasterIdLst>
    <p:handoutMasterId r:id="rId25"/>
  </p:handoutMasterIdLst>
  <p:sldIdLst>
    <p:sldId id="370" r:id="rId3"/>
    <p:sldId id="568" r:id="rId4"/>
    <p:sldId id="610" r:id="rId5"/>
    <p:sldId id="570" r:id="rId6"/>
    <p:sldId id="571" r:id="rId7"/>
    <p:sldId id="572" r:id="rId8"/>
    <p:sldId id="573" r:id="rId9"/>
    <p:sldId id="574" r:id="rId10"/>
    <p:sldId id="575" r:id="rId11"/>
    <p:sldId id="576" r:id="rId12"/>
    <p:sldId id="577" r:id="rId13"/>
    <p:sldId id="578" r:id="rId14"/>
    <p:sldId id="579" r:id="rId15"/>
    <p:sldId id="580" r:id="rId16"/>
    <p:sldId id="581" r:id="rId17"/>
    <p:sldId id="582" r:id="rId18"/>
    <p:sldId id="583" r:id="rId19"/>
    <p:sldId id="584" r:id="rId20"/>
    <p:sldId id="585" r:id="rId21"/>
    <p:sldId id="586" r:id="rId22"/>
    <p:sldId id="587"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Pierce, Melissa" initials="PM"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8045"/>
    <a:srgbClr val="32C658"/>
    <a:srgbClr val="E1E1E1"/>
    <a:srgbClr val="FFFF85"/>
    <a:srgbClr val="E2E2E2"/>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4" autoAdjust="0"/>
    <p:restoredTop sz="86124" autoAdjust="0"/>
  </p:normalViewPr>
  <p:slideViewPr>
    <p:cSldViewPr snapToGrid="0">
      <p:cViewPr varScale="1">
        <p:scale>
          <a:sx n="76" d="100"/>
          <a:sy n="76" d="100"/>
        </p:scale>
        <p:origin x="164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448"/>
    </p:cViewPr>
  </p:sorterViewPr>
  <p:notesViewPr>
    <p:cSldViewPr snapToGrid="0">
      <p:cViewPr varScale="1">
        <p:scale>
          <a:sx n="87" d="100"/>
          <a:sy n="87" d="100"/>
        </p:scale>
        <p:origin x="3798" y="72"/>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8/7/2014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8/7/2014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csso.org/Documents/FASTLabel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quote speaks for itself as to the impact of formative assessment.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val="358676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xfrm>
            <a:off x="610705" y="4273030"/>
            <a:ext cx="5801691" cy="46545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In 1998, Paul Black and Dylan Wiliam summarized the findings from more than 250 studies on formative assessment in an article in </a:t>
            </a:r>
            <a:r>
              <a:rPr lang="en-US" i="1" dirty="0" smtClean="0"/>
              <a:t>Assessment in Education</a:t>
            </a:r>
            <a:r>
              <a:rPr lang="en-US" dirty="0" smtClean="0"/>
              <a:t>. </a:t>
            </a:r>
          </a:p>
          <a:p>
            <a:endParaRPr lang="en-US" dirty="0" smtClean="0"/>
          </a:p>
          <a:p>
            <a:r>
              <a:rPr lang="en-US" dirty="0" smtClean="0"/>
              <a:t>Reference: Assessment and Classroom Learning.</a:t>
            </a:r>
            <a:r>
              <a:rPr lang="en-US" baseline="0" dirty="0" smtClean="0"/>
              <a:t> </a:t>
            </a:r>
            <a:r>
              <a:rPr lang="en-US" sz="3200" b="0" kern="1200" dirty="0" smtClean="0">
                <a:solidFill>
                  <a:schemeClr val="tx1"/>
                </a:solidFill>
                <a:latin typeface="+mn-lt"/>
                <a:ea typeface="+mn-ea"/>
                <a:cs typeface="+mn-cs"/>
              </a:rPr>
              <a:t>Paul Black, Dylan Wiliam  Assessment in Education: Principles, Policy &amp;</a:t>
            </a:r>
            <a:r>
              <a:rPr lang="en-US" sz="3200" b="0" kern="1200" baseline="0" dirty="0" smtClean="0">
                <a:solidFill>
                  <a:schemeClr val="tx1"/>
                </a:solidFill>
                <a:latin typeface="+mn-lt"/>
                <a:ea typeface="+mn-ea"/>
                <a:cs typeface="+mn-cs"/>
              </a:rPr>
              <a:t> Practice. Vol. 5, Iss. 1, 1998.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938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84" eaLnBrk="0" hangingPunct="0">
              <a:defRPr sz="2400">
                <a:solidFill>
                  <a:schemeClr val="tx1"/>
                </a:solidFill>
                <a:latin typeface="Frutiger LT 45 Light" pitchFamily="34" charset="0"/>
              </a:defRPr>
            </a:lvl1pPr>
            <a:lvl2pPr marL="744076" indent="-286182" defTabSz="931684" eaLnBrk="0" hangingPunct="0">
              <a:defRPr sz="2400">
                <a:solidFill>
                  <a:schemeClr val="tx1"/>
                </a:solidFill>
                <a:latin typeface="Frutiger LT 45 Light" pitchFamily="34" charset="0"/>
              </a:defRPr>
            </a:lvl2pPr>
            <a:lvl3pPr marL="1144731" indent="-228946" defTabSz="931684" eaLnBrk="0" hangingPunct="0">
              <a:defRPr sz="2400">
                <a:solidFill>
                  <a:schemeClr val="tx1"/>
                </a:solidFill>
                <a:latin typeface="Frutiger LT 45 Light" pitchFamily="34" charset="0"/>
              </a:defRPr>
            </a:lvl3pPr>
            <a:lvl4pPr marL="1602624" indent="-228946" defTabSz="931684" eaLnBrk="0" hangingPunct="0">
              <a:defRPr sz="2400">
                <a:solidFill>
                  <a:schemeClr val="tx1"/>
                </a:solidFill>
                <a:latin typeface="Frutiger LT 45 Light" pitchFamily="34" charset="0"/>
              </a:defRPr>
            </a:lvl4pPr>
            <a:lvl5pPr marL="2060517" indent="-228946" defTabSz="931684" eaLnBrk="0" hangingPunct="0">
              <a:defRPr sz="2400">
                <a:solidFill>
                  <a:schemeClr val="tx1"/>
                </a:solidFill>
                <a:latin typeface="Frutiger LT 45 Light" pitchFamily="34" charset="0"/>
              </a:defRPr>
            </a:lvl5pPr>
            <a:lvl6pPr marL="2518409" indent="-228946" defTabSz="931684" eaLnBrk="0" fontAlgn="base" hangingPunct="0">
              <a:spcBef>
                <a:spcPct val="0"/>
              </a:spcBef>
              <a:spcAft>
                <a:spcPct val="0"/>
              </a:spcAft>
              <a:defRPr sz="2400">
                <a:solidFill>
                  <a:schemeClr val="tx1"/>
                </a:solidFill>
                <a:latin typeface="Frutiger LT 45 Light" pitchFamily="34" charset="0"/>
              </a:defRPr>
            </a:lvl6pPr>
            <a:lvl7pPr marL="2976301" indent="-228946" defTabSz="931684" eaLnBrk="0" fontAlgn="base" hangingPunct="0">
              <a:spcBef>
                <a:spcPct val="0"/>
              </a:spcBef>
              <a:spcAft>
                <a:spcPct val="0"/>
              </a:spcAft>
              <a:defRPr sz="2400">
                <a:solidFill>
                  <a:schemeClr val="tx1"/>
                </a:solidFill>
                <a:latin typeface="Frutiger LT 45 Light" pitchFamily="34" charset="0"/>
              </a:defRPr>
            </a:lvl7pPr>
            <a:lvl8pPr marL="3434194" indent="-228946" defTabSz="931684" eaLnBrk="0" fontAlgn="base" hangingPunct="0">
              <a:spcBef>
                <a:spcPct val="0"/>
              </a:spcBef>
              <a:spcAft>
                <a:spcPct val="0"/>
              </a:spcAft>
              <a:defRPr sz="2400">
                <a:solidFill>
                  <a:schemeClr val="tx1"/>
                </a:solidFill>
                <a:latin typeface="Frutiger LT 45 Light" pitchFamily="34" charset="0"/>
              </a:defRPr>
            </a:lvl8pPr>
            <a:lvl9pPr marL="3892087" indent="-228946" defTabSz="931684" eaLnBrk="0" fontAlgn="base" hangingPunct="0">
              <a:spcBef>
                <a:spcPct val="0"/>
              </a:spcBef>
              <a:spcAft>
                <a:spcPct val="0"/>
              </a:spcAft>
              <a:defRPr sz="2400">
                <a:solidFill>
                  <a:schemeClr val="tx1"/>
                </a:solidFill>
                <a:latin typeface="Frutiger LT 45 Light" pitchFamily="34" charset="0"/>
              </a:defRPr>
            </a:lvl9pPr>
          </a:lstStyle>
          <a:p>
            <a:pPr eaLnBrk="1" hangingPunct="1"/>
            <a:fld id="{042EB20B-D773-4A51-BA9F-3A791D8BE8EB}" type="slidenum">
              <a:rPr lang="en-US" sz="1300"/>
              <a:pPr eaLnBrk="1" hangingPunct="1"/>
              <a:t>55</a:t>
            </a:fld>
            <a:endParaRPr lang="en-US" sz="1300" dirty="0"/>
          </a:p>
        </p:txBody>
      </p:sp>
    </p:spTree>
    <p:extLst>
      <p:ext uri="{BB962C8B-B14F-4D97-AF65-F5344CB8AC3E}">
        <p14:creationId xmlns:p14="http://schemas.microsoft.com/office/powerpoint/2010/main" val="189721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provides more evidence regarding the benefits of the formative assessment process. Transition to the next slides by telling participants that this research should motivate educators to want to effectively use </a:t>
            </a:r>
            <a:r>
              <a:rPr lang="en-US" strike="noStrike" baseline="0" dirty="0" smtClean="0"/>
              <a:t>formative assessment practices </a:t>
            </a:r>
            <a:r>
              <a:rPr lang="en-US" baseline="0" dirty="0" smtClean="0"/>
              <a:t>in the classroom.  </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val="177778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Indicate that “FAST SCASS” is the State Collaborative put together by the CCSSO to clarify the meaning and uses of assessments. [Acronym stands for: Formative Assessment for Students and Teachers (FAST) State Collaborative on Assessment and Student Standards (SCASS)]. There are also SCASSes for ELA, mathematics, ELL, special populations, science and large scale assessment. CSDE consultants are members of these collaboratives.</a:t>
            </a:r>
          </a:p>
          <a:p>
            <a:endParaRPr lang="en-US" baseline="0" dirty="0" smtClean="0"/>
          </a:p>
          <a:p>
            <a:r>
              <a:rPr lang="en-US" baseline="0" dirty="0" smtClean="0"/>
              <a:t>Transition to the next slides by telling participants that this research should motivate educators to want to effectively use formative assessment practices.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177778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next slides give an overview of the four attributes of formative assessment given in the recently developed </a:t>
            </a:r>
            <a:r>
              <a:rPr lang="en-US" b="1" baseline="0" dirty="0" smtClean="0"/>
              <a:t>SBAC Digital Library </a:t>
            </a:r>
            <a:r>
              <a:rPr lang="en-US" b="0" baseline="0" dirty="0" smtClean="0"/>
              <a:t>of formative assessment practices and professional learning resources for educators</a:t>
            </a:r>
            <a:r>
              <a:rPr lang="en-US" baseline="0" dirty="0" smtClean="0"/>
              <a:t>. Explain that many participants will also be receiving training at the RESCs on this Digital Library in the next couple of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Participants should turn to page 32 in their Participant Guide as the attributes are clarified using the next slides. As these four attributes are described, participants should note in the margins how these attributes were modeled by the facilitator in the </a:t>
            </a:r>
            <a:r>
              <a:rPr lang="en-US" i="1" baseline="0" dirty="0" smtClean="0"/>
              <a:t>Track Practice</a:t>
            </a:r>
            <a:r>
              <a:rPr lang="en-US" baseline="0" dirty="0" smtClean="0"/>
              <a:t> task and/or by the teacher in the </a:t>
            </a:r>
            <a:r>
              <a:rPr lang="en-US" i="1" baseline="0" dirty="0" smtClean="0"/>
              <a:t>Conjecturing about Functions </a:t>
            </a:r>
            <a:r>
              <a:rPr lang="en-US" i="0" baseline="0" dirty="0" smtClean="0"/>
              <a:t>video.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attributes are qualities or characteristics that would be present in the process of formative assessment.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Purpose of clarifying intended learning is to help students </a:t>
            </a:r>
            <a:r>
              <a:rPr lang="en-US" b="1" baseline="0" dirty="0" smtClean="0"/>
              <a:t>and</a:t>
            </a:r>
            <a:r>
              <a:rPr lang="en-US" baseline="0" dirty="0" smtClean="0"/>
              <a:t> teachers understand the expectations and goals for their work together. (This slide is animated, click to get information regarding this attribute.)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Learning targets </a:t>
            </a:r>
            <a:r>
              <a:rPr lang="en-US" baseline="0" dirty="0" smtClean="0"/>
              <a:t>should be communicated in student-friendly language (like we did with our “I can” statements for the SMP in Module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Success criteria </a:t>
            </a:r>
            <a:r>
              <a:rPr lang="en-US" baseline="0" dirty="0" smtClean="0"/>
              <a:t>extend from the learning targets.  Sharing success criteria may include discussing rubrics and modeling what an exemplar might look like.  Use examples of strong and weak work.</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attribute is “Elicit Evidence.” As the teacher implements formative assessment practices, evidence of learning is elicited. We will come back to this and talk more about ways to elicit evidence later in this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evidence is elicited, it must be interpreted to determine where students are in relation to the learning target and success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peer groups can engage in their own learning by having opportunities to interpret their own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teachers act on the interpretation of the evidence.  Instructional plans may include mini-tutorials, group work, etc. Provide feedback that is </a:t>
            </a:r>
            <a:r>
              <a:rPr lang="en-US" dirty="0" smtClean="0"/>
              <a:t>task-involving rather than ego-involving.</a:t>
            </a:r>
            <a:r>
              <a:rPr lang="en-US" baseline="0" dirty="0" smtClean="0"/>
              <a:t> Best feedback helps students see where they are in relation to the learning target, and then provides hints or suggestions to act on. It puts “the ball back in the student’s court.” Teachers need to set aside the time for students to reflect on and act on the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cycle continues as shown by the arrows in the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to references:  Wiliam, D.  (2011).  Embedded Formative Assessment.  Solution Tree Press. Bloomington, IN.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reflect</a:t>
            </a:r>
            <a:r>
              <a:rPr lang="en-US" baseline="0" dirty="0" smtClean="0"/>
              <a:t> on the </a:t>
            </a:r>
            <a:r>
              <a:rPr lang="en-US" i="1" baseline="0" dirty="0" smtClean="0"/>
              <a:t>Track Practice </a:t>
            </a:r>
            <a:r>
              <a:rPr lang="en-US" baseline="0" dirty="0" smtClean="0"/>
              <a:t>task that they did earlier and the tasks/questioning used in the video – Were targets and success criteria made clear? Was the facilitator/teacher effective in eliciting evidence of student learning? After evidence was interpreted, was actionable feedback given?  Give participants a minute to jot down some notes in response to this question in their Participant Guide on page 33.</a:t>
            </a:r>
          </a:p>
          <a:p>
            <a:endParaRPr lang="en-US" baseline="0" dirty="0" smtClean="0"/>
          </a:p>
          <a:p>
            <a:r>
              <a:rPr lang="en-US" baseline="0" dirty="0" smtClean="0"/>
              <a:t>Debrief as a group addressing each of the questions above.  (5 minutes)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350006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a:t>
            </a:r>
            <a:r>
              <a:rPr lang="en-US" b="1" baseline="0" dirty="0" smtClean="0"/>
              <a:t> 5: </a:t>
            </a:r>
            <a:r>
              <a:rPr lang="en-US" b="1" dirty="0" smtClean="0"/>
              <a:t>Assessing Learning Progress</a:t>
            </a:r>
          </a:p>
          <a:p>
            <a:pPr>
              <a:spcBef>
                <a:spcPct val="0"/>
              </a:spcBef>
            </a:pPr>
            <a:r>
              <a:rPr lang="en-US" b="0" dirty="0" smtClean="0"/>
              <a:t>Section 5</a:t>
            </a:r>
            <a:r>
              <a:rPr lang="en-US" b="0" baseline="0" dirty="0" smtClean="0"/>
              <a:t> Time: 75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Training Objectives:</a:t>
            </a:r>
          </a:p>
          <a:p>
            <a:pPr marL="171450" lvl="0" indent="-171450">
              <a:buFont typeface="Arial"/>
              <a:buChar char="•"/>
            </a:pPr>
            <a:r>
              <a:rPr lang="en-US" sz="1200" kern="1200" dirty="0" smtClean="0">
                <a:solidFill>
                  <a:schemeClr val="tx1"/>
                </a:solidFill>
                <a:effectLst/>
                <a:latin typeface="+mn-lt"/>
                <a:ea typeface="+mn-ea"/>
                <a:cs typeface="+mn-cs"/>
              </a:rPr>
              <a:t>To help participants understand the differences in assessment of learning and assessments for learning. </a:t>
            </a:r>
          </a:p>
          <a:p>
            <a:pPr marL="171450" lvl="0" indent="-171450">
              <a:buFont typeface="Arial"/>
              <a:buChar char="•"/>
            </a:pPr>
            <a:r>
              <a:rPr lang="en-US" sz="1200" kern="1200" dirty="0" smtClean="0">
                <a:solidFill>
                  <a:schemeClr val="tx1"/>
                </a:solidFill>
                <a:effectLst/>
                <a:latin typeface="+mn-lt"/>
                <a:ea typeface="+mn-ea"/>
                <a:cs typeface="+mn-cs"/>
              </a:rPr>
              <a:t>For participants to experience assessments for learning from a student perspective. </a:t>
            </a:r>
          </a:p>
          <a:p>
            <a:pPr marL="171450" lvl="0" indent="-171450">
              <a:buFont typeface="Arial"/>
              <a:buChar char="•"/>
            </a:pPr>
            <a:r>
              <a:rPr lang="en-US" sz="1200" kern="1200" dirty="0" smtClean="0">
                <a:solidFill>
                  <a:schemeClr val="tx1"/>
                </a:solidFill>
                <a:effectLst/>
                <a:latin typeface="+mn-lt"/>
                <a:ea typeface="+mn-ea"/>
                <a:cs typeface="+mn-cs"/>
              </a:rPr>
              <a:t>For participants to have a shared understanding of the four attributes of the formative assessment process</a:t>
            </a:r>
            <a:r>
              <a:rPr lang="en-US" sz="1200" kern="1200" baseline="0" dirty="0" smtClean="0">
                <a:solidFill>
                  <a:schemeClr val="tx1"/>
                </a:solidFill>
                <a:effectLst/>
                <a:latin typeface="+mn-lt"/>
                <a:ea typeface="+mn-ea"/>
                <a:cs typeface="+mn-cs"/>
              </a:rPr>
              <a:t>.</a:t>
            </a:r>
          </a:p>
          <a:p>
            <a:pPr marL="171450" lvl="0" indent="-171450">
              <a:buFont typeface="Arial"/>
              <a:buChar char="•"/>
            </a:pPr>
            <a:r>
              <a:rPr lang="en-US" sz="1200" kern="1200" baseline="0" dirty="0" smtClean="0">
                <a:solidFill>
                  <a:schemeClr val="tx1"/>
                </a:solidFill>
                <a:effectLst/>
                <a:latin typeface="+mn-lt"/>
                <a:ea typeface="+mn-ea"/>
                <a:cs typeface="+mn-cs"/>
              </a:rPr>
              <a:t>For participants to work together to describe various ways to elicit evidence of student learning.</a:t>
            </a:r>
            <a:endParaRPr lang="en-US" sz="1200" kern="1200" dirty="0" smtClean="0">
              <a:solidFill>
                <a:schemeClr val="tx1"/>
              </a:solidFill>
              <a:effectLst/>
              <a:latin typeface="+mn-lt"/>
              <a:ea typeface="+mn-ea"/>
              <a:cs typeface="+mn-cs"/>
            </a:endParaRPr>
          </a:p>
          <a:p>
            <a:pPr>
              <a:spcBef>
                <a:spcPct val="0"/>
              </a:spcBef>
            </a:pPr>
            <a:endParaRPr lang="en-US" sz="1200" kern="1200" baseline="0" dirty="0" smtClean="0">
              <a:solidFill>
                <a:schemeClr val="tx1"/>
              </a:solidFill>
              <a:latin typeface="+mn-lt"/>
              <a:ea typeface="+mn-ea"/>
              <a:cs typeface="+mn-cs"/>
            </a:endParaRPr>
          </a:p>
          <a:p>
            <a:pPr>
              <a:spcBef>
                <a:spcPct val="0"/>
              </a:spcBef>
            </a:pPr>
            <a:r>
              <a:rPr lang="en-US" b="1" baseline="0" dirty="0" smtClean="0"/>
              <a:t>Section 5 Outline:</a:t>
            </a:r>
          </a:p>
          <a:p>
            <a:pPr marL="228600" indent="-228600">
              <a:buFont typeface="+mj-lt"/>
              <a:buAutoNum type="arabicPeriod"/>
            </a:pPr>
            <a:r>
              <a:rPr lang="en-US" sz="1200" kern="1200" dirty="0" smtClean="0">
                <a:solidFill>
                  <a:schemeClr val="tx1"/>
                </a:solidFill>
                <a:effectLst/>
                <a:latin typeface="+mn-lt"/>
                <a:ea typeface="+mn-ea"/>
                <a:cs typeface="+mn-cs"/>
              </a:rPr>
              <a:t>Participants will begin Section 5 by working through a mini-lesson around the </a:t>
            </a:r>
            <a:r>
              <a:rPr lang="en-US" sz="1200" i="1" kern="1200" dirty="0" smtClean="0">
                <a:solidFill>
                  <a:schemeClr val="tx1"/>
                </a:solidFill>
                <a:effectLst/>
                <a:latin typeface="+mn-lt"/>
                <a:ea typeface="+mn-ea"/>
                <a:cs typeface="+mn-cs"/>
              </a:rPr>
              <a:t>Track Practice </a:t>
            </a:r>
            <a:r>
              <a:rPr lang="en-US" sz="1200" kern="1200" dirty="0" smtClean="0">
                <a:solidFill>
                  <a:schemeClr val="tx1"/>
                </a:solidFill>
                <a:effectLst/>
                <a:latin typeface="+mn-lt"/>
                <a:ea typeface="+mn-ea"/>
                <a:cs typeface="+mn-cs"/>
              </a:rPr>
              <a:t>task from Illustrative Mathematics.  Just as with the </a:t>
            </a:r>
            <a:r>
              <a:rPr lang="en-US" sz="1200" i="1" kern="1200" dirty="0" smtClean="0">
                <a:solidFill>
                  <a:schemeClr val="tx1"/>
                </a:solidFill>
                <a:effectLst/>
                <a:latin typeface="+mn-lt"/>
                <a:ea typeface="+mn-ea"/>
                <a:cs typeface="+mn-cs"/>
              </a:rPr>
              <a:t>Kite </a:t>
            </a:r>
            <a:r>
              <a:rPr lang="en-US" sz="1200" kern="1200" dirty="0" smtClean="0">
                <a:solidFill>
                  <a:schemeClr val="tx1"/>
                </a:solidFill>
                <a:effectLst/>
                <a:latin typeface="+mn-lt"/>
                <a:ea typeface="+mn-ea"/>
                <a:cs typeface="+mn-cs"/>
              </a:rPr>
              <a:t>problem in Module 1, while participants work, the facilitator will model both UDL and formative assessment practices that will be discussed later in the section. After the lesson is complete, the facilitator will have participants identify the UDL strategies used and then transition the discussion to the process of formative assessment by asking how the learning that is taking place through the</a:t>
            </a:r>
            <a:r>
              <a:rPr lang="en-US" sz="1200" kern="1200" baseline="0" dirty="0" smtClean="0">
                <a:solidFill>
                  <a:schemeClr val="tx1"/>
                </a:solidFill>
                <a:effectLst/>
                <a:latin typeface="+mn-lt"/>
                <a:ea typeface="+mn-ea"/>
                <a:cs typeface="+mn-cs"/>
              </a:rPr>
              <a:t> lesson </a:t>
            </a:r>
            <a:r>
              <a:rPr lang="en-US" sz="1200" kern="1200" dirty="0" smtClean="0">
                <a:solidFill>
                  <a:schemeClr val="tx1"/>
                </a:solidFill>
                <a:effectLst/>
                <a:latin typeface="+mn-lt"/>
                <a:ea typeface="+mn-ea"/>
                <a:cs typeface="+mn-cs"/>
              </a:rPr>
              <a:t>can be assessed. </a:t>
            </a:r>
          </a:p>
          <a:p>
            <a:pPr marL="228600" indent="-228600">
              <a:buFont typeface="+mj-lt"/>
              <a:buAutoNum type="arabicPeriod"/>
            </a:pPr>
            <a:r>
              <a:rPr lang="en-US" sz="1200" kern="1200" dirty="0" smtClean="0">
                <a:solidFill>
                  <a:schemeClr val="tx1"/>
                </a:solidFill>
                <a:effectLst/>
                <a:latin typeface="+mn-lt"/>
                <a:ea typeface="+mn-ea"/>
                <a:cs typeface="+mn-cs"/>
              </a:rPr>
              <a:t>The facilitator will then provide information on assessments of learning and assessments for learning and explain that they will focus on assessments for learning (the formative assessment</a:t>
            </a:r>
            <a:r>
              <a:rPr lang="en-US" sz="1200" kern="1200" baseline="0" dirty="0" smtClean="0">
                <a:solidFill>
                  <a:schemeClr val="tx1"/>
                </a:solidFill>
                <a:effectLst/>
                <a:latin typeface="+mn-lt"/>
                <a:ea typeface="+mn-ea"/>
                <a:cs typeface="+mn-cs"/>
              </a:rPr>
              <a:t> process)</a:t>
            </a:r>
            <a:r>
              <a:rPr lang="en-US" sz="1200" kern="1200" dirty="0" smtClean="0">
                <a:solidFill>
                  <a:schemeClr val="tx1"/>
                </a:solidFill>
                <a:effectLst/>
                <a:latin typeface="+mn-lt"/>
                <a:ea typeface="+mn-ea"/>
                <a:cs typeface="+mn-cs"/>
              </a:rPr>
              <a:t> at this time. The facilitator will review the four attributes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formative assessment: clarifying intended</a:t>
            </a:r>
            <a:r>
              <a:rPr lang="en-US" sz="1200" kern="1200" baseline="0" dirty="0" smtClean="0">
                <a:solidFill>
                  <a:schemeClr val="tx1"/>
                </a:solidFill>
                <a:effectLst/>
                <a:latin typeface="+mn-lt"/>
                <a:ea typeface="+mn-ea"/>
                <a:cs typeface="+mn-cs"/>
              </a:rPr>
              <a:t> learning, eliciting evidence, interpreting evidence, and acting on </a:t>
            </a:r>
            <a:r>
              <a:rPr lang="en-US" sz="1200" kern="1200" dirty="0" smtClean="0">
                <a:solidFill>
                  <a:schemeClr val="tx1"/>
                </a:solidFill>
                <a:effectLst/>
                <a:latin typeface="+mn-lt"/>
                <a:ea typeface="+mn-ea"/>
                <a:cs typeface="+mn-cs"/>
              </a:rPr>
              <a:t>evidence. </a:t>
            </a:r>
          </a:p>
          <a:p>
            <a:pPr marL="228600" indent="-228600">
              <a:buFont typeface="+mj-lt"/>
              <a:buAutoNum type="arabicPeriod"/>
            </a:pPr>
            <a:r>
              <a:rPr lang="en-US" sz="1200" kern="1200" dirty="0" smtClean="0">
                <a:solidFill>
                  <a:schemeClr val="tx1"/>
                </a:solidFill>
                <a:effectLst/>
                <a:latin typeface="+mn-lt"/>
                <a:ea typeface="+mn-ea"/>
                <a:cs typeface="+mn-cs"/>
              </a:rPr>
              <a:t>Participants will then, as a large group, identify the formative assessment practices used by the facilitator in the </a:t>
            </a:r>
            <a:r>
              <a:rPr lang="en-US" sz="1200" i="1" kern="1200" dirty="0" smtClean="0">
                <a:solidFill>
                  <a:schemeClr val="tx1"/>
                </a:solidFill>
                <a:effectLst/>
                <a:latin typeface="+mn-lt"/>
                <a:ea typeface="+mn-ea"/>
                <a:cs typeface="+mn-cs"/>
              </a:rPr>
              <a:t>Track Practice</a:t>
            </a:r>
            <a:r>
              <a:rPr lang="en-US" sz="1200" kern="1200" dirty="0" smtClean="0">
                <a:solidFill>
                  <a:schemeClr val="tx1"/>
                </a:solidFill>
                <a:effectLst/>
                <a:latin typeface="+mn-lt"/>
                <a:ea typeface="+mn-ea"/>
                <a:cs typeface="+mn-cs"/>
              </a:rPr>
              <a:t> mini-lesson as well as by the teacher in the </a:t>
            </a:r>
            <a:r>
              <a:rPr lang="en-US" sz="1200" i="1" kern="1200" dirty="0" smtClean="0">
                <a:solidFill>
                  <a:schemeClr val="tx1"/>
                </a:solidFill>
                <a:effectLst/>
                <a:latin typeface="+mn-lt"/>
                <a:ea typeface="+mn-ea"/>
                <a:cs typeface="+mn-cs"/>
              </a:rPr>
              <a:t>Conjecturing About Functions </a:t>
            </a:r>
            <a:r>
              <a:rPr lang="en-US" sz="1200" kern="1200" dirty="0" smtClean="0">
                <a:solidFill>
                  <a:schemeClr val="tx1"/>
                </a:solidFill>
                <a:effectLst/>
                <a:latin typeface="+mn-lt"/>
                <a:ea typeface="+mn-ea"/>
                <a:cs typeface="+mn-cs"/>
              </a:rPr>
              <a:t>video.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Participants will wrap-up the activity by working together to complete a graphic organizer on ways to elicit</a:t>
            </a:r>
            <a:r>
              <a:rPr lang="en-US" sz="1200" kern="1200" baseline="0" dirty="0" smtClean="0">
                <a:solidFill>
                  <a:schemeClr val="tx1"/>
                </a:solidFill>
                <a:effectLst/>
                <a:latin typeface="+mn-lt"/>
                <a:ea typeface="+mn-ea"/>
                <a:cs typeface="+mn-cs"/>
              </a:rPr>
              <a:t> evidence of student understanding (attribute 2).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a:spcBef>
                <a:spcPct val="0"/>
              </a:spcBef>
            </a:pPr>
            <a:r>
              <a:rPr lang="en-US" b="1" baseline="0" dirty="0" smtClean="0"/>
              <a:t>Section 5 Supporting Documents</a:t>
            </a:r>
          </a:p>
          <a:p>
            <a:r>
              <a:rPr lang="en-US" sz="1200" i="1" kern="1200" dirty="0" smtClean="0">
                <a:solidFill>
                  <a:schemeClr val="tx1"/>
                </a:solidFill>
                <a:latin typeface="+mn-lt"/>
                <a:ea typeface="+mn-ea"/>
                <a:cs typeface="+mn-cs"/>
              </a:rPr>
              <a:t>7.RP Track Practice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Identifying UDL Strategies </a:t>
            </a:r>
            <a:r>
              <a:rPr lang="en-US" sz="1200" kern="1200" dirty="0" smtClean="0">
                <a:solidFill>
                  <a:schemeClr val="tx1"/>
                </a:solidFill>
                <a:latin typeface="+mn-lt"/>
                <a:ea typeface="+mn-ea"/>
                <a:cs typeface="+mn-cs"/>
              </a:rPr>
              <a:t>worksheet</a:t>
            </a:r>
          </a:p>
          <a:p>
            <a:r>
              <a:rPr lang="en-US" sz="1200" i="1" kern="1200" dirty="0" smtClean="0">
                <a:solidFill>
                  <a:schemeClr val="tx1"/>
                </a:solidFill>
                <a:latin typeface="+mn-lt"/>
                <a:ea typeface="+mn-ea"/>
                <a:cs typeface="+mn-cs"/>
              </a:rPr>
              <a:t>Assessment of and Assessment for Learning </a:t>
            </a:r>
            <a:r>
              <a:rPr lang="en-US" sz="1200" kern="1200" dirty="0" smtClean="0">
                <a:solidFill>
                  <a:schemeClr val="tx1"/>
                </a:solidFill>
                <a:latin typeface="+mn-lt"/>
                <a:ea typeface="+mn-ea"/>
                <a:cs typeface="+mn-cs"/>
              </a:rPr>
              <a:t>worksheet</a:t>
            </a:r>
          </a:p>
          <a:p>
            <a:r>
              <a:rPr lang="en-US" sz="1200" i="1" kern="1200" dirty="0" smtClean="0">
                <a:solidFill>
                  <a:schemeClr val="tx1"/>
                </a:solidFill>
                <a:latin typeface="+mn-lt"/>
                <a:ea typeface="+mn-ea"/>
                <a:cs typeface="+mn-cs"/>
              </a:rPr>
              <a:t>Attributes of Formative Assessment </a:t>
            </a:r>
            <a:r>
              <a:rPr lang="en-US" sz="1200" kern="1200" dirty="0" smtClean="0">
                <a:solidFill>
                  <a:schemeClr val="tx1"/>
                </a:solidFill>
                <a:latin typeface="+mn-lt"/>
                <a:ea typeface="+mn-ea"/>
                <a:cs typeface="+mn-cs"/>
              </a:rPr>
              <a:t>worksheet</a:t>
            </a:r>
          </a:p>
          <a:p>
            <a:r>
              <a:rPr lang="en-US" sz="1200" i="1" kern="1200" dirty="0" smtClean="0">
                <a:solidFill>
                  <a:schemeClr val="tx1"/>
                </a:solidFill>
                <a:latin typeface="+mn-lt"/>
                <a:ea typeface="+mn-ea"/>
                <a:cs typeface="+mn-cs"/>
              </a:rPr>
              <a:t>Reflecting on Formative Assessment </a:t>
            </a:r>
            <a:r>
              <a:rPr lang="en-US" sz="1200" kern="1200" dirty="0" smtClean="0">
                <a:solidFill>
                  <a:schemeClr val="tx1"/>
                </a:solidFill>
                <a:latin typeface="+mn-lt"/>
                <a:ea typeface="+mn-ea"/>
                <a:cs typeface="+mn-cs"/>
              </a:rPr>
              <a:t>worksheet</a:t>
            </a:r>
          </a:p>
          <a:p>
            <a:pPr marL="0" lvl="0" indent="0">
              <a:buFont typeface="Arial"/>
              <a:buNone/>
            </a:pPr>
            <a:endParaRPr lang="en-US" sz="1200" kern="1200" dirty="0" smtClean="0">
              <a:solidFill>
                <a:schemeClr val="tx1"/>
              </a:solidFill>
              <a:effectLst/>
              <a:latin typeface="+mn-lt"/>
              <a:ea typeface="+mn-ea"/>
              <a:cs typeface="+mn-cs"/>
            </a:endParaRPr>
          </a:p>
          <a:p>
            <a:pPr>
              <a:spcBef>
                <a:spcPct val="0"/>
              </a:spcBef>
            </a:pPr>
            <a:r>
              <a:rPr lang="en-US" b="1" baseline="0" dirty="0" smtClean="0"/>
              <a:t>Section 5 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a:p>
            <a:pPr marL="0" lvl="0" indent="0">
              <a:buFont typeface="Arial"/>
              <a:buNone/>
            </a:pPr>
            <a:endParaRPr lang="en-US" sz="1200" kern="1200" dirty="0" smtClean="0">
              <a:solidFill>
                <a:schemeClr val="tx1"/>
              </a:solidFill>
              <a:effectLst/>
              <a:latin typeface="+mn-lt"/>
              <a:ea typeface="+mn-ea"/>
              <a:cs typeface="+mn-cs"/>
            </a:endParaRPr>
          </a:p>
          <a:p>
            <a:pPr>
              <a:spcBef>
                <a:spcPct val="0"/>
              </a:spcBef>
            </a:pPr>
            <a:endParaRPr lang="en-US" sz="1200" b="0" kern="1200" dirty="0" smtClean="0">
              <a:solidFill>
                <a:schemeClr val="tx1"/>
              </a:solidFill>
              <a:latin typeface="+mn-lt"/>
              <a:ea typeface="+mn-ea"/>
              <a:cs typeface="+mn-cs"/>
            </a:endParaRPr>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8/7/2014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46</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work together to make a poster showing a web of ideas of ways to elicit evidence in their classrooms.  Either have participants do a gallery walk when they are done or have each group share out a couple of ideas they had included on their poster.  </a:t>
            </a:r>
          </a:p>
          <a:p>
            <a:endParaRPr lang="en-US" baseline="0" dirty="0" smtClean="0"/>
          </a:p>
          <a:p>
            <a:r>
              <a:rPr lang="en-US" baseline="0" dirty="0" smtClean="0"/>
              <a:t>Ideas that may be shared:  Questioning, observations, anecdotal comments of individual or group work, mini-white boards, traffic lights/thumbs up-down, think-pair-share, writing prompts, short quizzes, journals/logs, exit cards, student self-assessment, peer assessment, all-student response systems, diagnostic interviews, etc.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219111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quote</a:t>
            </a:r>
            <a:r>
              <a:rPr lang="en-US" baseline="0" dirty="0" smtClean="0"/>
              <a:t> by Wiliam (2011) sums up Section 5. Transition now to section 6 where we will look more closely at some formative assessment practices.  </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426438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Track Practice Task: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read the Track Practice task on page 27 in their Participant Guide and work on this alone for 6 –7 minutes.  Explain that this is a Grade 7 task from Illustrative Mathematics (http://www.illustrativemathematics.org/illustrations/82) aligned to 7.RP.A and 7.RP.A.1. </a:t>
            </a:r>
            <a:r>
              <a:rPr lang="en-US" sz="1200" kern="1200" dirty="0" smtClean="0">
                <a:solidFill>
                  <a:schemeClr val="tx1"/>
                </a:solidFill>
                <a:effectLst/>
                <a:latin typeface="+mn-lt"/>
                <a:ea typeface="+mn-ea"/>
                <a:cs typeface="+mn-cs"/>
              </a:rPr>
              <a:t>Just as with the </a:t>
            </a:r>
            <a:r>
              <a:rPr lang="en-US" sz="1200" i="1" kern="1200" dirty="0" smtClean="0">
                <a:solidFill>
                  <a:schemeClr val="tx1"/>
                </a:solidFill>
                <a:effectLst/>
                <a:latin typeface="+mn-lt"/>
                <a:ea typeface="+mn-ea"/>
                <a:cs typeface="+mn-cs"/>
              </a:rPr>
              <a:t>Kite </a:t>
            </a:r>
            <a:r>
              <a:rPr lang="en-US" sz="1200" kern="1200" dirty="0" smtClean="0">
                <a:solidFill>
                  <a:schemeClr val="tx1"/>
                </a:solidFill>
                <a:effectLst/>
                <a:latin typeface="+mn-lt"/>
                <a:ea typeface="+mn-ea"/>
                <a:cs typeface="+mn-cs"/>
              </a:rPr>
              <a:t>problem in Module 1, while participants work, the facilitator will model both UDL and formative assessment practices that will be discussed later in this section. When 6 -7 minutes are up,</a:t>
            </a:r>
            <a:r>
              <a:rPr lang="en-US" sz="1200" kern="1200" baseline="0" dirty="0" smtClean="0">
                <a:solidFill>
                  <a:schemeClr val="tx1"/>
                </a:solidFill>
                <a:effectLst/>
                <a:latin typeface="+mn-lt"/>
                <a:ea typeface="+mn-ea"/>
                <a:cs typeface="+mn-cs"/>
              </a:rPr>
              <a:t> give participants about 5 minutes to discuss their strategies for solving the problem in their groups.  </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solidFill>
                  <a:prstClr val="black"/>
                </a:solidFill>
                <a:latin typeface="Arial" pitchFamily="34" charset="0"/>
              </a:rPr>
              <a:pPr/>
              <a:t>47</a:t>
            </a:fld>
            <a:endParaRPr lang="en-US" dirty="0">
              <a:solidFill>
                <a:prstClr val="black"/>
              </a:solidFill>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solidFill>
                  <a:prstClr val="black"/>
                </a:solidFill>
                <a:latin typeface="Arial" pitchFamily="34" charset="0"/>
              </a:rPr>
              <a:pPr/>
              <a:t>8/7/2014</a:t>
            </a:fld>
            <a:endParaRPr lang="en-US" dirty="0">
              <a:solidFill>
                <a:prstClr val="black"/>
              </a:solidFill>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Tree>
    <p:extLst>
      <p:ext uri="{BB962C8B-B14F-4D97-AF65-F5344CB8AC3E}">
        <p14:creationId xmlns:p14="http://schemas.microsoft.com/office/powerpoint/2010/main" val="278817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participants</a:t>
            </a:r>
            <a:r>
              <a:rPr lang="en-US" sz="1200" kern="1200" baseline="0" dirty="0" smtClean="0">
                <a:solidFill>
                  <a:schemeClr val="tx1"/>
                </a:solidFill>
                <a:effectLst/>
                <a:latin typeface="+mn-lt"/>
                <a:ea typeface="+mn-ea"/>
                <a:cs typeface="+mn-cs"/>
              </a:rPr>
              <a:t> turn to the next page</a:t>
            </a:r>
            <a:r>
              <a:rPr lang="en-US" sz="1200" kern="1200" dirty="0" smtClean="0">
                <a:solidFill>
                  <a:schemeClr val="tx1"/>
                </a:solidFill>
                <a:effectLst/>
                <a:latin typeface="+mn-lt"/>
                <a:ea typeface="+mn-ea"/>
                <a:cs typeface="+mn-cs"/>
              </a:rPr>
              <a:t> in their Participant</a:t>
            </a:r>
            <a:r>
              <a:rPr lang="en-US" sz="1200" kern="1200" baseline="0" dirty="0" smtClean="0">
                <a:solidFill>
                  <a:schemeClr val="tx1"/>
                </a:solidFill>
                <a:effectLst/>
                <a:latin typeface="+mn-lt"/>
                <a:ea typeface="+mn-ea"/>
                <a:cs typeface="+mn-cs"/>
              </a:rPr>
              <a:t> guide. </a:t>
            </a:r>
            <a:r>
              <a:rPr lang="en-US" sz="1200" kern="1200" dirty="0" smtClean="0">
                <a:solidFill>
                  <a:schemeClr val="tx1"/>
                </a:solidFill>
                <a:effectLst/>
                <a:latin typeface="+mn-lt"/>
                <a:ea typeface="+mn-ea"/>
                <a:cs typeface="+mn-cs"/>
              </a:rPr>
              <a:t>In group discussions, have the participants identify the UDL strategies that were used while participants worked on the task and then transition the discussion to assessment</a:t>
            </a:r>
            <a:r>
              <a:rPr lang="en-US" sz="1200" kern="1200" baseline="0" dirty="0" smtClean="0">
                <a:solidFill>
                  <a:schemeClr val="tx1"/>
                </a:solidFill>
                <a:effectLst/>
                <a:latin typeface="+mn-lt"/>
                <a:ea typeface="+mn-ea"/>
                <a:cs typeface="+mn-cs"/>
              </a:rPr>
              <a:t> practices</a:t>
            </a:r>
            <a:r>
              <a:rPr lang="en-US" sz="1200" kern="1200" dirty="0" smtClean="0">
                <a:solidFill>
                  <a:schemeClr val="tx1"/>
                </a:solidFill>
                <a:effectLst/>
                <a:latin typeface="+mn-lt"/>
                <a:ea typeface="+mn-ea"/>
                <a:cs typeface="+mn-cs"/>
              </a:rPr>
              <a:t> by asking how the learning that is taking place through the l</a:t>
            </a:r>
            <a:r>
              <a:rPr lang="en-US" sz="1200" kern="1200" baseline="0" dirty="0" smtClean="0">
                <a:solidFill>
                  <a:schemeClr val="tx1"/>
                </a:solidFill>
                <a:effectLst/>
                <a:latin typeface="+mn-lt"/>
                <a:ea typeface="+mn-ea"/>
                <a:cs typeface="+mn-cs"/>
              </a:rPr>
              <a:t>esson </a:t>
            </a:r>
            <a:r>
              <a:rPr lang="en-US" sz="1200" kern="1200" dirty="0" smtClean="0">
                <a:solidFill>
                  <a:schemeClr val="tx1"/>
                </a:solidFill>
                <a:effectLst/>
                <a:latin typeface="+mn-lt"/>
                <a:ea typeface="+mn-ea"/>
                <a:cs typeface="+mn-cs"/>
              </a:rPr>
              <a:t>can be assessed.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a:t>
            </a:r>
            <a:r>
              <a:rPr lang="en-US" baseline="0" dirty="0" smtClean="0"/>
              <a:t>hart paper, record responses to the question on the slide generated from the large group.  Use these responses to transition to the next two slides that highlight the difference between assessment OF learning (summative) and assessment FOR learning (formative).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phrase “Assessments OF learning” refers to evaluating progress at an end point in time as this slide indicates.  </a:t>
            </a:r>
            <a:r>
              <a:rPr lang="en-US" dirty="0" smtClean="0"/>
              <a:t>Assessment</a:t>
            </a:r>
            <a:r>
              <a:rPr lang="en-US" baseline="0" dirty="0" smtClean="0"/>
              <a:t> OF learning’s purpose is </a:t>
            </a:r>
            <a:r>
              <a:rPr lang="en-US" b="1" baseline="0" dirty="0" smtClean="0"/>
              <a:t>summative</a:t>
            </a:r>
            <a:r>
              <a:rPr lang="en-US" baseline="0" dirty="0" smtClean="0"/>
              <a:t>, intended to provide an evaluative judgment, make inferences, or assign a grade for purposes of local, state, or federal accountability. Summative assessments usually signal a student’s relative position amongst other students (an indication as to why they are sometimes referred to as “high stakes” assessments).  </a:t>
            </a:r>
          </a:p>
          <a:p>
            <a:endParaRPr lang="en-US" baseline="0" dirty="0" smtClean="0"/>
          </a:p>
          <a:p>
            <a:r>
              <a:rPr lang="en-US" baseline="0" dirty="0" smtClean="0"/>
              <a:t>Add to references:  Council of Chief State School Officers.  2012.  Distinguishing Formative Assessment From Other Educational Assessment Labels.  Retrieved at </a:t>
            </a:r>
            <a:r>
              <a:rPr lang="en-US" sz="1200" u="sng" kern="1200" dirty="0" smtClean="0">
                <a:solidFill>
                  <a:schemeClr val="tx1"/>
                </a:solidFill>
                <a:latin typeface="+mn-lt"/>
                <a:ea typeface="+mn-ea"/>
                <a:cs typeface="+mn-cs"/>
                <a:hlinkClick r:id="rId3"/>
              </a:rPr>
              <a:t>http://www.ccsso.org/Documents/FASTLabels.pdf</a:t>
            </a: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Stiggins coined the phrase “assessments OF learning” and “assessments FOR learning”. </a:t>
            </a:r>
          </a:p>
          <a:p>
            <a:endParaRPr lang="en-US" baseline="0" dirty="0" smtClean="0"/>
          </a:p>
          <a:p>
            <a:r>
              <a:rPr lang="en-US" baseline="0" dirty="0" smtClean="0"/>
              <a:t>Reference:  Classroom Assessment for Student Learning: Doing it Right – Using it Well.  Stiggins, R. J.; Arter, J. A.; Chappuis, J.; Chappuis, S. Pearson Education, Inc. 2007 Upper Saddle River, NJ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t>
            </a:r>
            <a:r>
              <a:rPr lang="en-US" baseline="0" dirty="0" smtClean="0"/>
              <a:t>slide to highlight the differences between the two types of assessment. “On these occasions, the grading function is laid aside … this is about getting better” (Stiggins et al, 2007), providing an indication of why these assessments are sometimes referred to as “low stakes.”  It’s important to note that summative assessments aren’t bad or wrong, they have a different purpose and have their place.  </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val="66580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summing up the difference between the two types of assessments with this quote from Robert Stake, go back to the flip chart and the goals of assessment that were generated and ask participants to categorize each goal as being the result of “summative” or “formative” assessment practices. Transition to the next slides by asking why the formative assessment process is so important. </a:t>
            </a:r>
            <a:r>
              <a:rPr lang="en-US" dirty="0" smtClean="0"/>
              <a:t>Quickly move through the next few slides that provide a rationale from research for a focus on assessment</a:t>
            </a:r>
            <a:r>
              <a:rPr lang="en-US" baseline="0" dirty="0" smtClean="0"/>
              <a:t> FOR learning. </a:t>
            </a:r>
            <a:endParaRPr lang="en-US" dirty="0" smtClean="0"/>
          </a:p>
          <a:p>
            <a:endParaRPr lang="en-US" baseline="0" dirty="0" smtClean="0"/>
          </a:p>
          <a:p>
            <a:r>
              <a:rPr lang="en-US" sz="1200" kern="1200" dirty="0" smtClean="0">
                <a:solidFill>
                  <a:schemeClr val="tx1"/>
                </a:solidFill>
                <a:latin typeface="+mn-lt"/>
                <a:ea typeface="+mn-ea"/>
                <a:cs typeface="+mn-cs"/>
              </a:rPr>
              <a:t>Quoted in Scriven, Michael. “Beyond Formative and Summative Evaluation.” In M.W. McLaughlin and ED.C. Phillips, eds., </a:t>
            </a:r>
            <a:r>
              <a:rPr lang="en-US" sz="1200" i="1" kern="1200" dirty="0" smtClean="0">
                <a:solidFill>
                  <a:schemeClr val="tx1"/>
                </a:solidFill>
                <a:latin typeface="+mn-lt"/>
                <a:ea typeface="+mn-ea"/>
                <a:cs typeface="+mn-cs"/>
              </a:rPr>
              <a:t>Evaluation and Education: A Quarter Century</a:t>
            </a:r>
            <a:r>
              <a:rPr lang="en-US" sz="1200" i="0" kern="1200" dirty="0" smtClean="0">
                <a:solidFill>
                  <a:schemeClr val="tx1"/>
                </a:solidFill>
                <a:latin typeface="+mn-lt"/>
                <a:ea typeface="+mn-ea"/>
                <a:cs typeface="+mn-cs"/>
              </a:rPr>
              <a:t>. Chicago: University of Chicago Press, 1991: p. 169. Reported in Patton, Michael Quinn, Utilization-Focused Evaluation: The New Century Text. Edition 3. Thousand Oaks, CA: Sage, 1997: p. 69.</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66580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2965705" y="6071616"/>
            <a:ext cx="3293536" cy="461665"/>
          </a:xfrm>
          <a:prstGeom prst="rect">
            <a:avLst/>
          </a:prstGeom>
          <a:noFill/>
        </p:spPr>
        <p:txBody>
          <a:bodyPr wrap="square" rtlCol="0">
            <a:spAutoFit/>
          </a:bodyPr>
          <a:lstStyle/>
          <a:p>
            <a:pPr algn="ctr"/>
            <a:r>
              <a:rPr lang="en-US" sz="2400" smtClean="0">
                <a:solidFill>
                  <a:schemeClr val="bg1"/>
                </a:solidFill>
              </a:rPr>
              <a:t>Section 5</a:t>
            </a:r>
            <a:endParaRPr lang="en-US" sz="2400"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3 Grades 6–12: </a:t>
            </a:r>
          </a:p>
          <a:p>
            <a:r>
              <a:rPr lang="en-US" i="0" dirty="0" smtClean="0">
                <a:solidFill>
                  <a:schemeClr val="tx2"/>
                </a:solidFill>
              </a:rPr>
              <a:t>Focus on Teaching and Learning</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765400" y="1845578"/>
            <a:ext cx="7591199" cy="4081463"/>
          </a:xfrm>
        </p:spPr>
        <p:txBody>
          <a:bodyPr>
            <a:normAutofit/>
          </a:bodyPr>
          <a:lstStyle/>
          <a:p>
            <a:pPr marL="0" indent="0">
              <a:lnSpc>
                <a:spcPct val="114000"/>
              </a:lnSpc>
              <a:spcBef>
                <a:spcPct val="0"/>
              </a:spcBef>
              <a:buNone/>
              <a:defRPr/>
            </a:pPr>
            <a:r>
              <a:rPr lang="en-US" i="1" dirty="0" smtClean="0"/>
              <a:t>“Few </a:t>
            </a:r>
            <a:r>
              <a:rPr lang="en-US" i="1" dirty="0"/>
              <a:t>interventions have the same level of impact as assessment for </a:t>
            </a:r>
            <a:r>
              <a:rPr lang="en-US" i="1" dirty="0" smtClean="0"/>
              <a:t>learning. The </a:t>
            </a:r>
            <a:r>
              <a:rPr lang="en-US" i="1" dirty="0"/>
              <a:t>most intriguing result is that while all students show achievement gains</a:t>
            </a:r>
            <a:r>
              <a:rPr lang="en-US" i="1" dirty="0" smtClean="0"/>
              <a:t>, the </a:t>
            </a:r>
            <a:r>
              <a:rPr lang="en-US" i="1" dirty="0"/>
              <a:t>largest gains accrue to </a:t>
            </a:r>
            <a:r>
              <a:rPr lang="en-US" i="1" dirty="0" smtClean="0"/>
              <a:t>the </a:t>
            </a:r>
            <a:r>
              <a:rPr lang="en-US" i="1" dirty="0"/>
              <a:t>lowest achievers</a:t>
            </a:r>
            <a:r>
              <a:rPr lang="en-US" i="1" dirty="0" smtClean="0"/>
              <a:t>.</a:t>
            </a:r>
            <a:r>
              <a:rPr lang="en-US" sz="2800" dirty="0" smtClean="0"/>
              <a:t>”</a:t>
            </a:r>
            <a:r>
              <a:rPr lang="en-US" sz="1600" dirty="0"/>
              <a:t/>
            </a:r>
            <a:br>
              <a:rPr lang="en-US" sz="1600" dirty="0"/>
            </a:br>
            <a:endParaRPr lang="en-US" sz="1600" dirty="0" smtClean="0"/>
          </a:p>
          <a:p>
            <a:pPr marL="0" indent="0">
              <a:lnSpc>
                <a:spcPct val="114000"/>
              </a:lnSpc>
              <a:spcBef>
                <a:spcPct val="0"/>
              </a:spcBef>
              <a:buNone/>
              <a:defRPr/>
            </a:pPr>
            <a:r>
              <a:rPr lang="en-US" sz="2800" dirty="0"/>
              <a:t>				</a:t>
            </a:r>
            <a:r>
              <a:rPr lang="en-US" sz="2800" dirty="0" smtClean="0"/>
              <a:t>Stiggins, </a:t>
            </a:r>
            <a:r>
              <a:rPr lang="en-US" sz="2800" dirty="0"/>
              <a:t>et al. (</a:t>
            </a:r>
            <a:r>
              <a:rPr lang="en-US" sz="2800" dirty="0" smtClean="0"/>
              <a:t>2007, </a:t>
            </a:r>
            <a:r>
              <a:rPr lang="en-US" sz="2800" dirty="0"/>
              <a:t>p. 37)</a:t>
            </a:r>
          </a:p>
          <a:p>
            <a:pPr marL="0" indent="0">
              <a:lnSpc>
                <a:spcPct val="114000"/>
              </a:lnSpc>
              <a:spcBef>
                <a:spcPct val="0"/>
              </a:spcBef>
              <a:buNone/>
              <a:defRPr/>
            </a:pPr>
            <a:r>
              <a:rPr lang="en-US" sz="2800" dirty="0"/>
              <a:t>		</a:t>
            </a:r>
            <a:r>
              <a:rPr lang="en-US" sz="2800" dirty="0" smtClean="0"/>
              <a:t>   </a:t>
            </a:r>
            <a:endParaRPr lang="en-US" dirty="0"/>
          </a:p>
        </p:txBody>
      </p:sp>
      <p:sp>
        <p:nvSpPr>
          <p:cNvPr id="4"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54</a:t>
            </a:fld>
            <a:endParaRPr lang="en-US" dirty="0"/>
          </a:p>
        </p:txBody>
      </p:sp>
    </p:spTree>
    <p:extLst>
      <p:ext uri="{BB962C8B-B14F-4D97-AF65-F5344CB8AC3E}">
        <p14:creationId xmlns:p14="http://schemas.microsoft.com/office/powerpoint/2010/main" val="131631520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533400" y="301625"/>
            <a:ext cx="7696200" cy="143423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dirty="0"/>
              <a:t>Assessment </a:t>
            </a:r>
            <a:r>
              <a:rPr lang="en-US" sz="4400" i="1" dirty="0"/>
              <a:t>FOR</a:t>
            </a:r>
            <a:r>
              <a:rPr lang="en-US" sz="4400" dirty="0"/>
              <a:t> Learning: </a:t>
            </a:r>
            <a:br>
              <a:rPr lang="en-US" sz="4400" dirty="0"/>
            </a:br>
            <a:r>
              <a:rPr lang="en-US" sz="4400" dirty="0"/>
              <a:t>Research</a:t>
            </a:r>
          </a:p>
        </p:txBody>
      </p:sp>
      <p:sp>
        <p:nvSpPr>
          <p:cNvPr id="45059" name="Content Placeholder 2"/>
          <p:cNvSpPr>
            <a:spLocks noGrp="1"/>
          </p:cNvSpPr>
          <p:nvPr>
            <p:ph idx="1"/>
          </p:nvPr>
        </p:nvSpPr>
        <p:spPr bwMode="auto">
          <a:xfrm>
            <a:off x="457200" y="2157822"/>
            <a:ext cx="8686800" cy="281307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charset="2"/>
              <a:buNone/>
            </a:pPr>
            <a:r>
              <a:rPr lang="en-US" dirty="0" smtClean="0">
                <a:latin typeface="Times New Roman" pitchFamily="18" charset="0"/>
                <a:cs typeface="Times New Roman" pitchFamily="18" charset="0"/>
              </a:rPr>
              <a:t>“</a:t>
            </a:r>
            <a:r>
              <a:rPr lang="en-US" i="1" dirty="0" smtClean="0"/>
              <a:t>…</a:t>
            </a:r>
            <a:r>
              <a:rPr lang="en-US" i="1" dirty="0">
                <a:solidFill>
                  <a:schemeClr val="accent3">
                    <a:lumMod val="75000"/>
                  </a:schemeClr>
                </a:solidFill>
              </a:rPr>
              <a:t>f</a:t>
            </a:r>
            <a:r>
              <a:rPr lang="en-US" i="1" dirty="0" smtClean="0">
                <a:solidFill>
                  <a:schemeClr val="accent3">
                    <a:lumMod val="75000"/>
                  </a:schemeClr>
                </a:solidFill>
              </a:rPr>
              <a:t>ormative </a:t>
            </a:r>
            <a:r>
              <a:rPr lang="en-US" i="1" dirty="0">
                <a:solidFill>
                  <a:schemeClr val="accent3">
                    <a:lumMod val="75000"/>
                  </a:schemeClr>
                </a:solidFill>
              </a:rPr>
              <a:t>assessment </a:t>
            </a:r>
            <a:r>
              <a:rPr lang="en-US" i="1" dirty="0"/>
              <a:t>does improve student </a:t>
            </a:r>
            <a:r>
              <a:rPr lang="en-US" i="1" dirty="0" smtClean="0"/>
              <a:t>learning. The </a:t>
            </a:r>
            <a:r>
              <a:rPr lang="en-US" i="1" dirty="0"/>
              <a:t>gains in achievement appear to be quite considerable, …, among the largest ever reported for educational interventions.” </a:t>
            </a:r>
          </a:p>
          <a:p>
            <a:pPr>
              <a:buFont typeface="Wingdings" charset="2"/>
              <a:buNone/>
            </a:pPr>
            <a:endParaRPr lang="en-US" i="1" dirty="0"/>
          </a:p>
          <a:p>
            <a:pPr>
              <a:buFont typeface="Wingdings" charset="2"/>
              <a:buNone/>
            </a:pPr>
            <a:r>
              <a:rPr lang="en-US" sz="2400" i="1" dirty="0"/>
              <a:t>                         Black &amp; Wiliam, Assessment in Education (</a:t>
            </a:r>
            <a:r>
              <a:rPr lang="en-US" sz="2400" i="1" dirty="0" smtClean="0"/>
              <a:t>1998, p. 61)</a:t>
            </a:r>
            <a:endParaRPr lang="en-US" sz="2400" i="1" dirty="0"/>
          </a:p>
        </p:txBody>
      </p:sp>
      <p:sp>
        <p:nvSpPr>
          <p:cNvPr id="4"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55</a:t>
            </a:fld>
            <a:endParaRPr lang="en-US" dirty="0"/>
          </a:p>
        </p:txBody>
      </p:sp>
    </p:spTree>
    <p:extLst>
      <p:ext uri="{BB962C8B-B14F-4D97-AF65-F5344CB8AC3E}">
        <p14:creationId xmlns:p14="http://schemas.microsoft.com/office/powerpoint/2010/main" val="157812587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 </a:t>
            </a:r>
            <a:r>
              <a:rPr lang="en-US" sz="4400" dirty="0"/>
              <a:t>Learning: </a:t>
            </a:r>
            <a:br>
              <a:rPr lang="en-US" sz="4400" dirty="0"/>
            </a:br>
            <a:r>
              <a:rPr lang="en-US" sz="4400" dirty="0"/>
              <a:t>Research</a:t>
            </a:r>
          </a:p>
        </p:txBody>
      </p:sp>
      <p:sp>
        <p:nvSpPr>
          <p:cNvPr id="3" name="Content Placeholder 2"/>
          <p:cNvSpPr>
            <a:spLocks noGrp="1"/>
          </p:cNvSpPr>
          <p:nvPr>
            <p:ph idx="1"/>
          </p:nvPr>
        </p:nvSpPr>
        <p:spPr>
          <a:xfrm>
            <a:off x="457200" y="1600200"/>
            <a:ext cx="8447314" cy="3532249"/>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ja-JP" altLang="en-US" i="1" dirty="0" smtClean="0">
                <a:latin typeface="Arial"/>
              </a:rPr>
              <a:t>“</a:t>
            </a:r>
            <a:r>
              <a:rPr lang="en-US" i="1" dirty="0" smtClean="0"/>
              <a:t>The effect of assessment for learning on student achievement is some four or five times greater than the effect of reduced class size.”</a:t>
            </a:r>
          </a:p>
          <a:p>
            <a:pPr marL="0" indent="0">
              <a:lnSpc>
                <a:spcPct val="95000"/>
              </a:lnSpc>
              <a:spcBef>
                <a:spcPct val="0"/>
              </a:spcBef>
              <a:buFontTx/>
              <a:buNone/>
              <a:defRPr/>
            </a:pPr>
            <a:r>
              <a:rPr lang="en-US" sz="4000" dirty="0" smtClean="0">
                <a:latin typeface="Arial"/>
              </a:rPr>
              <a:t> </a:t>
            </a:r>
            <a:endParaRPr lang="en-US" sz="4000" dirty="0" smtClean="0"/>
          </a:p>
          <a:p>
            <a:pPr marL="0" indent="0" algn="r">
              <a:lnSpc>
                <a:spcPct val="95000"/>
              </a:lnSpc>
              <a:spcBef>
                <a:spcPct val="0"/>
              </a:spcBef>
              <a:buFontTx/>
              <a:buNone/>
              <a:defRPr/>
            </a:pPr>
            <a:r>
              <a:rPr lang="en-US" sz="2800" dirty="0" smtClean="0"/>
              <a:t> </a:t>
            </a:r>
            <a:r>
              <a:rPr lang="en-US" sz="2000" dirty="0" smtClean="0"/>
              <a:t>Ehrenberg, Brewer, Gamoran &amp; Willms (2001)</a:t>
            </a:r>
            <a:r>
              <a:rPr lang="en-US" sz="2800" dirty="0" smtClean="0">
                <a:solidFill>
                  <a:srgbClr val="FFFFFF"/>
                </a:solidFill>
              </a:rPr>
              <a:t>  </a:t>
            </a:r>
          </a:p>
          <a:p>
            <a:pPr>
              <a:defRPr/>
            </a:pPr>
            <a:endParaRPr lang="en-US" dirty="0"/>
          </a:p>
        </p:txBody>
      </p:sp>
      <p:sp>
        <p:nvSpPr>
          <p:cNvPr id="4"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56</a:t>
            </a:fld>
            <a:endParaRPr lang="en-US" dirty="0"/>
          </a:p>
        </p:txBody>
      </p:sp>
    </p:spTree>
  </p:cSld>
  <p:clrMapOvr>
    <a:masterClrMapping/>
  </p:clrMapOvr>
  <p:transition advClick="0" advTm="7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508000" y="1444174"/>
            <a:ext cx="8229600" cy="3859518"/>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en-US" altLang="ja-JP" i="1" dirty="0"/>
              <a:t>“The FAST SCASS regards formative assessment practices as essential tools for teachers in supporting students to meet the rigorous demands of the Common Core State Standards, which emphasize higher levels of thinking for all students.”</a:t>
            </a:r>
            <a:endParaRPr lang="en-US" i="1" dirty="0"/>
          </a:p>
          <a:p>
            <a:pPr marL="0" indent="0" algn="r">
              <a:lnSpc>
                <a:spcPct val="95000"/>
              </a:lnSpc>
              <a:spcBef>
                <a:spcPct val="0"/>
              </a:spcBef>
              <a:buFontTx/>
              <a:buNone/>
              <a:defRPr/>
            </a:pPr>
            <a:r>
              <a:rPr lang="en-US" sz="2400" dirty="0" smtClean="0"/>
              <a:t>CCSSO (2012</a:t>
            </a:r>
            <a:r>
              <a:rPr lang="en-US" sz="2400" dirty="0"/>
              <a:t>)</a:t>
            </a:r>
            <a:endParaRPr lang="en-US" sz="2400" dirty="0" smtClean="0">
              <a:solidFill>
                <a:srgbClr val="FFFFFF"/>
              </a:solidFill>
            </a:endParaRPr>
          </a:p>
        </p:txBody>
      </p:sp>
      <p:sp>
        <p:nvSpPr>
          <p:cNvPr id="4"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57</a:t>
            </a:fld>
            <a:endParaRPr lang="en-US" dirty="0"/>
          </a:p>
        </p:txBody>
      </p:sp>
    </p:spTree>
    <p:extLst>
      <p:ext uri="{BB962C8B-B14F-4D97-AF65-F5344CB8AC3E}">
        <p14:creationId xmlns:p14="http://schemas.microsoft.com/office/powerpoint/2010/main" val="716742795"/>
      </p:ext>
    </p:extLst>
  </p:cSld>
  <p:clrMapOvr>
    <a:masterClrMapping/>
  </p:clrMapOvr>
  <p:transition advClick="0" advTm="7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 </a:t>
            </a:r>
            <a:r>
              <a:rPr lang="en-US" sz="4900" dirty="0" smtClean="0"/>
              <a:t>Four </a:t>
            </a:r>
            <a:r>
              <a:rPr lang="en-US" sz="4900" dirty="0"/>
              <a:t>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58</a:t>
            </a:fld>
            <a:endParaRPr lang="en-US" dirty="0"/>
          </a:p>
        </p:txBody>
      </p:sp>
      <p:grpSp>
        <p:nvGrpSpPr>
          <p:cNvPr id="3" name="Group 7"/>
          <p:cNvGrpSpPr/>
          <p:nvPr/>
        </p:nvGrpSpPr>
        <p:grpSpPr>
          <a:xfrm>
            <a:off x="7341723" y="4994396"/>
            <a:ext cx="1600200" cy="1009912"/>
            <a:chOff x="528829" y="4388323"/>
            <a:chExt cx="1600200" cy="1009912"/>
          </a:xfrm>
        </p:grpSpPr>
        <p:pic>
          <p:nvPicPr>
            <p:cNvPr id="6" name="Picture 12" descr="participant guide call out.png"/>
            <p:cNvPicPr>
              <a:picLocks noChangeAspect="1" noChangeArrowheads="1"/>
            </p:cNvPicPr>
            <p:nvPr/>
          </p:nvPicPr>
          <p:blipFill>
            <a:blip r:embed="rId3" cstate="print"/>
            <a:srcRect/>
            <a:stretch>
              <a:fillRect/>
            </a:stretch>
          </p:blipFill>
          <p:spPr bwMode="auto">
            <a:xfrm>
              <a:off x="876300" y="4388323"/>
              <a:ext cx="914400" cy="990600"/>
            </a:xfrm>
            <a:prstGeom prst="rect">
              <a:avLst/>
            </a:prstGeom>
            <a:noFill/>
            <a:ln w="9525">
              <a:noFill/>
              <a:miter lim="800000"/>
              <a:headEnd/>
              <a:tailEnd/>
            </a:ln>
          </p:spPr>
        </p:pic>
        <p:sp>
          <p:nvSpPr>
            <p:cNvPr id="7" name="TextBox 13"/>
            <p:cNvSpPr txBox="1">
              <a:spLocks noChangeArrowheads="1"/>
            </p:cNvSpPr>
            <p:nvPr/>
          </p:nvSpPr>
          <p:spPr bwMode="auto">
            <a:xfrm>
              <a:off x="528829" y="4474905"/>
              <a:ext cx="1600200" cy="923330"/>
            </a:xfrm>
            <a:prstGeom prst="rect">
              <a:avLst/>
            </a:prstGeom>
            <a:noFill/>
            <a:ln w="9525">
              <a:noFill/>
              <a:miter lim="800000"/>
              <a:headEnd/>
              <a:tailEnd/>
            </a:ln>
          </p:spPr>
          <p:txBody>
            <a:bodyPr>
              <a:spAutoFit/>
            </a:bodyPr>
            <a:lstStyle/>
            <a:p>
              <a:pPr algn="ctr" fontAlgn="base">
                <a:spcBef>
                  <a:spcPct val="0"/>
                </a:spcBef>
                <a:spcAft>
                  <a:spcPct val="0"/>
                </a:spcAft>
              </a:pPr>
              <a:r>
                <a:rPr lang="en-US" dirty="0" smtClean="0">
                  <a:solidFill>
                    <a:prstClr val="black"/>
                  </a:solidFill>
                </a:rPr>
                <a:t>Page</a:t>
              </a:r>
            </a:p>
            <a:p>
              <a:pPr algn="ctr" fontAlgn="base">
                <a:spcBef>
                  <a:spcPct val="0"/>
                </a:spcBef>
                <a:spcAft>
                  <a:spcPct val="0"/>
                </a:spcAft>
              </a:pPr>
              <a:r>
                <a:rPr lang="en-US" dirty="0" smtClean="0">
                  <a:solidFill>
                    <a:prstClr val="black"/>
                  </a:solidFill>
                </a:rPr>
                <a:t>32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grpSp>
      <p:pic>
        <p:nvPicPr>
          <p:cNvPr id="9" name="Picture 8" descr="Screen Shot 2014-04-25 at 5.15.0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spTree>
    <p:extLst>
      <p:ext uri="{BB962C8B-B14F-4D97-AF65-F5344CB8AC3E}">
        <p14:creationId xmlns:p14="http://schemas.microsoft.com/office/powerpoint/2010/main" val="9825607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  Four 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59</a:t>
            </a:fld>
            <a:endParaRPr lang="en-US" dirty="0"/>
          </a:p>
        </p:txBody>
      </p:sp>
      <p:pic>
        <p:nvPicPr>
          <p:cNvPr id="3" name="Picture 2" descr="Screen Shot 2014-04-26 at 10.45.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650" y="1007312"/>
            <a:ext cx="4838700" cy="3937000"/>
          </a:xfrm>
          <a:prstGeom prst="rect">
            <a:avLst/>
          </a:prstGeom>
        </p:spPr>
      </p:pic>
      <p:sp>
        <p:nvSpPr>
          <p:cNvPr id="11" name="TextBox 10"/>
          <p:cNvSpPr txBox="1"/>
          <p:nvPr/>
        </p:nvSpPr>
        <p:spPr>
          <a:xfrm>
            <a:off x="381001" y="1292728"/>
            <a:ext cx="30480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t>Learning targets:   </a:t>
            </a:r>
            <a:r>
              <a:rPr lang="en-US" sz="2400" dirty="0"/>
              <a:t>F</a:t>
            </a:r>
            <a:r>
              <a:rPr lang="en-US" sz="2400" dirty="0" smtClean="0"/>
              <a:t>ocus on what students will learn, not what they will do. </a:t>
            </a:r>
            <a:endParaRPr lang="en-US" sz="2400" dirty="0"/>
          </a:p>
        </p:txBody>
      </p:sp>
      <p:sp>
        <p:nvSpPr>
          <p:cNvPr id="13" name="Rectangle 12"/>
          <p:cNvSpPr/>
          <p:nvPr/>
        </p:nvSpPr>
        <p:spPr>
          <a:xfrm>
            <a:off x="381000" y="3149953"/>
            <a:ext cx="3073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solidFill>
                  <a:schemeClr val="dk1"/>
                </a:solidFill>
              </a:rPr>
              <a:t>Success Criteria:   </a:t>
            </a:r>
            <a:r>
              <a:rPr lang="en-US" sz="2400" dirty="0" smtClean="0">
                <a:solidFill>
                  <a:schemeClr val="dk1"/>
                </a:solidFill>
              </a:rPr>
              <a:t>Observable and measurable behaviors to be reached.</a:t>
            </a:r>
            <a:endParaRPr lang="en-US" sz="2400" dirty="0">
              <a:solidFill>
                <a:schemeClr val="dk1"/>
              </a:solidFill>
            </a:endParaRPr>
          </a:p>
        </p:txBody>
      </p:sp>
    </p:spTree>
    <p:extLst>
      <p:ext uri="{BB962C8B-B14F-4D97-AF65-F5344CB8AC3E}">
        <p14:creationId xmlns:p14="http://schemas.microsoft.com/office/powerpoint/2010/main" val="4126540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Formative Assessment:  Four 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60</a:t>
            </a:fld>
            <a:endParaRPr lang="en-US" dirty="0"/>
          </a:p>
        </p:txBody>
      </p:sp>
      <p:pic>
        <p:nvPicPr>
          <p:cNvPr id="9" name="Picture 8" descr="Screen Shot 2014-04-26 at 10.46.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0" y="1536700"/>
            <a:ext cx="4445000" cy="3937000"/>
          </a:xfrm>
          <a:prstGeom prst="rect">
            <a:avLst/>
          </a:prstGeom>
        </p:spPr>
      </p:pic>
      <p:sp>
        <p:nvSpPr>
          <p:cNvPr id="10" name="Rectangle 9"/>
          <p:cNvSpPr/>
          <p:nvPr/>
        </p:nvSpPr>
        <p:spPr>
          <a:xfrm>
            <a:off x="5003800" y="3410635"/>
            <a:ext cx="3937000" cy="1938992"/>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smtClean="0"/>
              <a:t>Informal assessment activities can be conducted by the teacher, by peers, or may involve self-reflection by the student.  </a:t>
            </a:r>
            <a:endParaRPr lang="en-US" sz="2400" dirty="0"/>
          </a:p>
        </p:txBody>
      </p:sp>
      <p:sp>
        <p:nvSpPr>
          <p:cNvPr id="11" name="Rectangle 10"/>
          <p:cNvSpPr/>
          <p:nvPr/>
        </p:nvSpPr>
        <p:spPr>
          <a:xfrm>
            <a:off x="4953000" y="1048435"/>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a:t>Evidence of learning can be </a:t>
            </a:r>
            <a:r>
              <a:rPr lang="en-US" sz="2400" dirty="0" smtClean="0"/>
              <a:t>elicited </a:t>
            </a:r>
            <a:r>
              <a:rPr lang="en-US" sz="2400" dirty="0"/>
              <a:t>in a variety of </a:t>
            </a:r>
            <a:r>
              <a:rPr lang="en-US" sz="2400" dirty="0" smtClean="0"/>
              <a:t>ways.</a:t>
            </a:r>
            <a:endParaRPr lang="en-US" sz="2400" dirty="0"/>
          </a:p>
        </p:txBody>
      </p:sp>
      <p:sp>
        <p:nvSpPr>
          <p:cNvPr id="12" name="TextBox 11"/>
          <p:cNvSpPr txBox="1"/>
          <p:nvPr/>
        </p:nvSpPr>
        <p:spPr>
          <a:xfrm>
            <a:off x="4953000" y="2209800"/>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a:buChar char="•"/>
            </a:pPr>
            <a:r>
              <a:rPr lang="en-US" sz="2400" dirty="0"/>
              <a:t>Can be planned for or done </a:t>
            </a:r>
            <a:r>
              <a:rPr lang="en-US" sz="2400" dirty="0" smtClean="0"/>
              <a:t>spontaneously.</a:t>
            </a:r>
            <a:endParaRPr lang="en-US" sz="2400" dirty="0"/>
          </a:p>
        </p:txBody>
      </p:sp>
    </p:spTree>
    <p:extLst>
      <p:ext uri="{BB962C8B-B14F-4D97-AF65-F5344CB8AC3E}">
        <p14:creationId xmlns:p14="http://schemas.microsoft.com/office/powerpoint/2010/main" val="3245031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382000" cy="1049972"/>
          </a:xfrm>
        </p:spPr>
        <p:txBody>
          <a:bodyPr>
            <a:normAutofit/>
          </a:bodyPr>
          <a:lstStyle/>
          <a:p>
            <a:r>
              <a:rPr lang="en-US" sz="4400" dirty="0"/>
              <a:t>Formative Assessment:  Four 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61</a:t>
            </a:fld>
            <a:endParaRPr lang="en-US" dirty="0"/>
          </a:p>
        </p:txBody>
      </p:sp>
      <p:pic>
        <p:nvPicPr>
          <p:cNvPr id="3" name="Picture 2" descr="Screen Shot 2014-04-26 at 10.47.24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50" y="1244600"/>
            <a:ext cx="4813300" cy="3962400"/>
          </a:xfrm>
          <a:prstGeom prst="rect">
            <a:avLst/>
          </a:prstGeom>
        </p:spPr>
      </p:pic>
      <p:sp>
        <p:nvSpPr>
          <p:cNvPr id="10" name="TextBox 9"/>
          <p:cNvSpPr txBox="1"/>
          <p:nvPr/>
        </p:nvSpPr>
        <p:spPr>
          <a:xfrm>
            <a:off x="5435600" y="13462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Ga</a:t>
            </a:r>
            <a:r>
              <a:rPr lang="en-US" sz="2400" dirty="0"/>
              <a:t>p</a:t>
            </a:r>
            <a:r>
              <a:rPr lang="en-US" sz="2400" dirty="0" smtClean="0"/>
              <a:t>s </a:t>
            </a:r>
            <a:r>
              <a:rPr lang="en-US" sz="2400" dirty="0"/>
              <a:t>o</a:t>
            </a:r>
            <a:r>
              <a:rPr lang="en-US" sz="2400" dirty="0" smtClean="0"/>
              <a:t>r misunderstandings in student’s prior knowledge may be discovered. </a:t>
            </a:r>
            <a:endParaRPr lang="en-US" sz="2400" dirty="0"/>
          </a:p>
        </p:txBody>
      </p:sp>
      <p:sp>
        <p:nvSpPr>
          <p:cNvPr id="11" name="TextBox 10"/>
          <p:cNvSpPr txBox="1"/>
          <p:nvPr/>
        </p:nvSpPr>
        <p:spPr>
          <a:xfrm>
            <a:off x="5461000" y="4546600"/>
            <a:ext cx="3327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Interpreting evidence is not just the job of the teacher.</a:t>
            </a:r>
            <a:endParaRPr lang="en-US" sz="2400" dirty="0"/>
          </a:p>
        </p:txBody>
      </p:sp>
      <p:sp>
        <p:nvSpPr>
          <p:cNvPr id="12" name="TextBox 11"/>
          <p:cNvSpPr txBox="1"/>
          <p:nvPr/>
        </p:nvSpPr>
        <p:spPr>
          <a:xfrm>
            <a:off x="5435600" y="3352800"/>
            <a:ext cx="34290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Instructional plans may need to be adjusted.</a:t>
            </a:r>
            <a:endParaRPr lang="en-US" sz="2400" dirty="0"/>
          </a:p>
        </p:txBody>
      </p:sp>
    </p:spTree>
    <p:extLst>
      <p:ext uri="{BB962C8B-B14F-4D97-AF65-F5344CB8AC3E}">
        <p14:creationId xmlns:p14="http://schemas.microsoft.com/office/powerpoint/2010/main" val="322881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37564"/>
            <a:ext cx="8890000" cy="1049972"/>
          </a:xfrm>
        </p:spPr>
        <p:txBody>
          <a:bodyPr>
            <a:noAutofit/>
          </a:bodyPr>
          <a:lstStyle/>
          <a:p>
            <a:r>
              <a:rPr lang="en-US" sz="4400" dirty="0"/>
              <a:t>Formative Assessment: </a:t>
            </a:r>
            <a:r>
              <a:rPr lang="en-US" sz="4400" dirty="0" smtClean="0"/>
              <a:t>Four </a:t>
            </a:r>
            <a:r>
              <a:rPr lang="en-US" sz="4400" dirty="0"/>
              <a:t>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62</a:t>
            </a:fld>
            <a:endParaRPr lang="en-US" dirty="0"/>
          </a:p>
        </p:txBody>
      </p:sp>
      <p:pic>
        <p:nvPicPr>
          <p:cNvPr id="9" name="Picture 8" descr="Screen Shot 2014-04-26 at 10.47.46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650" y="1346200"/>
            <a:ext cx="4635500" cy="4013200"/>
          </a:xfrm>
          <a:prstGeom prst="rect">
            <a:avLst/>
          </a:prstGeom>
        </p:spPr>
      </p:pic>
      <p:sp>
        <p:nvSpPr>
          <p:cNvPr id="10" name="TextBox 9"/>
          <p:cNvSpPr txBox="1"/>
          <p:nvPr/>
        </p:nvSpPr>
        <p:spPr>
          <a:xfrm>
            <a:off x="431800" y="1397000"/>
            <a:ext cx="3454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Teachers provide timely, descriptive feedback that is actionable.</a:t>
            </a:r>
            <a:endParaRPr lang="en-US" sz="2400" dirty="0"/>
          </a:p>
        </p:txBody>
      </p:sp>
      <p:sp>
        <p:nvSpPr>
          <p:cNvPr id="11" name="Rectangle 10"/>
          <p:cNvSpPr/>
          <p:nvPr/>
        </p:nvSpPr>
        <p:spPr>
          <a:xfrm>
            <a:off x="414325" y="4844534"/>
            <a:ext cx="3446475"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dirty="0"/>
              <a:t>Instructional plans may need to be adjusted.</a:t>
            </a:r>
          </a:p>
        </p:txBody>
      </p:sp>
      <p:sp>
        <p:nvSpPr>
          <p:cNvPr id="12" name="TextBox 11"/>
          <p:cNvSpPr txBox="1"/>
          <p:nvPr/>
        </p:nvSpPr>
        <p:spPr>
          <a:xfrm>
            <a:off x="381000" y="29464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Students can also receive feedback through self-assessment or peer-assessment.  </a:t>
            </a:r>
            <a:endParaRPr lang="en-US" sz="2400" dirty="0"/>
          </a:p>
        </p:txBody>
      </p:sp>
    </p:spTree>
    <p:extLst>
      <p:ext uri="{BB962C8B-B14F-4D97-AF65-F5344CB8AC3E}">
        <p14:creationId xmlns:p14="http://schemas.microsoft.com/office/powerpoint/2010/main" val="1490318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63</a:t>
            </a:fld>
            <a:endParaRPr lang="en-US" dirty="0"/>
          </a:p>
        </p:txBody>
      </p:sp>
      <p:sp>
        <p:nvSpPr>
          <p:cNvPr id="6" name="Title 5"/>
          <p:cNvSpPr>
            <a:spLocks noGrp="1"/>
          </p:cNvSpPr>
          <p:nvPr>
            <p:ph type="title"/>
          </p:nvPr>
        </p:nvSpPr>
        <p:spPr/>
        <p:txBody>
          <a:bodyPr>
            <a:normAutofit/>
          </a:bodyPr>
          <a:lstStyle/>
          <a:p>
            <a:r>
              <a:rPr lang="en-US" sz="4400" dirty="0" smtClean="0"/>
              <a:t>Reflect on Task/Video:</a:t>
            </a:r>
            <a:endParaRPr lang="en-US" sz="4400" dirty="0"/>
          </a:p>
        </p:txBody>
      </p:sp>
      <p:pic>
        <p:nvPicPr>
          <p:cNvPr id="9" name="Picture 8"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pic>
        <p:nvPicPr>
          <p:cNvPr id="10" name="Picture 9"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200" y="1202017"/>
            <a:ext cx="5105400" cy="4404109"/>
          </a:xfrm>
          <a:prstGeom prst="rect">
            <a:avLst/>
          </a:prstGeom>
        </p:spPr>
      </p:pic>
    </p:spTree>
    <p:extLst>
      <p:ext uri="{BB962C8B-B14F-4D97-AF65-F5344CB8AC3E}">
        <p14:creationId xmlns:p14="http://schemas.microsoft.com/office/powerpoint/2010/main" val="33640263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Assessing Learning Progress</a:t>
            </a:r>
          </a:p>
        </p:txBody>
      </p:sp>
      <p:sp>
        <p:nvSpPr>
          <p:cNvPr id="7" name="Text Placeholder 6"/>
          <p:cNvSpPr>
            <a:spLocks noGrp="1"/>
          </p:cNvSpPr>
          <p:nvPr>
            <p:ph type="body" idx="1"/>
          </p:nvPr>
        </p:nvSpPr>
        <p:spPr/>
        <p:txBody>
          <a:bodyPr/>
          <a:lstStyle/>
          <a:p>
            <a:r>
              <a:rPr lang="en-US" dirty="0" smtClean="0"/>
              <a:t>Section 5</a:t>
            </a:r>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p>
          <a:p>
            <a:pPr algn="ctr"/>
            <a:r>
              <a:rPr lang="en-US" dirty="0" smtClean="0"/>
              <a:t>29</a:t>
            </a:r>
            <a:endParaRPr lang="en-US" dirty="0"/>
          </a:p>
        </p:txBody>
      </p:sp>
      <p:sp>
        <p:nvSpPr>
          <p:cNvPr id="2" name="Slide Number Placeholder 1"/>
          <p:cNvSpPr>
            <a:spLocks noGrp="1"/>
          </p:cNvSpPr>
          <p:nvPr>
            <p:ph type="sldNum" sz="quarter" idx="12"/>
          </p:nvPr>
        </p:nvSpPr>
        <p:spPr/>
        <p:txBody>
          <a:bodyPr/>
          <a:lstStyle/>
          <a:p>
            <a:fld id="{7D5C1135-EF3A-441C-9DC2-8C709DF76F72}" type="slidenum">
              <a:rPr lang="en-US" smtClean="0"/>
              <a:pPr/>
              <a:t>46</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Eliciting Evidence</a:t>
            </a:r>
            <a:endParaRPr lang="en-US" dirty="0"/>
          </a:p>
        </p:txBody>
      </p:sp>
      <p:sp>
        <p:nvSpPr>
          <p:cNvPr id="3" name="Text Placeholder 2"/>
          <p:cNvSpPr>
            <a:spLocks noGrp="1"/>
          </p:cNvSpPr>
          <p:nvPr>
            <p:ph type="body" sz="quarter" idx="10"/>
          </p:nvPr>
        </p:nvSpPr>
        <p:spPr>
          <a:xfrm>
            <a:off x="381000" y="1239520"/>
            <a:ext cx="8382000" cy="4686411"/>
          </a:xfrm>
        </p:spPr>
        <p:txBody>
          <a:bodyPr/>
          <a:lstStyle/>
          <a:p>
            <a:r>
              <a:rPr lang="en-US" dirty="0"/>
              <a:t>At your table groups, create a web of ideas for eliciting evidence of learning on poster paper.  </a:t>
            </a:r>
          </a:p>
          <a:p>
            <a:pPr>
              <a:buFont typeface="Arial"/>
              <a:buChar char="•"/>
            </a:pPr>
            <a:endParaRPr lang="en-US" dirty="0"/>
          </a:p>
          <a:p>
            <a:pPr>
              <a:buFont typeface="Arial"/>
              <a:buChar char="•"/>
            </a:pP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a:p>
          <a:p>
            <a:pPr marL="0" indent="0">
              <a:buNone/>
            </a:pPr>
            <a:endParaRPr lang="en-US" dirty="0" smtClean="0"/>
          </a:p>
          <a:p>
            <a:pPr>
              <a:buFont typeface="Arial"/>
              <a:buChar char="•"/>
            </a:pPr>
            <a:endParaRPr lang="en-US" dirty="0"/>
          </a:p>
        </p:txBody>
      </p:sp>
      <p:sp>
        <p:nvSpPr>
          <p:cNvPr id="4" name="Footer Placeholder 3"/>
          <p:cNvSpPr>
            <a:spLocks noGrp="1"/>
          </p:cNvSpPr>
          <p:nvPr>
            <p:ph type="ftr" sz="quarter" idx="11"/>
          </p:nvPr>
        </p:nvSpPr>
        <p:spPr>
          <a:xfrm>
            <a:off x="473911" y="6102595"/>
            <a:ext cx="2203704" cy="484632"/>
          </a:xfr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64</a:t>
            </a:fld>
            <a:endParaRPr lang="en-US" dirty="0"/>
          </a:p>
        </p:txBody>
      </p:sp>
      <p:grpSp>
        <p:nvGrpSpPr>
          <p:cNvPr id="6" name="Group 28"/>
          <p:cNvGrpSpPr/>
          <p:nvPr/>
        </p:nvGrpSpPr>
        <p:grpSpPr>
          <a:xfrm>
            <a:off x="1016000" y="2692400"/>
            <a:ext cx="7035800" cy="2540000"/>
            <a:chOff x="965200" y="2667000"/>
            <a:chExt cx="7035800" cy="2540000"/>
          </a:xfrm>
        </p:grpSpPr>
        <p:sp>
          <p:nvSpPr>
            <p:cNvPr id="7" name="Oval 6"/>
            <p:cNvSpPr/>
            <p:nvPr/>
          </p:nvSpPr>
          <p:spPr bwMode="auto">
            <a:xfrm>
              <a:off x="2870200" y="2971800"/>
              <a:ext cx="2514600" cy="12192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8" name="TextBox 7"/>
            <p:cNvSpPr txBox="1"/>
            <p:nvPr/>
          </p:nvSpPr>
          <p:spPr>
            <a:xfrm>
              <a:off x="3479800" y="3124200"/>
              <a:ext cx="1371600" cy="830997"/>
            </a:xfrm>
            <a:prstGeom prst="rect">
              <a:avLst/>
            </a:prstGeom>
            <a:noFill/>
          </p:spPr>
          <p:txBody>
            <a:bodyPr wrap="square" rtlCol="0">
              <a:spAutoFit/>
            </a:bodyPr>
            <a:lstStyle/>
            <a:p>
              <a:pPr algn="ctr"/>
              <a:r>
                <a:rPr lang="en-US" sz="2400" dirty="0" smtClean="0"/>
                <a:t>Eliciting Evidence</a:t>
              </a:r>
              <a:endParaRPr lang="en-US" sz="2400" dirty="0"/>
            </a:p>
          </p:txBody>
        </p:sp>
        <p:cxnSp>
          <p:nvCxnSpPr>
            <p:cNvPr id="10" name="Elbow Connector 9"/>
            <p:cNvCxnSpPr/>
            <p:nvPr/>
          </p:nvCxnSpPr>
          <p:spPr>
            <a:xfrm>
              <a:off x="5232400" y="3886200"/>
              <a:ext cx="889000" cy="304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16200000" flipH="1">
              <a:off x="4470400" y="4470400"/>
              <a:ext cx="1066800" cy="355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35600" y="3581400"/>
              <a:ext cx="1828800" cy="5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2"/>
            </p:cNvCxnSpPr>
            <p:nvPr/>
          </p:nvCxnSpPr>
          <p:spPr>
            <a:xfrm flipH="1">
              <a:off x="965200" y="3581400"/>
              <a:ext cx="19050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0800000">
              <a:off x="1651000" y="2667000"/>
              <a:ext cx="1498600" cy="558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10800000" flipV="1">
              <a:off x="1930400" y="4216400"/>
              <a:ext cx="1701800" cy="990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239000" y="2768600"/>
              <a:ext cx="558800" cy="78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213600" y="3606800"/>
              <a:ext cx="787400" cy="96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2686308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65</a:t>
            </a:fld>
            <a:endParaRPr lang="en-US" dirty="0"/>
          </a:p>
        </p:txBody>
      </p:sp>
      <p:sp>
        <p:nvSpPr>
          <p:cNvPr id="6" name="Footer Placeholder 3"/>
          <p:cNvSpPr>
            <a:spLocks noGrp="1"/>
          </p:cNvSpPr>
          <p:nvPr>
            <p:ph type="body" sz="quarter" idx="10"/>
          </p:nvPr>
        </p:nvSpPr>
        <p:spPr>
          <a:xfrm>
            <a:off x="381000" y="828717"/>
            <a:ext cx="8382000" cy="4690515"/>
          </a:xfrm>
        </p:spPr>
        <p:txBody>
          <a:bodyPr/>
          <a:lstStyle/>
          <a:p>
            <a:pPr marL="0" indent="0" algn="ctr">
              <a:buNone/>
            </a:pPr>
            <a:r>
              <a:rPr lang="en-US" i="1" dirty="0" smtClean="0"/>
              <a:t>“An </a:t>
            </a:r>
            <a:r>
              <a:rPr lang="en-US" i="1" dirty="0"/>
              <a:t>assessment functions formatively </a:t>
            </a:r>
            <a:br>
              <a:rPr lang="en-US" i="1" dirty="0"/>
            </a:br>
            <a:r>
              <a:rPr lang="en-US" i="1" dirty="0"/>
              <a:t>to the extent that evidence about student achievement is elicited, interpreted, and used by teachers, learners, or their peers </a:t>
            </a:r>
            <a:br>
              <a:rPr lang="en-US" i="1" dirty="0"/>
            </a:br>
            <a:r>
              <a:rPr lang="en-US" i="1" dirty="0"/>
              <a:t>to make decisions about the next steps in instruction that are likely to be better, or better founded, than the decisions they would have made in absence of that evidence</a:t>
            </a:r>
            <a:r>
              <a:rPr lang="en-US" i="1" dirty="0" smtClean="0"/>
              <a:t>.”</a:t>
            </a:r>
            <a:endParaRPr lang="en-US" i="1" dirty="0"/>
          </a:p>
          <a:p>
            <a:pPr marL="0" indent="0" algn="ctr">
              <a:buNone/>
            </a:pPr>
            <a:endParaRPr lang="en-US" sz="1600" i="1" dirty="0"/>
          </a:p>
          <a:p>
            <a:pPr marL="0" indent="0" algn="r">
              <a:buNone/>
            </a:pPr>
            <a:r>
              <a:rPr lang="en-US" dirty="0"/>
              <a:t>					</a:t>
            </a:r>
            <a:r>
              <a:rPr lang="en-US" sz="2400" dirty="0"/>
              <a:t>				Dylan Wiliam (2011, p. 43)</a:t>
            </a:r>
            <a:endParaRPr lang="en-US" dirty="0"/>
          </a:p>
        </p:txBody>
      </p:sp>
      <p:sp>
        <p:nvSpPr>
          <p:cNvPr id="7" name="Footer Placeholder 3"/>
          <p:cNvSpPr txBox="1">
            <a:spLocks/>
          </p:cNvSpPr>
          <p:nvPr/>
        </p:nvSpPr>
        <p:spPr>
          <a:xfrm>
            <a:off x="381000" y="6102595"/>
            <a:ext cx="2203704" cy="484632"/>
          </a:xfrm>
          <a:prstGeom prst="rect">
            <a:avLst/>
          </a:prstGeom>
          <a:blipFill>
            <a:blip r:embed="rId3" cstate="print"/>
            <a:stretch>
              <a:fillRect/>
            </a:stretch>
          </a:blip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endParaRPr lang="en-US" dirty="0"/>
          </a:p>
        </p:txBody>
      </p:sp>
    </p:spTree>
    <p:extLst>
      <p:ext uri="{BB962C8B-B14F-4D97-AF65-F5344CB8AC3E}">
        <p14:creationId xmlns:p14="http://schemas.microsoft.com/office/powerpoint/2010/main" val="30228651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Track Practice (7.RP)</a:t>
            </a:r>
            <a:endParaRPr lang="en-US" dirty="0"/>
          </a:p>
        </p:txBody>
      </p:sp>
      <p:sp>
        <p:nvSpPr>
          <p:cNvPr id="8" name="Text Placeholder 7"/>
          <p:cNvSpPr>
            <a:spLocks noGrp="1"/>
          </p:cNvSpPr>
          <p:nvPr>
            <p:ph type="body" sz="quarter" idx="10"/>
          </p:nvPr>
        </p:nvSpPr>
        <p:spPr>
          <a:xfrm>
            <a:off x="381000" y="1184581"/>
            <a:ext cx="8382000" cy="1483483"/>
          </a:xfrm>
        </p:spPr>
        <p:txBody>
          <a:bodyPr/>
          <a:lstStyle/>
          <a:p>
            <a:r>
              <a:rPr lang="en-US" dirty="0">
                <a:solidFill>
                  <a:prstClr val="black"/>
                </a:solidFill>
              </a:rPr>
              <a:t>Read the Track Practice task on page </a:t>
            </a:r>
            <a:r>
              <a:rPr lang="en-US" dirty="0" smtClean="0">
                <a:solidFill>
                  <a:prstClr val="black"/>
                </a:solidFill>
              </a:rPr>
              <a:t>29 </a:t>
            </a:r>
            <a:r>
              <a:rPr lang="en-US" dirty="0">
                <a:solidFill>
                  <a:prstClr val="black"/>
                </a:solidFill>
              </a:rPr>
              <a:t>of the </a:t>
            </a:r>
            <a:r>
              <a:rPr lang="en-US" sz="3600" dirty="0"/>
              <a:t>Participant</a:t>
            </a:r>
            <a:r>
              <a:rPr lang="en-US" dirty="0">
                <a:solidFill>
                  <a:prstClr val="black"/>
                </a:solidFill>
              </a:rPr>
              <a:t> Guide. </a:t>
            </a:r>
          </a:p>
          <a:p>
            <a:pPr marL="0" indent="0">
              <a:buNone/>
            </a:pP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10" name="Slide Number Placeholder 5"/>
          <p:cNvSpPr>
            <a:spLocks noGrp="1"/>
          </p:cNvSpPr>
          <p:nvPr>
            <p:ph type="sldNum" sz="quarter" idx="12"/>
          </p:nvPr>
        </p:nvSpPr>
        <p:spPr/>
        <p:txBody>
          <a:bodyPr/>
          <a:lstStyle>
            <a:lvl1pPr>
              <a:defRPr/>
            </a:lvl1pPr>
          </a:lstStyle>
          <a:p>
            <a:fld id="{D88B8E49-E3D5-4FA1-B12B-A3E242820753}" type="slidenum">
              <a:rPr lang="en-US" smtClean="0"/>
              <a:pPr/>
              <a:t>47</a:t>
            </a:fld>
            <a:endParaRPr lang="en-US" dirty="0"/>
          </a:p>
        </p:txBody>
      </p:sp>
      <p:pic>
        <p:nvPicPr>
          <p:cNvPr id="15" name="Picture 6" descr="participant guide call out.png"/>
          <p:cNvPicPr>
            <a:picLocks noChangeAspect="1" noChangeArrowheads="1"/>
          </p:cNvPicPr>
          <p:nvPr/>
        </p:nvPicPr>
        <p:blipFill>
          <a:blip r:embed="rId3" cstate="print"/>
          <a:srcRect/>
          <a:stretch>
            <a:fillRect/>
          </a:stretch>
        </p:blipFill>
        <p:spPr bwMode="auto">
          <a:xfrm>
            <a:off x="7731774" y="5041303"/>
            <a:ext cx="932688" cy="1010412"/>
          </a:xfrm>
          <a:prstGeom prst="rect">
            <a:avLst/>
          </a:prstGeom>
          <a:noFill/>
          <a:ln w="9525">
            <a:noFill/>
            <a:miter lim="800000"/>
            <a:headEnd/>
            <a:tailEnd/>
          </a:ln>
        </p:spPr>
      </p:pic>
      <p:sp>
        <p:nvSpPr>
          <p:cNvPr id="16" name="TextBox 7"/>
          <p:cNvSpPr txBox="1">
            <a:spLocks noChangeArrowheads="1"/>
          </p:cNvSpPr>
          <p:nvPr/>
        </p:nvSpPr>
        <p:spPr bwMode="auto">
          <a:xfrm>
            <a:off x="7720048" y="5065125"/>
            <a:ext cx="914400" cy="646331"/>
          </a:xfrm>
          <a:prstGeom prst="rect">
            <a:avLst/>
          </a:prstGeom>
          <a:noFill/>
          <a:ln w="9525">
            <a:noFill/>
            <a:miter lim="800000"/>
            <a:headEnd/>
            <a:tailEnd/>
          </a:ln>
        </p:spPr>
        <p:txBody>
          <a:bodyPr wrap="square">
            <a:spAutoFit/>
          </a:bodyPr>
          <a:lstStyle/>
          <a:p>
            <a:pPr algn="ctr"/>
            <a:r>
              <a:rPr lang="en-US" dirty="0" smtClean="0">
                <a:solidFill>
                  <a:prstClr val="black"/>
                </a:solidFill>
              </a:rPr>
              <a:t>Page</a:t>
            </a:r>
          </a:p>
          <a:p>
            <a:pPr algn="ctr"/>
            <a:r>
              <a:rPr lang="en-US" dirty="0" smtClean="0">
                <a:solidFill>
                  <a:prstClr val="black"/>
                </a:solidFill>
              </a:rPr>
              <a:t> 29</a:t>
            </a:r>
            <a:endParaRPr lang="en-US" dirty="0">
              <a:solidFill>
                <a:prstClr val="black"/>
              </a:solidFill>
            </a:endParaRPr>
          </a:p>
        </p:txBody>
      </p:sp>
      <p:pic>
        <p:nvPicPr>
          <p:cNvPr id="4" name="Picture 3"/>
          <p:cNvPicPr>
            <a:picLocks noChangeAspect="1"/>
          </p:cNvPicPr>
          <p:nvPr/>
        </p:nvPicPr>
        <p:blipFill>
          <a:blip r:embed="rId4" cstate="print"/>
          <a:stretch>
            <a:fillRect/>
          </a:stretch>
        </p:blipFill>
        <p:spPr>
          <a:xfrm>
            <a:off x="1205639" y="2388751"/>
            <a:ext cx="6350000" cy="3111500"/>
          </a:xfrm>
          <a:prstGeom prst="rect">
            <a:avLst/>
          </a:prstGeom>
        </p:spPr>
      </p:pic>
    </p:spTree>
    <p:extLst>
      <p:ext uri="{BB962C8B-B14F-4D97-AF65-F5344CB8AC3E}">
        <p14:creationId xmlns:p14="http://schemas.microsoft.com/office/powerpoint/2010/main" val="20975109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221381"/>
            <a:ext cx="8314196" cy="1191095"/>
          </a:xfrm>
        </p:spPr>
        <p:txBody>
          <a:bodyPr/>
          <a:lstStyle/>
          <a:p>
            <a:pPr marL="0" indent="0">
              <a:buNone/>
            </a:pPr>
            <a:r>
              <a:rPr lang="en-US" sz="43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What UDL strategies did you observe as you worked on this task?</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620" y="2848875"/>
            <a:ext cx="3704767" cy="2468880"/>
          </a:xfrm>
          <a:prstGeom prst="rect">
            <a:avLst/>
          </a:prstGeom>
        </p:spPr>
      </p:pic>
    </p:spTree>
    <p:extLst>
      <p:ext uri="{BB962C8B-B14F-4D97-AF65-F5344CB8AC3E}">
        <p14:creationId xmlns:p14="http://schemas.microsoft.com/office/powerpoint/2010/main" val="23840576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63" y="1500438"/>
            <a:ext cx="8382000" cy="1049972"/>
          </a:xfrm>
        </p:spPr>
        <p:txBody>
          <a:bodyPr>
            <a:normAutofit fontScale="90000"/>
          </a:bodyPr>
          <a:lstStyle/>
          <a:p>
            <a:r>
              <a:rPr lang="en-US" dirty="0" smtClean="0"/>
              <a:t>What are your goals for assessment?</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49</a:t>
            </a:fld>
            <a:endParaRPr lang="en-US" dirty="0"/>
          </a:p>
        </p:txBody>
      </p:sp>
      <p:pic>
        <p:nvPicPr>
          <p:cNvPr id="6" name="Picture 5"/>
          <p:cNvPicPr>
            <a:picLocks noChangeAspect="1"/>
          </p:cNvPicPr>
          <p:nvPr/>
        </p:nvPicPr>
        <p:blipFill>
          <a:blip r:embed="rId3" cstate="print"/>
          <a:stretch>
            <a:fillRect/>
          </a:stretch>
        </p:blipFill>
        <p:spPr>
          <a:xfrm>
            <a:off x="3072349" y="2686144"/>
            <a:ext cx="2962416" cy="2962416"/>
          </a:xfrm>
          <a:prstGeom prst="rect">
            <a:avLst/>
          </a:prstGeom>
        </p:spPr>
      </p:pic>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381000" y="1308465"/>
            <a:ext cx="8382000" cy="2987485"/>
          </a:xfrm>
        </p:spPr>
        <p:txBody>
          <a:bodyPr/>
          <a:lstStyle/>
          <a:p>
            <a:pPr marL="0" indent="0">
              <a:buNone/>
            </a:pPr>
            <a:r>
              <a:rPr lang="en-US" sz="4400" dirty="0"/>
              <a:t>A</a:t>
            </a:r>
            <a:r>
              <a:rPr lang="en-US" sz="4400" dirty="0" smtClean="0"/>
              <a:t>ssessments designed to provide information regarding the level of student, school, or program success at an end point in time.</a:t>
            </a:r>
            <a:endParaRPr lang="en-US" sz="4400"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50</a:t>
            </a:fld>
            <a:endParaRPr lang="en-US" dirty="0"/>
          </a:p>
        </p:txBody>
      </p:sp>
      <p:sp>
        <p:nvSpPr>
          <p:cNvPr id="6" name="TextBox 5"/>
          <p:cNvSpPr txBox="1"/>
          <p:nvPr/>
        </p:nvSpPr>
        <p:spPr>
          <a:xfrm>
            <a:off x="3714637" y="4413795"/>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spTree>
    <p:extLst>
      <p:ext uri="{BB962C8B-B14F-4D97-AF65-F5344CB8AC3E}">
        <p14:creationId xmlns:p14="http://schemas.microsoft.com/office/powerpoint/2010/main" val="31727346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5" y="25708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557715" y="1199913"/>
            <a:ext cx="7807052" cy="3867725"/>
          </a:xfrm>
        </p:spPr>
        <p:txBody>
          <a:bodyPr/>
          <a:lstStyle/>
          <a:p>
            <a:pPr marL="0" indent="0">
              <a:buNone/>
            </a:pPr>
            <a:r>
              <a:rPr lang="en-US" sz="4400" i="1" dirty="0" smtClean="0"/>
              <a:t>In other words: </a:t>
            </a:r>
          </a:p>
          <a:p>
            <a:pPr marL="0" indent="0">
              <a:buNone/>
            </a:pPr>
            <a:r>
              <a:rPr lang="en-US" sz="4400" dirty="0" smtClean="0"/>
              <a:t>Assessments </a:t>
            </a:r>
            <a:r>
              <a:rPr lang="en-US" sz="4400" dirty="0"/>
              <a:t>that </a:t>
            </a:r>
            <a:r>
              <a:rPr lang="en-US" sz="4400" dirty="0" smtClean="0"/>
              <a:t>happen after learning is supposed to have occurred to determine if it did.</a:t>
            </a:r>
          </a:p>
          <a:p>
            <a:pPr marL="0" indent="0" algn="r">
              <a:buNone/>
            </a:pPr>
            <a:r>
              <a:rPr lang="en-US" sz="4400" dirty="0"/>
              <a:t>	</a:t>
            </a:r>
            <a:r>
              <a:rPr lang="en-US" sz="4400" dirty="0" smtClean="0"/>
              <a:t>		</a:t>
            </a:r>
            <a:r>
              <a:rPr lang="en-US" dirty="0" smtClean="0"/>
              <a:t>Stiggins, et al. (2007)</a:t>
            </a: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51</a:t>
            </a:fld>
            <a:endParaRPr lang="en-US" dirty="0"/>
          </a:p>
        </p:txBody>
      </p:sp>
      <p:sp>
        <p:nvSpPr>
          <p:cNvPr id="6" name="TextBox 5"/>
          <p:cNvSpPr txBox="1"/>
          <p:nvPr/>
        </p:nvSpPr>
        <p:spPr>
          <a:xfrm>
            <a:off x="3702188" y="4683419"/>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spTree>
    <p:extLst>
      <p:ext uri="{BB962C8B-B14F-4D97-AF65-F5344CB8AC3E}">
        <p14:creationId xmlns:p14="http://schemas.microsoft.com/office/powerpoint/2010/main" val="1304423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Assessments  </a:t>
            </a:r>
            <a:r>
              <a:rPr lang="en-US" sz="4400" i="1" dirty="0"/>
              <a:t>FOR  </a:t>
            </a:r>
            <a:r>
              <a:rPr lang="en-US" sz="4400" dirty="0"/>
              <a:t>Learning:</a:t>
            </a:r>
          </a:p>
        </p:txBody>
      </p:sp>
      <p:sp>
        <p:nvSpPr>
          <p:cNvPr id="3" name="Text Placeholder 2"/>
          <p:cNvSpPr>
            <a:spLocks noGrp="1"/>
          </p:cNvSpPr>
          <p:nvPr>
            <p:ph type="body" sz="quarter" idx="10"/>
          </p:nvPr>
        </p:nvSpPr>
        <p:spPr>
          <a:xfrm>
            <a:off x="381000" y="1123337"/>
            <a:ext cx="8212401" cy="3404009"/>
          </a:xfrm>
        </p:spPr>
        <p:txBody>
          <a:bodyPr/>
          <a:lstStyle/>
          <a:p>
            <a:pPr marL="0" indent="0">
              <a:buNone/>
            </a:pPr>
            <a:r>
              <a:rPr lang="en-US" sz="3600" i="1" dirty="0" smtClean="0"/>
              <a:t>“Formative assessment is a </a:t>
            </a:r>
            <a:r>
              <a:rPr lang="en-US" sz="3600" b="1" i="1" dirty="0" smtClean="0"/>
              <a:t>process</a:t>
            </a:r>
            <a:r>
              <a:rPr lang="en-US" sz="3600" i="1" dirty="0" smtClean="0"/>
              <a:t> used by teachers and students </a:t>
            </a:r>
            <a:r>
              <a:rPr lang="en-US" sz="3600" b="1" i="1" dirty="0" smtClean="0"/>
              <a:t>during instruction </a:t>
            </a:r>
            <a:r>
              <a:rPr lang="en-US" sz="3600" i="1" dirty="0" smtClean="0"/>
              <a:t>that provides feedback </a:t>
            </a:r>
            <a:r>
              <a:rPr lang="en-US" sz="3600" b="1" i="1" dirty="0" smtClean="0"/>
              <a:t>to adjust ongoing teaching and learning</a:t>
            </a:r>
            <a:r>
              <a:rPr lang="en-US" sz="3600" i="1" dirty="0" smtClean="0"/>
              <a:t> to improve students’ achievements of intended instructional outcomes.”  </a:t>
            </a:r>
            <a:endParaRPr lang="en-US" sz="3600" i="1" dirty="0"/>
          </a:p>
          <a:p>
            <a:pPr marL="0" indent="0" algn="r">
              <a:buNone/>
            </a:pPr>
            <a:r>
              <a:rPr lang="en-US" sz="2400" dirty="0" smtClean="0"/>
              <a:t>CCSSO (2012)</a:t>
            </a:r>
            <a:endParaRPr lang="en-US" sz="2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52</a:t>
            </a:fld>
            <a:endParaRPr lang="en-US" dirty="0"/>
          </a:p>
        </p:txBody>
      </p:sp>
      <p:sp>
        <p:nvSpPr>
          <p:cNvPr id="8" name="Rectangle 7"/>
          <p:cNvSpPr/>
          <p:nvPr/>
        </p:nvSpPr>
        <p:spPr>
          <a:xfrm>
            <a:off x="5749153" y="4865930"/>
            <a:ext cx="1482998" cy="369332"/>
          </a:xfrm>
          <a:prstGeom prst="rect">
            <a:avLst/>
          </a:prstGeom>
        </p:spPr>
        <p:txBody>
          <a:bodyPr wrap="none">
            <a:spAutoFit/>
          </a:bodyPr>
          <a:lstStyle/>
          <a:p>
            <a:r>
              <a:rPr lang="en-US" i="1" dirty="0"/>
              <a:t>“Summative” </a:t>
            </a:r>
          </a:p>
        </p:txBody>
      </p:sp>
      <p:sp>
        <p:nvSpPr>
          <p:cNvPr id="9" name="TextBox 8"/>
          <p:cNvSpPr txBox="1"/>
          <p:nvPr/>
        </p:nvSpPr>
        <p:spPr>
          <a:xfrm>
            <a:off x="3810284" y="4683420"/>
            <a:ext cx="4675026"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“Formative” </a:t>
            </a:r>
            <a:endParaRPr lang="en-US" sz="6600" i="1" dirty="0"/>
          </a:p>
        </p:txBody>
      </p:sp>
    </p:spTree>
    <p:extLst>
      <p:ext uri="{BB962C8B-B14F-4D97-AF65-F5344CB8AC3E}">
        <p14:creationId xmlns:p14="http://schemas.microsoft.com/office/powerpoint/2010/main" val="30477734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Summative vs. Formative:</a:t>
            </a:r>
          </a:p>
        </p:txBody>
      </p:sp>
      <p:sp>
        <p:nvSpPr>
          <p:cNvPr id="3" name="Text Placeholder 2"/>
          <p:cNvSpPr>
            <a:spLocks noGrp="1"/>
          </p:cNvSpPr>
          <p:nvPr>
            <p:ph type="body" sz="quarter" idx="10"/>
          </p:nvPr>
        </p:nvSpPr>
        <p:spPr>
          <a:xfrm>
            <a:off x="381000" y="1123337"/>
            <a:ext cx="8212401" cy="1879489"/>
          </a:xfrm>
        </p:spPr>
        <p:txBody>
          <a:bodyPr/>
          <a:lstStyle/>
          <a:p>
            <a:pPr marL="0" indent="0" algn="ctr">
              <a:buNone/>
            </a:pPr>
            <a:r>
              <a:rPr lang="en-US" dirty="0" smtClean="0"/>
              <a:t>When the cook tastes the soup that is formative; when the guest tastes the soup that is summative.  </a:t>
            </a:r>
            <a:endParaRPr lang="en-US" dirty="0"/>
          </a:p>
          <a:p>
            <a:pPr marL="0" indent="0" algn="r">
              <a:buNone/>
            </a:pPr>
            <a:r>
              <a:rPr lang="en-US" dirty="0" smtClean="0"/>
              <a:t>				</a:t>
            </a:r>
            <a:r>
              <a:rPr lang="en-US" sz="2800" dirty="0" smtClean="0"/>
              <a:t>R. Stake</a:t>
            </a:r>
            <a:endParaRPr lang="en-US" sz="28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53</a:t>
            </a:fld>
            <a:endParaRPr lang="en-US" dirty="0"/>
          </a:p>
        </p:txBody>
      </p:sp>
      <p:pic>
        <p:nvPicPr>
          <p:cNvPr id="6" name="Picture 5"/>
          <p:cNvPicPr>
            <a:picLocks noChangeAspect="1"/>
          </p:cNvPicPr>
          <p:nvPr/>
        </p:nvPicPr>
        <p:blipFill>
          <a:blip r:embed="rId3" cstate="print"/>
          <a:stretch>
            <a:fillRect/>
          </a:stretch>
        </p:blipFill>
        <p:spPr>
          <a:xfrm>
            <a:off x="2711545" y="2861695"/>
            <a:ext cx="3871295" cy="2579855"/>
          </a:xfrm>
          <a:prstGeom prst="rect">
            <a:avLst/>
          </a:prstGeom>
        </p:spPr>
      </p:pic>
    </p:spTree>
    <p:extLst>
      <p:ext uri="{BB962C8B-B14F-4D97-AF65-F5344CB8AC3E}">
        <p14:creationId xmlns:p14="http://schemas.microsoft.com/office/powerpoint/2010/main" val="3282283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16390</TotalTime>
  <Words>2172</Words>
  <Application>Microsoft Office PowerPoint</Application>
  <PresentationFormat>On-screen Show (4:3)</PresentationFormat>
  <Paragraphs>221</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Ｐゴシック</vt:lpstr>
      <vt:lpstr>Arial</vt:lpstr>
      <vt:lpstr>Calibri</vt:lpstr>
      <vt:lpstr>Frutiger LT 45 Light</vt:lpstr>
      <vt:lpstr>Segoe</vt:lpstr>
      <vt:lpstr>Times New Roman</vt:lpstr>
      <vt:lpstr>Wingdings</vt:lpstr>
      <vt:lpstr>LtBkgBlueBorder</vt:lpstr>
      <vt:lpstr>LtBkgNoBorder</vt:lpstr>
      <vt:lpstr>Connecticut Core Standards  for Mathematics</vt:lpstr>
      <vt:lpstr>Assessing Learning Progress</vt:lpstr>
      <vt:lpstr>Track Practice (7.RP)</vt:lpstr>
      <vt:lpstr>PowerPoint Presentation</vt:lpstr>
      <vt:lpstr>What are your goals for assessment?</vt:lpstr>
      <vt:lpstr>Assessments  OF  Learning:</vt:lpstr>
      <vt:lpstr>Assessments  OF  Learning:</vt:lpstr>
      <vt:lpstr>Assessments  FOR  Learning:</vt:lpstr>
      <vt:lpstr>Summative vs. Formative:</vt:lpstr>
      <vt:lpstr>Assessment FOR Learning:  Research</vt:lpstr>
      <vt:lpstr>Assessment FOR Learning:  Research</vt:lpstr>
      <vt:lpstr>Assessment FOR Learning:  Research</vt:lpstr>
      <vt:lpstr>Assessment FOR Learning:  Research</vt:lpstr>
      <vt:lpstr>Formative Assessment: Four Attributes</vt:lpstr>
      <vt:lpstr>Formative Assessment:  Four Attributes</vt:lpstr>
      <vt:lpstr>Formative Assessment:  Four Attributes</vt:lpstr>
      <vt:lpstr>Formative Assessment:  Four Attributes</vt:lpstr>
      <vt:lpstr>Formative Assessment: Four Attributes</vt:lpstr>
      <vt:lpstr>Reflect on Task/Video:</vt:lpstr>
      <vt:lpstr>Eliciting Evidence</vt:lpstr>
      <vt:lpstr>PowerPoint Presentation</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647</cp:revision>
  <dcterms:created xsi:type="dcterms:W3CDTF">2014-01-18T18:47:42Z</dcterms:created>
  <dcterms:modified xsi:type="dcterms:W3CDTF">2014-08-07T15:42:57Z</dcterms:modified>
</cp:coreProperties>
</file>