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5" showSpecialPlsOnTitleSld="0" saveSubsetFonts="1">
  <p:sldMasterIdLst>
    <p:sldMasterId id="2147483687" r:id="rId1"/>
    <p:sldMasterId id="2147483711" r:id="rId2"/>
  </p:sldMasterIdLst>
  <p:notesMasterIdLst>
    <p:notesMasterId r:id="rId18"/>
  </p:notesMasterIdLst>
  <p:handoutMasterIdLst>
    <p:handoutMasterId r:id="rId19"/>
  </p:handoutMasterIdLst>
  <p:sldIdLst>
    <p:sldId id="370" r:id="rId3"/>
    <p:sldId id="484" r:id="rId4"/>
    <p:sldId id="612" r:id="rId5"/>
    <p:sldId id="489" r:id="rId6"/>
    <p:sldId id="493" r:id="rId7"/>
    <p:sldId id="495" r:id="rId8"/>
    <p:sldId id="548" r:id="rId9"/>
    <p:sldId id="604" r:id="rId10"/>
    <p:sldId id="507" r:id="rId11"/>
    <p:sldId id="606" r:id="rId12"/>
    <p:sldId id="523" r:id="rId13"/>
    <p:sldId id="531" r:id="rId14"/>
    <p:sldId id="550" r:id="rId15"/>
    <p:sldId id="537" r:id="rId16"/>
    <p:sldId id="483" r:id="rId1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Pierce, Melissa" initials="PM"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F8045"/>
    <a:srgbClr val="32C658"/>
    <a:srgbClr val="E1E1E1"/>
    <a:srgbClr val="FFFF85"/>
    <a:srgbClr val="E2E2E2"/>
    <a:srgbClr val="FFC000"/>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84" autoAdjust="0"/>
    <p:restoredTop sz="92760" autoAdjust="0"/>
  </p:normalViewPr>
  <p:slideViewPr>
    <p:cSldViewPr snapToGrid="0">
      <p:cViewPr varScale="1">
        <p:scale>
          <a:sx n="82" d="100"/>
          <a:sy n="82" d="100"/>
        </p:scale>
        <p:origin x="1464" y="9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8448"/>
    </p:cViewPr>
  </p:sorterViewPr>
  <p:notesViewPr>
    <p:cSldViewPr snapToGrid="0">
      <p:cViewPr varScale="1">
        <p:scale>
          <a:sx n="87" d="100"/>
          <a:sy n="87" d="100"/>
        </p:scale>
        <p:origin x="3798" y="72"/>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8/7/2014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8/7/2014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US" sz="2600" dirty="0" smtClean="0"/>
              <a:t>Review</a:t>
            </a:r>
            <a:r>
              <a:rPr lang="en-US" sz="2600" baseline="0" dirty="0" smtClean="0"/>
              <a:t> the third bulleted objective: </a:t>
            </a:r>
            <a:r>
              <a:rPr lang="en-US" sz="2600" dirty="0" smtClean="0"/>
              <a:t>Identified and modified CCS-aligned</a:t>
            </a:r>
            <a:r>
              <a:rPr lang="en-US" sz="2600" baseline="0" dirty="0" smtClean="0"/>
              <a:t> tasks that combine both the content and practice standards. Use slides 15 and 16 to refocus participants on the big question that was examined, </a:t>
            </a:r>
            <a:r>
              <a:rPr lang="en-US" sz="2800" i="1" dirty="0" smtClean="0"/>
              <a:t>How can I help teachers incorporate cognitively rigorous mathematics tasks that will benefit ALL students?</a:t>
            </a:r>
          </a:p>
          <a:p>
            <a:pPr lvl="0">
              <a:spcBef>
                <a:spcPts val="600"/>
              </a:spcBef>
            </a:pPr>
            <a:r>
              <a:rPr lang="en-US" sz="2600" baseline="0" dirty="0" smtClean="0"/>
              <a:t> </a:t>
            </a:r>
            <a:endParaRPr lang="en-US" sz="2600" dirty="0" smtClean="0"/>
          </a:p>
        </p:txBody>
      </p:sp>
      <p:sp>
        <p:nvSpPr>
          <p:cNvPr id="132100"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32101"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C83D457D-9BE6-4D73-A44D-1308AD5B53F0}" type="datetime1">
              <a:rPr lang="en-US">
                <a:solidFill>
                  <a:prstClr val="black"/>
                </a:solidFill>
                <a:latin typeface="Arial" pitchFamily="34" charset="0"/>
              </a:rPr>
              <a:pPr/>
              <a:t>8/7/2014</a:t>
            </a:fld>
            <a:endParaRPr lang="en-US" dirty="0">
              <a:solidFill>
                <a:prstClr val="black"/>
              </a:solidFill>
              <a:latin typeface="Arial" pitchFamily="34" charset="0"/>
            </a:endParaRPr>
          </a:p>
        </p:txBody>
      </p:sp>
      <p:sp>
        <p:nvSpPr>
          <p:cNvPr id="13210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32103"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5478F79-E2DF-4D7B-8363-DB71134D1661}" type="slidenum">
              <a:rPr lang="en-US">
                <a:solidFill>
                  <a:prstClr val="black"/>
                </a:solidFill>
                <a:latin typeface="Arial" pitchFamily="34" charset="0"/>
              </a:rPr>
              <a:pPr/>
              <a:t>14</a:t>
            </a:fld>
            <a:endParaRPr lang="en-US" dirty="0">
              <a:solidFill>
                <a:prstClr val="black"/>
              </a:solidFill>
              <a:latin typeface="Arial" pitchFamily="34" charset="0"/>
            </a:endParaRPr>
          </a:p>
        </p:txBody>
      </p:sp>
    </p:spTree>
    <p:extLst>
      <p:ext uri="{BB962C8B-B14F-4D97-AF65-F5344CB8AC3E}">
        <p14:creationId xmlns:p14="http://schemas.microsoft.com/office/powerpoint/2010/main" val="2417126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Strategies for Differentiating</a:t>
            </a:r>
            <a:r>
              <a:rPr lang="en-US" b="1" baseline="0" dirty="0" smtClean="0"/>
              <a:t> Cognitively Rigorous Tasks</a:t>
            </a:r>
            <a:endParaRPr lang="en-US" b="1" dirty="0" smtClean="0"/>
          </a:p>
          <a:p>
            <a:r>
              <a:rPr lang="en-US" b="0" dirty="0" smtClean="0"/>
              <a:t>In Module 2, participants discussed </a:t>
            </a:r>
            <a:r>
              <a:rPr lang="en-US" b="0" baseline="0" dirty="0" smtClean="0"/>
              <a:t>the four strategies listed on the slide. Remind participants that one of the key things to keep in mind when differentiating mathematics tasks is that teachers will want to be sure to make modifications or offer choices in tasks that allow students the needed point for entry into the mathematics, but at the same time keeping the level of rigor high. Often mathematics is differentiated by providing “easier” tasks to students who may not yet be ready for the main task. These “easier” tasks sometimes lower the level of rigor to the point that the students’ engaged in that task are never given the opportunity to engage in deeper reasoning about the mathematics. Whenever possible, teachers should maintain the level of rigor, but make modifications in such a way that a solution is still within the students’ reach. </a:t>
            </a:r>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15</a:t>
            </a:fld>
            <a:endParaRPr lang="en-US" dirty="0"/>
          </a:p>
        </p:txBody>
      </p:sp>
    </p:spTree>
    <p:extLst>
      <p:ext uri="{BB962C8B-B14F-4D97-AF65-F5344CB8AC3E}">
        <p14:creationId xmlns:p14="http://schemas.microsoft.com/office/powerpoint/2010/main" val="2181471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Resources</a:t>
            </a:r>
            <a:r>
              <a:rPr lang="en-US" b="1" baseline="0" dirty="0" smtClean="0"/>
              <a:t> for Finding Tasks</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Remind participants of some of the resources available for finding cognitively rigorous tasks. Ask participants which they have used and which they have recommended to teachers. Be sure to chart any additional recommendations so that participants can add them to their own list. </a:t>
            </a:r>
            <a:endParaRPr lang="en-US" b="0" dirty="0" smtClean="0"/>
          </a:p>
          <a:p>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16</a:t>
            </a:fld>
            <a:endParaRPr lang="en-US" dirty="0"/>
          </a:p>
        </p:txBody>
      </p:sp>
    </p:spTree>
    <p:extLst>
      <p:ext uri="{BB962C8B-B14F-4D97-AF65-F5344CB8AC3E}">
        <p14:creationId xmlns:p14="http://schemas.microsoft.com/office/powerpoint/2010/main" val="11690643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US" sz="1200" dirty="0" smtClean="0"/>
              <a:t>Wrap up the review</a:t>
            </a:r>
            <a:r>
              <a:rPr lang="en-US" sz="1200" baseline="0" dirty="0" smtClean="0"/>
              <a:t> by focusing on the fourth bulleted objective: </a:t>
            </a:r>
            <a:r>
              <a:rPr lang="en-US" sz="1200" dirty="0" smtClean="0"/>
              <a:t>Explored strategies for supporting teachers as they make changes to</a:t>
            </a:r>
            <a:r>
              <a:rPr lang="en-US" sz="1200" baseline="0" dirty="0" smtClean="0"/>
              <a:t> their classroom practice. Use slide 18 to briefly discuss the strategies presented at the end of Module 2. </a:t>
            </a:r>
            <a:endParaRPr lang="en-US" sz="2600" dirty="0" smtClean="0"/>
          </a:p>
        </p:txBody>
      </p:sp>
      <p:sp>
        <p:nvSpPr>
          <p:cNvPr id="132100"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32101"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C83D457D-9BE6-4D73-A44D-1308AD5B53F0}" type="datetime1">
              <a:rPr lang="en-US">
                <a:solidFill>
                  <a:prstClr val="black"/>
                </a:solidFill>
                <a:latin typeface="Arial" pitchFamily="34" charset="0"/>
              </a:rPr>
              <a:pPr/>
              <a:t>8/7/2014</a:t>
            </a:fld>
            <a:endParaRPr lang="en-US" dirty="0">
              <a:solidFill>
                <a:prstClr val="black"/>
              </a:solidFill>
              <a:latin typeface="Arial" pitchFamily="34" charset="0"/>
            </a:endParaRPr>
          </a:p>
        </p:txBody>
      </p:sp>
      <p:sp>
        <p:nvSpPr>
          <p:cNvPr id="13210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32103"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5478F79-E2DF-4D7B-8363-DB71134D1661}" type="slidenum">
              <a:rPr lang="en-US">
                <a:solidFill>
                  <a:prstClr val="black"/>
                </a:solidFill>
                <a:latin typeface="Arial" pitchFamily="34" charset="0"/>
              </a:rPr>
              <a:pPr/>
              <a:t>17</a:t>
            </a:fld>
            <a:endParaRPr lang="en-US" dirty="0">
              <a:solidFill>
                <a:prstClr val="black"/>
              </a:solidFill>
              <a:latin typeface="Arial" pitchFamily="34" charset="0"/>
            </a:endParaRPr>
          </a:p>
        </p:txBody>
      </p:sp>
    </p:spTree>
    <p:extLst>
      <p:ext uri="{BB962C8B-B14F-4D97-AF65-F5344CB8AC3E}">
        <p14:creationId xmlns:p14="http://schemas.microsoft.com/office/powerpoint/2010/main" val="39470193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b="1" dirty="0" smtClean="0"/>
              <a:t>A New Spin on Old Strategies</a:t>
            </a:r>
            <a:endParaRPr lang="en-US" dirty="0" smtClean="0"/>
          </a:p>
          <a:p>
            <a:r>
              <a:rPr lang="en-US" dirty="0" smtClean="0"/>
              <a:t>As you remind participants of the strategies that were reviewed at the end of Module 2, ask participants</a:t>
            </a:r>
            <a:r>
              <a:rPr lang="en-US" baseline="0" dirty="0" smtClean="0"/>
              <a:t> if they have had the opportunity to discuss these with teachers, and if so, which were discussed and how the strategies were received. Transition this short discussion into a discussion of participants overall CCS-Math implementation that begins on the next slide. </a:t>
            </a:r>
            <a:endParaRPr lang="en-US" dirty="0"/>
          </a:p>
        </p:txBody>
      </p:sp>
      <p:sp>
        <p:nvSpPr>
          <p:cNvPr id="139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DEEBDC-6C7C-4611-BAED-0831A32EE61B}" type="slidenum">
              <a:rPr lang="en-US">
                <a:latin typeface="Arial" pitchFamily="34" charset="0"/>
              </a:rPr>
              <a:pPr/>
              <a:t>18</a:t>
            </a:fld>
            <a:endParaRPr lang="en-US" dirty="0">
              <a:latin typeface="Arial" pitchFamily="34" charset="0"/>
            </a:endParaRPr>
          </a:p>
        </p:txBody>
      </p:sp>
      <p:sp>
        <p:nvSpPr>
          <p:cNvPr id="13926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5B29E4E7-2CBB-40DA-9F47-79628AF82323}" type="datetime1">
              <a:rPr lang="en-US">
                <a:latin typeface="Arial" pitchFamily="34" charset="0"/>
              </a:rPr>
              <a:pPr/>
              <a:t>8/7/2014</a:t>
            </a:fld>
            <a:endParaRPr lang="en-US" dirty="0">
              <a:latin typeface="Arial" pitchFamily="34" charset="0"/>
            </a:endParaRPr>
          </a:p>
        </p:txBody>
      </p:sp>
      <p:sp>
        <p:nvSpPr>
          <p:cNvPr id="13927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latin typeface="Arial" pitchFamily="34" charset="0"/>
              </a:rPr>
              <a:t>www.publicconsultinggroup.com</a:t>
            </a:r>
          </a:p>
        </p:txBody>
      </p:sp>
      <p:sp>
        <p:nvSpPr>
          <p:cNvPr id="139271" name="Header Placeholder 6"/>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latin typeface="Arial" pitchFamily="34" charset="0"/>
              </a:rPr>
              <a:t>Public Consulting Group</a:t>
            </a:r>
          </a:p>
        </p:txBody>
      </p:sp>
    </p:spTree>
    <p:extLst>
      <p:ext uri="{BB962C8B-B14F-4D97-AF65-F5344CB8AC3E}">
        <p14:creationId xmlns:p14="http://schemas.microsoft.com/office/powerpoint/2010/main" val="23275233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a:prstGeom prst="rect">
            <a:avLst/>
          </a:prstGeom>
        </p:spPr>
      </p:sp>
      <p:sp>
        <p:nvSpPr>
          <p:cNvPr id="3" name="Notes Placeholder 2"/>
          <p:cNvSpPr>
            <a:spLocks noGrp="1"/>
          </p:cNvSpPr>
          <p:nvPr>
            <p:ph type="body" idx="1"/>
          </p:nvPr>
        </p:nvSpPr>
        <p:spPr>
          <a:xfrm>
            <a:off x="702310" y="4421823"/>
            <a:ext cx="5618480" cy="4189095"/>
          </a:xfrm>
          <a:prstGeom prst="rect">
            <a:avLst/>
          </a:prstGeom>
        </p:spPr>
        <p:txBody>
          <a:bodyPr>
            <a:normAutofit fontScale="92500" lnSpcReduction="10000"/>
          </a:bodyPr>
          <a:lstStyle/>
          <a:p>
            <a:pPr>
              <a:spcBef>
                <a:spcPct val="0"/>
              </a:spcBef>
            </a:pPr>
            <a:r>
              <a:rPr lang="en-US" dirty="0" smtClean="0"/>
              <a:t>Now that you</a:t>
            </a:r>
            <a:r>
              <a:rPr lang="en-US" baseline="0" dirty="0" smtClean="0"/>
              <a:t> have quickly reviewed the key points from Module 2, ask participants to now reflect on the work that they have done back at their school, in their role as a Core Standards Coach, with helping teachers learn more about and implement the CCS-Math. </a:t>
            </a:r>
            <a:r>
              <a:rPr lang="en-US" dirty="0" smtClean="0"/>
              <a:t>Have</a:t>
            </a:r>
            <a:r>
              <a:rPr lang="en-US" baseline="0" dirty="0" smtClean="0"/>
              <a:t> each participant discuss with their table group one positive highlight, one challenge, and one lesson learned from their personal implementation of the Practice Standards thus far. Each table group will then determine two positive highlights, one common challenge, and one common lesson learned that they will present to the larger group. They can record notes from their discussion on </a:t>
            </a:r>
            <a:r>
              <a:rPr lang="en-US" b="0" baseline="0" dirty="0" smtClean="0"/>
              <a:t>page 7</a:t>
            </a:r>
            <a:r>
              <a:rPr lang="en-US" baseline="0" dirty="0" smtClean="0"/>
              <a:t> in the Participant Guide.</a:t>
            </a:r>
          </a:p>
          <a:p>
            <a:pPr>
              <a:spcBef>
                <a:spcPct val="0"/>
              </a:spcBef>
            </a:pPr>
            <a:endParaRPr lang="en-US" baseline="0" dirty="0" smtClean="0"/>
          </a:p>
          <a:p>
            <a:pPr>
              <a:spcBef>
                <a:spcPct val="0"/>
              </a:spcBef>
            </a:pPr>
            <a:r>
              <a:rPr lang="en-US" baseline="0" dirty="0" smtClean="0"/>
              <a:t>As table groups present, record the participants’ responses on the chart paper titled Positive Highlights, Challenges, and Lessons Learned. After all groups have presented, summarize what has been charted and then ask the large group if anyone has a solution to any of the common challenges. Encourage participants to record “New Ideas” </a:t>
            </a:r>
            <a:r>
              <a:rPr lang="en-US" b="0" baseline="0" dirty="0" smtClean="0"/>
              <a:t>on page 8 in </a:t>
            </a:r>
            <a:r>
              <a:rPr lang="en-US" baseline="0" dirty="0" smtClean="0"/>
              <a:t>the Participant Guide. </a:t>
            </a:r>
            <a:endParaRPr lang="en-US" b="1" baseline="0" dirty="0" smtClean="0"/>
          </a:p>
          <a:p>
            <a:pPr>
              <a:spcBef>
                <a:spcPct val="0"/>
              </a:spcBef>
            </a:pPr>
            <a:endParaRPr lang="en-US" b="0" baseline="0" dirty="0" smtClean="0"/>
          </a:p>
          <a:p>
            <a:pPr>
              <a:spcBef>
                <a:spcPct val="0"/>
              </a:spcBef>
            </a:pPr>
            <a:r>
              <a:rPr lang="en-US" b="0" baseline="0" dirty="0" smtClean="0"/>
              <a:t>Wrap up the activity by explaining that the challenges will be revisited periodically throughout the day. </a:t>
            </a:r>
          </a:p>
          <a:p>
            <a:pPr>
              <a:spcBef>
                <a:spcPct val="0"/>
              </a:spcBef>
            </a:pPr>
            <a:endParaRPr lang="en-US" b="0" baseline="0" dirty="0" smtClean="0"/>
          </a:p>
          <a:p>
            <a:pPr>
              <a:spcBef>
                <a:spcPct val="0"/>
              </a:spcBef>
            </a:pPr>
            <a:r>
              <a:rPr lang="en-US" b="0" baseline="0" dirty="0" smtClean="0"/>
              <a:t>Transition to the next activity by explaining that participants will now begin to focus more deeply on the classroom practices that support teaching and learning with the CCS-Math.</a:t>
            </a:r>
          </a:p>
          <a:p>
            <a:pPr>
              <a:spcBef>
                <a:spcPct val="0"/>
              </a:spcBef>
            </a:pPr>
            <a:endParaRPr lang="en-US" b="0" baseline="0" dirty="0" smtClean="0"/>
          </a:p>
          <a:p>
            <a:pPr>
              <a:spcBef>
                <a:spcPct val="0"/>
              </a:spcBef>
            </a:pPr>
            <a:r>
              <a:rPr lang="en-US" b="1" baseline="0" dirty="0" smtClean="0"/>
              <a:t>Note: </a:t>
            </a:r>
            <a:r>
              <a:rPr lang="en-US" b="0" baseline="0" dirty="0" smtClean="0"/>
              <a:t>If teachers have not had the time between the previous module and this module to begin their implementation, have them instead focus on things that they have seen and heard back at their school, including positive highlights of where their school is, challenges that they now recognize they may be facing, and any lesson learned in terms of the outcomes of the first module and where they think they need to go next with the implementation. </a:t>
            </a:r>
            <a:endParaRPr lang="en-US" dirty="0" smtClean="0"/>
          </a:p>
        </p:txBody>
      </p:sp>
      <p:sp>
        <p:nvSpPr>
          <p:cNvPr id="4" name="Slide Number Placeholder 3"/>
          <p:cNvSpPr>
            <a:spLocks noGrp="1"/>
          </p:cNvSpPr>
          <p:nvPr>
            <p:ph type="sldNum" sz="quarter" idx="10"/>
          </p:nvPr>
        </p:nvSpPr>
        <p:spPr/>
        <p:txBody>
          <a:bodyPr/>
          <a:lstStyle/>
          <a:p>
            <a:pPr>
              <a:defRPr/>
            </a:pPr>
            <a:fld id="{73DAC7E5-C104-4DDA-9A2F-F375BB452855}" type="slidenum">
              <a:rPr lang="en-US" smtClean="0"/>
              <a:pPr>
                <a:defRPr/>
              </a:pPr>
              <a:t>19</a:t>
            </a:fld>
            <a:endParaRPr lang="en-US" dirty="0"/>
          </a:p>
        </p:txBody>
      </p:sp>
    </p:spTree>
    <p:extLst>
      <p:ext uri="{BB962C8B-B14F-4D97-AF65-F5344CB8AC3E}">
        <p14:creationId xmlns:p14="http://schemas.microsoft.com/office/powerpoint/2010/main" val="726107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p:spPr>
      </p:sp>
      <p:sp>
        <p:nvSpPr>
          <p:cNvPr id="141315" name="Notes Placeholder 2"/>
          <p:cNvSpPr>
            <a:spLocks noGrp="1"/>
          </p:cNvSpPr>
          <p:nvPr>
            <p:ph type="body" idx="1"/>
          </p:nvPr>
        </p:nvSpPr>
        <p:spPr bwMode="auto">
          <a:noFill/>
        </p:spPr>
        <p:txBody>
          <a:bodyPr wrap="square" numCol="1" anchor="t" anchorCtr="0" compatLnSpc="1">
            <a:prstTxWarp prst="textNoShape">
              <a:avLst/>
            </a:prstTxWarp>
            <a:normAutofit fontScale="77500" lnSpcReduction="20000"/>
          </a:bodyPr>
          <a:lstStyle/>
          <a:p>
            <a:r>
              <a:rPr lang="en-US" sz="1200" b="1" kern="1200" dirty="0" smtClean="0">
                <a:solidFill>
                  <a:schemeClr val="tx1"/>
                </a:solidFill>
                <a:latin typeface="+mn-lt"/>
                <a:ea typeface="+mn-ea"/>
                <a:cs typeface="+mn-cs"/>
              </a:rPr>
              <a:t>Section 1: Sharing Implementation Experiences</a:t>
            </a:r>
          </a:p>
          <a:p>
            <a:r>
              <a:rPr lang="en-US" sz="1200" b="0" kern="1200" dirty="0" smtClean="0">
                <a:solidFill>
                  <a:schemeClr val="tx1"/>
                </a:solidFill>
                <a:latin typeface="+mn-lt"/>
                <a:ea typeface="+mn-ea"/>
                <a:cs typeface="+mn-cs"/>
              </a:rPr>
              <a:t>Section 1 Time: 30 Minutes</a:t>
            </a:r>
          </a:p>
          <a:p>
            <a:endParaRPr lang="en-US" sz="1200" b="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Section 1 Training</a:t>
            </a:r>
            <a:r>
              <a:rPr lang="en-US" sz="1200" b="1" kern="1200" baseline="0" dirty="0" smtClean="0">
                <a:solidFill>
                  <a:schemeClr val="tx1"/>
                </a:solidFill>
                <a:latin typeface="+mn-lt"/>
                <a:ea typeface="+mn-ea"/>
                <a:cs typeface="+mn-cs"/>
              </a:rPr>
              <a:t> Objectives:</a:t>
            </a:r>
            <a:r>
              <a:rPr lang="en-US" sz="1200" b="0" kern="1200" baseline="0" dirty="0" smtClean="0">
                <a:solidFill>
                  <a:schemeClr val="tx1"/>
                </a:solidFill>
                <a:latin typeface="+mn-lt"/>
                <a:ea typeface="+mn-ea"/>
                <a:cs typeface="+mn-cs"/>
              </a:rPr>
              <a:t> </a:t>
            </a:r>
            <a:endParaRPr lang="en-US" sz="1200" b="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To review the key ideas developed in the Standards for Mathematical Content in Module 2. </a:t>
            </a:r>
          </a:p>
          <a:p>
            <a:r>
              <a:rPr lang="en-US" sz="1200" kern="1200" dirty="0" smtClean="0">
                <a:solidFill>
                  <a:schemeClr val="tx1"/>
                </a:solidFill>
                <a:latin typeface="+mn-lt"/>
                <a:ea typeface="+mn-ea"/>
                <a:cs typeface="+mn-cs"/>
              </a:rPr>
              <a:t>To share, discuss, and address experiences with, and common challenges of, supporting teachers in implementing the Standards for Mathematical Practice and Standards for Mathematical Content. </a:t>
            </a:r>
          </a:p>
          <a:p>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Section 1</a:t>
            </a:r>
            <a:r>
              <a:rPr lang="en-US" sz="1200" b="1" kern="1200" baseline="0" dirty="0" smtClean="0">
                <a:solidFill>
                  <a:schemeClr val="tx1"/>
                </a:solidFill>
                <a:latin typeface="+mn-lt"/>
                <a:ea typeface="+mn-ea"/>
                <a:cs typeface="+mn-cs"/>
              </a:rPr>
              <a:t> Outline: </a:t>
            </a:r>
            <a:endParaRPr lang="en-US" sz="1200" b="1" kern="1200" dirty="0" smtClean="0">
              <a:solidFill>
                <a:schemeClr val="tx1"/>
              </a:solidFill>
              <a:latin typeface="+mn-lt"/>
              <a:ea typeface="+mn-ea"/>
              <a:cs typeface="+mn-cs"/>
            </a:endParaRPr>
          </a:p>
          <a:p>
            <a:pPr marL="228600" indent="-228600">
              <a:buAutoNum type="arabicPeriod"/>
            </a:pPr>
            <a:r>
              <a:rPr lang="en-US" sz="1200" kern="1200" dirty="0" smtClean="0">
                <a:solidFill>
                  <a:schemeClr val="tx1"/>
                </a:solidFill>
                <a:latin typeface="+mn-lt"/>
                <a:ea typeface="+mn-ea"/>
                <a:cs typeface="+mn-cs"/>
              </a:rPr>
              <a:t>The facilitator will begin by reviewing the key ideas developed on the Standards for Mathematical Content in Module 2.</a:t>
            </a:r>
          </a:p>
          <a:p>
            <a:pPr marL="228600" indent="-228600">
              <a:buAutoNum type="arabicPeriod"/>
            </a:pPr>
            <a:r>
              <a:rPr lang="en-US" sz="1200" kern="1200" dirty="0" smtClean="0">
                <a:solidFill>
                  <a:schemeClr val="tx1"/>
                </a:solidFill>
                <a:latin typeface="+mn-lt"/>
                <a:ea typeface="+mn-ea"/>
                <a:cs typeface="+mn-cs"/>
              </a:rPr>
              <a:t>In groups, participants will share experiences and describe any “aha moments” from their continued implementation of the Standards for Mathematical Practice (SMP) and with assisting teachers with strategies for teaching the Standards for Mathematical Content. Participants will look for themes or choose one or two important successes, challenges, and/or insights to share with the larger group. These will be recorded on chart paper so that common themes and additional strategies can be discussed as a large group. Participants can record new ideas on the handout </a:t>
            </a:r>
            <a:r>
              <a:rPr lang="en-US" sz="1200" i="1" kern="1200" dirty="0" smtClean="0">
                <a:solidFill>
                  <a:schemeClr val="tx1"/>
                </a:solidFill>
                <a:latin typeface="+mn-lt"/>
                <a:ea typeface="+mn-ea"/>
                <a:cs typeface="+mn-cs"/>
              </a:rPr>
              <a:t>Moving Forward with the Content Standards</a:t>
            </a:r>
            <a:r>
              <a:rPr lang="en-US" sz="1200" kern="1200" dirty="0" smtClean="0">
                <a:solidFill>
                  <a:schemeClr val="tx1"/>
                </a:solidFill>
                <a:latin typeface="+mn-lt"/>
                <a:ea typeface="+mn-ea"/>
                <a:cs typeface="+mn-cs"/>
              </a:rPr>
              <a:t>. </a:t>
            </a:r>
          </a:p>
          <a:p>
            <a:pPr marL="228600" indent="-228600">
              <a:buAutoNum type="arabicPeriod"/>
            </a:pPr>
            <a:r>
              <a:rPr lang="en-US" sz="1200" kern="1200" dirty="0" smtClean="0">
                <a:solidFill>
                  <a:schemeClr val="tx1"/>
                </a:solidFill>
                <a:latin typeface="+mn-lt"/>
                <a:ea typeface="+mn-ea"/>
                <a:cs typeface="+mn-cs"/>
              </a:rPr>
              <a:t>The facilitator will wrap up Section 1 by explaining that to build upon their knowledge and experience with the CCS-Math thus far, participants will begin to connect instructional strategies discussed in Modules 1 and 2 to a more focused teaching and learning framework derived from considerations within Universal Design for Learning, and begin to discuss connections between teaching, learning, and formative assessments. </a:t>
            </a:r>
          </a:p>
          <a:p>
            <a:endParaRPr lang="en-US" dirty="0" smtClean="0"/>
          </a:p>
          <a:p>
            <a:r>
              <a:rPr lang="en-US" b="1" dirty="0" smtClean="0"/>
              <a:t>Supporting Documents</a:t>
            </a:r>
            <a:endParaRPr lang="en-US" dirty="0" smtClean="0"/>
          </a:p>
          <a:p>
            <a:pPr lvl="0"/>
            <a:r>
              <a:rPr lang="en-US" i="1" dirty="0" smtClean="0"/>
              <a:t>Moving Forward with the Content Standards</a:t>
            </a:r>
          </a:p>
          <a:p>
            <a:r>
              <a:rPr lang="en-US" dirty="0" smtClean="0"/>
              <a:t> </a:t>
            </a:r>
          </a:p>
          <a:p>
            <a:r>
              <a:rPr lang="en-US" b="1" dirty="0" smtClean="0"/>
              <a:t>Materials</a:t>
            </a:r>
            <a:endParaRPr lang="en-US" dirty="0" smtClean="0"/>
          </a:p>
          <a:p>
            <a:pPr lvl="0"/>
            <a:r>
              <a:rPr lang="en-US" dirty="0" smtClean="0"/>
              <a:t>Chart paper</a:t>
            </a:r>
          </a:p>
          <a:p>
            <a:pPr lvl="0"/>
            <a:r>
              <a:rPr lang="en-US" dirty="0" smtClean="0"/>
              <a:t>Markers</a:t>
            </a:r>
            <a:endParaRPr lang="en-US" b="1" dirty="0" smtClean="0"/>
          </a:p>
        </p:txBody>
      </p:sp>
      <p:sp>
        <p:nvSpPr>
          <p:cNvPr id="14131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41317"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A9753D72-A710-4826-BB87-4315EC7EED86}" type="datetime1">
              <a:rPr lang="en-US">
                <a:solidFill>
                  <a:prstClr val="black"/>
                </a:solidFill>
                <a:latin typeface="Arial" pitchFamily="34" charset="0"/>
              </a:rPr>
              <a:pPr/>
              <a:t>8/7/2014</a:t>
            </a:fld>
            <a:endParaRPr lang="en-US" dirty="0">
              <a:solidFill>
                <a:prstClr val="black"/>
              </a:solidFill>
              <a:latin typeface="Arial" pitchFamily="34" charset="0"/>
            </a:endParaRPr>
          </a:p>
        </p:txBody>
      </p:sp>
      <p:sp>
        <p:nvSpPr>
          <p:cNvPr id="14131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41319"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AD1482C-96AC-4B2D-BFA6-F2BBED2E54B6}" type="slidenum">
              <a:rPr lang="en-US">
                <a:solidFill>
                  <a:prstClr val="black"/>
                </a:solidFill>
                <a:latin typeface="Arial" pitchFamily="34" charset="0"/>
              </a:rPr>
              <a:pPr/>
              <a:t>6</a:t>
            </a:fld>
            <a:endParaRPr lang="en-US" dirty="0">
              <a:solidFill>
                <a:prstClr val="black"/>
              </a:solidFill>
              <a:latin typeface="Arial" pitchFamily="34" charset="0"/>
            </a:endParaRPr>
          </a:p>
        </p:txBody>
      </p:sp>
    </p:spTree>
    <p:extLst>
      <p:ext uri="{BB962C8B-B14F-4D97-AF65-F5344CB8AC3E}">
        <p14:creationId xmlns:p14="http://schemas.microsoft.com/office/powerpoint/2010/main" val="1789866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spcBef>
                <a:spcPts val="600"/>
              </a:spcBef>
            </a:pPr>
            <a:r>
              <a:rPr lang="en-US" sz="1200" dirty="0" smtClean="0"/>
              <a:t>Review</a:t>
            </a:r>
            <a:r>
              <a:rPr lang="en-US" sz="1200" baseline="0" dirty="0" smtClean="0"/>
              <a:t> the four objectives of Module 2 with participants. As you quickly go through slides 7</a:t>
            </a:r>
            <a:r>
              <a:rPr lang="en-US" dirty="0" smtClean="0"/>
              <a:t>–</a:t>
            </a:r>
            <a:r>
              <a:rPr lang="en-US" sz="1200" baseline="0" dirty="0" smtClean="0"/>
              <a:t>18 you will support each bullet one-by-one with key slides from the Module 2 PowerPoint. Begin here with the first bulleted objective. </a:t>
            </a:r>
          </a:p>
          <a:p>
            <a:pPr lvl="0">
              <a:spcBef>
                <a:spcPts val="600"/>
              </a:spcBef>
            </a:pPr>
            <a:endParaRPr lang="en-US" sz="1200" dirty="0" smtClean="0"/>
          </a:p>
          <a:p>
            <a:pPr marL="228600" lvl="0" indent="-228600">
              <a:spcBef>
                <a:spcPts val="600"/>
              </a:spcBef>
              <a:buFont typeface="+mj-lt"/>
              <a:buAutoNum type="arabicPeriod"/>
            </a:pPr>
            <a:r>
              <a:rPr lang="en-US" sz="1200" dirty="0" smtClean="0"/>
              <a:t>Examined the implications of the language of the content standards for teaching and learning. Remind participants</a:t>
            </a:r>
            <a:r>
              <a:rPr lang="en-US" sz="1200" baseline="0" dirty="0" smtClean="0"/>
              <a:t> that they discussed the differences of and connections between conceptual understanding, procedural skill and fluency, and application of mathematics. Use slides 8</a:t>
            </a:r>
            <a:r>
              <a:rPr lang="en-US" dirty="0" smtClean="0"/>
              <a:t>–</a:t>
            </a:r>
            <a:r>
              <a:rPr lang="en-US" sz="1200" baseline="0" dirty="0" smtClean="0"/>
              <a:t>10 to support this objective.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a:t>
            </a:fld>
            <a:endParaRPr lang="en-US" dirty="0"/>
          </a:p>
        </p:txBody>
      </p:sp>
    </p:spTree>
    <p:extLst>
      <p:ext uri="{BB962C8B-B14F-4D97-AF65-F5344CB8AC3E}">
        <p14:creationId xmlns:p14="http://schemas.microsoft.com/office/powerpoint/2010/main" val="4028555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Conceptual Understanding</a:t>
            </a:r>
          </a:p>
          <a:p>
            <a:pPr>
              <a:spcBef>
                <a:spcPct val="0"/>
              </a:spcBef>
            </a:pPr>
            <a:r>
              <a:rPr lang="en-US" dirty="0" smtClean="0"/>
              <a:t>Review the quote</a:t>
            </a:r>
            <a:r>
              <a:rPr lang="en-US" baseline="0" dirty="0" smtClean="0"/>
              <a:t> on the slide, as well as the quote provided to participants in their Module 2 Participant Guide. </a:t>
            </a:r>
          </a:p>
          <a:p>
            <a:pPr>
              <a:spcBef>
                <a:spcPct val="0"/>
              </a:spcBef>
            </a:pPr>
            <a:endParaRPr lang="en-US" baseline="0" dirty="0" smtClean="0"/>
          </a:p>
          <a:p>
            <a:pPr>
              <a:spcBef>
                <a:spcPct val="0"/>
              </a:spcBef>
            </a:pPr>
            <a:r>
              <a:rPr lang="en-US" baseline="0" dirty="0" smtClean="0"/>
              <a:t>“Students demonstrate </a:t>
            </a:r>
            <a:r>
              <a:rPr lang="en-US" i="1" baseline="0" dirty="0" smtClean="0"/>
              <a:t>conceptual understanding </a:t>
            </a:r>
            <a:r>
              <a:rPr lang="en-US" i="0" baseline="0" dirty="0" smtClean="0"/>
              <a:t>in mathematics when they provide evidence that they can recognize, label, and generate examples of concepts; use and interrelate models, diagrams, manipulatives, and varied representations of concepts; identify and apply principles; know and apply facts and definitions; compare, contrast, and integrate related concepts and principles; recognize, interpret, and apply the signs, symbols, and terms used to represent concepts. </a:t>
            </a:r>
            <a:r>
              <a:rPr lang="en-US" i="1" baseline="0" dirty="0" smtClean="0"/>
              <a:t>Conceptual understanding </a:t>
            </a:r>
            <a:r>
              <a:rPr lang="en-US" i="0" baseline="0" dirty="0" smtClean="0"/>
              <a:t>reflects a student’s ability to reason in settings involving the careful application of concept of definitions, relations, or representations of either.” (Balka, Hull, &amp; Harbin Miles, n.d.)</a:t>
            </a:r>
          </a:p>
          <a:p>
            <a:pPr>
              <a:spcBef>
                <a:spcPct val="0"/>
              </a:spcBef>
            </a:pPr>
            <a:endParaRPr lang="en-US" dirty="0" smtClean="0"/>
          </a:p>
        </p:txBody>
      </p:sp>
      <p:sp>
        <p:nvSpPr>
          <p:cNvPr id="139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DEEBDC-6C7C-4611-BAED-0831A32EE61B}" type="slidenum">
              <a:rPr lang="en-US">
                <a:latin typeface="Arial" pitchFamily="34" charset="0"/>
              </a:rPr>
              <a:pPr/>
              <a:t>8</a:t>
            </a:fld>
            <a:endParaRPr lang="en-US" dirty="0">
              <a:latin typeface="Arial" pitchFamily="34" charset="0"/>
            </a:endParaRPr>
          </a:p>
        </p:txBody>
      </p:sp>
      <p:sp>
        <p:nvSpPr>
          <p:cNvPr id="13926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5B29E4E7-2CBB-40DA-9F47-79628AF82323}" type="datetime1">
              <a:rPr lang="en-US">
                <a:latin typeface="Arial" pitchFamily="34" charset="0"/>
              </a:rPr>
              <a:pPr/>
              <a:t>8/7/2014</a:t>
            </a:fld>
            <a:endParaRPr lang="en-US" dirty="0">
              <a:latin typeface="Arial" pitchFamily="34" charset="0"/>
            </a:endParaRPr>
          </a:p>
        </p:txBody>
      </p:sp>
      <p:sp>
        <p:nvSpPr>
          <p:cNvPr id="13927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latin typeface="Arial" pitchFamily="34" charset="0"/>
              </a:rPr>
              <a:t>www.publicconsultinggroup.com</a:t>
            </a:r>
          </a:p>
        </p:txBody>
      </p:sp>
      <p:sp>
        <p:nvSpPr>
          <p:cNvPr id="139271" name="Header Placeholder 6"/>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latin typeface="Arial" pitchFamily="34" charset="0"/>
              </a:rPr>
              <a:t>Public Consulting Group</a:t>
            </a:r>
          </a:p>
        </p:txBody>
      </p:sp>
    </p:spTree>
    <p:extLst>
      <p:ext uri="{BB962C8B-B14F-4D97-AF65-F5344CB8AC3E}">
        <p14:creationId xmlns:p14="http://schemas.microsoft.com/office/powerpoint/2010/main" val="1229735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Procedural</a:t>
            </a:r>
            <a:r>
              <a:rPr lang="en-US" b="1" baseline="0" dirty="0" smtClean="0"/>
              <a:t> Skill and Fluency</a:t>
            </a:r>
            <a:endParaRPr lang="en-US" b="1" dirty="0" smtClean="0"/>
          </a:p>
          <a:p>
            <a:pPr>
              <a:spcBef>
                <a:spcPct val="0"/>
              </a:spcBef>
            </a:pPr>
            <a:r>
              <a:rPr lang="en-US" dirty="0" smtClean="0"/>
              <a:t>Review</a:t>
            </a:r>
            <a:r>
              <a:rPr lang="en-US" baseline="0" dirty="0" smtClean="0"/>
              <a:t> the quotes on the slide. </a:t>
            </a:r>
            <a:endParaRPr lang="en-US" dirty="0" smtClean="0"/>
          </a:p>
        </p:txBody>
      </p:sp>
      <p:sp>
        <p:nvSpPr>
          <p:cNvPr id="139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DEEBDC-6C7C-4611-BAED-0831A32EE61B}" type="slidenum">
              <a:rPr lang="en-US">
                <a:latin typeface="Arial" pitchFamily="34" charset="0"/>
              </a:rPr>
              <a:pPr/>
              <a:t>9</a:t>
            </a:fld>
            <a:endParaRPr lang="en-US" dirty="0">
              <a:latin typeface="Arial" pitchFamily="34" charset="0"/>
            </a:endParaRPr>
          </a:p>
        </p:txBody>
      </p:sp>
      <p:sp>
        <p:nvSpPr>
          <p:cNvPr id="13926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5B29E4E7-2CBB-40DA-9F47-79628AF82323}" type="datetime1">
              <a:rPr lang="en-US">
                <a:latin typeface="Arial" pitchFamily="34" charset="0"/>
              </a:rPr>
              <a:pPr/>
              <a:t>8/7/2014</a:t>
            </a:fld>
            <a:endParaRPr lang="en-US" dirty="0">
              <a:latin typeface="Arial" pitchFamily="34" charset="0"/>
            </a:endParaRPr>
          </a:p>
        </p:txBody>
      </p:sp>
      <p:sp>
        <p:nvSpPr>
          <p:cNvPr id="13927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latin typeface="Arial" pitchFamily="34" charset="0"/>
              </a:rPr>
              <a:t>www.publicconsultinggroup.com</a:t>
            </a:r>
          </a:p>
        </p:txBody>
      </p:sp>
      <p:sp>
        <p:nvSpPr>
          <p:cNvPr id="139271" name="Header Placeholder 6"/>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latin typeface="Arial" pitchFamily="34" charset="0"/>
              </a:rPr>
              <a:t>Public Consulting Group</a:t>
            </a:r>
          </a:p>
        </p:txBody>
      </p:sp>
    </p:spTree>
    <p:extLst>
      <p:ext uri="{BB962C8B-B14F-4D97-AF65-F5344CB8AC3E}">
        <p14:creationId xmlns:p14="http://schemas.microsoft.com/office/powerpoint/2010/main" val="272863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Application of Mathematics</a:t>
            </a:r>
          </a:p>
          <a:p>
            <a:pPr>
              <a:spcBef>
                <a:spcPct val="0"/>
              </a:spcBef>
            </a:pPr>
            <a:r>
              <a:rPr lang="en-US" dirty="0" smtClean="0"/>
              <a:t>Go through points on the slide. Ask participants how they have had</a:t>
            </a:r>
            <a:r>
              <a:rPr lang="en-US" baseline="0" dirty="0" smtClean="0"/>
              <a:t> students apply mathematics. Get two or three examples. Ask participants why this is important. </a:t>
            </a:r>
          </a:p>
          <a:p>
            <a:pPr>
              <a:spcBef>
                <a:spcPct val="0"/>
              </a:spcBef>
            </a:pPr>
            <a:endParaRPr lang="en-US" baseline="0" dirty="0" smtClean="0"/>
          </a:p>
          <a:p>
            <a:pPr>
              <a:spcBef>
                <a:spcPct val="0"/>
              </a:spcBef>
            </a:pPr>
            <a:r>
              <a:rPr lang="en-US" baseline="0" dirty="0" smtClean="0"/>
              <a:t>Application of mathematics is important because without this step or expectation students are learning math as a set of rules, procedures, etc. that have no real meaning in the world outside of the classroom. Students need to learn how math works and how it is used. Note here that when the conversation of application of mathematics typically comes up the phrase “real-world problems” is usually somewhere in the conversation. As teachers think about the types of problems that students will solve in order to apply their mathematical understanding, have them think about problems that would be “real world” to their students. This means that the problems should be contextually relevant and easily understood by the students at their particular grade level. Also note that, just as we saw with the fluency standard, not all standards focus on application. But, when the standard does point to solving problems through an application of mathematics, we really want to see how students can flexibly use what they know and understand. Finally, ask participants to briefly discuss how they can engage students in authentic problem-solving scenarios. </a:t>
            </a:r>
          </a:p>
          <a:p>
            <a:pPr>
              <a:spcBef>
                <a:spcPct val="0"/>
              </a:spcBef>
            </a:pPr>
            <a:endParaRPr lang="en-US" baseline="0" dirty="0" smtClean="0"/>
          </a:p>
          <a:p>
            <a:pPr>
              <a:spcBef>
                <a:spcPct val="0"/>
              </a:spcBef>
            </a:pPr>
            <a:r>
              <a:rPr lang="en-US" baseline="0" dirty="0" smtClean="0"/>
              <a:t>Before moving to the next slide that has examples of contextually relevant problems, focus participants on the third bullet on the slide and ask for one or two volunteers to give examples of how the CCS-Math standards can be supported and connected to the standards from other content areas in order for students to see and apply mathematics outside of their typical math lesson time. </a:t>
            </a:r>
            <a:endParaRPr lang="en-US" dirty="0" smtClean="0"/>
          </a:p>
        </p:txBody>
      </p:sp>
      <p:sp>
        <p:nvSpPr>
          <p:cNvPr id="139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DEEBDC-6C7C-4611-BAED-0831A32EE61B}" type="slidenum">
              <a:rPr lang="en-US">
                <a:latin typeface="Arial" pitchFamily="34" charset="0"/>
              </a:rPr>
              <a:pPr/>
              <a:t>10</a:t>
            </a:fld>
            <a:endParaRPr lang="en-US" dirty="0">
              <a:latin typeface="Arial" pitchFamily="34" charset="0"/>
            </a:endParaRPr>
          </a:p>
        </p:txBody>
      </p:sp>
      <p:sp>
        <p:nvSpPr>
          <p:cNvPr id="13926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5B29E4E7-2CBB-40DA-9F47-79628AF82323}" type="datetime1">
              <a:rPr lang="en-US">
                <a:latin typeface="Arial" pitchFamily="34" charset="0"/>
              </a:rPr>
              <a:pPr/>
              <a:t>8/7/2014</a:t>
            </a:fld>
            <a:endParaRPr lang="en-US" dirty="0">
              <a:latin typeface="Arial" pitchFamily="34" charset="0"/>
            </a:endParaRPr>
          </a:p>
        </p:txBody>
      </p:sp>
      <p:sp>
        <p:nvSpPr>
          <p:cNvPr id="13927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latin typeface="Arial" pitchFamily="34" charset="0"/>
              </a:rPr>
              <a:t>www.publicconsultinggroup.com</a:t>
            </a:r>
          </a:p>
        </p:txBody>
      </p:sp>
      <p:sp>
        <p:nvSpPr>
          <p:cNvPr id="139271" name="Header Placeholder 6"/>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latin typeface="Arial" pitchFamily="34" charset="0"/>
              </a:rPr>
              <a:t>Public Consulting Group</a:t>
            </a:r>
          </a:p>
        </p:txBody>
      </p:sp>
    </p:spTree>
    <p:extLst>
      <p:ext uri="{BB962C8B-B14F-4D97-AF65-F5344CB8AC3E}">
        <p14:creationId xmlns:p14="http://schemas.microsoft.com/office/powerpoint/2010/main" val="2707799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wrap="square" numCol="1" anchor="t" anchorCtr="0" compatLnSpc="1">
            <a:prstTxWarp prst="textNoShape">
              <a:avLst/>
            </a:prstTxWarp>
          </a:bodyPr>
          <a:lstStyle/>
          <a:p>
            <a:pPr lvl="0">
              <a:spcBef>
                <a:spcPts val="600"/>
              </a:spcBef>
            </a:pPr>
            <a:r>
              <a:rPr lang="en-US" sz="1200" dirty="0" smtClean="0"/>
              <a:t>Review</a:t>
            </a:r>
            <a:r>
              <a:rPr lang="en-US" sz="1200" baseline="0" dirty="0" smtClean="0"/>
              <a:t> the second bulleted objective: </a:t>
            </a:r>
            <a:r>
              <a:rPr lang="en-US" sz="1200" dirty="0" smtClean="0"/>
              <a:t>Analyzed the progression</a:t>
            </a:r>
            <a:r>
              <a:rPr lang="en-US" sz="1200" baseline="0" dirty="0" smtClean="0"/>
              <a:t> of topics in the content standards both within and across grade levels. Remind participants that they completed the card sorting activity in order to see the vertical and horizontal connections between and within standards and domains. Use slides 12 and 13 to refocus participants on the overall distribution and progressions of the content standards.</a:t>
            </a:r>
            <a:endParaRPr lang="en-US" sz="1200" dirty="0" smtClean="0"/>
          </a:p>
        </p:txBody>
      </p:sp>
      <p:sp>
        <p:nvSpPr>
          <p:cNvPr id="132100"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32101"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C83D457D-9BE6-4D73-A44D-1308AD5B53F0}" type="datetime1">
              <a:rPr lang="en-US">
                <a:solidFill>
                  <a:prstClr val="black"/>
                </a:solidFill>
                <a:latin typeface="Arial" pitchFamily="34" charset="0"/>
              </a:rPr>
              <a:pPr/>
              <a:t>8/7/2014</a:t>
            </a:fld>
            <a:endParaRPr lang="en-US" dirty="0">
              <a:solidFill>
                <a:prstClr val="black"/>
              </a:solidFill>
              <a:latin typeface="Arial" pitchFamily="34" charset="0"/>
            </a:endParaRPr>
          </a:p>
        </p:txBody>
      </p:sp>
      <p:sp>
        <p:nvSpPr>
          <p:cNvPr id="13210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32103"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5478F79-E2DF-4D7B-8363-DB71134D1661}" type="slidenum">
              <a:rPr lang="en-US">
                <a:solidFill>
                  <a:prstClr val="black"/>
                </a:solidFill>
                <a:latin typeface="Arial" pitchFamily="34" charset="0"/>
              </a:rPr>
              <a:pPr/>
              <a:t>11</a:t>
            </a:fld>
            <a:endParaRPr lang="en-US" dirty="0">
              <a:solidFill>
                <a:prstClr val="black"/>
              </a:solidFill>
              <a:latin typeface="Arial" pitchFamily="34" charset="0"/>
            </a:endParaRPr>
          </a:p>
        </p:txBody>
      </p:sp>
    </p:spTree>
    <p:extLst>
      <p:ext uri="{BB962C8B-B14F-4D97-AF65-F5344CB8AC3E}">
        <p14:creationId xmlns:p14="http://schemas.microsoft.com/office/powerpoint/2010/main" val="3947019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Domain Distribution</a:t>
            </a:r>
          </a:p>
          <a:p>
            <a:pPr>
              <a:spcBef>
                <a:spcPct val="0"/>
              </a:spcBef>
            </a:pPr>
            <a:r>
              <a:rPr lang="en-US" dirty="0" smtClean="0"/>
              <a:t>Remind participants</a:t>
            </a:r>
            <a:r>
              <a:rPr lang="en-US" baseline="0" dirty="0" smtClean="0"/>
              <a:t> that when students are developmentally ready and have a solid foundation in Number and Operations in Base Ten, Number and Operations – Fractions is layered on beginning in third grade. In high school, there are five “conceptual categories.” In the background of these is the Modeling conceptual category, modeling standards appear throughout the high school standards and are indicated by a star symbol (</a:t>
            </a:r>
            <a:r>
              <a:rPr lang="en-US" baseline="0" dirty="0" smtClean="0">
                <a:latin typeface="Zapf Dingbats"/>
                <a:ea typeface="Zapf Dingbats"/>
                <a:cs typeface="Zapf Dingbats"/>
                <a:sym typeface="Zapf Dingbats"/>
              </a:rPr>
              <a:t>★)</a:t>
            </a:r>
            <a:r>
              <a:rPr lang="en-US" baseline="0" dirty="0" smtClean="0"/>
              <a:t>. Each conceptual category is broken up into 4–6 domains. </a:t>
            </a:r>
          </a:p>
          <a:p>
            <a:pPr>
              <a:spcBef>
                <a:spcPct val="0"/>
              </a:spcBef>
            </a:pPr>
            <a:endParaRPr lang="en-US" baseline="0"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US" baseline="0" dirty="0" smtClean="0"/>
              <a:t>Transition to the next slide by reminding participants that the domains and conceptual categories were determined based on a very specific and coherent roadmap for learning called a progression.</a:t>
            </a:r>
            <a:endParaRPr lang="en-US" dirty="0" smtClean="0"/>
          </a:p>
        </p:txBody>
      </p:sp>
      <p:sp>
        <p:nvSpPr>
          <p:cNvPr id="139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DEEBDC-6C7C-4611-BAED-0831A32EE61B}" type="slidenum">
              <a:rPr lang="en-US">
                <a:latin typeface="Arial" pitchFamily="34" charset="0"/>
              </a:rPr>
              <a:pPr/>
              <a:t>12</a:t>
            </a:fld>
            <a:endParaRPr lang="en-US" dirty="0">
              <a:latin typeface="Arial" pitchFamily="34" charset="0"/>
            </a:endParaRPr>
          </a:p>
        </p:txBody>
      </p:sp>
      <p:sp>
        <p:nvSpPr>
          <p:cNvPr id="13926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5B29E4E7-2CBB-40DA-9F47-79628AF82323}" type="datetime1">
              <a:rPr lang="en-US">
                <a:latin typeface="Arial" pitchFamily="34" charset="0"/>
              </a:rPr>
              <a:pPr/>
              <a:t>8/7/2014</a:t>
            </a:fld>
            <a:endParaRPr lang="en-US" dirty="0">
              <a:latin typeface="Arial" pitchFamily="34" charset="0"/>
            </a:endParaRPr>
          </a:p>
        </p:txBody>
      </p:sp>
      <p:sp>
        <p:nvSpPr>
          <p:cNvPr id="13927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latin typeface="Arial" pitchFamily="34" charset="0"/>
              </a:rPr>
              <a:t>www.publicconsultinggroup.com</a:t>
            </a:r>
          </a:p>
        </p:txBody>
      </p:sp>
      <p:sp>
        <p:nvSpPr>
          <p:cNvPr id="139271" name="Header Placeholder 6"/>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latin typeface="Arial" pitchFamily="34" charset="0"/>
              </a:rPr>
              <a:t>Public Consulting Group</a:t>
            </a:r>
          </a:p>
        </p:txBody>
      </p:sp>
    </p:spTree>
    <p:extLst>
      <p:ext uri="{BB962C8B-B14F-4D97-AF65-F5344CB8AC3E}">
        <p14:creationId xmlns:p14="http://schemas.microsoft.com/office/powerpoint/2010/main" val="709684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Domain Progression</a:t>
            </a:r>
          </a:p>
          <a:p>
            <a:r>
              <a:rPr lang="en-US" dirty="0" smtClean="0"/>
              <a:t>Remind participants</a:t>
            </a:r>
            <a:r>
              <a:rPr lang="en-US" baseline="0" dirty="0" smtClean="0"/>
              <a:t> </a:t>
            </a:r>
            <a:r>
              <a:rPr lang="en-US" dirty="0" smtClean="0"/>
              <a:t>that the domains</a:t>
            </a:r>
            <a:r>
              <a:rPr lang="en-US" baseline="0" dirty="0" smtClean="0"/>
              <a:t> were written so concepts build on each other grade after grade so that, in this particular progression, there is a clear pathway to high school Algebra. </a:t>
            </a:r>
          </a:p>
          <a:p>
            <a:endParaRPr lang="en-US" baseline="0" dirty="0" smtClean="0"/>
          </a:p>
          <a:p>
            <a:r>
              <a:rPr lang="en-US" baseline="0" dirty="0" smtClean="0"/>
              <a:t>More information about specific domain progressions can be found at the Common Core Tools Website: http://commoncoretools.me/category/progressions/. Have participants make a note of this resource. </a:t>
            </a:r>
            <a:endParaRPr lang="en-US" dirty="0" smtClean="0"/>
          </a:p>
          <a:p>
            <a:endParaRPr lang="en-US" b="1" dirty="0" smtClean="0"/>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13</a:t>
            </a:fld>
            <a:endParaRPr lang="en-US" dirty="0"/>
          </a:p>
        </p:txBody>
      </p:sp>
    </p:spTree>
    <p:extLst>
      <p:ext uri="{BB962C8B-B14F-4D97-AF65-F5344CB8AC3E}">
        <p14:creationId xmlns:p14="http://schemas.microsoft.com/office/powerpoint/2010/main" val="2958122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image" Target="../media/image4.png"/><Relationship Id="rId4" Type="http://schemas.openxmlformats.org/officeDocument/2006/relationships/slideLayout" Target="../slideLayouts/slideLayout15.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2965705" y="6071616"/>
            <a:ext cx="3293536" cy="461665"/>
          </a:xfrm>
          <a:prstGeom prst="rect">
            <a:avLst/>
          </a:prstGeom>
          <a:noFill/>
        </p:spPr>
        <p:txBody>
          <a:bodyPr wrap="square" rtlCol="0">
            <a:spAutoFit/>
          </a:bodyPr>
          <a:lstStyle/>
          <a:p>
            <a:pPr algn="ctr"/>
            <a:r>
              <a:rPr lang="en-US" sz="2400" dirty="0" smtClean="0">
                <a:solidFill>
                  <a:schemeClr val="bg1"/>
                </a:solidFill>
              </a:rPr>
              <a:t>Section 1</a:t>
            </a:r>
            <a:endParaRPr lang="en-US" sz="24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commoncoretools.me/category/progressio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6–12: </a:t>
            </a:r>
          </a:p>
          <a:p>
            <a:r>
              <a:rPr lang="en-US" i="0" dirty="0" smtClean="0">
                <a:solidFill>
                  <a:schemeClr val="tx2"/>
                </a:solidFill>
              </a:rPr>
              <a:t>Focus on Teaching and Learning</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a:xfrm>
            <a:off x="381000" y="180313"/>
            <a:ext cx="8382000" cy="1049972"/>
          </a:xfrm>
        </p:spPr>
        <p:txBody>
          <a:bodyPr>
            <a:normAutofit/>
          </a:bodyPr>
          <a:lstStyle/>
          <a:p>
            <a:r>
              <a:rPr lang="en-US" dirty="0" smtClean="0"/>
              <a:t>Module 2 Review</a:t>
            </a:r>
          </a:p>
        </p:txBody>
      </p:sp>
      <p:sp>
        <p:nvSpPr>
          <p:cNvPr id="19459" name="Content Placeholder 1"/>
          <p:cNvSpPr>
            <a:spLocks noGrp="1"/>
          </p:cNvSpPr>
          <p:nvPr>
            <p:ph type="body" sz="quarter" idx="10"/>
          </p:nvPr>
        </p:nvSpPr>
        <p:spPr>
          <a:xfrm>
            <a:off x="381000" y="1144988"/>
            <a:ext cx="8382000" cy="4139595"/>
          </a:xfrm>
        </p:spPr>
        <p:txBody>
          <a:bodyPr/>
          <a:lstStyle/>
          <a:p>
            <a:pPr>
              <a:spcBef>
                <a:spcPts val="600"/>
              </a:spcBef>
            </a:pPr>
            <a:r>
              <a:rPr lang="en-US" sz="3600" dirty="0" smtClean="0"/>
              <a:t>In Module 2 you:</a:t>
            </a:r>
          </a:p>
          <a:p>
            <a:pPr lvl="1">
              <a:spcBef>
                <a:spcPts val="600"/>
              </a:spcBef>
              <a:spcAft>
                <a:spcPts val="600"/>
              </a:spcAft>
            </a:pPr>
            <a:r>
              <a:rPr lang="en-US" dirty="0" smtClean="0">
                <a:solidFill>
                  <a:schemeClr val="bg1">
                    <a:lumMod val="50000"/>
                  </a:schemeClr>
                </a:solidFill>
              </a:rPr>
              <a:t>Examined the implications of the language of the content standards for teaching and learning. </a:t>
            </a:r>
          </a:p>
          <a:p>
            <a:pPr lvl="1">
              <a:spcBef>
                <a:spcPts val="600"/>
              </a:spcBef>
              <a:spcAft>
                <a:spcPts val="600"/>
              </a:spcAft>
            </a:pPr>
            <a:r>
              <a:rPr lang="en-US" dirty="0" smtClean="0">
                <a:solidFill>
                  <a:schemeClr val="bg1">
                    <a:lumMod val="50000"/>
                  </a:schemeClr>
                </a:solidFill>
              </a:rPr>
              <a:t>Analyzed the progression of topics in the content standards both within and across grade levels. </a:t>
            </a:r>
          </a:p>
          <a:p>
            <a:pPr lvl="1">
              <a:spcBef>
                <a:spcPts val="600"/>
              </a:spcBef>
              <a:spcAft>
                <a:spcPts val="600"/>
              </a:spcAft>
            </a:pPr>
            <a:r>
              <a:rPr lang="en-US" dirty="0" smtClean="0"/>
              <a:t>Identified  and modified CCS-aligned tasks that combine both the content and practice standards. </a:t>
            </a:r>
          </a:p>
          <a:p>
            <a:pPr lvl="1">
              <a:spcBef>
                <a:spcPts val="600"/>
              </a:spcBef>
              <a:spcAft>
                <a:spcPts val="600"/>
              </a:spcAft>
            </a:pPr>
            <a:r>
              <a:rPr lang="en-US" dirty="0" smtClean="0">
                <a:solidFill>
                  <a:schemeClr val="bg1">
                    <a:lumMod val="50000"/>
                  </a:schemeClr>
                </a:solidFill>
              </a:rPr>
              <a:t>Explored strategies for supporting teachers as they make changes to their classroom practices</a:t>
            </a:r>
            <a:r>
              <a:rPr lang="en-US" dirty="0" smtClean="0">
                <a:solidFill>
                  <a:schemeClr val="bg1">
                    <a:lumMod val="65000"/>
                  </a:schemeClr>
                </a:solidFill>
              </a:rPr>
              <a:t>.</a:t>
            </a:r>
            <a:endParaRPr lang="en-US" sz="2600" dirty="0" smtClean="0"/>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AD8D4AF1-7CC8-4517-894C-95FE2C0637D7}" type="slidenum">
              <a:rPr lang="en-US" smtClean="0"/>
              <a:pPr/>
              <a:t>14</a:t>
            </a:fld>
            <a:endParaRPr lang="en-US" dirty="0"/>
          </a:p>
        </p:txBody>
      </p:sp>
    </p:spTree>
    <p:extLst>
      <p:ext uri="{BB962C8B-B14F-4D97-AF65-F5344CB8AC3E}">
        <p14:creationId xmlns:p14="http://schemas.microsoft.com/office/powerpoint/2010/main" val="780938532"/>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827088"/>
            <a:ext cx="8153400" cy="3656386"/>
          </a:xfrm>
        </p:spPr>
        <p:txBody>
          <a:bodyPr/>
          <a:lstStyle/>
          <a:p>
            <a:pPr algn="ctr">
              <a:buNone/>
            </a:pPr>
            <a:r>
              <a:rPr lang="en-US" sz="4400" dirty="0" smtClean="0">
                <a:latin typeface="+mj-lt"/>
              </a:rPr>
              <a:t>Scaffolding</a:t>
            </a:r>
          </a:p>
          <a:p>
            <a:pPr algn="ctr">
              <a:buNone/>
            </a:pPr>
            <a:r>
              <a:rPr lang="en-US" sz="4400" dirty="0" smtClean="0">
                <a:latin typeface="+mj-lt"/>
              </a:rPr>
              <a:t>Open Questions</a:t>
            </a:r>
          </a:p>
          <a:p>
            <a:pPr algn="ctr">
              <a:buNone/>
            </a:pPr>
            <a:r>
              <a:rPr lang="en-US" sz="4400" dirty="0" smtClean="0">
                <a:latin typeface="+mj-lt"/>
              </a:rPr>
              <a:t>Parallel Tasks</a:t>
            </a:r>
          </a:p>
          <a:p>
            <a:pPr algn="ctr">
              <a:buNone/>
            </a:pPr>
            <a:r>
              <a:rPr lang="en-US" sz="4400" dirty="0" smtClean="0">
                <a:latin typeface="+mj-lt"/>
              </a:rPr>
              <a:t>C-R-A</a:t>
            </a:r>
          </a:p>
          <a:p>
            <a:pPr algn="ctr">
              <a:buNone/>
            </a:pPr>
            <a:r>
              <a:rPr lang="en-US" sz="4800" dirty="0" smtClean="0">
                <a:latin typeface="+mj-lt"/>
              </a:rPr>
              <a:t> </a:t>
            </a:r>
          </a:p>
        </p:txBody>
      </p:sp>
      <p:sp>
        <p:nvSpPr>
          <p:cNvPr id="3" name="Title 2"/>
          <p:cNvSpPr>
            <a:spLocks noGrp="1"/>
          </p:cNvSpPr>
          <p:nvPr>
            <p:ph type="title"/>
          </p:nvPr>
        </p:nvSpPr>
        <p:spPr/>
        <p:txBody>
          <a:bodyPr>
            <a:normAutofit fontScale="90000"/>
          </a:bodyPr>
          <a:lstStyle/>
          <a:p>
            <a:r>
              <a:rPr lang="en-US" dirty="0"/>
              <a:t>Strategies for Differentiating  Cognitively Rigorous Tasks</a:t>
            </a:r>
          </a:p>
        </p:txBody>
      </p:sp>
      <p:sp>
        <p:nvSpPr>
          <p:cNvPr id="4" name="Slide Number Placeholder 3"/>
          <p:cNvSpPr>
            <a:spLocks noGrp="1"/>
          </p:cNvSpPr>
          <p:nvPr>
            <p:ph type="sldNum" sz="quarter" idx="11"/>
          </p:nvPr>
        </p:nvSpPr>
        <p:spPr/>
        <p:txBody>
          <a:bodyPr/>
          <a:lstStyle/>
          <a:p>
            <a:pPr>
              <a:defRPr/>
            </a:pPr>
            <a:fld id="{C764B1F6-F012-4E8E-B53D-F4E04D8AE6B5}" type="slidenum">
              <a:rPr lang="en-US" smtClean="0"/>
              <a:pPr>
                <a:defRPr/>
              </a:pPr>
              <a:t>15</a:t>
            </a:fld>
            <a:endParaRPr lang="en-US" dirty="0"/>
          </a:p>
        </p:txBody>
      </p:sp>
      <p:sp>
        <p:nvSpPr>
          <p:cNvPr id="6" name="Footer Placeholder 5"/>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7495" y="946673"/>
            <a:ext cx="8153400" cy="1391150"/>
          </a:xfrm>
        </p:spPr>
        <p:txBody>
          <a:bodyPr/>
          <a:lstStyle/>
          <a:p>
            <a:r>
              <a:rPr lang="en-US" dirty="0" smtClean="0"/>
              <a:t>Illustrative Mathematics</a:t>
            </a:r>
          </a:p>
          <a:p>
            <a:pPr marL="548640" indent="-731520">
              <a:buNone/>
            </a:pPr>
            <a:r>
              <a:rPr lang="en-US" sz="2800" dirty="0" smtClean="0">
                <a:solidFill>
                  <a:srgbClr val="0000FF"/>
                </a:solidFill>
              </a:rPr>
              <a:t>     </a:t>
            </a:r>
            <a:r>
              <a:rPr lang="en-US" sz="2800" u="sng" dirty="0" smtClean="0">
                <a:solidFill>
                  <a:srgbClr val="0000FF"/>
                </a:solidFill>
              </a:rPr>
              <a:t>http</a:t>
            </a:r>
            <a:r>
              <a:rPr lang="en-US" sz="2800" u="sng" dirty="0">
                <a:solidFill>
                  <a:srgbClr val="0000FF"/>
                </a:solidFill>
              </a:rPr>
              <a:t>://www.illustrativemathematics.org/</a:t>
            </a:r>
          </a:p>
          <a:p>
            <a:pPr>
              <a:buNone/>
            </a:pPr>
            <a:r>
              <a:rPr lang="en-US" sz="2800" dirty="0" smtClean="0"/>
              <a:t> </a:t>
            </a:r>
            <a:endParaRPr lang="en-US" sz="2800" dirty="0"/>
          </a:p>
        </p:txBody>
      </p:sp>
      <p:sp>
        <p:nvSpPr>
          <p:cNvPr id="3" name="Title 2"/>
          <p:cNvSpPr>
            <a:spLocks noGrp="1"/>
          </p:cNvSpPr>
          <p:nvPr>
            <p:ph type="title"/>
          </p:nvPr>
        </p:nvSpPr>
        <p:spPr/>
        <p:txBody>
          <a:bodyPr/>
          <a:lstStyle/>
          <a:p>
            <a:r>
              <a:rPr lang="en-US" dirty="0" smtClean="0"/>
              <a:t>Resources for Finding Tasks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16</a:t>
            </a:fld>
            <a:endParaRPr lang="en-US" dirty="0"/>
          </a:p>
        </p:txBody>
      </p:sp>
      <p:sp>
        <p:nvSpPr>
          <p:cNvPr id="6" name="Content Placeholder 1"/>
          <p:cNvSpPr txBox="1">
            <a:spLocks/>
          </p:cNvSpPr>
          <p:nvPr/>
        </p:nvSpPr>
        <p:spPr>
          <a:xfrm>
            <a:off x="344661" y="2115758"/>
            <a:ext cx="8153400" cy="1458861"/>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3"/>
              </a:buBlip>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Achieve the Core</a:t>
            </a:r>
          </a:p>
          <a:p>
            <a:pPr marL="396875" lvl="0" indent="-396875" defTabSz="914363">
              <a:lnSpc>
                <a:spcPct val="90000"/>
              </a:lnSpc>
              <a:spcBef>
                <a:spcPct val="20000"/>
              </a:spcBef>
            </a:pPr>
            <a:r>
              <a:rPr lang="en-US" sz="2800" dirty="0" smtClean="0"/>
              <a:t>	</a:t>
            </a:r>
            <a:r>
              <a:rPr lang="en-US" sz="2800" u="sng" dirty="0" smtClean="0">
                <a:solidFill>
                  <a:srgbClr val="0000FF"/>
                </a:solidFill>
              </a:rPr>
              <a:t>http://achievethecore.org/</a:t>
            </a:r>
            <a:endParaRPr kumimoji="0" lang="en-US" sz="2800" b="0" i="0" u="sng" strike="noStrike" kern="1200" cap="none" spc="0" normalizeH="0" baseline="0" noProof="0" dirty="0" smtClean="0">
              <a:ln>
                <a:noFill/>
              </a:ln>
              <a:solidFill>
                <a:srgbClr val="0000FF"/>
              </a:solidFill>
              <a:effectLst/>
              <a:uLnTx/>
              <a:uFillTx/>
            </a:endParaRPr>
          </a:p>
          <a:p>
            <a:pPr marL="396875" marR="0" lvl="0" indent="-396875" algn="l" defTabSz="914363" rtl="0" eaLnBrk="1" fontAlgn="auto" latinLnBrk="0" hangingPunct="1">
              <a:lnSpc>
                <a:spcPct val="90000"/>
              </a:lnSpc>
              <a:spcBef>
                <a:spcPct val="20000"/>
              </a:spcBef>
              <a:spcAft>
                <a:spcPts val="0"/>
              </a:spcAft>
              <a:buClrTx/>
              <a:buSzTx/>
              <a:buFontTx/>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Content Placeholder 1"/>
          <p:cNvSpPr txBox="1">
            <a:spLocks/>
          </p:cNvSpPr>
          <p:nvPr/>
        </p:nvSpPr>
        <p:spPr>
          <a:xfrm>
            <a:off x="303733" y="3225324"/>
            <a:ext cx="8153400" cy="1458861"/>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3"/>
              </a:buBlip>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Smarter</a:t>
            </a:r>
            <a:r>
              <a:rPr kumimoji="0" lang="en-US" sz="3200" b="0" i="0" u="none" strike="noStrike" kern="1200" cap="none" spc="0" normalizeH="0" noProof="0" dirty="0" smtClean="0">
                <a:ln>
                  <a:noFill/>
                </a:ln>
                <a:solidFill>
                  <a:schemeClr val="tx1"/>
                </a:solidFill>
                <a:effectLst/>
                <a:uLnTx/>
                <a:uFillTx/>
                <a:latin typeface="+mn-lt"/>
                <a:ea typeface="+mn-ea"/>
                <a:cs typeface="+mn-cs"/>
              </a:rPr>
              <a:t> Balanced</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96875" lvl="0" indent="-396875" defTabSz="914363">
              <a:lnSpc>
                <a:spcPct val="90000"/>
              </a:lnSpc>
              <a:spcBef>
                <a:spcPct val="20000"/>
              </a:spcBef>
            </a:pPr>
            <a:r>
              <a:rPr lang="en-US" sz="2800" dirty="0" smtClean="0"/>
              <a:t>	</a:t>
            </a:r>
            <a:r>
              <a:rPr lang="en-US" sz="2800" u="sng" dirty="0" smtClean="0">
                <a:solidFill>
                  <a:srgbClr val="0000FF"/>
                </a:solidFill>
              </a:rPr>
              <a:t>http</a:t>
            </a:r>
            <a:r>
              <a:rPr lang="en-US" sz="2800" u="sng" dirty="0">
                <a:solidFill>
                  <a:srgbClr val="0000FF"/>
                </a:solidFill>
              </a:rPr>
              <a:t>://smarterbalanced.org/</a:t>
            </a:r>
          </a:p>
          <a:p>
            <a:pPr marL="396875" marR="0" lvl="0" indent="-396875" algn="l" defTabSz="914363" rtl="0" eaLnBrk="1" fontAlgn="auto" latinLnBrk="0" hangingPunct="1">
              <a:lnSpc>
                <a:spcPct val="90000"/>
              </a:lnSpc>
              <a:spcBef>
                <a:spcPct val="20000"/>
              </a:spcBef>
              <a:spcAft>
                <a:spcPts val="0"/>
              </a:spcAft>
              <a:buClrTx/>
              <a:buSzTx/>
              <a:buFontTx/>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Content Placeholder 1"/>
          <p:cNvSpPr txBox="1">
            <a:spLocks/>
          </p:cNvSpPr>
          <p:nvPr/>
        </p:nvSpPr>
        <p:spPr>
          <a:xfrm>
            <a:off x="254427" y="4453489"/>
            <a:ext cx="8153400" cy="2068259"/>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3"/>
              </a:buBlip>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Mathematics Assessment Project</a:t>
            </a:r>
          </a:p>
          <a:p>
            <a:pPr marL="396875" lvl="0" indent="-396875" defTabSz="914363">
              <a:lnSpc>
                <a:spcPct val="90000"/>
              </a:lnSpc>
              <a:spcBef>
                <a:spcPct val="20000"/>
              </a:spcBef>
            </a:pPr>
            <a:r>
              <a:rPr lang="en-US" sz="2800" dirty="0" smtClean="0"/>
              <a:t>	</a:t>
            </a:r>
            <a:r>
              <a:rPr lang="en-US" sz="2800" u="sng" dirty="0" smtClean="0">
                <a:solidFill>
                  <a:srgbClr val="0000FF"/>
                </a:solidFill>
              </a:rPr>
              <a:t>http</a:t>
            </a:r>
            <a:r>
              <a:rPr lang="en-US" sz="2800" u="sng" dirty="0">
                <a:solidFill>
                  <a:srgbClr val="0000FF"/>
                </a:solidFill>
              </a:rPr>
              <a:t>://map.mathshell.org/materials/index.php</a:t>
            </a:r>
          </a:p>
          <a:p>
            <a:pPr marL="396875" lvl="0" indent="-396875" defTabSz="914363">
              <a:lnSpc>
                <a:spcPct val="90000"/>
              </a:lnSpc>
              <a:spcBef>
                <a:spcPct val="20000"/>
              </a:spcBef>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a:xfrm>
            <a:off x="381000" y="180313"/>
            <a:ext cx="8382000" cy="1049972"/>
          </a:xfrm>
        </p:spPr>
        <p:txBody>
          <a:bodyPr>
            <a:normAutofit/>
          </a:bodyPr>
          <a:lstStyle/>
          <a:p>
            <a:r>
              <a:rPr lang="en-US" dirty="0" smtClean="0"/>
              <a:t>Module 2 Review</a:t>
            </a:r>
          </a:p>
        </p:txBody>
      </p:sp>
      <p:sp>
        <p:nvSpPr>
          <p:cNvPr id="19459" name="Content Placeholder 1"/>
          <p:cNvSpPr>
            <a:spLocks noGrp="1"/>
          </p:cNvSpPr>
          <p:nvPr>
            <p:ph type="body" sz="quarter" idx="10"/>
          </p:nvPr>
        </p:nvSpPr>
        <p:spPr>
          <a:xfrm>
            <a:off x="381000" y="984568"/>
            <a:ext cx="8382000" cy="4139595"/>
          </a:xfrm>
        </p:spPr>
        <p:txBody>
          <a:bodyPr/>
          <a:lstStyle/>
          <a:p>
            <a:pPr>
              <a:spcBef>
                <a:spcPts val="600"/>
              </a:spcBef>
            </a:pPr>
            <a:r>
              <a:rPr lang="en-US" sz="3600" dirty="0" smtClean="0"/>
              <a:t>In Module 2 you:</a:t>
            </a:r>
          </a:p>
          <a:p>
            <a:pPr lvl="1">
              <a:spcBef>
                <a:spcPts val="600"/>
              </a:spcBef>
              <a:spcAft>
                <a:spcPts val="600"/>
              </a:spcAft>
            </a:pPr>
            <a:r>
              <a:rPr lang="en-US" dirty="0" smtClean="0">
                <a:solidFill>
                  <a:schemeClr val="bg1">
                    <a:lumMod val="50000"/>
                  </a:schemeClr>
                </a:solidFill>
              </a:rPr>
              <a:t>Examined the implications of the language of the content standards for teaching and learning. </a:t>
            </a:r>
          </a:p>
          <a:p>
            <a:pPr lvl="1">
              <a:spcBef>
                <a:spcPts val="600"/>
              </a:spcBef>
              <a:spcAft>
                <a:spcPts val="600"/>
              </a:spcAft>
            </a:pPr>
            <a:r>
              <a:rPr lang="en-US" dirty="0" smtClean="0">
                <a:solidFill>
                  <a:schemeClr val="bg1">
                    <a:lumMod val="50000"/>
                  </a:schemeClr>
                </a:solidFill>
              </a:rPr>
              <a:t>Analyzed the progression of topics in the content standards both within and across grade levels. </a:t>
            </a:r>
          </a:p>
          <a:p>
            <a:pPr lvl="1">
              <a:spcBef>
                <a:spcPts val="600"/>
              </a:spcBef>
              <a:spcAft>
                <a:spcPts val="600"/>
              </a:spcAft>
            </a:pPr>
            <a:r>
              <a:rPr lang="en-US" dirty="0" smtClean="0">
                <a:solidFill>
                  <a:schemeClr val="bg1">
                    <a:lumMod val="50000"/>
                  </a:schemeClr>
                </a:solidFill>
              </a:rPr>
              <a:t>Identified  and modified CCS-aligned tasks that combine both the content and practice standards. </a:t>
            </a:r>
          </a:p>
          <a:p>
            <a:pPr lvl="1">
              <a:spcBef>
                <a:spcPts val="600"/>
              </a:spcBef>
              <a:spcAft>
                <a:spcPts val="600"/>
              </a:spcAft>
            </a:pPr>
            <a:r>
              <a:rPr lang="en-US" dirty="0" smtClean="0"/>
              <a:t>Explored strategies for supporting teachers as they make changes to their classroom practices. </a:t>
            </a:r>
            <a:endParaRPr lang="en-US" sz="2600" dirty="0" smtClean="0"/>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AD8D4AF1-7CC8-4517-894C-95FE2C0637D7}" type="slidenum">
              <a:rPr lang="en-US" smtClean="0"/>
              <a:pPr/>
              <a:t>17</a:t>
            </a:fld>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tle 1"/>
          <p:cNvSpPr>
            <a:spLocks noGrp="1"/>
          </p:cNvSpPr>
          <p:nvPr>
            <p:ph type="title"/>
          </p:nvPr>
        </p:nvSpPr>
        <p:spPr/>
        <p:txBody>
          <a:bodyPr/>
          <a:lstStyle/>
          <a:p>
            <a:r>
              <a:rPr lang="en-US" dirty="0"/>
              <a:t> </a:t>
            </a:r>
            <a:r>
              <a:rPr lang="en-US" sz="4000" dirty="0"/>
              <a:t>A New Spin on Old Strategies</a:t>
            </a:r>
            <a:endParaRPr sz="4000" dirty="0"/>
          </a:p>
        </p:txBody>
      </p:sp>
      <p:sp>
        <p:nvSpPr>
          <p:cNvPr id="10" name="Slide Number Placeholder 5"/>
          <p:cNvSpPr>
            <a:spLocks noGrp="1"/>
          </p:cNvSpPr>
          <p:nvPr>
            <p:ph type="sldNum" sz="quarter" idx="12"/>
          </p:nvPr>
        </p:nvSpPr>
        <p:spPr/>
        <p:txBody>
          <a:bodyPr/>
          <a:lstStyle>
            <a:lvl1pPr>
              <a:defRPr/>
            </a:lvl1pPr>
          </a:lstStyle>
          <a:p>
            <a:pPr>
              <a:defRPr/>
            </a:pPr>
            <a:fld id="{D88B8E49-E3D5-4FA1-B12B-A3E242820753}" type="slidenum">
              <a:rPr lang="en-US"/>
              <a:pPr>
                <a:defRPr/>
              </a:pPr>
              <a:t>18</a:t>
            </a:fld>
            <a:endParaRPr lang="en-US" dirty="0"/>
          </a:p>
        </p:txBody>
      </p:sp>
      <p:sp>
        <p:nvSpPr>
          <p:cNvPr id="11" name="TextBox 10"/>
          <p:cNvSpPr txBox="1"/>
          <p:nvPr/>
        </p:nvSpPr>
        <p:spPr>
          <a:xfrm>
            <a:off x="432815" y="935737"/>
            <a:ext cx="6248401" cy="523220"/>
          </a:xfrm>
          <a:prstGeom prst="rect">
            <a:avLst/>
          </a:prstGeom>
          <a:solidFill>
            <a:schemeClr val="accent4"/>
          </a:solidFill>
        </p:spPr>
        <p:txBody>
          <a:bodyPr wrap="square" rtlCol="0">
            <a:spAutoFit/>
          </a:bodyPr>
          <a:lstStyle/>
          <a:p>
            <a:r>
              <a:rPr lang="en-US" sz="2800" dirty="0" smtClean="0">
                <a:solidFill>
                  <a:schemeClr val="bg1"/>
                </a:solidFill>
              </a:rPr>
              <a:t>Group 1: Journals</a:t>
            </a:r>
            <a:endParaRPr lang="en-US" dirty="0">
              <a:solidFill>
                <a:schemeClr val="bg1"/>
              </a:solidFill>
            </a:endParaRPr>
          </a:p>
        </p:txBody>
      </p:sp>
      <p:sp>
        <p:nvSpPr>
          <p:cNvPr id="12" name="TextBox 11"/>
          <p:cNvSpPr txBox="1"/>
          <p:nvPr/>
        </p:nvSpPr>
        <p:spPr>
          <a:xfrm>
            <a:off x="421442" y="1614031"/>
            <a:ext cx="6296349" cy="523220"/>
          </a:xfrm>
          <a:prstGeom prst="rect">
            <a:avLst/>
          </a:prstGeom>
          <a:solidFill>
            <a:schemeClr val="accent3"/>
          </a:solidFill>
        </p:spPr>
        <p:txBody>
          <a:bodyPr wrap="square" rtlCol="0">
            <a:spAutoFit/>
          </a:bodyPr>
          <a:lstStyle/>
          <a:p>
            <a:r>
              <a:rPr lang="en-US" sz="2800" dirty="0" smtClean="0">
                <a:solidFill>
                  <a:schemeClr val="bg1"/>
                </a:solidFill>
              </a:rPr>
              <a:t>Group 2: Mathematical Language</a:t>
            </a:r>
            <a:endParaRPr lang="en-US" dirty="0">
              <a:solidFill>
                <a:schemeClr val="bg1"/>
              </a:solidFill>
            </a:endParaRPr>
          </a:p>
        </p:txBody>
      </p:sp>
      <p:sp>
        <p:nvSpPr>
          <p:cNvPr id="13" name="TextBox 12"/>
          <p:cNvSpPr txBox="1"/>
          <p:nvPr/>
        </p:nvSpPr>
        <p:spPr>
          <a:xfrm>
            <a:off x="408432" y="2273808"/>
            <a:ext cx="6284976" cy="523220"/>
          </a:xfrm>
          <a:prstGeom prst="rect">
            <a:avLst/>
          </a:prstGeom>
          <a:solidFill>
            <a:schemeClr val="accent4"/>
          </a:solidFill>
        </p:spPr>
        <p:txBody>
          <a:bodyPr wrap="square" rtlCol="0">
            <a:spAutoFit/>
          </a:bodyPr>
          <a:lstStyle/>
          <a:p>
            <a:r>
              <a:rPr lang="en-US" sz="2800" dirty="0" smtClean="0">
                <a:solidFill>
                  <a:schemeClr val="bg1"/>
                </a:solidFill>
              </a:rPr>
              <a:t>Group 3: Fluency</a:t>
            </a:r>
            <a:endParaRPr lang="en-US" dirty="0">
              <a:solidFill>
                <a:schemeClr val="bg1"/>
              </a:solidFill>
            </a:endParaRPr>
          </a:p>
        </p:txBody>
      </p:sp>
      <p:sp>
        <p:nvSpPr>
          <p:cNvPr id="14" name="TextBox 13"/>
          <p:cNvSpPr txBox="1"/>
          <p:nvPr/>
        </p:nvSpPr>
        <p:spPr>
          <a:xfrm>
            <a:off x="411550" y="2920540"/>
            <a:ext cx="6305108" cy="523220"/>
          </a:xfrm>
          <a:prstGeom prst="rect">
            <a:avLst/>
          </a:prstGeom>
          <a:solidFill>
            <a:schemeClr val="accent3"/>
          </a:solidFill>
        </p:spPr>
        <p:txBody>
          <a:bodyPr wrap="square" rtlCol="0">
            <a:spAutoFit/>
          </a:bodyPr>
          <a:lstStyle/>
          <a:p>
            <a:r>
              <a:rPr lang="en-US" sz="2800" dirty="0" smtClean="0">
                <a:solidFill>
                  <a:schemeClr val="bg1"/>
                </a:solidFill>
              </a:rPr>
              <a:t>Group 4: Group Work &amp; Decision Making</a:t>
            </a:r>
            <a:endParaRPr lang="en-US" dirty="0">
              <a:solidFill>
                <a:schemeClr val="bg1"/>
              </a:solidFill>
            </a:endParaRPr>
          </a:p>
        </p:txBody>
      </p:sp>
      <p:sp>
        <p:nvSpPr>
          <p:cNvPr id="20" name="TextBox 19"/>
          <p:cNvSpPr txBox="1"/>
          <p:nvPr/>
        </p:nvSpPr>
        <p:spPr>
          <a:xfrm>
            <a:off x="336271" y="3710337"/>
            <a:ext cx="8619108" cy="1815882"/>
          </a:xfrm>
          <a:prstGeom prst="rect">
            <a:avLst/>
          </a:prstGeom>
          <a:noFill/>
        </p:spPr>
        <p:txBody>
          <a:bodyPr wrap="square" rtlCol="0">
            <a:spAutoFit/>
          </a:bodyPr>
          <a:lstStyle/>
          <a:p>
            <a:pPr marL="514350" indent="-514350">
              <a:buAutoNum type="arabicPeriod"/>
            </a:pPr>
            <a:r>
              <a:rPr lang="en-US" sz="2800" dirty="0"/>
              <a:t>How can this strategy/resource support the </a:t>
            </a:r>
            <a:r>
              <a:rPr lang="en-US" sz="2800" dirty="0" smtClean="0"/>
              <a:t>CCS-Math </a:t>
            </a:r>
            <a:r>
              <a:rPr lang="en-US" sz="2800" dirty="0"/>
              <a:t>content and practice standards?</a:t>
            </a:r>
          </a:p>
          <a:p>
            <a:pPr marL="514350" indent="-514350">
              <a:buAutoNum type="arabicPeriod"/>
            </a:pPr>
            <a:r>
              <a:rPr lang="en-US" sz="2800" dirty="0"/>
              <a:t>Generate at least one new idea for the use of </a:t>
            </a:r>
            <a:r>
              <a:rPr lang="en-US" sz="2800" dirty="0" smtClean="0"/>
              <a:t/>
            </a:r>
            <a:br>
              <a:rPr lang="en-US" sz="2800" dirty="0" smtClean="0"/>
            </a:br>
            <a:r>
              <a:rPr lang="en-US" sz="2800" dirty="0" smtClean="0"/>
              <a:t>the </a:t>
            </a:r>
            <a:r>
              <a:rPr lang="en-US" sz="2800" dirty="0"/>
              <a:t>strategy/resource with students.  </a:t>
            </a:r>
          </a:p>
        </p:txBody>
      </p:sp>
      <p:sp>
        <p:nvSpPr>
          <p:cNvPr id="3" name="Footer Placeholder 2"/>
          <p:cNvSpPr>
            <a:spLocks noGrp="1"/>
          </p:cNvSpPr>
          <p:nvPr>
            <p:ph type="ftr" sz="quarter" idx="11"/>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697" y="132214"/>
            <a:ext cx="8382000" cy="1049972"/>
          </a:xfrm>
        </p:spPr>
        <p:txBody>
          <a:bodyPr>
            <a:noAutofit/>
          </a:bodyPr>
          <a:lstStyle/>
          <a:p>
            <a:r>
              <a:rPr lang="en-US" sz="4200" dirty="0"/>
              <a:t>Sharing </a:t>
            </a:r>
            <a:r>
              <a:rPr lang="en-US" sz="4200" dirty="0" smtClean="0"/>
              <a:t>Implementing Experiences</a:t>
            </a:r>
            <a:br>
              <a:rPr lang="en-US" sz="4200" dirty="0" smtClean="0"/>
            </a:br>
            <a:endParaRPr lang="en-US" sz="4200" dirty="0"/>
          </a:p>
        </p:txBody>
      </p:sp>
      <p:sp>
        <p:nvSpPr>
          <p:cNvPr id="3" name="Slide Number Placeholder 2"/>
          <p:cNvSpPr>
            <a:spLocks noGrp="1"/>
          </p:cNvSpPr>
          <p:nvPr>
            <p:ph type="sldNum" sz="quarter" idx="12"/>
          </p:nvPr>
        </p:nvSpPr>
        <p:spPr/>
        <p:txBody>
          <a:bodyPr/>
          <a:lstStyle/>
          <a:p>
            <a:pPr>
              <a:defRPr/>
            </a:pPr>
            <a:fld id="{62F2B98C-794A-451C-97A2-11B91958EFD5}" type="slidenum">
              <a:rPr lang="en-US" smtClean="0"/>
              <a:pPr>
                <a:defRPr/>
              </a:pPr>
              <a:t>19</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731870758"/>
              </p:ext>
            </p:extLst>
          </p:nvPr>
        </p:nvGraphicFramePr>
        <p:xfrm>
          <a:off x="228600" y="914401"/>
          <a:ext cx="5181600" cy="4971249"/>
        </p:xfrm>
        <a:graphic>
          <a:graphicData uri="http://schemas.openxmlformats.org/drawingml/2006/table">
            <a:tbl>
              <a:tblPr firstRow="1" bandRow="1">
                <a:tableStyleId>{F5AB1C69-6EDB-4FF4-983F-18BD219EF322}</a:tableStyleId>
              </a:tblPr>
              <a:tblGrid>
                <a:gridCol w="5181600"/>
              </a:tblGrid>
              <a:tr h="429507">
                <a:tc>
                  <a:txBody>
                    <a:bodyPr/>
                    <a:lstStyle/>
                    <a:p>
                      <a:r>
                        <a:rPr lang="en-US" dirty="0" smtClean="0"/>
                        <a:t>Sharing Implementation Experiences</a:t>
                      </a:r>
                      <a:endParaRPr lang="en-US" dirty="0"/>
                    </a:p>
                  </a:txBody>
                  <a:tcPr/>
                </a:tc>
              </a:tr>
              <a:tr h="1932783">
                <a:tc>
                  <a:txBody>
                    <a:bodyPr/>
                    <a:lstStyle/>
                    <a:p>
                      <a:pPr marL="457200" indent="-457200">
                        <a:buFont typeface="+mj-lt"/>
                        <a:buAutoNum type="arabicPeriod"/>
                        <a:defRPr/>
                      </a:pPr>
                      <a:r>
                        <a:rPr lang="en-US" sz="2200" u="none" dirty="0" smtClean="0">
                          <a:latin typeface="+mn-lt"/>
                        </a:rPr>
                        <a:t>Each participant</a:t>
                      </a:r>
                      <a:r>
                        <a:rPr lang="en-US" sz="2200" u="none" baseline="0" dirty="0" smtClean="0">
                          <a:latin typeface="+mn-lt"/>
                        </a:rPr>
                        <a:t> will </a:t>
                      </a:r>
                      <a:r>
                        <a:rPr lang="en-US" sz="2200" u="none" baseline="0" dirty="0" smtClean="0"/>
                        <a:t>discuss with their table grou</a:t>
                      </a:r>
                      <a:r>
                        <a:rPr lang="en-US" sz="2200" i="0" u="none" baseline="0" dirty="0" smtClean="0"/>
                        <a:t>p one Positive Highlight, one Challenge, and one Lesson Learned from their perso</a:t>
                      </a:r>
                      <a:r>
                        <a:rPr lang="en-US" sz="2200" u="none" baseline="0" dirty="0" smtClean="0"/>
                        <a:t>nal implementation of the Content Standards thus far.</a:t>
                      </a:r>
                      <a:endParaRPr lang="en-US" sz="2200" b="1" u="none" dirty="0" smtClean="0">
                        <a:latin typeface="+mn-lt"/>
                      </a:endParaRPr>
                    </a:p>
                  </a:txBody>
                  <a:tcPr/>
                </a:tc>
              </a:tr>
              <a:tr h="1539068">
                <a:tc>
                  <a:txBody>
                    <a:bodyPr/>
                    <a:lstStyle/>
                    <a:p>
                      <a:pPr marL="457200" indent="-457200">
                        <a:buFont typeface="+mj-lt"/>
                        <a:buAutoNum type="arabicPeriod" startAt="2"/>
                      </a:pPr>
                      <a:r>
                        <a:rPr lang="en-US" sz="2200" u="none" baseline="0" dirty="0" smtClean="0"/>
                        <a:t>Each table group will then determine two Positive Highlights, one common Challenge, and one common Lesson Learned that they will present to the larger group.</a:t>
                      </a:r>
                    </a:p>
                  </a:txBody>
                  <a:tcPr/>
                </a:tc>
              </a:tr>
              <a:tr h="841119">
                <a:tc>
                  <a:txBody>
                    <a:bodyPr/>
                    <a:lstStyle/>
                    <a:p>
                      <a:pPr marL="457200" indent="-457200">
                        <a:buFont typeface="+mj-lt"/>
                        <a:buAutoNum type="arabicPeriod" startAt="3"/>
                      </a:pPr>
                      <a:r>
                        <a:rPr lang="en-US" sz="2200" baseline="0" dirty="0" smtClean="0"/>
                        <a:t>Participants will record notes and “</a:t>
                      </a:r>
                      <a:r>
                        <a:rPr lang="en-US" sz="2200" i="0" u="none" baseline="0" dirty="0" smtClean="0"/>
                        <a:t>New Ideas” </a:t>
                      </a:r>
                      <a:r>
                        <a:rPr lang="en-US" sz="2200" u="none" baseline="0" dirty="0" smtClean="0"/>
                        <a:t>generated from the discussion</a:t>
                      </a:r>
                      <a:r>
                        <a:rPr lang="en-US" sz="2200" baseline="0" dirty="0" smtClean="0"/>
                        <a:t>.</a:t>
                      </a:r>
                    </a:p>
                  </a:txBody>
                  <a:tcPr/>
                </a:tc>
              </a:tr>
            </a:tbl>
          </a:graphicData>
        </a:graphic>
      </p:graphicFrame>
      <p:sp>
        <p:nvSpPr>
          <p:cNvPr id="7" name="Rectangle 6"/>
          <p:cNvSpPr/>
          <p:nvPr/>
        </p:nvSpPr>
        <p:spPr>
          <a:xfrm>
            <a:off x="5562600" y="1447800"/>
            <a:ext cx="1981200" cy="28956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6248400" y="2209800"/>
            <a:ext cx="1905000" cy="3124200"/>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6705600" y="2895600"/>
            <a:ext cx="1981200" cy="28194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5562600" y="1447800"/>
            <a:ext cx="2057400" cy="646331"/>
          </a:xfrm>
          <a:prstGeom prst="rect">
            <a:avLst/>
          </a:prstGeom>
          <a:noFill/>
        </p:spPr>
        <p:txBody>
          <a:bodyPr wrap="square" rtlCol="0">
            <a:spAutoFit/>
          </a:bodyPr>
          <a:lstStyle/>
          <a:p>
            <a:pPr algn="ctr"/>
            <a:r>
              <a:rPr lang="en-US" b="1" u="sng" dirty="0" smtClean="0">
                <a:solidFill>
                  <a:schemeClr val="bg1"/>
                </a:solidFill>
              </a:rPr>
              <a:t>Positive Highlights</a:t>
            </a:r>
            <a:endParaRPr lang="en-US" b="1" u="sng" dirty="0">
              <a:solidFill>
                <a:schemeClr val="bg1"/>
              </a:solidFill>
            </a:endParaRPr>
          </a:p>
        </p:txBody>
      </p:sp>
      <p:sp>
        <p:nvSpPr>
          <p:cNvPr id="11" name="TextBox 10"/>
          <p:cNvSpPr txBox="1"/>
          <p:nvPr/>
        </p:nvSpPr>
        <p:spPr>
          <a:xfrm>
            <a:off x="6248400" y="2286000"/>
            <a:ext cx="1905000" cy="381000"/>
          </a:xfrm>
          <a:prstGeom prst="rect">
            <a:avLst/>
          </a:prstGeom>
          <a:noFill/>
        </p:spPr>
        <p:txBody>
          <a:bodyPr wrap="square" rtlCol="0">
            <a:spAutoFit/>
          </a:bodyPr>
          <a:lstStyle/>
          <a:p>
            <a:pPr algn="ctr"/>
            <a:r>
              <a:rPr lang="en-US" b="1" u="sng" dirty="0" smtClean="0">
                <a:solidFill>
                  <a:schemeClr val="bg1"/>
                </a:solidFill>
              </a:rPr>
              <a:t>Challenges</a:t>
            </a:r>
            <a:endParaRPr lang="en-US" b="1" u="sng" dirty="0">
              <a:solidFill>
                <a:schemeClr val="bg1"/>
              </a:solidFill>
            </a:endParaRPr>
          </a:p>
        </p:txBody>
      </p:sp>
      <p:sp>
        <p:nvSpPr>
          <p:cNvPr id="12" name="TextBox 11"/>
          <p:cNvSpPr txBox="1"/>
          <p:nvPr/>
        </p:nvSpPr>
        <p:spPr>
          <a:xfrm>
            <a:off x="6629400" y="2971800"/>
            <a:ext cx="1981200" cy="646331"/>
          </a:xfrm>
          <a:prstGeom prst="rect">
            <a:avLst/>
          </a:prstGeom>
          <a:noFill/>
        </p:spPr>
        <p:txBody>
          <a:bodyPr wrap="square" rtlCol="0">
            <a:spAutoFit/>
          </a:bodyPr>
          <a:lstStyle/>
          <a:p>
            <a:pPr algn="ctr"/>
            <a:r>
              <a:rPr lang="en-US" b="1" u="sng" dirty="0" smtClean="0">
                <a:solidFill>
                  <a:schemeClr val="bg1"/>
                </a:solidFill>
              </a:rPr>
              <a:t>Lessons Learned</a:t>
            </a:r>
            <a:endParaRPr lang="en-US" b="1" u="sng" dirty="0">
              <a:solidFill>
                <a:schemeClr val="bg1"/>
              </a:solidFill>
            </a:endParaRPr>
          </a:p>
        </p:txBody>
      </p:sp>
      <p:pic>
        <p:nvPicPr>
          <p:cNvPr id="5" name="Picture 2"/>
          <p:cNvPicPr preferRelativeResize="0">
            <a:picLocks noChangeArrowheads="1"/>
          </p:cNvPicPr>
          <p:nvPr/>
        </p:nvPicPr>
        <p:blipFill>
          <a:blip r:embed="rId3" cstate="print"/>
          <a:srcRect/>
          <a:stretch>
            <a:fillRect/>
          </a:stretch>
        </p:blipFill>
        <p:spPr bwMode="auto">
          <a:xfrm>
            <a:off x="5535385" y="5431971"/>
            <a:ext cx="932688" cy="1014984"/>
          </a:xfrm>
          <a:prstGeom prst="rect">
            <a:avLst/>
          </a:prstGeom>
          <a:noFill/>
          <a:ln w="9525">
            <a:noFill/>
            <a:miter lim="800000"/>
            <a:headEnd/>
            <a:tailEnd/>
          </a:ln>
        </p:spPr>
      </p:pic>
      <p:sp>
        <p:nvSpPr>
          <p:cNvPr id="13" name="TextBox 12"/>
          <p:cNvSpPr txBox="1"/>
          <p:nvPr/>
        </p:nvSpPr>
        <p:spPr>
          <a:xfrm>
            <a:off x="5360489" y="5402216"/>
            <a:ext cx="1239520" cy="646331"/>
          </a:xfrm>
          <a:prstGeom prst="rect">
            <a:avLst/>
          </a:prstGeom>
          <a:noFill/>
        </p:spPr>
        <p:txBody>
          <a:bodyPr wrap="square" rtlCol="0">
            <a:spAutoFit/>
          </a:bodyPr>
          <a:lstStyle/>
          <a:p>
            <a:pPr algn="ctr"/>
            <a:r>
              <a:rPr lang="en-US" dirty="0" smtClean="0"/>
              <a:t>Pages</a:t>
            </a:r>
          </a:p>
          <a:p>
            <a:pPr algn="ctr"/>
            <a:r>
              <a:rPr lang="en-US" dirty="0" smtClean="0"/>
              <a:t>7-8  </a:t>
            </a:r>
            <a:endParaRPr lang="en-US" dirty="0"/>
          </a:p>
        </p:txBody>
      </p:sp>
      <p:sp>
        <p:nvSpPr>
          <p:cNvPr id="15" name="Footer Placeholder 14"/>
          <p:cNvSpPr>
            <a:spLocks noGrp="1"/>
          </p:cNvSpPr>
          <p:nvPr>
            <p:ph type="ftr" sz="quarter" idx="11"/>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dirty="0" smtClean="0"/>
              <a:t>Sharing Implementation Experiences</a:t>
            </a:r>
          </a:p>
        </p:txBody>
      </p:sp>
      <p:sp>
        <p:nvSpPr>
          <p:cNvPr id="4" name="Text Placeholder 3"/>
          <p:cNvSpPr>
            <a:spLocks noGrp="1"/>
          </p:cNvSpPr>
          <p:nvPr>
            <p:ph type="body" idx="1"/>
          </p:nvPr>
        </p:nvSpPr>
        <p:spPr/>
        <p:txBody>
          <a:bodyPr/>
          <a:lstStyle/>
          <a:p>
            <a:r>
              <a:rPr lang="en-US" dirty="0" smtClean="0"/>
              <a:t>Section 1</a:t>
            </a:r>
            <a:endParaRPr lang="en-US" dirty="0"/>
          </a:p>
        </p:txBody>
      </p:sp>
      <p:sp>
        <p:nvSpPr>
          <p:cNvPr id="6" name="Slide Number Placeholder 5"/>
          <p:cNvSpPr>
            <a:spLocks noGrp="1"/>
          </p:cNvSpPr>
          <p:nvPr>
            <p:ph type="sldNum" sz="quarter" idx="12"/>
          </p:nvPr>
        </p:nvSpPr>
        <p:spPr/>
        <p:txBody>
          <a:bodyPr/>
          <a:lstStyle/>
          <a:p>
            <a:pPr>
              <a:defRPr/>
            </a:pPr>
            <a:fld id="{62EE699A-6252-4274-9304-3A69FA61BB85}" type="slidenum">
              <a:rPr lang="en-US" smtClean="0">
                <a:solidFill>
                  <a:schemeClr val="bg1"/>
                </a:solidFill>
              </a:rPr>
              <a:pPr>
                <a:defRPr/>
              </a:pPr>
              <a:t>6</a:t>
            </a:fld>
            <a:endParaRPr lang="en-US" dirty="0">
              <a:solidFill>
                <a:schemeClr val="bg1"/>
              </a:solidFill>
            </a:endParaRPr>
          </a:p>
        </p:txBody>
      </p:sp>
      <p:pic>
        <p:nvPicPr>
          <p:cNvPr id="5" name="Picture 8" descr="participant guide call out.png"/>
          <p:cNvPicPr>
            <a:picLocks noChangeAspect="1" noChangeArrowheads="1"/>
          </p:cNvPicPr>
          <p:nvPr/>
        </p:nvPicPr>
        <p:blipFill>
          <a:blip r:embed="rId3" cstate="print"/>
          <a:srcRect/>
          <a:stretch>
            <a:fillRect/>
          </a:stretch>
        </p:blipFill>
        <p:spPr bwMode="auto">
          <a:xfrm>
            <a:off x="1003031" y="4740652"/>
            <a:ext cx="935822" cy="1013807"/>
          </a:xfrm>
          <a:prstGeom prst="rect">
            <a:avLst/>
          </a:prstGeom>
          <a:noFill/>
          <a:ln w="9525">
            <a:noFill/>
            <a:miter lim="800000"/>
            <a:headEnd/>
            <a:tailEnd/>
          </a:ln>
        </p:spPr>
      </p:pic>
      <p:sp>
        <p:nvSpPr>
          <p:cNvPr id="7" name="TextBox 7"/>
          <p:cNvSpPr txBox="1">
            <a:spLocks noChangeArrowheads="1"/>
          </p:cNvSpPr>
          <p:nvPr/>
        </p:nvSpPr>
        <p:spPr bwMode="auto">
          <a:xfrm>
            <a:off x="1004598" y="4896985"/>
            <a:ext cx="932688" cy="923330"/>
          </a:xfrm>
          <a:prstGeom prst="rect">
            <a:avLst/>
          </a:prstGeom>
          <a:noFill/>
          <a:ln w="9525">
            <a:noFill/>
            <a:miter lim="800000"/>
            <a:headEnd/>
            <a:tailEnd/>
          </a:ln>
        </p:spPr>
        <p:txBody>
          <a:bodyPr wrap="square">
            <a:spAutoFit/>
          </a:bodyPr>
          <a:lstStyle/>
          <a:p>
            <a:pPr algn="ctr" fontAlgn="base">
              <a:spcBef>
                <a:spcPct val="0"/>
              </a:spcBef>
              <a:spcAft>
                <a:spcPct val="0"/>
              </a:spcAft>
            </a:pPr>
            <a:r>
              <a:rPr lang="en-US" dirty="0" smtClean="0">
                <a:solidFill>
                  <a:prstClr val="black"/>
                </a:solidFill>
              </a:rPr>
              <a:t>Page</a:t>
            </a:r>
          </a:p>
          <a:p>
            <a:pPr algn="ctr" fontAlgn="base">
              <a:spcBef>
                <a:spcPct val="0"/>
              </a:spcBef>
              <a:spcAft>
                <a:spcPct val="0"/>
              </a:spcAft>
            </a:pPr>
            <a:r>
              <a:rPr lang="en-US" dirty="0" smtClean="0">
                <a:solidFill>
                  <a:prstClr val="black"/>
                </a:solidFill>
              </a:rPr>
              <a:t>7</a:t>
            </a:r>
            <a:endParaRPr lang="en-US" dirty="0">
              <a:solidFill>
                <a:prstClr val="black"/>
              </a:solidFill>
            </a:endParaRPr>
          </a:p>
          <a:p>
            <a:pPr algn="ctr" fontAlgn="base">
              <a:spcBef>
                <a:spcPct val="0"/>
              </a:spcBef>
              <a:spcAft>
                <a:spcPct val="0"/>
              </a:spcAft>
            </a:pPr>
            <a:endParaRPr lang="en-US" dirty="0">
              <a:solidFill>
                <a:prstClr val="black"/>
              </a:solidFill>
              <a:latin typeface="Arial" pitchFamily="34"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268465"/>
            <a:ext cx="8153400" cy="4139595"/>
          </a:xfrm>
        </p:spPr>
        <p:txBody>
          <a:bodyPr/>
          <a:lstStyle/>
          <a:p>
            <a:pPr>
              <a:spcBef>
                <a:spcPts val="600"/>
              </a:spcBef>
            </a:pPr>
            <a:r>
              <a:rPr lang="en-US" sz="3600" dirty="0"/>
              <a:t>In Module 2 you:</a:t>
            </a:r>
          </a:p>
          <a:p>
            <a:pPr lvl="1">
              <a:spcBef>
                <a:spcPts val="600"/>
              </a:spcBef>
              <a:spcAft>
                <a:spcPts val="600"/>
              </a:spcAft>
            </a:pPr>
            <a:r>
              <a:rPr lang="en-US" dirty="0"/>
              <a:t>Examined the implications of the language of the content standards for teaching and learning. </a:t>
            </a:r>
          </a:p>
          <a:p>
            <a:pPr lvl="1">
              <a:spcBef>
                <a:spcPts val="600"/>
              </a:spcBef>
              <a:spcAft>
                <a:spcPts val="600"/>
              </a:spcAft>
            </a:pPr>
            <a:r>
              <a:rPr lang="en-US" dirty="0">
                <a:solidFill>
                  <a:schemeClr val="bg1">
                    <a:lumMod val="50000"/>
                  </a:schemeClr>
                </a:solidFill>
              </a:rPr>
              <a:t>Analyzed the progression of topics in the content standards both within and across grade levels. </a:t>
            </a:r>
          </a:p>
          <a:p>
            <a:pPr lvl="1">
              <a:spcBef>
                <a:spcPts val="600"/>
              </a:spcBef>
              <a:spcAft>
                <a:spcPts val="600"/>
              </a:spcAft>
            </a:pPr>
            <a:r>
              <a:rPr lang="en-US" dirty="0">
                <a:solidFill>
                  <a:schemeClr val="bg1">
                    <a:lumMod val="50000"/>
                  </a:schemeClr>
                </a:solidFill>
              </a:rPr>
              <a:t>Identified  and modified CCS-aligned tasks that combine both the content and practice standards. </a:t>
            </a:r>
          </a:p>
          <a:p>
            <a:pPr lvl="1">
              <a:spcBef>
                <a:spcPts val="600"/>
              </a:spcBef>
              <a:spcAft>
                <a:spcPts val="600"/>
              </a:spcAft>
            </a:pPr>
            <a:r>
              <a:rPr lang="en-US" dirty="0">
                <a:solidFill>
                  <a:schemeClr val="bg1">
                    <a:lumMod val="50000"/>
                  </a:schemeClr>
                </a:solidFill>
              </a:rPr>
              <a:t>Explored strategies for supporting teachers as they make changes to their classroom practices</a:t>
            </a:r>
            <a:endParaRPr lang="en-US" dirty="0"/>
          </a:p>
        </p:txBody>
      </p:sp>
      <p:sp>
        <p:nvSpPr>
          <p:cNvPr id="3" name="Title 2"/>
          <p:cNvSpPr>
            <a:spLocks noGrp="1"/>
          </p:cNvSpPr>
          <p:nvPr>
            <p:ph type="title"/>
          </p:nvPr>
        </p:nvSpPr>
        <p:spPr/>
        <p:txBody>
          <a:bodyPr/>
          <a:lstStyle/>
          <a:p>
            <a:r>
              <a:rPr lang="en-US" dirty="0"/>
              <a:t>Module 2 Review</a:t>
            </a:r>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7</a:t>
            </a:fld>
            <a:endParaRPr lang="en-US" dirty="0"/>
          </a:p>
        </p:txBody>
      </p:sp>
    </p:spTree>
    <p:extLst>
      <p:ext uri="{BB962C8B-B14F-4D97-AF65-F5344CB8AC3E}">
        <p14:creationId xmlns:p14="http://schemas.microsoft.com/office/powerpoint/2010/main" val="407198082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Conceptual Understanding</a:t>
            </a:r>
          </a:p>
        </p:txBody>
      </p:sp>
      <p:sp>
        <p:nvSpPr>
          <p:cNvPr id="10" name="Slide Number Placeholder 5"/>
          <p:cNvSpPr>
            <a:spLocks noGrp="1"/>
          </p:cNvSpPr>
          <p:nvPr>
            <p:ph type="sldNum" sz="quarter" idx="11"/>
          </p:nvPr>
        </p:nvSpPr>
        <p:spPr/>
        <p:txBody>
          <a:bodyPr/>
          <a:lstStyle>
            <a:lvl1pPr>
              <a:defRPr/>
            </a:lvl1pPr>
          </a:lstStyle>
          <a:p>
            <a:pPr>
              <a:defRPr/>
            </a:pPr>
            <a:fld id="{D88B8E49-E3D5-4FA1-B12B-A3E242820753}" type="slidenum">
              <a:rPr lang="en-US"/>
              <a:pPr>
                <a:defRPr/>
              </a:pPr>
              <a:t>8</a:t>
            </a:fld>
            <a:endParaRPr lang="en-US" dirty="0"/>
          </a:p>
        </p:txBody>
      </p:sp>
      <p:sp>
        <p:nvSpPr>
          <p:cNvPr id="11" name="TextBox 10"/>
          <p:cNvSpPr txBox="1"/>
          <p:nvPr/>
        </p:nvSpPr>
        <p:spPr>
          <a:xfrm>
            <a:off x="1143000" y="2057401"/>
            <a:ext cx="7239000" cy="2769989"/>
          </a:xfrm>
          <a:prstGeom prst="rect">
            <a:avLst/>
          </a:prstGeom>
          <a:noFill/>
        </p:spPr>
        <p:txBody>
          <a:bodyPr wrap="square" rtlCol="0">
            <a:spAutoFit/>
          </a:bodyPr>
          <a:lstStyle/>
          <a:p>
            <a:r>
              <a:rPr lang="en-US" sz="3200" b="1" dirty="0" smtClean="0">
                <a:solidFill>
                  <a:schemeClr val="accent1"/>
                </a:solidFill>
                <a:latin typeface="Arial" panose="020B0604020202020204" pitchFamily="34" charset="0"/>
                <a:cs typeface="Arial" panose="020B0604020202020204" pitchFamily="34" charset="0"/>
              </a:rPr>
              <a:t>“</a:t>
            </a:r>
            <a:r>
              <a:rPr lang="en-US" sz="3200" b="1" i="1" dirty="0" smtClean="0">
                <a:solidFill>
                  <a:schemeClr val="accent1"/>
                </a:solidFill>
                <a:latin typeface="Arial" panose="020B0604020202020204" pitchFamily="34" charset="0"/>
                <a:cs typeface="Arial" panose="020B0604020202020204" pitchFamily="34" charset="0"/>
              </a:rPr>
              <a:t>Conceptual understanding </a:t>
            </a:r>
            <a:r>
              <a:rPr lang="en-US" sz="3200" b="1" dirty="0" smtClean="0">
                <a:solidFill>
                  <a:schemeClr val="accent1"/>
                </a:solidFill>
                <a:latin typeface="Arial" panose="020B0604020202020204" pitchFamily="34" charset="0"/>
                <a:cs typeface="Arial" panose="020B0604020202020204" pitchFamily="34" charset="0"/>
              </a:rPr>
              <a:t>refers to an integrated and functional grasp of mathematical ideas.”</a:t>
            </a:r>
          </a:p>
          <a:p>
            <a:endParaRPr lang="en-US" sz="2800" b="1" dirty="0" smtClean="0">
              <a:latin typeface="Bradley Hand ITC" pitchFamily="66" charset="0"/>
            </a:endParaRPr>
          </a:p>
          <a:p>
            <a:endParaRPr lang="en-US" sz="2800" b="1" dirty="0" smtClean="0">
              <a:latin typeface="Bradley Hand ITC" pitchFamily="66" charset="0"/>
            </a:endParaRPr>
          </a:p>
          <a:p>
            <a:pPr algn="r"/>
            <a:r>
              <a:rPr lang="en-US" sz="2200" dirty="0" smtClean="0">
                <a:latin typeface="+mn-lt"/>
              </a:rPr>
              <a:t>Adding it Up: Helping Children Learn Mathematics (2001)</a:t>
            </a:r>
            <a:endParaRPr lang="en-US" sz="2200" dirty="0">
              <a:latin typeface="+mn-lt"/>
            </a:endParaRPr>
          </a:p>
        </p:txBody>
      </p:sp>
      <p:sp>
        <p:nvSpPr>
          <p:cNvPr id="12" name="Rounded Rectangle 11"/>
          <p:cNvSpPr/>
          <p:nvPr/>
        </p:nvSpPr>
        <p:spPr>
          <a:xfrm>
            <a:off x="576485" y="1524000"/>
            <a:ext cx="8153400" cy="3556695"/>
          </a:xfrm>
          <a:prstGeom prst="roundRect">
            <a:avLst/>
          </a:prstGeom>
          <a:noFill/>
          <a:ln w="66675">
            <a:solidFill>
              <a:schemeClr val="accent2">
                <a:lumMod val="75000"/>
              </a:schemeClr>
            </a:solidFill>
          </a:ln>
          <a:effectLst>
            <a:outerShdw dist="317500" dir="18900000" algn="bl" rotWithShape="0">
              <a:schemeClr val="accent3">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50800" dist="50800" dir="5400000" algn="ctr" rotWithShape="0">
                  <a:schemeClr val="accent1"/>
                </a:outerShdw>
              </a:effectLst>
            </a:endParaRPr>
          </a:p>
        </p:txBody>
      </p:sp>
      <p:sp>
        <p:nvSpPr>
          <p:cNvPr id="15" name="Footer Placeholder 6"/>
          <p:cNvSpPr>
            <a:spLocks noGrp="1"/>
          </p:cNvSpPr>
          <p:nvPr>
            <p:ph type="ftr" sz="quarter" idx="10"/>
          </p:nvPr>
        </p:nvSpPr>
        <p:spPr>
          <a:xfrm>
            <a:off x="381000" y="6071616"/>
            <a:ext cx="2203704" cy="484632"/>
          </a:xfrm>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Procedural Skill and Fluency</a:t>
            </a:r>
          </a:p>
        </p:txBody>
      </p:sp>
      <p:sp>
        <p:nvSpPr>
          <p:cNvPr id="10" name="Slide Number Placeholder 5"/>
          <p:cNvSpPr>
            <a:spLocks noGrp="1"/>
          </p:cNvSpPr>
          <p:nvPr>
            <p:ph type="sldNum" sz="quarter" idx="11"/>
          </p:nvPr>
        </p:nvSpPr>
        <p:spPr/>
        <p:txBody>
          <a:bodyPr/>
          <a:lstStyle>
            <a:lvl1pPr>
              <a:defRPr/>
            </a:lvl1pPr>
          </a:lstStyle>
          <a:p>
            <a:pPr>
              <a:defRPr/>
            </a:pPr>
            <a:fld id="{D88B8E49-E3D5-4FA1-B12B-A3E242820753}" type="slidenum">
              <a:rPr lang="en-US"/>
              <a:pPr>
                <a:defRPr/>
              </a:pPr>
              <a:t>9</a:t>
            </a:fld>
            <a:endParaRPr lang="en-US" dirty="0"/>
          </a:p>
        </p:txBody>
      </p:sp>
      <p:sp>
        <p:nvSpPr>
          <p:cNvPr id="9" name="TextBox 8"/>
          <p:cNvSpPr txBox="1"/>
          <p:nvPr/>
        </p:nvSpPr>
        <p:spPr>
          <a:xfrm>
            <a:off x="1146048" y="1589505"/>
            <a:ext cx="7391400" cy="3939540"/>
          </a:xfrm>
          <a:prstGeom prst="rect">
            <a:avLst/>
          </a:prstGeom>
          <a:noFill/>
          <a:ln>
            <a:noFill/>
          </a:ln>
        </p:spPr>
        <p:txBody>
          <a:bodyPr wrap="square" rtlCol="0">
            <a:spAutoFit/>
          </a:bodyPr>
          <a:lstStyle/>
          <a:p>
            <a:r>
              <a:rPr lang="en-US" sz="3200" b="1" i="1" dirty="0" smtClean="0">
                <a:solidFill>
                  <a:schemeClr val="accent5"/>
                </a:solidFill>
                <a:latin typeface="Arial" panose="020B0604020202020204" pitchFamily="34" charset="0"/>
                <a:cs typeface="Arial" panose="020B0604020202020204" pitchFamily="34" charset="0"/>
              </a:rPr>
              <a:t>“</a:t>
            </a:r>
            <a:r>
              <a:rPr lang="en-US" sz="2800" b="1" i="1" dirty="0" smtClean="0">
                <a:solidFill>
                  <a:schemeClr val="accent5"/>
                </a:solidFill>
                <a:latin typeface="Arial" panose="020B0604020202020204" pitchFamily="34" charset="0"/>
                <a:cs typeface="Arial" panose="020B0604020202020204" pitchFamily="34" charset="0"/>
              </a:rPr>
              <a:t>Procedural skill and fluency </a:t>
            </a:r>
            <a:r>
              <a:rPr lang="en-US" sz="2800" b="1" dirty="0" smtClean="0">
                <a:solidFill>
                  <a:schemeClr val="accent5"/>
                </a:solidFill>
                <a:latin typeface="Arial" panose="020B0604020202020204" pitchFamily="34" charset="0"/>
                <a:cs typeface="Arial" panose="020B0604020202020204" pitchFamily="34" charset="0"/>
              </a:rPr>
              <a:t>is demonstrated when students can perform calculations with speed and accuracy.” </a:t>
            </a:r>
          </a:p>
          <a:p>
            <a:pPr algn="r"/>
            <a:r>
              <a:rPr lang="en-US" sz="2200" dirty="0" smtClean="0">
                <a:latin typeface="+mn-lt"/>
              </a:rPr>
              <a:t>Achieve the Core</a:t>
            </a:r>
            <a:endParaRPr lang="en-US" sz="2800" b="1" dirty="0" smtClean="0">
              <a:solidFill>
                <a:schemeClr val="accent5"/>
              </a:solidFill>
              <a:latin typeface="Bradley Hand ITC" pitchFamily="66" charset="0"/>
            </a:endParaRPr>
          </a:p>
          <a:p>
            <a:r>
              <a:rPr lang="en-US" sz="2800" b="1" dirty="0" smtClean="0">
                <a:solidFill>
                  <a:schemeClr val="accent5"/>
                </a:solidFill>
                <a:latin typeface="Arial" panose="020B0604020202020204" pitchFamily="34" charset="0"/>
                <a:cs typeface="Arial" panose="020B0604020202020204" pitchFamily="34" charset="0"/>
              </a:rPr>
              <a:t>“</a:t>
            </a:r>
            <a:r>
              <a:rPr lang="en-US" sz="2800" b="1" i="1" dirty="0" smtClean="0">
                <a:solidFill>
                  <a:schemeClr val="accent5"/>
                </a:solidFill>
                <a:latin typeface="Arial" panose="020B0604020202020204" pitchFamily="34" charset="0"/>
                <a:cs typeface="Arial" panose="020B0604020202020204" pitchFamily="34" charset="0"/>
              </a:rPr>
              <a:t>Fluency</a:t>
            </a:r>
            <a:r>
              <a:rPr lang="en-US" sz="2800" b="1" dirty="0" smtClean="0">
                <a:solidFill>
                  <a:schemeClr val="accent5"/>
                </a:solidFill>
                <a:latin typeface="Arial" panose="020B0604020202020204" pitchFamily="34" charset="0"/>
                <a:cs typeface="Arial" panose="020B0604020202020204" pitchFamily="34" charset="0"/>
              </a:rPr>
              <a:t> promotes automaticity, a critical capacity that allows students to reserve their cognitive resources for higher-level thinking.”</a:t>
            </a:r>
          </a:p>
          <a:p>
            <a:pPr algn="r"/>
            <a:r>
              <a:rPr lang="en-US" sz="2800" b="1" dirty="0" smtClean="0">
                <a:solidFill>
                  <a:schemeClr val="accent5"/>
                </a:solidFill>
                <a:latin typeface="Bradley Hand ITC" pitchFamily="66" charset="0"/>
              </a:rPr>
              <a:t> </a:t>
            </a:r>
            <a:r>
              <a:rPr lang="en-US" sz="2200" dirty="0" smtClean="0">
                <a:latin typeface="+mn-lt"/>
              </a:rPr>
              <a:t>EngageNY </a:t>
            </a:r>
            <a:endParaRPr lang="en-US" sz="2400" b="1" i="1" dirty="0">
              <a:latin typeface="+mj-lt"/>
            </a:endParaRPr>
          </a:p>
        </p:txBody>
      </p:sp>
      <p:sp>
        <p:nvSpPr>
          <p:cNvPr id="11" name="Footer Placeholder 6"/>
          <p:cNvSpPr>
            <a:spLocks noGrp="1"/>
          </p:cNvSpPr>
          <p:nvPr>
            <p:ph type="ftr" sz="quarter" idx="10"/>
          </p:nvPr>
        </p:nvSpPr>
        <p:spPr>
          <a:xfrm>
            <a:off x="381000" y="6071616"/>
            <a:ext cx="2203704" cy="484632"/>
          </a:xfrm>
        </p:spPr>
        <p:txBody>
          <a:bodyPr/>
          <a:lstStyle/>
          <a:p>
            <a:r>
              <a:rPr lang="en-US" dirty="0" smtClean="0"/>
              <a:t> </a:t>
            </a:r>
            <a:endParaRPr lang="en-US" dirty="0"/>
          </a:p>
        </p:txBody>
      </p:sp>
      <p:sp>
        <p:nvSpPr>
          <p:cNvPr id="12" name="Rounded Rectangle 11"/>
          <p:cNvSpPr/>
          <p:nvPr/>
        </p:nvSpPr>
        <p:spPr>
          <a:xfrm>
            <a:off x="381000" y="1349587"/>
            <a:ext cx="8388221" cy="4320987"/>
          </a:xfrm>
          <a:prstGeom prst="roundRect">
            <a:avLst/>
          </a:prstGeom>
          <a:noFill/>
          <a:ln w="66675">
            <a:solidFill>
              <a:schemeClr val="accent2">
                <a:lumMod val="75000"/>
              </a:schemeClr>
            </a:solidFill>
          </a:ln>
          <a:effectLst>
            <a:outerShdw dist="317500" dir="18900000" algn="bl" rotWithShape="0">
              <a:schemeClr val="accent3">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50800" dist="50800" dir="5400000" algn="ctr" rotWithShape="0">
                  <a:schemeClr val="accent1"/>
                </a:outerShdw>
              </a:effectLst>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20"/>
            <a:ext cx="8153400" cy="3896451"/>
          </a:xfrm>
        </p:spPr>
        <p:txBody>
          <a:bodyPr/>
          <a:lstStyle/>
          <a:p>
            <a:r>
              <a:rPr lang="en-US" dirty="0"/>
              <a:t>The Standards call for students to use math flexibly for applications. </a:t>
            </a:r>
          </a:p>
          <a:p>
            <a:pPr>
              <a:lnSpc>
                <a:spcPct val="100000"/>
              </a:lnSpc>
              <a:spcBef>
                <a:spcPts val="1200"/>
              </a:spcBef>
            </a:pPr>
            <a:r>
              <a:rPr lang="en-US" dirty="0"/>
              <a:t>Teachers provide opportunities for students to apply math in authentic contexts. </a:t>
            </a:r>
          </a:p>
          <a:p>
            <a:r>
              <a:rPr lang="en-US" dirty="0"/>
              <a:t>Teachers in content areas outside of math, particularly science, ensure that students are using math to make meaning of and access content. </a:t>
            </a:r>
          </a:p>
        </p:txBody>
      </p:sp>
      <p:sp>
        <p:nvSpPr>
          <p:cNvPr id="12" name="Title 11"/>
          <p:cNvSpPr>
            <a:spLocks noGrp="1"/>
          </p:cNvSpPr>
          <p:nvPr>
            <p:ph type="title"/>
          </p:nvPr>
        </p:nvSpPr>
        <p:spPr/>
        <p:txBody>
          <a:bodyPr>
            <a:normAutofit/>
          </a:bodyPr>
          <a:lstStyle/>
          <a:p>
            <a:r>
              <a:rPr lang="en-US" dirty="0"/>
              <a:t>Application of Mathematics</a:t>
            </a:r>
          </a:p>
        </p:txBody>
      </p:sp>
      <p:sp>
        <p:nvSpPr>
          <p:cNvPr id="7" name="Footer Placeholder 6"/>
          <p:cNvSpPr>
            <a:spLocks noGrp="1"/>
          </p:cNvSpPr>
          <p:nvPr>
            <p:ph type="ftr" sz="quarter" idx="10"/>
          </p:nvPr>
        </p:nvSpPr>
        <p:spPr/>
        <p:txBody>
          <a:bodyPr/>
          <a:lstStyle/>
          <a:p>
            <a:r>
              <a:rPr lang="en-US" dirty="0" smtClean="0"/>
              <a:t> </a:t>
            </a:r>
            <a:endParaRPr lang="en-US" dirty="0"/>
          </a:p>
        </p:txBody>
      </p:sp>
      <p:sp>
        <p:nvSpPr>
          <p:cNvPr id="10" name="Slide Number Placeholder 5"/>
          <p:cNvSpPr>
            <a:spLocks noGrp="1"/>
          </p:cNvSpPr>
          <p:nvPr>
            <p:ph type="sldNum" sz="quarter" idx="11"/>
          </p:nvPr>
        </p:nvSpPr>
        <p:spPr/>
        <p:txBody>
          <a:bodyPr/>
          <a:lstStyle>
            <a:lvl1pPr>
              <a:defRPr/>
            </a:lvl1pPr>
          </a:lstStyle>
          <a:p>
            <a:pPr>
              <a:defRPr/>
            </a:pPr>
            <a:fld id="{D88B8E49-E3D5-4FA1-B12B-A3E242820753}" type="slidenum">
              <a:rPr lang="en-US"/>
              <a:pPr>
                <a:defRPr/>
              </a:pPr>
              <a:t>10</a:t>
            </a:fld>
            <a:endParaRPr lang="en-US" dirty="0"/>
          </a:p>
        </p:txBody>
      </p:sp>
      <p:sp>
        <p:nvSpPr>
          <p:cNvPr id="11" name="TextBox 10"/>
          <p:cNvSpPr txBox="1"/>
          <p:nvPr/>
        </p:nvSpPr>
        <p:spPr>
          <a:xfrm>
            <a:off x="4572000" y="5281803"/>
            <a:ext cx="4191000" cy="646331"/>
          </a:xfrm>
          <a:prstGeom prst="rect">
            <a:avLst/>
          </a:prstGeom>
          <a:noFill/>
        </p:spPr>
        <p:txBody>
          <a:bodyPr wrap="square" rtlCol="0">
            <a:spAutoFit/>
          </a:bodyPr>
          <a:lstStyle/>
          <a:p>
            <a:pPr algn="r"/>
            <a:r>
              <a:rPr lang="en-US" i="1" dirty="0" smtClean="0"/>
              <a:t>Frieda &amp; Parker (2012)</a:t>
            </a:r>
          </a:p>
          <a:p>
            <a:pPr algn="r"/>
            <a:r>
              <a:rPr lang="en-US" i="1" dirty="0" smtClean="0"/>
              <a:t>Achieve the Core (2012)</a:t>
            </a:r>
            <a:endParaRPr lang="en-US" i="1"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a:xfrm>
            <a:off x="381000" y="180313"/>
            <a:ext cx="8382000" cy="1049972"/>
          </a:xfrm>
        </p:spPr>
        <p:txBody>
          <a:bodyPr>
            <a:normAutofit/>
          </a:bodyPr>
          <a:lstStyle/>
          <a:p>
            <a:r>
              <a:rPr lang="en-US" dirty="0" smtClean="0"/>
              <a:t>Module 2 Review</a:t>
            </a:r>
          </a:p>
        </p:txBody>
      </p:sp>
      <p:sp>
        <p:nvSpPr>
          <p:cNvPr id="19459" name="Content Placeholder 1"/>
          <p:cNvSpPr>
            <a:spLocks noGrp="1"/>
          </p:cNvSpPr>
          <p:nvPr>
            <p:ph type="body" sz="quarter" idx="10"/>
          </p:nvPr>
        </p:nvSpPr>
        <p:spPr>
          <a:xfrm>
            <a:off x="381000" y="1144988"/>
            <a:ext cx="8382000" cy="4139595"/>
          </a:xfrm>
        </p:spPr>
        <p:txBody>
          <a:bodyPr/>
          <a:lstStyle/>
          <a:p>
            <a:pPr>
              <a:spcBef>
                <a:spcPts val="600"/>
              </a:spcBef>
            </a:pPr>
            <a:r>
              <a:rPr lang="en-US" sz="3600" dirty="0" smtClean="0"/>
              <a:t>In Module 2 you:</a:t>
            </a:r>
          </a:p>
          <a:p>
            <a:pPr lvl="1">
              <a:spcBef>
                <a:spcPts val="600"/>
              </a:spcBef>
              <a:spcAft>
                <a:spcPts val="600"/>
              </a:spcAft>
            </a:pPr>
            <a:r>
              <a:rPr lang="en-US" dirty="0" smtClean="0">
                <a:solidFill>
                  <a:schemeClr val="bg1">
                    <a:lumMod val="50000"/>
                  </a:schemeClr>
                </a:solidFill>
              </a:rPr>
              <a:t>Examined the implications of the language of the content standards for teaching and learning. </a:t>
            </a:r>
          </a:p>
          <a:p>
            <a:pPr lvl="1">
              <a:spcBef>
                <a:spcPts val="600"/>
              </a:spcBef>
              <a:spcAft>
                <a:spcPts val="600"/>
              </a:spcAft>
            </a:pPr>
            <a:r>
              <a:rPr lang="en-US" dirty="0" smtClean="0"/>
              <a:t>Analyzed the progression of topics in the content standards both within and across grade levels. </a:t>
            </a:r>
          </a:p>
          <a:p>
            <a:pPr lvl="1">
              <a:spcBef>
                <a:spcPts val="600"/>
              </a:spcBef>
              <a:spcAft>
                <a:spcPts val="600"/>
              </a:spcAft>
            </a:pPr>
            <a:r>
              <a:rPr lang="en-US" dirty="0" smtClean="0">
                <a:solidFill>
                  <a:schemeClr val="bg1">
                    <a:lumMod val="50000"/>
                  </a:schemeClr>
                </a:solidFill>
              </a:rPr>
              <a:t>Identified  and modified CCS-aligned tasks that combine both the content and practice standards. </a:t>
            </a:r>
          </a:p>
          <a:p>
            <a:pPr lvl="1">
              <a:spcBef>
                <a:spcPts val="600"/>
              </a:spcBef>
              <a:spcAft>
                <a:spcPts val="600"/>
              </a:spcAft>
            </a:pPr>
            <a:r>
              <a:rPr lang="en-US" dirty="0" smtClean="0">
                <a:solidFill>
                  <a:schemeClr val="bg1">
                    <a:lumMod val="50000"/>
                  </a:schemeClr>
                </a:solidFill>
              </a:rPr>
              <a:t>Explored strategies for supporting teachers as they make changes to their classroom practices. </a:t>
            </a:r>
            <a:endParaRPr lang="en-US" sz="2600" dirty="0" smtClean="0"/>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AD8D4AF1-7CC8-4517-894C-95FE2C0637D7}" type="slidenum">
              <a:rPr lang="en-US" smtClean="0"/>
              <a:pPr/>
              <a:t>11</a:t>
            </a:fld>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tle 1"/>
          <p:cNvSpPr>
            <a:spLocks noGrp="1"/>
          </p:cNvSpPr>
          <p:nvPr>
            <p:ph type="title"/>
          </p:nvPr>
        </p:nvSpPr>
        <p:spPr>
          <a:xfrm>
            <a:off x="384048" y="170235"/>
            <a:ext cx="8153400" cy="619178"/>
          </a:xfrm>
        </p:spPr>
        <p:txBody>
          <a:bodyPr>
            <a:normAutofit/>
          </a:bodyPr>
          <a:lstStyle/>
          <a:p>
            <a:r>
              <a:rPr lang="en-US" sz="4000" dirty="0"/>
              <a:t>Domain Distribution</a:t>
            </a:r>
            <a:endParaRPr sz="4000" dirty="0"/>
          </a:p>
        </p:txBody>
      </p:sp>
      <p:sp>
        <p:nvSpPr>
          <p:cNvPr id="10" name="Slide Number Placeholder 5"/>
          <p:cNvSpPr>
            <a:spLocks noGrp="1"/>
          </p:cNvSpPr>
          <p:nvPr>
            <p:ph type="sldNum" sz="quarter" idx="4294967295"/>
          </p:nvPr>
        </p:nvSpPr>
        <p:spPr>
          <a:xfrm>
            <a:off x="6559296" y="6074282"/>
            <a:ext cx="2203704" cy="484632"/>
          </a:xfrm>
          <a:prstGeom prst="rect">
            <a:avLst/>
          </a:prstGeom>
        </p:spPr>
        <p:txBody>
          <a:bodyPr/>
          <a:lstStyle>
            <a:lvl1pPr>
              <a:defRPr/>
            </a:lvl1pPr>
          </a:lstStyle>
          <a:p>
            <a:pPr>
              <a:defRPr/>
            </a:pPr>
            <a:fld id="{D88B8E49-E3D5-4FA1-B12B-A3E242820753}" type="slidenum">
              <a:rPr lang="en-US"/>
              <a:pPr>
                <a:defRPr/>
              </a:pPr>
              <a:t>12</a:t>
            </a:fld>
            <a:endParaRPr lang="en-US" dirty="0"/>
          </a:p>
        </p:txBody>
      </p:sp>
      <p:pic>
        <p:nvPicPr>
          <p:cNvPr id="7" name="Content Placeholder 3" descr="Screen Shot 2013-01-30 at 4.42.21 PM.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0214" y="764833"/>
            <a:ext cx="7379970" cy="5207949"/>
          </a:xfrm>
          <a:prstGeom prst="rect">
            <a:avLst/>
          </a:prstGeom>
        </p:spPr>
      </p:pic>
      <p:sp>
        <p:nvSpPr>
          <p:cNvPr id="2" name="Footer Placeholder 1"/>
          <p:cNvSpPr>
            <a:spLocks noGrp="1"/>
          </p:cNvSpPr>
          <p:nvPr>
            <p:ph type="ftr" sz="quarter" idx="10"/>
          </p:nvPr>
        </p:nvSpPr>
        <p:spPr/>
        <p:txBody>
          <a:bodyPr/>
          <a:lstStyle/>
          <a:p>
            <a:r>
              <a:rPr lang="en-US" dirty="0" smtClean="0"/>
              <a:t> </a:t>
            </a:r>
            <a:endParaRPr lang="en-US" dirty="0"/>
          </a:p>
        </p:txBody>
      </p:sp>
    </p:spTree>
    <p:extLst>
      <p:ext uri="{BB962C8B-B14F-4D97-AF65-F5344CB8AC3E}">
        <p14:creationId xmlns:p14="http://schemas.microsoft.com/office/powerpoint/2010/main" val="1680874584"/>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7"/>
          <p:cNvPicPr>
            <a:picLocks noGrp="1" noChangeAspect="1" noChangeArrowheads="1"/>
          </p:cNvPicPr>
          <p:nvPr>
            <p:ph idx="1"/>
          </p:nvPr>
        </p:nvPicPr>
        <p:blipFill>
          <a:blip r:embed="rId3" cstate="print"/>
          <a:srcRect l="6256" t="13399" r="18840" b="16521"/>
          <a:stretch>
            <a:fillRect/>
          </a:stretch>
        </p:blipFill>
        <p:spPr bwMode="auto">
          <a:xfrm>
            <a:off x="544896" y="959227"/>
            <a:ext cx="7671128" cy="4485681"/>
          </a:xfrm>
          <a:prstGeom prst="rect">
            <a:avLst/>
          </a:prstGeom>
          <a:noFill/>
          <a:ln w="9525">
            <a:solidFill>
              <a:schemeClr val="tx1"/>
            </a:solidFill>
            <a:miter lim="800000"/>
            <a:headEnd/>
            <a:tailEnd/>
          </a:ln>
        </p:spPr>
      </p:pic>
      <p:sp>
        <p:nvSpPr>
          <p:cNvPr id="3" name="Title 2"/>
          <p:cNvSpPr>
            <a:spLocks noGrp="1"/>
          </p:cNvSpPr>
          <p:nvPr>
            <p:ph type="title"/>
          </p:nvPr>
        </p:nvSpPr>
        <p:spPr/>
        <p:txBody>
          <a:bodyPr/>
          <a:lstStyle/>
          <a:p>
            <a:r>
              <a:rPr lang="en-US" dirty="0"/>
              <a:t>Domain Progression</a:t>
            </a:r>
          </a:p>
        </p:txBody>
      </p:sp>
      <p:sp>
        <p:nvSpPr>
          <p:cNvPr id="4" name="Slide Number Placeholder 3"/>
          <p:cNvSpPr>
            <a:spLocks noGrp="1"/>
          </p:cNvSpPr>
          <p:nvPr>
            <p:ph type="sldNum" sz="quarter" idx="11"/>
          </p:nvPr>
        </p:nvSpPr>
        <p:spPr/>
        <p:txBody>
          <a:bodyPr/>
          <a:lstStyle/>
          <a:p>
            <a:pPr>
              <a:defRPr/>
            </a:pPr>
            <a:fld id="{C764B1F6-F012-4E8E-B53D-F4E04D8AE6B5}" type="slidenum">
              <a:rPr lang="en-US" smtClean="0"/>
              <a:pPr>
                <a:defRPr/>
              </a:pPr>
              <a:t>13</a:t>
            </a:fld>
            <a:endParaRPr lang="en-US" dirty="0"/>
          </a:p>
        </p:txBody>
      </p:sp>
      <p:sp>
        <p:nvSpPr>
          <p:cNvPr id="6" name="TextBox 5">
            <a:hlinkClick r:id="rId4"/>
          </p:cNvPr>
          <p:cNvSpPr txBox="1"/>
          <p:nvPr/>
        </p:nvSpPr>
        <p:spPr>
          <a:xfrm>
            <a:off x="1134979" y="5444908"/>
            <a:ext cx="7402469" cy="369332"/>
          </a:xfrm>
          <a:prstGeom prst="rect">
            <a:avLst/>
          </a:prstGeom>
          <a:noFill/>
        </p:spPr>
        <p:txBody>
          <a:bodyPr wrap="square" rtlCol="0">
            <a:spAutoFit/>
          </a:bodyPr>
          <a:lstStyle/>
          <a:p>
            <a:r>
              <a:rPr lang="en-US" dirty="0"/>
              <a:t>For </a:t>
            </a:r>
            <a:r>
              <a:rPr lang="en-US" dirty="0" smtClean="0"/>
              <a:t>more Information</a:t>
            </a:r>
            <a:r>
              <a:rPr lang="en-US" dirty="0"/>
              <a:t>: </a:t>
            </a:r>
            <a:r>
              <a:rPr lang="en-US" dirty="0">
                <a:solidFill>
                  <a:srgbClr val="0000FF"/>
                </a:solidFill>
              </a:rPr>
              <a:t>http://commoncoretools.me/category/progressions/</a:t>
            </a:r>
          </a:p>
        </p:txBody>
      </p:sp>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16382</TotalTime>
  <Words>2448</Words>
  <Application>Microsoft Office PowerPoint</Application>
  <PresentationFormat>On-screen Show (4:3)</PresentationFormat>
  <Paragraphs>213</Paragraphs>
  <Slides>15</Slides>
  <Notes>15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Bradley Hand ITC</vt:lpstr>
      <vt:lpstr>Calibri</vt:lpstr>
      <vt:lpstr>Times New Roman</vt:lpstr>
      <vt:lpstr>Zapf Dingbats</vt:lpstr>
      <vt:lpstr>LtBkgBlueBorder</vt:lpstr>
      <vt:lpstr>LtBkgNoBorder</vt:lpstr>
      <vt:lpstr>Connecticut Core Standards  for Mathematics</vt:lpstr>
      <vt:lpstr>Sharing Implementation Experiences</vt:lpstr>
      <vt:lpstr>Module 2 Review</vt:lpstr>
      <vt:lpstr>Conceptual Understanding</vt:lpstr>
      <vt:lpstr>Procedural Skill and Fluency</vt:lpstr>
      <vt:lpstr>Application of Mathematics</vt:lpstr>
      <vt:lpstr>Module 2 Review</vt:lpstr>
      <vt:lpstr>Domain Distribution</vt:lpstr>
      <vt:lpstr>Domain Progression</vt:lpstr>
      <vt:lpstr>Module 2 Review</vt:lpstr>
      <vt:lpstr>Strategies for Differentiating  Cognitively Rigorous Tasks</vt:lpstr>
      <vt:lpstr>Resources for Finding Tasks</vt:lpstr>
      <vt:lpstr>Module 2 Review</vt:lpstr>
      <vt:lpstr> A New Spin on Old Strategies</vt:lpstr>
      <vt:lpstr>Sharing Implementing Experiences </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643</cp:revision>
  <dcterms:created xsi:type="dcterms:W3CDTF">2014-01-18T18:47:42Z</dcterms:created>
  <dcterms:modified xsi:type="dcterms:W3CDTF">2014-08-07T15:23:58Z</dcterms:modified>
</cp:coreProperties>
</file>