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4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12"/>
  </p:notesMasterIdLst>
  <p:handoutMasterIdLst>
    <p:handoutMasterId r:id="rId13"/>
  </p:handoutMasterIdLst>
  <p:sldIdLst>
    <p:sldId id="370" r:id="rId4"/>
    <p:sldId id="550" r:id="rId5"/>
    <p:sldId id="416" r:id="rId6"/>
    <p:sldId id="589" r:id="rId7"/>
    <p:sldId id="603" r:id="rId8"/>
    <p:sldId id="606" r:id="rId9"/>
    <p:sldId id="541" r:id="rId10"/>
    <p:sldId id="542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FFC000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9" autoAdjust="0"/>
    <p:restoredTop sz="90799" autoAdjust="0"/>
  </p:normalViewPr>
  <p:slideViewPr>
    <p:cSldViewPr snapToGrid="0">
      <p:cViewPr varScale="1">
        <p:scale>
          <a:sx n="80" d="100"/>
          <a:sy n="80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88"/>
    </p:cViewPr>
  </p:sorterViewPr>
  <p:notesViewPr>
    <p:cSldViewPr snapToGrid="0">
      <p:cViewPr varScale="1">
        <p:scale>
          <a:sx n="87" d="100"/>
          <a:sy n="87" d="100"/>
        </p:scale>
        <p:origin x="3798" y="9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CCS Writing and Research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solidFill>
          <a:schemeClr val="bg1"/>
        </a:solidFill>
      </dgm:spPr>
      <dgm:t>
        <a:bodyPr/>
        <a:lstStyle/>
        <a:p>
          <a:pPr algn="ctr"/>
          <a:r>
            <a:rPr lang="en-US" sz="2400" b="0" dirty="0" smtClean="0">
              <a:effectLst/>
            </a:rPr>
            <a:t>Successes and Challenges</a:t>
          </a:r>
          <a:endParaRPr lang="en-US" sz="2400" b="0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/>
      <dgm:t>
        <a:bodyPr/>
        <a:lstStyle/>
        <a:p>
          <a:pPr algn="ctr"/>
          <a:r>
            <a:rPr lang="en-US" sz="2400" b="0" dirty="0" smtClean="0"/>
            <a:t>Close Look at the Writing Standards</a:t>
          </a:r>
          <a:endParaRPr lang="en-US" sz="2400" b="0" dirty="0"/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/>
      <dgm:t>
        <a:bodyPr/>
        <a:lstStyle/>
        <a:p>
          <a:pPr algn="ctr"/>
          <a:r>
            <a:rPr lang="en-US" sz="2400" b="0" dirty="0" smtClean="0"/>
            <a:t>Research in CCS ELA &amp; Literacy</a:t>
          </a:r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 dirty="0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2400" b="0" dirty="0" smtClean="0"/>
            <a:t>Writing Grounded in Evidence</a:t>
          </a:r>
        </a:p>
        <a:p>
          <a:pPr algn="ctr">
            <a:spcAft>
              <a:spcPts val="0"/>
            </a:spcAft>
          </a:pPr>
          <a:r>
            <a:rPr lang="en-US" sz="2400" b="0" dirty="0" smtClean="0"/>
            <a:t> from Text</a:t>
          </a:r>
          <a:endParaRPr lang="en-US" sz="24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 dirty="0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01677119-4045-431C-B853-E26F7E884148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en-US" sz="2400" b="0" dirty="0" smtClean="0"/>
            <a:t>Supporting Students in Writing</a:t>
          </a:r>
          <a:endParaRPr lang="en-US" sz="2400" b="0" dirty="0"/>
        </a:p>
      </dgm:t>
    </dgm:pt>
    <dgm:pt modelId="{BD23E557-7C98-4DE1-8314-D7BD845DAFE9}" type="parTrans" cxnId="{08B79F65-56F8-4410-979D-C152A9B95F0E}">
      <dgm:prSet/>
      <dgm:spPr/>
      <dgm:t>
        <a:bodyPr/>
        <a:lstStyle/>
        <a:p>
          <a:endParaRPr lang="en-US" dirty="0"/>
        </a:p>
      </dgm:t>
    </dgm:pt>
    <dgm:pt modelId="{D88B1D94-3681-4367-B510-C70B29A5421D}" type="sibTrans" cxnId="{08B79F65-56F8-4410-979D-C152A9B95F0E}">
      <dgm:prSet/>
      <dgm:spPr/>
      <dgm:t>
        <a:bodyPr/>
        <a:lstStyle/>
        <a:p>
          <a:endParaRPr lang="en-US"/>
        </a:p>
      </dgm:t>
    </dgm:pt>
    <dgm:pt modelId="{D8771175-9235-4964-9D27-84A6F0079BDC}">
      <dgm:prSet phldrT="[Text]" custT="1"/>
      <dgm:spPr>
        <a:solidFill>
          <a:srgbClr val="FFFF85">
            <a:alpha val="90000"/>
          </a:srgbClr>
        </a:solidFill>
      </dgm:spPr>
      <dgm:t>
        <a:bodyPr/>
        <a:lstStyle/>
        <a:p>
          <a:pPr algn="ctr"/>
          <a:r>
            <a:rPr lang="en-US" sz="2400" b="1" dirty="0" smtClean="0"/>
            <a:t>Routine and Daily Writing</a:t>
          </a:r>
          <a:endParaRPr lang="en-US" sz="2400" b="1" dirty="0"/>
        </a:p>
      </dgm:t>
    </dgm:pt>
    <dgm:pt modelId="{951D879D-BE7E-430E-B000-5597C8FEFDD3}" type="parTrans" cxnId="{508F2139-C2CF-4AC3-B2BC-FA450F760EC6}">
      <dgm:prSet/>
      <dgm:spPr/>
      <dgm:t>
        <a:bodyPr/>
        <a:lstStyle/>
        <a:p>
          <a:endParaRPr lang="en-US"/>
        </a:p>
      </dgm:t>
    </dgm:pt>
    <dgm:pt modelId="{7B97B778-C6CC-488B-ABE1-7DE32D92CC62}" type="sibTrans" cxnId="{508F2139-C2CF-4AC3-B2BC-FA450F760EC6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94845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6" custScaleX="526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6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6" custScaleX="528291" custLinFactNeighborX="986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6" custScaleX="531450" custScaleY="125355" custLinFactNeighborX="-1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6" custScaleX="531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D0DAA-F8E9-49A7-864C-8F57EB052505}" type="pres">
      <dgm:prSet presAssocID="{BD23E557-7C98-4DE1-8314-D7BD845DAFE9}" presName="Name13" presStyleLbl="parChTrans1D2" presStyleIdx="4" presStyleCnt="6"/>
      <dgm:spPr/>
      <dgm:t>
        <a:bodyPr/>
        <a:lstStyle/>
        <a:p>
          <a:endParaRPr lang="en-US"/>
        </a:p>
      </dgm:t>
    </dgm:pt>
    <dgm:pt modelId="{725300A4-7A1C-40A2-A020-57CA6A1A3BF0}" type="pres">
      <dgm:prSet presAssocID="{01677119-4045-431C-B853-E26F7E884148}" presName="childText" presStyleLbl="bgAcc1" presStyleIdx="4" presStyleCnt="6" custScaleX="531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B03BB-9CE9-47E8-9947-C2B05A20157F}" type="pres">
      <dgm:prSet presAssocID="{951D879D-BE7E-430E-B000-5597C8FEFDD3}" presName="Name13" presStyleLbl="parChTrans1D2" presStyleIdx="5" presStyleCnt="6"/>
      <dgm:spPr/>
      <dgm:t>
        <a:bodyPr/>
        <a:lstStyle/>
        <a:p>
          <a:endParaRPr lang="en-US"/>
        </a:p>
      </dgm:t>
    </dgm:pt>
    <dgm:pt modelId="{86EBD45B-2267-4CA8-B8C4-6B38ED4F7284}" type="pres">
      <dgm:prSet presAssocID="{D8771175-9235-4964-9D27-84A6F0079BDC}" presName="childText" presStyleLbl="bgAcc1" presStyleIdx="5" presStyleCnt="6" custScaleX="523043" custScaleY="104549" custLinFactNeighborX="14376" custLinFactNeighborY="-107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E0A23B-300F-42F7-9E20-13DC3A18E045}" type="presOf" srcId="{951D879D-BE7E-430E-B000-5597C8FEFDD3}" destId="{85BB03BB-9CE9-47E8-9947-C2B05A20157F}" srcOrd="0" destOrd="0" presId="urn:microsoft.com/office/officeart/2005/8/layout/hierarchy3"/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3E73A416-4167-42FF-95E1-EB16399AB2D1}" type="presOf" srcId="{58DCE318-75B7-47FE-8525-3043B002245B}" destId="{9825A28B-C7C5-4204-94C3-E8D7000EEC4F}" srcOrd="0" destOrd="0" presId="urn:microsoft.com/office/officeart/2005/8/layout/hierarchy3"/>
    <dgm:cxn modelId="{156E8FE9-4C0C-4221-B1D8-6158CD7FD0BF}" type="presOf" srcId="{01677119-4045-431C-B853-E26F7E884148}" destId="{725300A4-7A1C-40A2-A020-57CA6A1A3BF0}" srcOrd="0" destOrd="0" presId="urn:microsoft.com/office/officeart/2005/8/layout/hierarchy3"/>
    <dgm:cxn modelId="{87EEAB01-5F92-420C-A3F2-E90396B1A8BC}" type="presOf" srcId="{40CAD029-3C99-4E8D-98B4-2953D52807B2}" destId="{0ECFACD2-E546-4248-9C0E-3A50A1F0895C}" srcOrd="0" destOrd="0" presId="urn:microsoft.com/office/officeart/2005/8/layout/hierarchy3"/>
    <dgm:cxn modelId="{EFB796EF-E45E-44EE-9711-5408A44F18BC}" type="presOf" srcId="{875902B6-D7AA-46D0-A995-D11880EA2FD1}" destId="{30415E90-D52D-48D0-83BA-D69F81D22A24}" srcOrd="0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508F2139-C2CF-4AC3-B2BC-FA450F760EC6}" srcId="{C49DE7C9-3CCD-4A68-9AF1-4959318AB8CE}" destId="{D8771175-9235-4964-9D27-84A6F0079BDC}" srcOrd="5" destOrd="0" parTransId="{951D879D-BE7E-430E-B000-5597C8FEFDD3}" sibTransId="{7B97B778-C6CC-488B-ABE1-7DE32D92CC62}"/>
    <dgm:cxn modelId="{1FFCC29A-513C-4F90-8FCC-3ECED328D4E2}" type="presOf" srcId="{C49DE7C9-3CCD-4A68-9AF1-4959318AB8CE}" destId="{01013C70-3796-4887-98D0-B93D667D085C}" srcOrd="1" destOrd="0" presId="urn:microsoft.com/office/officeart/2005/8/layout/hierarchy3"/>
    <dgm:cxn modelId="{B6D66F3B-1398-46D1-A9F8-E919F7BD812E}" type="presOf" srcId="{D8771175-9235-4964-9D27-84A6F0079BDC}" destId="{86EBD45B-2267-4CA8-B8C4-6B38ED4F7284}" srcOrd="0" destOrd="0" presId="urn:microsoft.com/office/officeart/2005/8/layout/hierarchy3"/>
    <dgm:cxn modelId="{408CB922-1DD7-46F3-8817-663C9EB1F334}" type="presOf" srcId="{EF8DE587-9847-40DC-9A6D-C684684E3EAA}" destId="{0912B255-822D-42AD-8D51-EAD24CC90B92}" srcOrd="0" destOrd="0" presId="urn:microsoft.com/office/officeart/2005/8/layout/hierarchy3"/>
    <dgm:cxn modelId="{738F553A-95DA-4A8B-98E3-67BE4D88BE71}" type="presOf" srcId="{8691F7BC-3BF2-4274-8C3C-961D302C3E80}" destId="{ABA4AD6F-2F38-4BDD-9216-4EDB340AA554}" srcOrd="0" destOrd="0" presId="urn:microsoft.com/office/officeart/2005/8/layout/hierarchy3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199A8552-82A4-435D-BC05-D9910B85A466}" type="presOf" srcId="{BD23E557-7C98-4DE1-8314-D7BD845DAFE9}" destId="{199D0DAA-F8E9-49A7-864C-8F57EB052505}" srcOrd="0" destOrd="0" presId="urn:microsoft.com/office/officeart/2005/8/layout/hierarchy3"/>
    <dgm:cxn modelId="{08B79F65-56F8-4410-979D-C152A9B95F0E}" srcId="{C49DE7C9-3CCD-4A68-9AF1-4959318AB8CE}" destId="{01677119-4045-431C-B853-E26F7E884148}" srcOrd="4" destOrd="0" parTransId="{BD23E557-7C98-4DE1-8314-D7BD845DAFE9}" sibTransId="{D88B1D94-3681-4367-B510-C70B29A5421D}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336CEA55-B04E-49FA-B3E7-5CB40739853E}" type="presOf" srcId="{EF4E6064-2222-4025-843B-774CAA10FB18}" destId="{0406E04E-E93F-457E-87F7-A76954C0A595}" srcOrd="0" destOrd="0" presId="urn:microsoft.com/office/officeart/2005/8/layout/hierarchy3"/>
    <dgm:cxn modelId="{B776095E-28BE-465C-95F3-D470654643E6}" type="presOf" srcId="{BC6540E0-3144-49F0-80D0-9F9B86DC9743}" destId="{19D262A1-4F11-47A2-91BC-C1BB23103FA7}" srcOrd="0" destOrd="0" presId="urn:microsoft.com/office/officeart/2005/8/layout/hierarchy3"/>
    <dgm:cxn modelId="{3AF76967-AADD-43EC-BA40-B1CF35321F79}" type="presOf" srcId="{E2B7F8FC-10AD-4B06-B4C7-BEB6C56223E7}" destId="{885DB2E2-94C8-4BD6-A25B-A6DF9906D3CD}" srcOrd="0" destOrd="0" presId="urn:microsoft.com/office/officeart/2005/8/layout/hierarchy3"/>
    <dgm:cxn modelId="{A2750002-3FA4-4810-8736-FCA5069B81ED}" type="presOf" srcId="{B217A518-BEE6-4DD9-9286-89D1EA55A1ED}" destId="{96FF3DE8-3675-4CB8-B07C-3DCAFF305E01}" srcOrd="0" destOrd="0" presId="urn:microsoft.com/office/officeart/2005/8/layout/hierarchy3"/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34EF5890-0020-4BAB-B04D-004869C8E4C8}" type="presOf" srcId="{C49DE7C9-3CCD-4A68-9AF1-4959318AB8CE}" destId="{18B331A4-2A99-4364-B5B4-8854F2CECE91}" srcOrd="0" destOrd="0" presId="urn:microsoft.com/office/officeart/2005/8/layout/hierarchy3"/>
    <dgm:cxn modelId="{A983E206-B1B3-4805-9F0E-5A5FE2BFB036}" type="presParOf" srcId="{96FF3DE8-3675-4CB8-B07C-3DCAFF305E01}" destId="{9DD75A0C-E450-4BE0-810F-123BF65818C1}" srcOrd="0" destOrd="0" presId="urn:microsoft.com/office/officeart/2005/8/layout/hierarchy3"/>
    <dgm:cxn modelId="{B6DF5FF3-E4FC-49C7-AC23-2BA80CF0F287}" type="presParOf" srcId="{9DD75A0C-E450-4BE0-810F-123BF65818C1}" destId="{0A884521-68A1-4C12-8831-974241E448AA}" srcOrd="0" destOrd="0" presId="urn:microsoft.com/office/officeart/2005/8/layout/hierarchy3"/>
    <dgm:cxn modelId="{B5C1596F-6464-4B7C-A4BD-8D2305288A89}" type="presParOf" srcId="{0A884521-68A1-4C12-8831-974241E448AA}" destId="{18B331A4-2A99-4364-B5B4-8854F2CECE91}" srcOrd="0" destOrd="0" presId="urn:microsoft.com/office/officeart/2005/8/layout/hierarchy3"/>
    <dgm:cxn modelId="{290EBA50-DE9A-40F0-B96A-1A7553B45A9B}" type="presParOf" srcId="{0A884521-68A1-4C12-8831-974241E448AA}" destId="{01013C70-3796-4887-98D0-B93D667D085C}" srcOrd="1" destOrd="0" presId="urn:microsoft.com/office/officeart/2005/8/layout/hierarchy3"/>
    <dgm:cxn modelId="{42EE59F1-12C0-499A-8CA6-FEC4CFF82FD9}" type="presParOf" srcId="{9DD75A0C-E450-4BE0-810F-123BF65818C1}" destId="{7530FBDF-F41C-4729-BAE1-3909AC81C7F2}" srcOrd="1" destOrd="0" presId="urn:microsoft.com/office/officeart/2005/8/layout/hierarchy3"/>
    <dgm:cxn modelId="{90696708-B958-455F-B9F4-446833062F9F}" type="presParOf" srcId="{7530FBDF-F41C-4729-BAE1-3909AC81C7F2}" destId="{0912B255-822D-42AD-8D51-EAD24CC90B92}" srcOrd="0" destOrd="0" presId="urn:microsoft.com/office/officeart/2005/8/layout/hierarchy3"/>
    <dgm:cxn modelId="{F3AE1CAF-F558-416D-8F1B-665D4F9D4313}" type="presParOf" srcId="{7530FBDF-F41C-4729-BAE1-3909AC81C7F2}" destId="{30415E90-D52D-48D0-83BA-D69F81D22A24}" srcOrd="1" destOrd="0" presId="urn:microsoft.com/office/officeart/2005/8/layout/hierarchy3"/>
    <dgm:cxn modelId="{DD951916-B48D-4010-A215-A840EABF4DF8}" type="presParOf" srcId="{7530FBDF-F41C-4729-BAE1-3909AC81C7F2}" destId="{19D262A1-4F11-47A2-91BC-C1BB23103FA7}" srcOrd="2" destOrd="0" presId="urn:microsoft.com/office/officeart/2005/8/layout/hierarchy3"/>
    <dgm:cxn modelId="{07A91718-F1BD-4CBC-AFF1-A13CE52B1737}" type="presParOf" srcId="{7530FBDF-F41C-4729-BAE1-3909AC81C7F2}" destId="{9825A28B-C7C5-4204-94C3-E8D7000EEC4F}" srcOrd="3" destOrd="0" presId="urn:microsoft.com/office/officeart/2005/8/layout/hierarchy3"/>
    <dgm:cxn modelId="{C76DC0F4-9A5E-4B1C-B653-B4984D8FEBB6}" type="presParOf" srcId="{7530FBDF-F41C-4729-BAE1-3909AC81C7F2}" destId="{0ECFACD2-E546-4248-9C0E-3A50A1F0895C}" srcOrd="4" destOrd="0" presId="urn:microsoft.com/office/officeart/2005/8/layout/hierarchy3"/>
    <dgm:cxn modelId="{B179DE12-8E6B-4DE9-B63B-F96F86E00D2A}" type="presParOf" srcId="{7530FBDF-F41C-4729-BAE1-3909AC81C7F2}" destId="{ABA4AD6F-2F38-4BDD-9216-4EDB340AA554}" srcOrd="5" destOrd="0" presId="urn:microsoft.com/office/officeart/2005/8/layout/hierarchy3"/>
    <dgm:cxn modelId="{063E5923-DD24-4F02-BDCF-C898A2477871}" type="presParOf" srcId="{7530FBDF-F41C-4729-BAE1-3909AC81C7F2}" destId="{0406E04E-E93F-457E-87F7-A76954C0A595}" srcOrd="6" destOrd="0" presId="urn:microsoft.com/office/officeart/2005/8/layout/hierarchy3"/>
    <dgm:cxn modelId="{9E27F18F-84B3-4813-9C37-67CC1AC088B4}" type="presParOf" srcId="{7530FBDF-F41C-4729-BAE1-3909AC81C7F2}" destId="{885DB2E2-94C8-4BD6-A25B-A6DF9906D3CD}" srcOrd="7" destOrd="0" presId="urn:microsoft.com/office/officeart/2005/8/layout/hierarchy3"/>
    <dgm:cxn modelId="{86F1D25C-33A5-417F-94A9-06B47F50D3B1}" type="presParOf" srcId="{7530FBDF-F41C-4729-BAE1-3909AC81C7F2}" destId="{199D0DAA-F8E9-49A7-864C-8F57EB052505}" srcOrd="8" destOrd="0" presId="urn:microsoft.com/office/officeart/2005/8/layout/hierarchy3"/>
    <dgm:cxn modelId="{02835459-5BEE-418C-93C0-251B559E66DA}" type="presParOf" srcId="{7530FBDF-F41C-4729-BAE1-3909AC81C7F2}" destId="{725300A4-7A1C-40A2-A020-57CA6A1A3BF0}" srcOrd="9" destOrd="0" presId="urn:microsoft.com/office/officeart/2005/8/layout/hierarchy3"/>
    <dgm:cxn modelId="{453B425B-4F96-45F7-BE47-B4868C156E30}" type="presParOf" srcId="{7530FBDF-F41C-4729-BAE1-3909AC81C7F2}" destId="{85BB03BB-9CE9-47E8-9947-C2B05A20157F}" srcOrd="10" destOrd="0" presId="urn:microsoft.com/office/officeart/2005/8/layout/hierarchy3"/>
    <dgm:cxn modelId="{86C81C86-4C32-4330-8B58-EB07B0F26D24}" type="presParOf" srcId="{7530FBDF-F41C-4729-BAE1-3909AC81C7F2}" destId="{86EBD45B-2267-4CA8-B8C4-6B38ED4F7284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331A4-2A99-4364-B5B4-8854F2CECE91}">
      <dsp:nvSpPr>
        <dsp:cNvPr id="0" name=""/>
        <dsp:cNvSpPr/>
      </dsp:nvSpPr>
      <dsp:spPr>
        <a:xfrm>
          <a:off x="1314670" y="30882"/>
          <a:ext cx="5356278" cy="5405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CCS Writing and Research</a:t>
          </a:r>
          <a:endParaRPr lang="en-US" sz="3200" kern="1200" dirty="0"/>
        </a:p>
      </dsp:txBody>
      <dsp:txXfrm>
        <a:off x="1330502" y="46714"/>
        <a:ext cx="5324614" cy="508875"/>
      </dsp:txXfrm>
    </dsp:sp>
    <dsp:sp modelId="{0912B255-822D-42AD-8D51-EAD24CC90B92}">
      <dsp:nvSpPr>
        <dsp:cNvPr id="0" name=""/>
        <dsp:cNvSpPr/>
      </dsp:nvSpPr>
      <dsp:spPr>
        <a:xfrm>
          <a:off x="1850298" y="571421"/>
          <a:ext cx="451485" cy="399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427"/>
              </a:lnTo>
              <a:lnTo>
                <a:pt x="451485" y="39942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15E90-D52D-48D0-83BA-D69F81D22A24}">
      <dsp:nvSpPr>
        <dsp:cNvPr id="0" name=""/>
        <dsp:cNvSpPr/>
      </dsp:nvSpPr>
      <dsp:spPr>
        <a:xfrm>
          <a:off x="2301783" y="685889"/>
          <a:ext cx="4799344" cy="56991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effectLst/>
            </a:rPr>
            <a:t>Successes and Challenges</a:t>
          </a:r>
          <a:endParaRPr lang="en-US" sz="2400" b="0" kern="1200" dirty="0">
            <a:effectLst/>
          </a:endParaRPr>
        </a:p>
      </dsp:txBody>
      <dsp:txXfrm>
        <a:off x="2318475" y="702581"/>
        <a:ext cx="4765960" cy="536534"/>
      </dsp:txXfrm>
    </dsp:sp>
    <dsp:sp modelId="{19D262A1-4F11-47A2-91BC-C1BB23103FA7}">
      <dsp:nvSpPr>
        <dsp:cNvPr id="0" name=""/>
        <dsp:cNvSpPr/>
      </dsp:nvSpPr>
      <dsp:spPr>
        <a:xfrm>
          <a:off x="1850298" y="571421"/>
          <a:ext cx="460476" cy="1091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001"/>
              </a:lnTo>
              <a:lnTo>
                <a:pt x="460476" y="10910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5A28B-C7C5-4204-94C3-E8D7000EEC4F}">
      <dsp:nvSpPr>
        <dsp:cNvPr id="0" name=""/>
        <dsp:cNvSpPr/>
      </dsp:nvSpPr>
      <dsp:spPr>
        <a:xfrm>
          <a:off x="2310774" y="1377463"/>
          <a:ext cx="4817326" cy="569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95144"/>
              <a:satOff val="8"/>
              <a:lumOff val="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Close Look at the Writing Standards</a:t>
          </a:r>
          <a:endParaRPr lang="en-US" sz="2400" b="0" kern="1200" dirty="0"/>
        </a:p>
      </dsp:txBody>
      <dsp:txXfrm>
        <a:off x="2327466" y="1394155"/>
        <a:ext cx="4783942" cy="536534"/>
      </dsp:txXfrm>
    </dsp:sp>
    <dsp:sp modelId="{0ECFACD2-E546-4248-9C0E-3A50A1F0895C}">
      <dsp:nvSpPr>
        <dsp:cNvPr id="0" name=""/>
        <dsp:cNvSpPr/>
      </dsp:nvSpPr>
      <dsp:spPr>
        <a:xfrm>
          <a:off x="1850298" y="571421"/>
          <a:ext cx="433502" cy="1896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475"/>
              </a:lnTo>
              <a:lnTo>
                <a:pt x="433502" y="18964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D6F-2F38-4BDD-9216-4EDB340AA554}">
      <dsp:nvSpPr>
        <dsp:cNvPr id="0" name=""/>
        <dsp:cNvSpPr/>
      </dsp:nvSpPr>
      <dsp:spPr>
        <a:xfrm>
          <a:off x="2283801" y="2110686"/>
          <a:ext cx="4846132" cy="7144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990288"/>
              <a:satOff val="16"/>
              <a:lumOff val="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/>
            <a:t>Writing Grounded in Evidence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/>
            <a:t> from Text</a:t>
          </a:r>
          <a:endParaRPr lang="en-US" sz="2400" b="0" kern="1200" dirty="0"/>
        </a:p>
      </dsp:txBody>
      <dsp:txXfrm>
        <a:off x="2304726" y="2131611"/>
        <a:ext cx="4804282" cy="672571"/>
      </dsp:txXfrm>
    </dsp:sp>
    <dsp:sp modelId="{0406E04E-E93F-457E-87F7-A76954C0A595}">
      <dsp:nvSpPr>
        <dsp:cNvPr id="0" name=""/>
        <dsp:cNvSpPr/>
      </dsp:nvSpPr>
      <dsp:spPr>
        <a:xfrm>
          <a:off x="1850298" y="571421"/>
          <a:ext cx="451485" cy="2681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1125"/>
              </a:lnTo>
              <a:lnTo>
                <a:pt x="451485" y="268112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DB2E2-94C8-4BD6-A25B-A6DF9906D3CD}">
      <dsp:nvSpPr>
        <dsp:cNvPr id="0" name=""/>
        <dsp:cNvSpPr/>
      </dsp:nvSpPr>
      <dsp:spPr>
        <a:xfrm>
          <a:off x="2301783" y="2967588"/>
          <a:ext cx="4846141" cy="569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2985433"/>
              <a:satOff val="25"/>
              <a:lumOff val="1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Research in CCS ELA &amp; Literacy</a:t>
          </a:r>
        </a:p>
      </dsp:txBody>
      <dsp:txXfrm>
        <a:off x="2318475" y="2984280"/>
        <a:ext cx="4812757" cy="536534"/>
      </dsp:txXfrm>
    </dsp:sp>
    <dsp:sp modelId="{199D0DAA-F8E9-49A7-864C-8F57EB052505}">
      <dsp:nvSpPr>
        <dsp:cNvPr id="0" name=""/>
        <dsp:cNvSpPr/>
      </dsp:nvSpPr>
      <dsp:spPr>
        <a:xfrm>
          <a:off x="1850298" y="571421"/>
          <a:ext cx="451485" cy="3393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3523"/>
              </a:lnTo>
              <a:lnTo>
                <a:pt x="451485" y="339352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300A4-7A1C-40A2-A020-57CA6A1A3BF0}">
      <dsp:nvSpPr>
        <dsp:cNvPr id="0" name=""/>
        <dsp:cNvSpPr/>
      </dsp:nvSpPr>
      <dsp:spPr>
        <a:xfrm>
          <a:off x="2301783" y="3679986"/>
          <a:ext cx="4849688" cy="569918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5">
              <a:hueOff val="3980577"/>
              <a:satOff val="33"/>
              <a:lumOff val="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Supporting Students in Writing</a:t>
          </a:r>
          <a:endParaRPr lang="en-US" sz="2400" b="0" kern="1200" dirty="0"/>
        </a:p>
      </dsp:txBody>
      <dsp:txXfrm>
        <a:off x="2318475" y="3696678"/>
        <a:ext cx="4816304" cy="536534"/>
      </dsp:txXfrm>
    </dsp:sp>
    <dsp:sp modelId="{85BB03BB-9CE9-47E8-9947-C2B05A20157F}">
      <dsp:nvSpPr>
        <dsp:cNvPr id="0" name=""/>
        <dsp:cNvSpPr/>
      </dsp:nvSpPr>
      <dsp:spPr>
        <a:xfrm>
          <a:off x="1850298" y="571421"/>
          <a:ext cx="582575" cy="4057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7710"/>
              </a:lnTo>
              <a:lnTo>
                <a:pt x="582575" y="405771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BD45B-2267-4CA8-B8C4-6B38ED4F7284}">
      <dsp:nvSpPr>
        <dsp:cNvPr id="0" name=""/>
        <dsp:cNvSpPr/>
      </dsp:nvSpPr>
      <dsp:spPr>
        <a:xfrm>
          <a:off x="2432873" y="4331209"/>
          <a:ext cx="4769471" cy="595844"/>
        </a:xfrm>
        <a:prstGeom prst="roundRect">
          <a:avLst>
            <a:gd name="adj" fmla="val 10000"/>
          </a:avLst>
        </a:prstGeom>
        <a:solidFill>
          <a:srgbClr val="FFFF85">
            <a:alpha val="90000"/>
          </a:srgbClr>
        </a:solidFill>
        <a:ln w="25400" cap="flat" cmpd="sng" algn="ctr">
          <a:solidFill>
            <a:schemeClr val="accent5">
              <a:hueOff val="4975721"/>
              <a:satOff val="41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Routine and Daily Writing</a:t>
          </a:r>
          <a:endParaRPr lang="en-US" sz="2400" b="1" kern="1200" dirty="0"/>
        </a:p>
      </dsp:txBody>
      <dsp:txXfrm>
        <a:off x="2450325" y="4348661"/>
        <a:ext cx="4734567" cy="560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9DAA4107-EF30-49A8-8290-C118E51199DE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EBFCDA87-F9E5-4062-9015-B6855F9D2074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dwritethink.org/classroom-resources/lesson-plans/america-beautiful-using-music-1147.html?tab=4" TargetMode="External"/><Relationship Id="rId7" Type="http://schemas.openxmlformats.org/officeDocument/2006/relationships/hyperlink" Target="http://www.engageny.org/sites/default/files/resource/attachments/5m3a.1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engageny.org/resource/grade-3-ela-module-1-unit-1" TargetMode="External"/><Relationship Id="rId5" Type="http://schemas.openxmlformats.org/officeDocument/2006/relationships/hyperlink" Target="http://www.doe.mass.edu/candi/model/files.html" TargetMode="External"/><Relationship Id="rId4" Type="http://schemas.openxmlformats.org/officeDocument/2006/relationships/hyperlink" Target="http://www.readwritethink.org/classroom-resources/lesson-plans/creative-problem-solving-with-1023.html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This part of the module will examine W.9.</a:t>
            </a:r>
            <a:endParaRPr 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60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B140D612-51CD-47BF-9BBD-78EAE5BE81B9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90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purpose of this slide is to set a CCS context for regular writing practice.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9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Allow</a:t>
            </a:r>
            <a:r>
              <a:rPr lang="en-US" baseline="0" dirty="0" smtClean="0"/>
              <a:t> 15 minutes for looking at units and doing graphic organizer.  Allow another 5 minutes for posting on charts and sharing out by volunteer. 5 minutes for table discussion and 5 minutes to share out with whole group.</a:t>
            </a:r>
          </a:p>
          <a:p>
            <a:r>
              <a:rPr lang="en-US" dirty="0" smtClean="0"/>
              <a:t>Facilitator,</a:t>
            </a:r>
            <a:r>
              <a:rPr lang="en-US" baseline="0" dirty="0" smtClean="0"/>
              <a:t> be sure to post on one wall 3 chart papers, labeled, “Opening,” “Work Time,” and “Closing.” </a:t>
            </a:r>
          </a:p>
          <a:p>
            <a:endParaRPr lang="en-US" baseline="0" dirty="0" smtClean="0"/>
          </a:p>
          <a:p>
            <a:r>
              <a:rPr lang="en-US" dirty="0" smtClean="0"/>
              <a:t>The purpose of this activity</a:t>
            </a:r>
            <a:r>
              <a:rPr lang="en-US" baseline="0" dirty="0" smtClean="0"/>
              <a:t> is for participants to recognize the variety of ways in which routine writing and more formal writing is embedded in CCS-ELA &amp; Literacy-aligned units, and discuss how daily writing supports learning and builds literacy skills, and how it scaffolds students to successfully meet the standards.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(If units printed for ELA Module 2 are available, they may be substituted for this activity. Please ask participants to take notes on the organizer in their participant guides, not on the printed units.)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 smtClean="0"/>
          </a:p>
          <a:p>
            <a:r>
              <a:rPr lang="en-US" dirty="0" smtClean="0"/>
              <a:t>Links to the units will be provided in</a:t>
            </a:r>
            <a:r>
              <a:rPr lang="en-US" baseline="0" dirty="0" smtClean="0"/>
              <a:t> the session materials </a:t>
            </a:r>
            <a:r>
              <a:rPr lang="en-US" dirty="0" smtClean="0"/>
              <a:t>on the CT core standards website:</a:t>
            </a:r>
          </a:p>
          <a:p>
            <a:pPr lvl="0"/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Kindergarten: America the Beautiful  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http://www.readwritethink.org/classroom-resources/lesson-plans/america-beautiful-using-music-1147.html?tab=4#tabs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Grade 1: Creative Problem Solving with Ezra Jack Keats 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http://www.readwritethink.org/classroom-resources/lesson-plans/creative-problem-solving-with-1023.html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Grade 2: Author Study, </a:t>
            </a:r>
            <a:r>
              <a:rPr lang="en-US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Tomie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DePaola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http://www.doe.mass.edu/candi/model/files.html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Grade 3: Engage NY Grade 3, M.1, U.1 </a:t>
            </a:r>
            <a:r>
              <a:rPr lang="en-US" sz="1200" i="0" u="none" strike="noStrike" kern="1200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Seeking the Power of Education and Reading</a:t>
            </a:r>
            <a:r>
              <a:rPr lang="en-US" sz="1200" i="0" u="none" strike="noStrike" kern="12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http://www.engageny.org/resource/grade-3-ela-module-1-unit-1</a:t>
            </a:r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Grade 4: Using Literary Elements to Determine Theme 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http://www.doe.mass.edu/candi/model/files.html</a:t>
            </a:r>
            <a:endParaRPr lang="en-US" sz="1200" b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http://www.doe.mass.edu/candi/model/files.html</a:t>
            </a:r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Grade 5: Considering Perspectives  and Supporting Opinions – Sports and Athletes’ Impact on Culture 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http://www.engageny.org/sites/default/files/resource/attachments/5m3a.1.pdf</a:t>
            </a:r>
            <a:endParaRPr lang="en-US" sz="1200" b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They </a:t>
            </a:r>
            <a:r>
              <a:rPr lang="en-US" baseline="0" dirty="0" smtClean="0"/>
              <a:t>will record their tasks on a graphic organizer and on individual sticky notes. They may want to have one partner write on the organizer and one do the sticky notes. Go to next slide for example.</a:t>
            </a:r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66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Facilitator, you do not have to do anything with this slide. Its purpose is</a:t>
            </a:r>
            <a:r>
              <a:rPr lang="en-US" baseline="0" dirty="0" smtClean="0"/>
              <a:t> to allow participants who are following along with the PPT on their computers to copy and paste a link into their browser or to link directly from the PPT.</a:t>
            </a:r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01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Let</a:t>
            </a:r>
            <a:r>
              <a:rPr lang="en-US" baseline="0" dirty="0" smtClean="0"/>
              <a:t> participants know that some of the units are far more complex than others and may have more writing tasks.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way to save time is, if there is a repeated writing task,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journal writing, they can write it once and indicate that it is repeated.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to participants that 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earliest grades, much of the writing may be shared writing, and that’s OK to record.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intent is not to get through the unit, but rather to see the variety of ways in which W.10 is reflected in CCS-aligned units.</a:t>
            </a:r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AD91BE37-D1D9-4577-A483-B3EB22F6A27F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73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Allow 5 minutes for this discussion and another 5 for sharing out. </a:t>
            </a:r>
          </a:p>
          <a:p>
            <a:r>
              <a:rPr lang="en-US" dirty="0" smtClean="0"/>
              <a:t>Explain</a:t>
            </a:r>
            <a:r>
              <a:rPr lang="en-US" baseline="0" dirty="0" smtClean="0"/>
              <a:t> that this is intended to be an open discussion and these are just suggestions for where the conversation might go.  At the end</a:t>
            </a:r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0E24B81A-B203-49CD-A27D-FCBC4D773E40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18006" y="6071616"/>
            <a:ext cx="318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</a:rPr>
              <a:t>Activity 9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readwritethink.org/classroom-resources/lesson-plans/america-beautiful-using-music-1147.html?tab=4" TargetMode="External"/><Relationship Id="rId7" Type="http://schemas.openxmlformats.org/officeDocument/2006/relationships/hyperlink" Target="http://www.engageny.org/sites/default/files/resource/attachments/5m3a.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ageny.org/resource/grade-3-ela-module-1-unit-1" TargetMode="External"/><Relationship Id="rId5" Type="http://schemas.openxmlformats.org/officeDocument/2006/relationships/hyperlink" Target="http://www.doe.mass.edu/candi/model/files.html" TargetMode="External"/><Relationship Id="rId4" Type="http://schemas.openxmlformats.org/officeDocument/2006/relationships/hyperlink" Target="http://www.readwritethink.org/classroom-resources/lesson-plans/creative-problem-solving-with-1023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630622" y="4299507"/>
            <a:ext cx="8146240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75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565779"/>
              </p:ext>
            </p:extLst>
          </p:nvPr>
        </p:nvGraphicFramePr>
        <p:xfrm>
          <a:off x="381000" y="838200"/>
          <a:ext cx="8382000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139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39612"/>
            <a:ext cx="7886700" cy="581698"/>
          </a:xfrm>
        </p:spPr>
        <p:txBody>
          <a:bodyPr/>
          <a:lstStyle/>
          <a:p>
            <a:r>
              <a:rPr lang="en-US" sz="4200" dirty="0" smtClean="0"/>
              <a:t>Part 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443198"/>
          </a:xfrm>
        </p:spPr>
        <p:txBody>
          <a:bodyPr/>
          <a:lstStyle/>
          <a:p>
            <a:pPr marL="396875" indent="-396875">
              <a:spcBef>
                <a:spcPct val="2000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Routine and Daily Writing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76</a:t>
            </a:fld>
            <a:endParaRPr lang="en-US" dirty="0"/>
          </a:p>
        </p:txBody>
      </p:sp>
      <p:pic>
        <p:nvPicPr>
          <p:cNvPr id="5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069" y="4846252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53902" y="4851541"/>
            <a:ext cx="9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938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CCS.W.10 </a:t>
            </a:r>
          </a:p>
          <a:p>
            <a:pPr marL="0" indent="0">
              <a:buNone/>
            </a:pPr>
            <a:r>
              <a:rPr lang="en-US" sz="2800" dirty="0" smtClean="0"/>
              <a:t>Write Routinely over extended time frames (time for </a:t>
            </a:r>
            <a:r>
              <a:rPr lang="en-US" sz="2800" b="1" dirty="0" smtClean="0"/>
              <a:t>research</a:t>
            </a:r>
            <a:r>
              <a:rPr lang="en-US" sz="2800" dirty="0" smtClean="0"/>
              <a:t>, </a:t>
            </a:r>
            <a:r>
              <a:rPr lang="en-US" sz="2800" b="1" dirty="0" smtClean="0"/>
              <a:t>reflection</a:t>
            </a:r>
            <a:r>
              <a:rPr lang="en-US" sz="2800" dirty="0" smtClean="0"/>
              <a:t>, and </a:t>
            </a:r>
            <a:r>
              <a:rPr lang="en-US" sz="2800" b="1" dirty="0" smtClean="0"/>
              <a:t>revision</a:t>
            </a:r>
            <a:r>
              <a:rPr lang="en-US" sz="2800" dirty="0" smtClean="0"/>
              <a:t>) and shorter time frames (a single sitting or a day or two) for a </a:t>
            </a:r>
            <a:r>
              <a:rPr lang="en-US" sz="2800" b="1" dirty="0" smtClean="0"/>
              <a:t>range of tasks, purposes, and audiences.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(Begins in Grade 3)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CCS ELA &amp; Literacy Writing Standards for Research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7D5C1135-EF3A-441C-9DC2-8C709DF76F72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115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104900" y="34290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9: Writing Tasks in Exemplar Units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78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812967"/>
              </p:ext>
            </p:extLst>
          </p:nvPr>
        </p:nvGraphicFramePr>
        <p:xfrm>
          <a:off x="371475" y="1484179"/>
          <a:ext cx="8529638" cy="4030756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8529638"/>
              </a:tblGrid>
              <a:tr h="407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9: Writing Tasks in Exemplar Units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3573572"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400" dirty="0" smtClean="0"/>
                        <a:t>Choose and access </a:t>
                      </a:r>
                      <a:r>
                        <a:rPr lang="en-US" sz="2400" baseline="0" dirty="0" smtClean="0"/>
                        <a:t>one of the exemplar units (titles and links in participant guide), or use a unit you printed at home.</a:t>
                      </a:r>
                      <a:endParaRPr lang="en-US" sz="2400" dirty="0" smtClean="0"/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400" dirty="0" smtClean="0"/>
                        <a:t>Work</a:t>
                      </a:r>
                      <a:r>
                        <a:rPr lang="en-US" sz="2400" baseline="0" dirty="0" smtClean="0"/>
                        <a:t>ing with a partner, identify writing tasks and writing instruction embedded in the unit and write into graphic organizer (example on next slide).</a:t>
                      </a: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400" baseline="0" dirty="0" smtClean="0"/>
                        <a:t>Record your writing tasks on large sticky notes and post as </a:t>
                      </a:r>
                      <a:r>
                        <a:rPr lang="en-US" sz="2400" i="1" baseline="0" dirty="0" smtClean="0"/>
                        <a:t>Opening, Work Time</a:t>
                      </a:r>
                      <a:r>
                        <a:rPr lang="en-US" sz="2400" baseline="0" dirty="0" smtClean="0"/>
                        <a:t>, or </a:t>
                      </a:r>
                      <a:r>
                        <a:rPr lang="en-US" sz="2400" i="1" baseline="0" dirty="0" smtClean="0"/>
                        <a:t>Closing</a:t>
                      </a:r>
                      <a:r>
                        <a:rPr lang="en-US" sz="2400" baseline="0" dirty="0" smtClean="0"/>
                        <a:t> on chart paper. </a:t>
                      </a: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400" baseline="0" dirty="0" smtClean="0"/>
                        <a:t>Discuss with guiding questions.</a:t>
                      </a: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10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969" y="5098056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00850" y="512445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10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2860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9: Writing Tasks in Exemplar Units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79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08798" y="1485615"/>
          <a:ext cx="8451423" cy="4231307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8451423"/>
              </a:tblGrid>
              <a:tr h="437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9: Links to Exemplar Units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377412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7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Kindergarten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7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America the Beautiful  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http://www.readwritethink.org/classroom-resources/lesson-plans/america-beautiful-using-music-1147.html?tab=4#tabs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7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1</a:t>
                      </a:r>
                      <a:r>
                        <a:rPr lang="en-US" sz="17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7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 Problem Solving with Ezra Jack Keats 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http://www.readwritethink.org/classroom-resources/lesson-plans/creative-problem-solving-with-1023.html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7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2: </a:t>
                      </a:r>
                      <a:r>
                        <a:rPr lang="en-US" sz="17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 Study, </a:t>
                      </a:r>
                      <a:r>
                        <a:rPr lang="en-US" sz="1700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Tomie</a:t>
                      </a:r>
                      <a:r>
                        <a:rPr lang="en-US" sz="17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DePaola</a:t>
                      </a:r>
                      <a:r>
                        <a:rPr lang="en-US" sz="17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http://www.doe.mass.edu/candi/model/files.html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7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3:</a:t>
                      </a:r>
                      <a:r>
                        <a:rPr lang="en-US" sz="17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Seeking the Power of Education and Reading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http://www.engageny.org/resource/grade-3-ela-module-1-unit-1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7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4: </a:t>
                      </a:r>
                      <a:r>
                        <a:rPr lang="en-US" sz="17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Literary Elements to Determine Theme 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http://www.doe.mass.edu/candi/model/files.html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7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5: </a:t>
                      </a:r>
                      <a:r>
                        <a:rPr lang="en-US" sz="17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Considering Perspectives  and Supporting Opinions – Sports and Athletes’ Impact on Culture </a:t>
                      </a:r>
                      <a:r>
                        <a:rPr lang="en-US" sz="1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http://www.engageny.org/sites/default/files/resource/attachments/5m3a.1.pdf</a:t>
                      </a:r>
                      <a:endParaRPr lang="en-US" sz="1700" baseline="0" dirty="0" smtClean="0"/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6099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2860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9: Writing Tasks in Exemplar Units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80</a:t>
            </a:fld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593539"/>
              </p:ext>
            </p:extLst>
          </p:nvPr>
        </p:nvGraphicFramePr>
        <p:xfrm>
          <a:off x="450850" y="1662720"/>
          <a:ext cx="8293100" cy="3995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00"/>
                <a:gridCol w="3581400"/>
                <a:gridCol w="2362200"/>
                <a:gridCol w="1612900"/>
              </a:tblGrid>
              <a:tr h="106494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Task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Purpose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Part</a:t>
                      </a:r>
                    </a:p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O,</a:t>
                      </a:r>
                      <a:r>
                        <a:rPr lang="en-US" sz="2400" baseline="0" dirty="0" smtClean="0"/>
                        <a:t> W, C</a:t>
                      </a:r>
                      <a:endParaRPr lang="en-US" sz="24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7609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r>
                        <a:rPr lang="en-US" baseline="0" dirty="0" smtClean="0"/>
                        <a:t> for Think, Pair, 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Prepare</a:t>
                      </a:r>
                      <a:r>
                        <a:rPr lang="en-US" baseline="0" dirty="0" smtClean="0"/>
                        <a:t> something to 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621218"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Journal</a:t>
                      </a:r>
                      <a:r>
                        <a:rPr lang="en-US" baseline="0" dirty="0" smtClean="0"/>
                        <a:t> response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Reflect</a:t>
                      </a:r>
                      <a:r>
                        <a:rPr lang="en-US" baseline="0" dirty="0" smtClean="0"/>
                        <a:t> on author’s words, predict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62121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Journal</a:t>
                      </a:r>
                      <a:r>
                        <a:rPr lang="en-US" baseline="0" dirty="0" smtClean="0"/>
                        <a:t>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Connect three chapters, predict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85692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Draw</a:t>
                      </a:r>
                      <a:r>
                        <a:rPr lang="en-US" baseline="0" dirty="0" smtClean="0"/>
                        <a:t> a picture of setting and write sentences describing scene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Formative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2550" y="981091"/>
            <a:ext cx="631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 from Grade 4: Using Literary Elements  </a:t>
            </a:r>
            <a:endParaRPr lang="en-US" sz="2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81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1897" y="1150620"/>
            <a:ext cx="8154403" cy="3757952"/>
          </a:xfrm>
        </p:spPr>
        <p:txBody>
          <a:bodyPr/>
          <a:lstStyle/>
          <a:p>
            <a:r>
              <a:rPr lang="en-US" sz="2800" dirty="0" smtClean="0"/>
              <a:t>Discuss: What did you notice about writing in CCS-aligned units? </a:t>
            </a:r>
          </a:p>
          <a:p>
            <a:pPr lvl="1"/>
            <a:r>
              <a:rPr lang="en-US" sz="2600" dirty="0" smtClean="0"/>
              <a:t>Types and purposes of writing</a:t>
            </a:r>
          </a:p>
          <a:p>
            <a:pPr lvl="1"/>
            <a:r>
              <a:rPr lang="en-US" sz="2600" dirty="0" smtClean="0"/>
              <a:t>Writing as a scaffold, model, or preparation for other tasks</a:t>
            </a:r>
          </a:p>
          <a:p>
            <a:pPr lvl="1"/>
            <a:r>
              <a:rPr lang="en-US" sz="2600" dirty="0" smtClean="0"/>
              <a:t>Writing instruction</a:t>
            </a:r>
          </a:p>
          <a:p>
            <a:pPr lvl="1"/>
            <a:r>
              <a:rPr lang="en-US" sz="2600" dirty="0" smtClean="0"/>
              <a:t>Writing as assessment</a:t>
            </a:r>
          </a:p>
          <a:p>
            <a:r>
              <a:rPr lang="en-US" sz="2800" dirty="0" smtClean="0"/>
              <a:t>Record in your </a:t>
            </a:r>
            <a:r>
              <a:rPr lang="en-US" sz="2800" i="1" dirty="0" smtClean="0"/>
              <a:t>Notepad</a:t>
            </a:r>
            <a:r>
              <a:rPr lang="en-US" sz="2800" dirty="0" smtClean="0"/>
              <a:t> any ideas you have for how you might use this activity in your school or district.</a:t>
            </a:r>
            <a:endParaRPr lang="en-US" sz="2800" dirty="0"/>
          </a:p>
        </p:txBody>
      </p:sp>
      <p:sp>
        <p:nvSpPr>
          <p:cNvPr id="54274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Activity 9: Writing Tasks in Exemplar Units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81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778" y="4743039"/>
            <a:ext cx="1695861" cy="169586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43650" y="5143500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63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980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17950</TotalTime>
  <Words>860</Words>
  <Application>Microsoft Office PowerPoint</Application>
  <PresentationFormat>On-screen Show (4:3)</PresentationFormat>
  <Paragraphs>126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Part 6</vt:lpstr>
      <vt:lpstr>CCS ELA &amp; Literacy Writing Standards for Research</vt:lpstr>
      <vt:lpstr>Activity 9: Writing Tasks in Exemplar Units</vt:lpstr>
      <vt:lpstr>Activity 9: Writing Tasks in Exemplar Units</vt:lpstr>
      <vt:lpstr>Activity 9: Writing Tasks in Exemplar Units</vt:lpstr>
      <vt:lpstr>Activity 9: Writing Tasks in Exemplar Units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1181</cp:revision>
  <cp:lastPrinted>2014-03-02T01:07:44Z</cp:lastPrinted>
  <dcterms:created xsi:type="dcterms:W3CDTF">2014-01-18T18:47:42Z</dcterms:created>
  <dcterms:modified xsi:type="dcterms:W3CDTF">2014-08-07T21:00:35Z</dcterms:modified>
</cp:coreProperties>
</file>