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68" showSpecialPlsOnTitleSld="0" saveSubsetFonts="1" bookmarkIdSeed="2">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561" r:id="rId5"/>
    <p:sldId id="562" r:id="rId6"/>
    <p:sldId id="555"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FFC000"/>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9" autoAdjust="0"/>
    <p:restoredTop sz="91101" autoAdjust="0"/>
  </p:normalViewPr>
  <p:slideViewPr>
    <p:cSldViewPr snapToGrid="0">
      <p:cViewPr varScale="1">
        <p:scale>
          <a:sx n="81" d="100"/>
          <a:sy n="81" d="100"/>
        </p:scale>
        <p:origin x="11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88"/>
    </p:cViewPr>
  </p:sorterViewPr>
  <p:notesViewPr>
    <p:cSldViewPr snapToGrid="0">
      <p:cViewPr varScale="1">
        <p:scale>
          <a:sx n="87" d="100"/>
          <a:sy n="87" d="100"/>
        </p:scale>
        <p:origin x="3798" y="9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9DAA4107-EF30-49A8-8290-C118E51199DE}" type="datetimeFigureOut">
              <a:rPr lang="en-US" smtClean="0"/>
              <a:pPr/>
              <a:t>8/7/2014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EBFCDA87-F9E5-4062-9015-B6855F9D2074}"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dmodo.com/hom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68</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introduce the Basal Alignment project.  This project is led by Student Achievement Partners, but is carried out by teacher volunteers. The goal is to rewrite lessons from basal reading programs to align with the Common Core. It is an </a:t>
            </a:r>
            <a:r>
              <a:rPr lang="en-US" dirty="0" err="1" smtClean="0"/>
              <a:t>Edmodo</a:t>
            </a:r>
            <a:r>
              <a:rPr lang="en-US" dirty="0" smtClean="0"/>
              <a:t> site, which can be joined free of charge.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69</a:t>
            </a:fld>
            <a:endParaRPr lang="en-US" dirty="0"/>
          </a:p>
        </p:txBody>
      </p:sp>
    </p:spTree>
    <p:extLst>
      <p:ext uri="{BB962C8B-B14F-4D97-AF65-F5344CB8AC3E}">
        <p14:creationId xmlns:p14="http://schemas.microsoft.com/office/powerpoint/2010/main" val="2126283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recent addition to the Basal Alignment Project are Writing to Sources lessons, aligned with the BAP reading lessons.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70</a:t>
            </a:fld>
            <a:endParaRPr lang="en-US" dirty="0"/>
          </a:p>
        </p:txBody>
      </p:sp>
    </p:spTree>
    <p:extLst>
      <p:ext uri="{BB962C8B-B14F-4D97-AF65-F5344CB8AC3E}">
        <p14:creationId xmlns:p14="http://schemas.microsoft.com/office/powerpoint/2010/main" val="2910627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Allow 20 minutes for this activity, about 8 to review the framework, and 10 to annotate the sample lesson, then another 2 for the turn and talk prompt.</a:t>
            </a:r>
          </a:p>
          <a:p>
            <a:pPr marL="0" marR="0" lvl="0" indent="0" algn="l" defTabSz="914400" rtl="0" eaLnBrk="1" fontAlgn="base" latinLnBrk="0" hangingPunct="1">
              <a:lnSpc>
                <a:spcPct val="100000"/>
              </a:lnSpc>
              <a:spcBef>
                <a:spcPct val="0"/>
              </a:spcBef>
              <a:spcAft>
                <a:spcPts val="600"/>
              </a:spcAft>
              <a:buClrTx/>
              <a:buSzTx/>
              <a:buFontTx/>
              <a:buNone/>
              <a:tabLst/>
            </a:pPr>
            <a:endParaRPr lang="en-US" dirty="0"/>
          </a:p>
          <a:p>
            <a:pPr fontAlgn="base">
              <a:spcBef>
                <a:spcPct val="0"/>
              </a:spcBef>
              <a:spcAft>
                <a:spcPts val="600"/>
              </a:spcAft>
            </a:pPr>
            <a:r>
              <a:rPr kumimoji="0" lang="en-US" sz="1200" u="none" strike="noStrike" cap="none" normalizeH="0" baseline="0" dirty="0" smtClean="0">
                <a:ln>
                  <a:noFill/>
                </a:ln>
                <a:effectLst/>
              </a:rPr>
              <a:t>The Writing</a:t>
            </a:r>
            <a:r>
              <a:rPr kumimoji="0" lang="en-US" sz="1200" u="none" strike="noStrike" cap="none" normalizeH="0" dirty="0" smtClean="0">
                <a:ln>
                  <a:noFill/>
                </a:ln>
                <a:effectLst/>
              </a:rPr>
              <a:t> to Sources framework is available on </a:t>
            </a:r>
            <a:r>
              <a:rPr kumimoji="0" lang="en-US" sz="1200" u="none" strike="noStrike" cap="none" normalizeH="0" dirty="0" err="1" smtClean="0">
                <a:ln>
                  <a:noFill/>
                </a:ln>
                <a:effectLst/>
              </a:rPr>
              <a:t>Edmodo</a:t>
            </a:r>
            <a:r>
              <a:rPr kumimoji="0" lang="en-US" sz="1200" u="none" strike="noStrike" cap="none" normalizeH="0" dirty="0" smtClean="0">
                <a:ln>
                  <a:noFill/>
                </a:ln>
                <a:effectLst/>
              </a:rPr>
              <a:t>, in the Basal Alignment Project </a:t>
            </a:r>
            <a:r>
              <a:rPr lang="en-US" dirty="0">
                <a:hlinkClick r:id="rId3"/>
              </a:rPr>
              <a:t>https://www.edmodo.com/home#/</a:t>
            </a:r>
            <a:r>
              <a:rPr lang="en-US" dirty="0" smtClean="0">
                <a:hlinkClick r:id="rId3"/>
              </a:rPr>
              <a:t>group?id=1121902&amp;sub_view=folders</a:t>
            </a:r>
            <a:endParaRPr lang="en-US" dirty="0" smtClean="0"/>
          </a:p>
          <a:p>
            <a:pPr fontAlgn="base">
              <a:spcBef>
                <a:spcPct val="0"/>
              </a:spcBef>
              <a:spcAft>
                <a:spcPts val="600"/>
              </a:spcAft>
            </a:pPr>
            <a:endParaRPr lang="en-US" dirty="0"/>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32299FA6-BF75-4CF0-B0A5-F4D443923EE2}" type="datetimeFigureOut">
              <a:rPr lang="en-US" smtClean="0">
                <a:latin typeface="Arial" pitchFamily="34" charset="0"/>
              </a:rPr>
              <a:pPr/>
              <a:t>8/7/2014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71</a:t>
            </a:fld>
            <a:endParaRPr lang="en-US" dirty="0"/>
          </a:p>
        </p:txBody>
      </p:sp>
    </p:spTree>
    <p:extLst>
      <p:ext uri="{BB962C8B-B14F-4D97-AF65-F5344CB8AC3E}">
        <p14:creationId xmlns:p14="http://schemas.microsoft.com/office/powerpoint/2010/main" val="699287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18006" y="6071616"/>
            <a:ext cx="3185975" cy="461665"/>
          </a:xfrm>
          <a:prstGeom prst="rect">
            <a:avLst/>
          </a:prstGeom>
          <a:noFill/>
        </p:spPr>
        <p:txBody>
          <a:bodyPr wrap="square" rtlCol="0">
            <a:spAutoFit/>
          </a:bodyPr>
          <a:lstStyle/>
          <a:p>
            <a:pPr algn="ctr"/>
            <a:r>
              <a:rPr lang="en-US" sz="2400" smtClean="0">
                <a:solidFill>
                  <a:schemeClr val="bg1"/>
                </a:solidFill>
              </a:rPr>
              <a:t>Activity 8a</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630622" y="4299507"/>
            <a:ext cx="8146240"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Resource: Basal Alignment Project</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69</a:t>
            </a:fld>
            <a:endParaRPr lang="en-US" dirty="0"/>
          </a:p>
        </p:txBody>
      </p:sp>
      <p:pic>
        <p:nvPicPr>
          <p:cNvPr id="5" name="Picture 4"/>
          <p:cNvPicPr>
            <a:picLocks noChangeAspect="1"/>
          </p:cNvPicPr>
          <p:nvPr/>
        </p:nvPicPr>
        <p:blipFill>
          <a:blip r:embed="rId3" cstate="print"/>
          <a:stretch>
            <a:fillRect/>
          </a:stretch>
        </p:blipFill>
        <p:spPr>
          <a:xfrm>
            <a:off x="1403498" y="936407"/>
            <a:ext cx="6407002" cy="4599971"/>
          </a:xfrm>
          <a:prstGeom prst="rect">
            <a:avLst/>
          </a:prstGeom>
        </p:spPr>
      </p:pic>
      <p:sp>
        <p:nvSpPr>
          <p:cNvPr id="6" name="Rectangle 5"/>
          <p:cNvSpPr/>
          <p:nvPr/>
        </p:nvSpPr>
        <p:spPr>
          <a:xfrm>
            <a:off x="2944253" y="5587484"/>
            <a:ext cx="3103094" cy="369332"/>
          </a:xfrm>
          <a:prstGeom prst="rect">
            <a:avLst/>
          </a:prstGeom>
        </p:spPr>
        <p:txBody>
          <a:bodyPr wrap="none">
            <a:spAutoFit/>
          </a:bodyPr>
          <a:lstStyle/>
          <a:p>
            <a:r>
              <a:rPr lang="en-US" dirty="0">
                <a:solidFill>
                  <a:srgbClr val="0000FF"/>
                </a:solidFill>
              </a:rPr>
              <a:t>http://www.cgcs.org/Page/323</a:t>
            </a:r>
          </a:p>
        </p:txBody>
      </p:sp>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254735519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588770"/>
            <a:ext cx="8153400" cy="4108817"/>
          </a:xfrm>
        </p:spPr>
        <p:txBody>
          <a:bodyPr/>
          <a:lstStyle/>
          <a:p>
            <a:r>
              <a:rPr lang="en-US" sz="3000" dirty="0" smtClean="0"/>
              <a:t>Written by Student Achievement Partners and Council for Great City Schools</a:t>
            </a:r>
          </a:p>
          <a:p>
            <a:r>
              <a:rPr lang="en-US" sz="3000" dirty="0" smtClean="0"/>
              <a:t>Framework for scaffolding writing after closely reading a text</a:t>
            </a:r>
          </a:p>
          <a:p>
            <a:r>
              <a:rPr lang="en-US" sz="3000" dirty="0" smtClean="0"/>
              <a:t>Helps students build deeper meaning </a:t>
            </a:r>
          </a:p>
          <a:p>
            <a:r>
              <a:rPr lang="en-US" sz="3000" dirty="0" smtClean="0"/>
              <a:t>Intended to accompany the Basal Alignment project lessons</a:t>
            </a:r>
          </a:p>
          <a:p>
            <a:r>
              <a:rPr lang="en-US" sz="3000" dirty="0" smtClean="0"/>
              <a:t>Adaptable for any elementary literature writing task</a:t>
            </a:r>
            <a:endParaRPr lang="en-US" sz="3000" dirty="0"/>
          </a:p>
        </p:txBody>
      </p:sp>
      <p:sp>
        <p:nvSpPr>
          <p:cNvPr id="3" name="Title 2"/>
          <p:cNvSpPr>
            <a:spLocks noGrp="1"/>
          </p:cNvSpPr>
          <p:nvPr>
            <p:ph type="title"/>
          </p:nvPr>
        </p:nvSpPr>
        <p:spPr/>
        <p:txBody>
          <a:bodyPr>
            <a:normAutofit fontScale="90000"/>
          </a:bodyPr>
          <a:lstStyle/>
          <a:p>
            <a:r>
              <a:rPr lang="en-US" dirty="0" smtClean="0"/>
              <a:t>Introduction to Writing to Sources: Guided Instruction</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70</a:t>
            </a:fld>
            <a:endParaRPr lang="en-US" dirty="0"/>
          </a:p>
        </p:txBody>
      </p:sp>
      <p:sp>
        <p:nvSpPr>
          <p:cNvPr id="5" name="Footer Placeholder 4"/>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71314344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8a: Examining a Framework</a:t>
            </a:r>
          </a:p>
        </p:txBody>
      </p:sp>
      <p:sp>
        <p:nvSpPr>
          <p:cNvPr id="3" name="Slide Number Placeholder 2"/>
          <p:cNvSpPr>
            <a:spLocks noGrp="1"/>
          </p:cNvSpPr>
          <p:nvPr>
            <p:ph type="sldNum" sz="quarter" idx="11"/>
          </p:nvPr>
        </p:nvSpPr>
        <p:spPr/>
        <p:txBody>
          <a:bodyPr/>
          <a:lstStyle/>
          <a:p>
            <a:fld id="{EE3D4692-A625-460F-A072-DE10EEAA5719}" type="slidenum">
              <a:rPr lang="en-US" smtClean="0"/>
              <a:pPr/>
              <a:t>71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85971037"/>
              </p:ext>
            </p:extLst>
          </p:nvPr>
        </p:nvGraphicFramePr>
        <p:xfrm>
          <a:off x="457200" y="1495539"/>
          <a:ext cx="8491537" cy="4207311"/>
        </p:xfrm>
        <a:graphic>
          <a:graphicData uri="http://schemas.openxmlformats.org/drawingml/2006/table">
            <a:tbl>
              <a:tblPr firstRow="1">
                <a:effectLst/>
                <a:tableStyleId>{F5AB1C69-6EDB-4FF4-983F-18BD219EF322}</a:tableStyleId>
              </a:tblPr>
              <a:tblGrid>
                <a:gridCol w="8491537"/>
              </a:tblGrid>
              <a:tr h="4299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8a: Examining a Framework</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750127">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Individually, review the framework, Writing to Sources: Guided Instruction.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Working with a partner, choose one of the two sample lessons provided in your participant guide.</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As you read and discuss the sample lesson, annotate the parts of the lesson, using words from the Teachers’ Guide.</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Turn and talk to your partner: What are the benefits of using a framework like this to scaffold a writing task? Are there disadvantages as well?</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2" name="Footer Placeholder 1"/>
          <p:cNvSpPr>
            <a:spLocks noGrp="1"/>
          </p:cNvSpPr>
          <p:nvPr>
            <p:ph type="ftr" sz="quarter" idx="10"/>
          </p:nvPr>
        </p:nvSpPr>
        <p:spPr/>
        <p:txBody>
          <a:bodyPr/>
          <a:lstStyle/>
          <a:p>
            <a:r>
              <a:rPr lang="en-US" smtClean="0"/>
              <a:t> </a:t>
            </a:r>
            <a:endParaRPr lang="en-US" dirty="0"/>
          </a:p>
        </p:txBody>
      </p:sp>
      <p:pic>
        <p:nvPicPr>
          <p:cNvPr id="9" name="Picture 5" descr="Picture10.png"/>
          <p:cNvPicPr>
            <a:picLocks noChangeAspect="1"/>
          </p:cNvPicPr>
          <p:nvPr/>
        </p:nvPicPr>
        <p:blipFill>
          <a:blip r:embed="rId4" cstate="print"/>
          <a:srcRect/>
          <a:stretch>
            <a:fillRect/>
          </a:stretch>
        </p:blipFill>
        <p:spPr bwMode="auto">
          <a:xfrm>
            <a:off x="6806269" y="5513002"/>
            <a:ext cx="947738" cy="1033463"/>
          </a:xfrm>
          <a:prstGeom prst="rect">
            <a:avLst/>
          </a:prstGeom>
          <a:noFill/>
          <a:ln w="9525">
            <a:noFill/>
            <a:miter lim="800000"/>
            <a:headEnd/>
            <a:tailEnd/>
          </a:ln>
        </p:spPr>
      </p:pic>
      <p:sp>
        <p:nvSpPr>
          <p:cNvPr id="10" name="TextBox 9"/>
          <p:cNvSpPr txBox="1"/>
          <p:nvPr/>
        </p:nvSpPr>
        <p:spPr>
          <a:xfrm>
            <a:off x="6826102" y="5518291"/>
            <a:ext cx="956930" cy="369332"/>
          </a:xfrm>
          <a:prstGeom prst="rect">
            <a:avLst/>
          </a:prstGeom>
          <a:noFill/>
        </p:spPr>
        <p:txBody>
          <a:bodyPr wrap="square" rtlCol="0">
            <a:spAutoFit/>
          </a:bodyPr>
          <a:lstStyle/>
          <a:p>
            <a:r>
              <a:rPr lang="en-US" dirty="0" smtClean="0"/>
              <a:t>Page 31</a:t>
            </a:r>
            <a:endParaRPr lang="en-US" dirty="0"/>
          </a:p>
        </p:txBody>
      </p:sp>
    </p:spTree>
    <p:extLst>
      <p:ext uri="{BB962C8B-B14F-4D97-AF65-F5344CB8AC3E}">
        <p14:creationId xmlns:p14="http://schemas.microsoft.com/office/powerpoint/2010/main" val="129973338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17950</TotalTime>
  <Words>322</Words>
  <Application>Microsoft Office PowerPoint</Application>
  <PresentationFormat>On-screen Show (4:3)</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Resource: Basal Alignment Project</vt:lpstr>
      <vt:lpstr>Introduction to Writing to Sources: Guided Instruction</vt:lpstr>
      <vt:lpstr>Activity 8a: Examining a Framework</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1178</cp:revision>
  <cp:lastPrinted>2014-03-02T01:07:44Z</cp:lastPrinted>
  <dcterms:created xsi:type="dcterms:W3CDTF">2014-01-18T18:47:42Z</dcterms:created>
  <dcterms:modified xsi:type="dcterms:W3CDTF">2014-08-07T20:53:08Z</dcterms:modified>
</cp:coreProperties>
</file>