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45" showSpecialPlsOnTitleSld="0" saveSubsetFonts="1" bookmarkIdSeed="2">
  <p:sldMasterIdLst>
    <p:sldMasterId id="2147483687" r:id="rId1"/>
    <p:sldMasterId id="2147483711" r:id="rId2"/>
    <p:sldMasterId id="2147483723" r:id="rId3"/>
  </p:sldMasterIdLst>
  <p:notesMasterIdLst>
    <p:notesMasterId r:id="rId6"/>
  </p:notesMasterIdLst>
  <p:handoutMasterIdLst>
    <p:handoutMasterId r:id="rId7"/>
  </p:handoutMasterIdLst>
  <p:sldIdLst>
    <p:sldId id="370" r:id="rId4"/>
    <p:sldId id="539" r:id="rId5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5" userDrawn="1">
          <p15:clr>
            <a:srgbClr val="A4A3A4"/>
          </p15:clr>
        </p15:guide>
        <p15:guide id="2" pos="2184" userDrawn="1">
          <p15:clr>
            <a:srgbClr val="A4A3A4"/>
          </p15:clr>
        </p15:guide>
        <p15:guide id="3" orient="horz" pos="2957" userDrawn="1">
          <p15:clr>
            <a:srgbClr val="A4A3A4"/>
          </p15:clr>
        </p15:guide>
        <p15:guide id="4" pos="2237" userDrawn="1">
          <p15:clr>
            <a:srgbClr val="A4A3A4"/>
          </p15:clr>
        </p15:guide>
        <p15:guide id="5" orient="horz" pos="2880">
          <p15:clr>
            <a:srgbClr val="A4A3A4"/>
          </p15:clr>
        </p15:guide>
        <p15:guide id="6" orient="horz" pos="2932">
          <p15:clr>
            <a:srgbClr val="A4A3A4"/>
          </p15:clr>
        </p15:guide>
        <p15:guide id="7" pos="2160">
          <p15:clr>
            <a:srgbClr val="A4A3A4"/>
          </p15:clr>
        </p15:guide>
        <p15:guide id="8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B" initials="DB" lastIdx="8" clrIdx="0"/>
  <p:cmAuthor id="1" name="DeCarlo, Sharon" initials="DS" lastIdx="60" clrIdx="1"/>
  <p:cmAuthor id="2" name="Jackson, Dennis" initials="JD" lastIdx="12" clrIdx="2">
    <p:extLst/>
  </p:cmAuthor>
  <p:cmAuthor id="3" name="Kelley, Nora" initials="KN" lastIdx="2" clrIdx="3">
    <p:extLst/>
  </p:cmAuthor>
  <p:cmAuthor id="4" name="W2K" initials="W" lastIdx="28" clrIdx="4"/>
  <p:cmAuthor id="5" name="Michelle Wade" initials="MW" lastIdx="14" clrIdx="5"/>
  <p:cmAuthor id="6" name="Berlin, Debra" initials="BD" lastIdx="13" clrIdx="6">
    <p:extLst>
      <p:ext uri="{19B8F6BF-5375-455C-9EA6-DF929625EA0E}">
        <p15:presenceInfo xmlns:p15="http://schemas.microsoft.com/office/powerpoint/2012/main" userId="S-1-5-21-1417001333-1682526488-839522115-591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85"/>
    <a:srgbClr val="FFC000"/>
    <a:srgbClr val="DF8045"/>
    <a:srgbClr val="32C658"/>
    <a:srgbClr val="D4ECBA"/>
    <a:srgbClr val="92D050"/>
    <a:srgbClr val="9BBB59"/>
    <a:srgbClr val="E6E6E6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59" autoAdjust="0"/>
    <p:restoredTop sz="95324" autoAdjust="0"/>
  </p:normalViewPr>
  <p:slideViewPr>
    <p:cSldViewPr snapToGrid="0">
      <p:cViewPr varScale="1">
        <p:scale>
          <a:sx n="84" d="100"/>
          <a:sy n="84" d="100"/>
        </p:scale>
        <p:origin x="101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3188"/>
    </p:cViewPr>
  </p:sorterViewPr>
  <p:notesViewPr>
    <p:cSldViewPr snapToGrid="0">
      <p:cViewPr varScale="1">
        <p:scale>
          <a:sx n="87" d="100"/>
          <a:sy n="87" d="100"/>
        </p:scale>
        <p:origin x="3798" y="90"/>
      </p:cViewPr>
      <p:guideLst>
        <p:guide orient="horz" pos="2905"/>
        <p:guide pos="2184"/>
        <p:guide orient="horz" pos="2957"/>
        <p:guide pos="2237"/>
        <p:guide orient="horz" pos="2880"/>
        <p:guide orient="horz" pos="2932"/>
        <p:guide pos="2160"/>
        <p:guide pos="2212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9DAA4107-EF30-49A8-8290-C118E51199DE}" type="datetimeFigureOut">
              <a:rPr lang="en-US" smtClean="0"/>
              <a:pPr/>
              <a:t>8/7/2014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C2A77012-468A-4389-BDBB-3E5F798584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8781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EBFCDA87-F9E5-4062-9015-B6855F9D2074}" type="datetimeFigureOut">
              <a:rPr lang="en-US" smtClean="0"/>
              <a:pPr/>
              <a:t>8/7/2014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8" rIns="93315" bIns="4665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15" tIns="46658" rIns="93315" bIns="4665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E538F621-8F2C-4F90-852A-E36809B397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9244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8F621-8F2C-4F90-852A-E36809B397B3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867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US" sz="120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29028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Public Consulting Group</a:t>
            </a:r>
          </a:p>
        </p:txBody>
      </p:sp>
      <p:sp>
        <p:nvSpPr>
          <p:cNvPr id="55301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3C936A34-0281-423E-954C-3D987FEC8417}" type="datetimeFigureOut">
              <a:rPr lang="en-US" smtClean="0">
                <a:latin typeface="Arial" pitchFamily="34" charset="0"/>
              </a:rPr>
              <a:pPr/>
              <a:t>8/7/2014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29030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www.publicconsultinggroup.com</a:t>
            </a:r>
          </a:p>
        </p:txBody>
      </p:sp>
      <p:sp>
        <p:nvSpPr>
          <p:cNvPr id="55303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1C7C0BE-9DD9-4E63-AD34-7189FB19A7BC}" type="slidenum">
              <a:rPr lang="en-US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675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8102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859572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859572"/>
            <a:ext cx="4629150" cy="492454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344479"/>
            <a:ext cx="3017520" cy="338328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4782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186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9130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3299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2302515"/>
            <a:ext cx="7886700" cy="1218795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257858"/>
            <a:ext cx="7886700" cy="1231106"/>
          </a:xfrm>
        </p:spPr>
        <p:txBody>
          <a:bodyPr/>
          <a:lstStyle>
            <a:lvl1pPr marL="393192" indent="-402336" algn="l" defTabSz="914363" rtl="0" eaLnBrk="1" latinLnBrk="0" hangingPunct="1">
              <a:lnSpc>
                <a:spcPct val="90000"/>
              </a:lnSpc>
              <a:spcBef>
                <a:spcPts val="1200"/>
              </a:spcBef>
              <a:buFontTx/>
              <a:buBlip>
                <a:blip r:embed="rId2"/>
              </a:buBlip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93192" indent="-402336">
              <a:spcBef>
                <a:spcPts val="1200"/>
              </a:spcBef>
              <a:buNone/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</a:t>
            </a:r>
          </a:p>
          <a:p>
            <a:pPr marL="914400" lvl="1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dirty="0" smtClean="0"/>
              <a:t>Click to edit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58432"/>
            <a:ext cx="2209524" cy="495238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0" y="3889583"/>
            <a:ext cx="9144000" cy="0"/>
          </a:xfrm>
          <a:prstGeom prst="line">
            <a:avLst/>
          </a:prstGeom>
          <a:ln w="508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9922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241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1260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17"/>
          <p:cNvSpPr>
            <a:spLocks noGrp="1"/>
          </p:cNvSpPr>
          <p:nvPr>
            <p:ph type="ftr" sz="quarter" idx="17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6" name="Slide Number Placeholder 18"/>
          <p:cNvSpPr>
            <a:spLocks noGrp="1"/>
          </p:cNvSpPr>
          <p:nvPr>
            <p:ph type="sldNum" sz="quarter" idx="18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660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3886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563562"/>
            <a:ext cx="6858000" cy="655638"/>
          </a:xfrm>
        </p:spPr>
        <p:txBody>
          <a:bodyPr>
            <a:no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906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4967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4048" y="1417320"/>
            <a:ext cx="8153400" cy="39730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153400" cy="1066800"/>
          </a:xfrm>
        </p:spPr>
        <p:txBody>
          <a:bodyPr>
            <a:norm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ulle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505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6858000" cy="838200"/>
          </a:xfrm>
        </p:spPr>
        <p:txBody>
          <a:bodyPr/>
          <a:lstStyle>
            <a:lvl1pPr>
              <a:defRPr sz="3200">
                <a:solidFill>
                  <a:srgbClr val="21429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638800" y="601980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772400" y="60198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261EF-24E7-4286-97C7-81257D0A8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9822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6152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806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2030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551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9566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5443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0275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3260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263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7296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9313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085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719879"/>
            <a:ext cx="7886700" cy="66479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387798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689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48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887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7886700" cy="66479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048" y="1284045"/>
            <a:ext cx="3868340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048" y="1806789"/>
            <a:ext cx="3868340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84045"/>
            <a:ext cx="3887391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6789"/>
            <a:ext cx="3887391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6908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dirty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860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6006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987426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58403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487837"/>
            <a:ext cx="3017520" cy="30836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398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5" descr="7-00029_BAK_v03TOP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0800000">
            <a:off x="0" y="6008687"/>
            <a:ext cx="9159875" cy="8493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9296" y="6074282"/>
            <a:ext cx="2203704" cy="4846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3118006" y="6071616"/>
            <a:ext cx="3185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solidFill>
                  <a:schemeClr val="bg1"/>
                </a:solidFill>
              </a:rPr>
              <a:t>Activity 5b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54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69" r:id="rId2"/>
    <p:sldLayoutId id="2147483690" r:id="rId3"/>
    <p:sldLayoutId id="2147483722" r:id="rId4"/>
    <p:sldLayoutId id="2147483718" r:id="rId5"/>
    <p:sldLayoutId id="2147483719" r:id="rId6"/>
    <p:sldLayoutId id="2147483694" r:id="rId7"/>
    <p:sldLayoutId id="2147483695" r:id="rId8"/>
    <p:sldLayoutId id="2147483720" r:id="rId9"/>
    <p:sldLayoutId id="2147483721" r:id="rId10"/>
    <p:sldLayoutId id="2147483710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60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35" r:id="rId3"/>
    <p:sldLayoutId id="2147483714" r:id="rId4"/>
    <p:sldLayoutId id="2147483715" r:id="rId5"/>
    <p:sldLayoutId id="2147483716" r:id="rId6"/>
    <p:sldLayoutId id="2147483717" r:id="rId7"/>
    <p:sldLayoutId id="2147483736" r:id="rId8"/>
    <p:sldLayoutId id="2147483737" r:id="rId9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38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7048" y="1901880"/>
            <a:ext cx="7681913" cy="1523495"/>
          </a:xfrm>
        </p:spPr>
        <p:txBody>
          <a:bodyPr/>
          <a:lstStyle/>
          <a:p>
            <a:r>
              <a:rPr lang="en-US" sz="4400" dirty="0" smtClean="0"/>
              <a:t>Connecticut Core Standards </a:t>
            </a:r>
            <a:br>
              <a:rPr lang="en-US" sz="4400" dirty="0" smtClean="0"/>
            </a:br>
            <a:r>
              <a:rPr lang="en-US" sz="4400" dirty="0" smtClean="0"/>
              <a:t>for English Language Arts &amp; Literacy</a:t>
            </a:r>
            <a:endParaRPr lang="en-US" sz="44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30248" y="3441165"/>
            <a:ext cx="7681913" cy="461665"/>
          </a:xfrm>
        </p:spPr>
        <p:txBody>
          <a:bodyPr/>
          <a:lstStyle/>
          <a:p>
            <a:pPr lvl="0"/>
            <a:r>
              <a:rPr lang="en-US" sz="4000" dirty="0" smtClean="0"/>
              <a:t>Systems of Professional Learning</a:t>
            </a:r>
          </a:p>
        </p:txBody>
      </p:sp>
      <p:sp>
        <p:nvSpPr>
          <p:cNvPr id="7" name="Subtitle 5"/>
          <p:cNvSpPr txBox="1">
            <a:spLocks/>
          </p:cNvSpPr>
          <p:nvPr/>
        </p:nvSpPr>
        <p:spPr>
          <a:xfrm>
            <a:off x="630622" y="4299507"/>
            <a:ext cx="8146240" cy="110697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i="1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 smtClean="0">
                <a:solidFill>
                  <a:schemeClr val="tx2"/>
                </a:solidFill>
              </a:rPr>
              <a:t>Module 3 Grades K–5: </a:t>
            </a:r>
          </a:p>
          <a:p>
            <a:r>
              <a:rPr lang="en-US" i="0" dirty="0" smtClean="0">
                <a:solidFill>
                  <a:schemeClr val="tx2"/>
                </a:solidFill>
              </a:rPr>
              <a:t>Supporting All Students in Writing and Research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93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444" y="169357"/>
            <a:ext cx="1371600" cy="1638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90" y="371250"/>
            <a:ext cx="4000000" cy="88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8223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2"/>
          <p:cNvSpPr>
            <a:spLocks noGrp="1"/>
          </p:cNvSpPr>
          <p:nvPr>
            <p:ph type="title"/>
          </p:nvPr>
        </p:nvSpPr>
        <p:spPr>
          <a:xfrm>
            <a:off x="1238250" y="228600"/>
            <a:ext cx="7905750" cy="1066800"/>
          </a:xfrm>
        </p:spPr>
        <p:txBody>
          <a:bodyPr>
            <a:noAutofit/>
          </a:bodyPr>
          <a:lstStyle/>
          <a:p>
            <a:r>
              <a:rPr lang="en-US" sz="4000" dirty="0" smtClean="0"/>
              <a:t>Activity 5b: Text Evidence to Support an Argument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46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494574"/>
              </p:ext>
            </p:extLst>
          </p:nvPr>
        </p:nvGraphicFramePr>
        <p:xfrm>
          <a:off x="562448" y="1482561"/>
          <a:ext cx="8491537" cy="3394443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{F5AB1C69-6EDB-4FF4-983F-18BD219EF322}</a:tableStyleId>
              </a:tblPr>
              <a:tblGrid>
                <a:gridCol w="8491537"/>
              </a:tblGrid>
              <a:tr h="342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Activity 5b: Looking at Student Work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</a:endParaRPr>
                    </a:p>
                  </a:txBody>
                  <a:tcPr marT="45712" marB="45712" horzOverflow="overflow"/>
                </a:tc>
              </a:tr>
              <a:tr h="2937259">
                <a:tc>
                  <a:txBody>
                    <a:bodyPr/>
                    <a:lstStyle/>
                    <a:p>
                      <a:pPr marL="0" marR="0" lvl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2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Look at the samples of student work generated as a result of the lesson sequence in the video. </a:t>
                      </a:r>
                    </a:p>
                    <a:p>
                      <a:pPr marL="342900" marR="0" lvl="0" indent="-34290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2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Talk with your table: </a:t>
                      </a:r>
                    </a:p>
                    <a:p>
                      <a:pPr marL="0" marR="0" lvl="0" indent="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what extent did the instructional activities prepare students to write with evidence from the text?</a:t>
                      </a:r>
                      <a:endParaRPr lang="en-US" sz="2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 horzOverflow="overflow"/>
                </a:tc>
              </a:tr>
            </a:tbl>
          </a:graphicData>
        </a:graphic>
      </p:graphicFrame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47" r="21365"/>
          <a:stretch/>
        </p:blipFill>
        <p:spPr>
          <a:xfrm>
            <a:off x="133353" y="16"/>
            <a:ext cx="858190" cy="1457325"/>
          </a:xfrm>
          <a:prstGeom prst="rect">
            <a:avLst/>
          </a:prstGeom>
        </p:spPr>
      </p:pic>
      <p:pic>
        <p:nvPicPr>
          <p:cNvPr id="9" name="Picture 6" descr="discussion 2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8811" y="4408102"/>
            <a:ext cx="145415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pic>
        <p:nvPicPr>
          <p:cNvPr id="10" name="Picture 5" descr="Picture10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30119" y="4408102"/>
            <a:ext cx="947738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7149952" y="4413391"/>
            <a:ext cx="956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Page 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3278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tBkgBlue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LtBkgNo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BlueBar</Template>
  <TotalTime>17940</TotalTime>
  <Words>87</Words>
  <Application>Microsoft Office PowerPoint</Application>
  <PresentationFormat>On-screen Show (4:3)</PresentationFormat>
  <Paragraphs>19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LtBkgBlueBorder</vt:lpstr>
      <vt:lpstr>LtBkgNoBorder</vt:lpstr>
      <vt:lpstr>Custom Design</vt:lpstr>
      <vt:lpstr>Connecticut Core Standards  for English Language Arts &amp; Literacy</vt:lpstr>
      <vt:lpstr>Activity 5b: Text Evidence to Support an Argument</vt:lpstr>
    </vt:vector>
  </TitlesOfParts>
  <Company>Public Consulting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 Systems of Professional Learning</dc:title>
  <dc:creator>Public Consulting Group</dc:creator>
  <cp:lastModifiedBy>Wade, Michelle</cp:lastModifiedBy>
  <cp:revision>1175</cp:revision>
  <cp:lastPrinted>2014-03-02T01:07:44Z</cp:lastPrinted>
  <dcterms:created xsi:type="dcterms:W3CDTF">2014-01-18T18:47:42Z</dcterms:created>
  <dcterms:modified xsi:type="dcterms:W3CDTF">2014-08-07T20:40:14Z</dcterms:modified>
</cp:coreProperties>
</file>