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29" showSpecialPlsOnTitleSld="0" saveSubsetFonts="1" bookmarkIdSeed="2">
  <p:sldMasterIdLst>
    <p:sldMasterId id="2147483687" r:id="rId1"/>
    <p:sldMasterId id="2147483711" r:id="rId2"/>
    <p:sldMasterId id="2147483723" r:id="rId3"/>
  </p:sldMasterIdLst>
  <p:notesMasterIdLst>
    <p:notesMasterId r:id="rId18"/>
  </p:notesMasterIdLst>
  <p:handoutMasterIdLst>
    <p:handoutMasterId r:id="rId19"/>
  </p:handoutMasterIdLst>
  <p:sldIdLst>
    <p:sldId id="370" r:id="rId4"/>
    <p:sldId id="547" r:id="rId5"/>
    <p:sldId id="590" r:id="rId6"/>
    <p:sldId id="529" r:id="rId7"/>
    <p:sldId id="527" r:id="rId8"/>
    <p:sldId id="530" r:id="rId9"/>
    <p:sldId id="597" r:id="rId10"/>
    <p:sldId id="598" r:id="rId11"/>
    <p:sldId id="533" r:id="rId12"/>
    <p:sldId id="569" r:id="rId13"/>
    <p:sldId id="534" r:id="rId14"/>
    <p:sldId id="535" r:id="rId15"/>
    <p:sldId id="536" r:id="rId16"/>
    <p:sldId id="607" r:id="rId1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2" clrIdx="3">
    <p:extLst/>
  </p:cmAuthor>
  <p:cmAuthor id="4" name="W2K" initials="W" lastIdx="28" clrIdx="4"/>
  <p:cmAuthor id="5" name="Michelle Wade" initials="MW" lastIdx="14" clrIdx="5"/>
  <p:cmAuthor id="6" name="Berlin, Debra" initials="BD" lastIdx="1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85"/>
    <a:srgbClr val="FFC000"/>
    <a:srgbClr val="DF8045"/>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59" autoAdjust="0"/>
    <p:restoredTop sz="93062" autoAdjust="0"/>
  </p:normalViewPr>
  <p:slideViewPr>
    <p:cSldViewPr snapToGrid="0">
      <p:cViewPr varScale="1">
        <p:scale>
          <a:sx n="82" d="100"/>
          <a:sy n="82" d="100"/>
        </p:scale>
        <p:origin x="107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3188"/>
    </p:cViewPr>
  </p:sorterViewPr>
  <p:notesViewPr>
    <p:cSldViewPr snapToGrid="0">
      <p:cViewPr varScale="1">
        <p:scale>
          <a:sx n="87" d="100"/>
          <a:sy n="87" d="100"/>
        </p:scale>
        <p:origin x="3798" y="90"/>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 Writing and Research</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dgm:t>
        <a:bodyPr/>
        <a:lstStyle/>
        <a:p>
          <a:pPr algn="ctr"/>
          <a:r>
            <a:rPr lang="en-US" sz="2400" b="0" dirty="0" smtClean="0"/>
            <a:t>Close Look at the Writing Standards</a:t>
          </a:r>
          <a:endParaRPr lang="en-US" sz="2400" b="0" dirty="0"/>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Research in CCS ELA &amp; Literacy</a:t>
          </a:r>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a:solidFill>
          <a:srgbClr val="FFFF85">
            <a:alpha val="90000"/>
          </a:srgbClr>
        </a:solidFill>
      </dgm:spPr>
      <dgm:t>
        <a:bodyPr/>
        <a:lstStyle/>
        <a:p>
          <a:pPr algn="ctr">
            <a:spcAft>
              <a:spcPts val="0"/>
            </a:spcAft>
          </a:pPr>
          <a:r>
            <a:rPr lang="en-US" sz="2400" b="1" dirty="0" smtClean="0"/>
            <a:t>Writing Grounded in Evidence</a:t>
          </a:r>
        </a:p>
        <a:p>
          <a:pPr algn="ctr">
            <a:spcAft>
              <a:spcPts val="0"/>
            </a:spcAft>
          </a:pPr>
          <a:r>
            <a:rPr lang="en-US" sz="2400" b="1" dirty="0" smtClean="0"/>
            <a:t> from Text</a:t>
          </a:r>
          <a:endParaRPr lang="en-US" sz="2400" b="1"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01677119-4045-431C-B853-E26F7E884148}">
      <dgm:prSet phldrT="[Text]" custT="1"/>
      <dgm:spPr/>
      <dgm:t>
        <a:bodyPr/>
        <a:lstStyle/>
        <a:p>
          <a:pPr algn="ctr"/>
          <a:r>
            <a:rPr lang="en-US" sz="2400" b="0" dirty="0" smtClean="0"/>
            <a:t>Supporting Students in Writing</a:t>
          </a:r>
          <a:endParaRPr lang="en-US" sz="2400" b="0" dirty="0"/>
        </a:p>
      </dgm:t>
    </dgm:pt>
    <dgm:pt modelId="{BD23E557-7C98-4DE1-8314-D7BD845DAFE9}" type="parTrans" cxnId="{08B79F65-56F8-4410-979D-C152A9B95F0E}">
      <dgm:prSet/>
      <dgm:spPr/>
      <dgm:t>
        <a:bodyPr/>
        <a:lstStyle/>
        <a:p>
          <a:endParaRPr lang="en-US" dirty="0"/>
        </a:p>
      </dgm:t>
    </dgm:pt>
    <dgm:pt modelId="{D88B1D94-3681-4367-B510-C70B29A5421D}" type="sibTrans" cxnId="{08B79F65-56F8-4410-979D-C152A9B95F0E}">
      <dgm:prSet/>
      <dgm:spPr/>
      <dgm:t>
        <a:bodyPr/>
        <a:lstStyle/>
        <a:p>
          <a:endParaRPr lang="en-US"/>
        </a:p>
      </dgm:t>
    </dgm:pt>
    <dgm:pt modelId="{D8771175-9235-4964-9D27-84A6F0079BDC}">
      <dgm:prSet phldrT="[Text]" custT="1"/>
      <dgm:spPr/>
      <dgm:t>
        <a:bodyPr/>
        <a:lstStyle/>
        <a:p>
          <a:pPr algn="ctr"/>
          <a:r>
            <a:rPr lang="en-US" sz="2400" b="0" dirty="0" smtClean="0"/>
            <a:t>Routine and Daily Writing</a:t>
          </a:r>
          <a:endParaRPr lang="en-US" sz="2400" b="0" dirty="0"/>
        </a:p>
      </dgm:t>
    </dgm:pt>
    <dgm:pt modelId="{951D879D-BE7E-430E-B000-5597C8FEFDD3}" type="parTrans" cxnId="{508F2139-C2CF-4AC3-B2BC-FA450F760EC6}">
      <dgm:prSet/>
      <dgm:spPr/>
      <dgm:t>
        <a:bodyPr/>
        <a:lstStyle/>
        <a:p>
          <a:endParaRPr lang="en-US"/>
        </a:p>
      </dgm:t>
    </dgm:pt>
    <dgm:pt modelId="{7B97B778-C6CC-488B-ABE1-7DE32D92CC62}" type="sibTrans" cxnId="{508F2139-C2CF-4AC3-B2BC-FA450F760EC6}">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94845"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6"/>
      <dgm:spPr/>
      <dgm:t>
        <a:bodyPr/>
        <a:lstStyle/>
        <a:p>
          <a:endParaRPr lang="en-US"/>
        </a:p>
      </dgm:t>
    </dgm:pt>
    <dgm:pt modelId="{30415E90-D52D-48D0-83BA-D69F81D22A24}" type="pres">
      <dgm:prSet presAssocID="{875902B6-D7AA-46D0-A995-D11880EA2FD1}" presName="childText" presStyleLbl="bgAcc1" presStyleIdx="0" presStyleCnt="6" custScaleX="526319">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6"/>
      <dgm:spPr/>
      <dgm:t>
        <a:bodyPr/>
        <a:lstStyle/>
        <a:p>
          <a:endParaRPr lang="en-US"/>
        </a:p>
      </dgm:t>
    </dgm:pt>
    <dgm:pt modelId="{9825A28B-C7C5-4204-94C3-E8D7000EEC4F}" type="pres">
      <dgm:prSet presAssocID="{58DCE318-75B7-47FE-8525-3043B002245B}" presName="childText" presStyleLbl="bgAcc1" presStyleIdx="1" presStyleCnt="6" custScaleX="528291"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6"/>
      <dgm:spPr/>
      <dgm:t>
        <a:bodyPr/>
        <a:lstStyle/>
        <a:p>
          <a:endParaRPr lang="en-US"/>
        </a:p>
      </dgm:t>
    </dgm:pt>
    <dgm:pt modelId="{ABA4AD6F-2F38-4BDD-9216-4EDB340AA554}" type="pres">
      <dgm:prSet presAssocID="{8691F7BC-3BF2-4274-8C3C-961D302C3E80}" presName="childText" presStyleLbl="bgAcc1" presStyleIdx="2" presStyleCnt="6" custScaleX="531450" custScaleY="120205"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6"/>
      <dgm:spPr/>
      <dgm:t>
        <a:bodyPr/>
        <a:lstStyle/>
        <a:p>
          <a:endParaRPr lang="en-US"/>
        </a:p>
      </dgm:t>
    </dgm:pt>
    <dgm:pt modelId="{885DB2E2-94C8-4BD6-A25B-A6DF9906D3CD}" type="pres">
      <dgm:prSet presAssocID="{E2B7F8FC-10AD-4B06-B4C7-BEB6C56223E7}" presName="childText" presStyleLbl="bgAcc1" presStyleIdx="3" presStyleCnt="6" custScaleX="531451">
        <dgm:presLayoutVars>
          <dgm:bulletEnabled val="1"/>
        </dgm:presLayoutVars>
      </dgm:prSet>
      <dgm:spPr/>
      <dgm:t>
        <a:bodyPr/>
        <a:lstStyle/>
        <a:p>
          <a:endParaRPr lang="en-US"/>
        </a:p>
      </dgm:t>
    </dgm:pt>
    <dgm:pt modelId="{199D0DAA-F8E9-49A7-864C-8F57EB052505}" type="pres">
      <dgm:prSet presAssocID="{BD23E557-7C98-4DE1-8314-D7BD845DAFE9}" presName="Name13" presStyleLbl="parChTrans1D2" presStyleIdx="4" presStyleCnt="6"/>
      <dgm:spPr/>
      <dgm:t>
        <a:bodyPr/>
        <a:lstStyle/>
        <a:p>
          <a:endParaRPr lang="en-US"/>
        </a:p>
      </dgm:t>
    </dgm:pt>
    <dgm:pt modelId="{725300A4-7A1C-40A2-A020-57CA6A1A3BF0}" type="pres">
      <dgm:prSet presAssocID="{01677119-4045-431C-B853-E26F7E884148}" presName="childText" presStyleLbl="bgAcc1" presStyleIdx="4" presStyleCnt="6" custScaleX="531840">
        <dgm:presLayoutVars>
          <dgm:bulletEnabled val="1"/>
        </dgm:presLayoutVars>
      </dgm:prSet>
      <dgm:spPr/>
      <dgm:t>
        <a:bodyPr/>
        <a:lstStyle/>
        <a:p>
          <a:endParaRPr lang="en-US"/>
        </a:p>
      </dgm:t>
    </dgm:pt>
    <dgm:pt modelId="{85BB03BB-9CE9-47E8-9947-C2B05A20157F}" type="pres">
      <dgm:prSet presAssocID="{951D879D-BE7E-430E-B000-5597C8FEFDD3}" presName="Name13" presStyleLbl="parChTrans1D2" presStyleIdx="5" presStyleCnt="6"/>
      <dgm:spPr/>
      <dgm:t>
        <a:bodyPr/>
        <a:lstStyle/>
        <a:p>
          <a:endParaRPr lang="en-US"/>
        </a:p>
      </dgm:t>
    </dgm:pt>
    <dgm:pt modelId="{86EBD45B-2267-4CA8-B8C4-6B38ED4F7284}" type="pres">
      <dgm:prSet presAssocID="{D8771175-9235-4964-9D27-84A6F0079BDC}" presName="childText" presStyleLbl="bgAcc1" presStyleIdx="5" presStyleCnt="6" custScaleX="517612">
        <dgm:presLayoutVars>
          <dgm:bulletEnabled val="1"/>
        </dgm:presLayoutVars>
      </dgm:prSet>
      <dgm:spPr/>
      <dgm:t>
        <a:bodyPr/>
        <a:lstStyle/>
        <a:p>
          <a:endParaRPr lang="en-US"/>
        </a:p>
      </dgm:t>
    </dgm:pt>
  </dgm:ptLst>
  <dgm:cxnLst>
    <dgm:cxn modelId="{E2DC704D-04E5-4CFB-8A37-BBC5758532E2}" srcId="{C49DE7C9-3CCD-4A68-9AF1-4959318AB8CE}" destId="{875902B6-D7AA-46D0-A995-D11880EA2FD1}" srcOrd="0" destOrd="0" parTransId="{EF8DE587-9847-40DC-9A6D-C684684E3EAA}" sibTransId="{1E88BEBF-0214-4206-B9B8-1BE17BCBCCD9}"/>
    <dgm:cxn modelId="{06C9A90D-8715-4151-BEA6-28F4137FABD1}" type="presOf" srcId="{B217A518-BEE6-4DD9-9286-89D1EA55A1ED}" destId="{96FF3DE8-3675-4CB8-B07C-3DCAFF305E01}" srcOrd="0" destOrd="0" presId="urn:microsoft.com/office/officeart/2005/8/layout/hierarchy3"/>
    <dgm:cxn modelId="{BAB2483F-9C17-4007-ADDE-6523FF977C77}" type="presOf" srcId="{58DCE318-75B7-47FE-8525-3043B002245B}" destId="{9825A28B-C7C5-4204-94C3-E8D7000EEC4F}" srcOrd="0" destOrd="0" presId="urn:microsoft.com/office/officeart/2005/8/layout/hierarchy3"/>
    <dgm:cxn modelId="{8C963571-87C3-400C-BE99-D0C10E65202E}" type="presOf" srcId="{01677119-4045-431C-B853-E26F7E884148}" destId="{725300A4-7A1C-40A2-A020-57CA6A1A3BF0}"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CBBEB8CF-8A58-41E3-864B-A6806AF77F7A}" type="presOf" srcId="{D8771175-9235-4964-9D27-84A6F0079BDC}" destId="{86EBD45B-2267-4CA8-B8C4-6B38ED4F7284}" srcOrd="0" destOrd="0" presId="urn:microsoft.com/office/officeart/2005/8/layout/hierarchy3"/>
    <dgm:cxn modelId="{AEF00569-CABD-41B4-9950-F137EE955A63}" type="presOf" srcId="{BD23E557-7C98-4DE1-8314-D7BD845DAFE9}" destId="{199D0DAA-F8E9-49A7-864C-8F57EB052505}" srcOrd="0" destOrd="0" presId="urn:microsoft.com/office/officeart/2005/8/layout/hierarchy3"/>
    <dgm:cxn modelId="{B729B19C-E416-4E38-9F23-3C347B7061F6}" type="presOf" srcId="{875902B6-D7AA-46D0-A995-D11880EA2FD1}" destId="{30415E90-D52D-48D0-83BA-D69F81D22A24}" srcOrd="0" destOrd="0" presId="urn:microsoft.com/office/officeart/2005/8/layout/hierarchy3"/>
    <dgm:cxn modelId="{087DCCEF-EC91-4D22-A165-24CDA99739BA}" type="presOf" srcId="{C49DE7C9-3CCD-4A68-9AF1-4959318AB8CE}" destId="{01013C70-3796-4887-98D0-B93D667D085C}" srcOrd="1" destOrd="0" presId="urn:microsoft.com/office/officeart/2005/8/layout/hierarchy3"/>
    <dgm:cxn modelId="{508F2139-C2CF-4AC3-B2BC-FA450F760EC6}" srcId="{C49DE7C9-3CCD-4A68-9AF1-4959318AB8CE}" destId="{D8771175-9235-4964-9D27-84A6F0079BDC}" srcOrd="5" destOrd="0" parTransId="{951D879D-BE7E-430E-B000-5597C8FEFDD3}" sibTransId="{7B97B778-C6CC-488B-ABE1-7DE32D92CC62}"/>
    <dgm:cxn modelId="{3A679060-7EFD-4202-B981-C17FE598FE36}" type="presOf" srcId="{8691F7BC-3BF2-4274-8C3C-961D302C3E80}" destId="{ABA4AD6F-2F38-4BDD-9216-4EDB340AA554}"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11445180-B20E-45DB-943A-4F08619E1B48}" type="presOf" srcId="{40CAD029-3C99-4E8D-98B4-2953D52807B2}" destId="{0ECFACD2-E546-4248-9C0E-3A50A1F0895C}" srcOrd="0" destOrd="0" presId="urn:microsoft.com/office/officeart/2005/8/layout/hierarchy3"/>
    <dgm:cxn modelId="{08B79F65-56F8-4410-979D-C152A9B95F0E}" srcId="{C49DE7C9-3CCD-4A68-9AF1-4959318AB8CE}" destId="{01677119-4045-431C-B853-E26F7E884148}" srcOrd="4" destOrd="0" parTransId="{BD23E557-7C98-4DE1-8314-D7BD845DAFE9}" sibTransId="{D88B1D94-3681-4367-B510-C70B29A5421D}"/>
    <dgm:cxn modelId="{1F14077A-DA69-4118-8DCB-C18235300405}" srcId="{B217A518-BEE6-4DD9-9286-89D1EA55A1ED}" destId="{C49DE7C9-3CCD-4A68-9AF1-4959318AB8CE}" srcOrd="0" destOrd="0" parTransId="{56D9DDAE-EE37-44E5-B4BB-BEF2BDF040B6}" sibTransId="{ED450566-2D8F-4675-ABE7-01F032F94DCF}"/>
    <dgm:cxn modelId="{E59CE086-819A-4BC8-9053-D905608FBD53}" type="presOf" srcId="{E2B7F8FC-10AD-4B06-B4C7-BEB6C56223E7}" destId="{885DB2E2-94C8-4BD6-A25B-A6DF9906D3CD}" srcOrd="0" destOrd="0" presId="urn:microsoft.com/office/officeart/2005/8/layout/hierarchy3"/>
    <dgm:cxn modelId="{59977341-ACEC-4C4E-A96C-F02AC658DC93}" type="presOf" srcId="{C49DE7C9-3CCD-4A68-9AF1-4959318AB8CE}" destId="{18B331A4-2A99-4364-B5B4-8854F2CECE91}" srcOrd="0" destOrd="0" presId="urn:microsoft.com/office/officeart/2005/8/layout/hierarchy3"/>
    <dgm:cxn modelId="{614BCC35-DD14-45B7-B1FA-61145376C71F}" type="presOf" srcId="{951D879D-BE7E-430E-B000-5597C8FEFDD3}" destId="{85BB03BB-9CE9-47E8-9947-C2B05A20157F}" srcOrd="0" destOrd="0" presId="urn:microsoft.com/office/officeart/2005/8/layout/hierarchy3"/>
    <dgm:cxn modelId="{17F4B41C-93C4-40B9-8C9F-FC7EBCC6FAC5}" type="presOf" srcId="{EF4E6064-2222-4025-843B-774CAA10FB18}" destId="{0406E04E-E93F-457E-87F7-A76954C0A595}"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F74B6DD3-1207-4CDD-B0F2-5F73C7C057F2}" type="presOf" srcId="{BC6540E0-3144-49F0-80D0-9F9B86DC9743}" destId="{19D262A1-4F11-47A2-91BC-C1BB23103FA7}" srcOrd="0" destOrd="0" presId="urn:microsoft.com/office/officeart/2005/8/layout/hierarchy3"/>
    <dgm:cxn modelId="{25418A89-454B-4C58-A416-0A65BF99B237}" type="presOf" srcId="{EF8DE587-9847-40DC-9A6D-C684684E3EAA}" destId="{0912B255-822D-42AD-8D51-EAD24CC90B92}" srcOrd="0" destOrd="0" presId="urn:microsoft.com/office/officeart/2005/8/layout/hierarchy3"/>
    <dgm:cxn modelId="{1CE8A6DC-7A7A-4810-8DD9-4A6B0AC1B870}" type="presParOf" srcId="{96FF3DE8-3675-4CB8-B07C-3DCAFF305E01}" destId="{9DD75A0C-E450-4BE0-810F-123BF65818C1}" srcOrd="0" destOrd="0" presId="urn:microsoft.com/office/officeart/2005/8/layout/hierarchy3"/>
    <dgm:cxn modelId="{7B6A1F1A-2361-4B3B-AB63-7467597306CD}" type="presParOf" srcId="{9DD75A0C-E450-4BE0-810F-123BF65818C1}" destId="{0A884521-68A1-4C12-8831-974241E448AA}" srcOrd="0" destOrd="0" presId="urn:microsoft.com/office/officeart/2005/8/layout/hierarchy3"/>
    <dgm:cxn modelId="{DA25213C-9F19-4991-8A9D-4FF3D69AF58B}" type="presParOf" srcId="{0A884521-68A1-4C12-8831-974241E448AA}" destId="{18B331A4-2A99-4364-B5B4-8854F2CECE91}" srcOrd="0" destOrd="0" presId="urn:microsoft.com/office/officeart/2005/8/layout/hierarchy3"/>
    <dgm:cxn modelId="{054F3769-C614-4420-A4D3-0371FEB4D530}" type="presParOf" srcId="{0A884521-68A1-4C12-8831-974241E448AA}" destId="{01013C70-3796-4887-98D0-B93D667D085C}" srcOrd="1" destOrd="0" presId="urn:microsoft.com/office/officeart/2005/8/layout/hierarchy3"/>
    <dgm:cxn modelId="{72C02F61-98F0-40FA-B4F1-E97BDE5761E0}" type="presParOf" srcId="{9DD75A0C-E450-4BE0-810F-123BF65818C1}" destId="{7530FBDF-F41C-4729-BAE1-3909AC81C7F2}" srcOrd="1" destOrd="0" presId="urn:microsoft.com/office/officeart/2005/8/layout/hierarchy3"/>
    <dgm:cxn modelId="{CD2AAC59-1990-447E-85E1-F8EEE26EA3D6}" type="presParOf" srcId="{7530FBDF-F41C-4729-BAE1-3909AC81C7F2}" destId="{0912B255-822D-42AD-8D51-EAD24CC90B92}" srcOrd="0" destOrd="0" presId="urn:microsoft.com/office/officeart/2005/8/layout/hierarchy3"/>
    <dgm:cxn modelId="{A2376EFC-AAB5-4CB5-8FEF-E0996C9A0CE3}" type="presParOf" srcId="{7530FBDF-F41C-4729-BAE1-3909AC81C7F2}" destId="{30415E90-D52D-48D0-83BA-D69F81D22A24}" srcOrd="1" destOrd="0" presId="urn:microsoft.com/office/officeart/2005/8/layout/hierarchy3"/>
    <dgm:cxn modelId="{5431431F-469B-4588-951D-BD9B721B7B52}" type="presParOf" srcId="{7530FBDF-F41C-4729-BAE1-3909AC81C7F2}" destId="{19D262A1-4F11-47A2-91BC-C1BB23103FA7}" srcOrd="2" destOrd="0" presId="urn:microsoft.com/office/officeart/2005/8/layout/hierarchy3"/>
    <dgm:cxn modelId="{B06C6A15-022A-40A9-90D2-6BCA8EC91CE6}" type="presParOf" srcId="{7530FBDF-F41C-4729-BAE1-3909AC81C7F2}" destId="{9825A28B-C7C5-4204-94C3-E8D7000EEC4F}" srcOrd="3" destOrd="0" presId="urn:microsoft.com/office/officeart/2005/8/layout/hierarchy3"/>
    <dgm:cxn modelId="{6D236A03-ACDA-4BC9-A54E-F5285A440419}" type="presParOf" srcId="{7530FBDF-F41C-4729-BAE1-3909AC81C7F2}" destId="{0ECFACD2-E546-4248-9C0E-3A50A1F0895C}" srcOrd="4" destOrd="0" presId="urn:microsoft.com/office/officeart/2005/8/layout/hierarchy3"/>
    <dgm:cxn modelId="{E2CEFFAD-4A48-4B64-8511-4BBF5AEDDFE0}" type="presParOf" srcId="{7530FBDF-F41C-4729-BAE1-3909AC81C7F2}" destId="{ABA4AD6F-2F38-4BDD-9216-4EDB340AA554}" srcOrd="5" destOrd="0" presId="urn:microsoft.com/office/officeart/2005/8/layout/hierarchy3"/>
    <dgm:cxn modelId="{96728673-F8B6-448A-B2CB-7DEE38109C94}" type="presParOf" srcId="{7530FBDF-F41C-4729-BAE1-3909AC81C7F2}" destId="{0406E04E-E93F-457E-87F7-A76954C0A595}" srcOrd="6" destOrd="0" presId="urn:microsoft.com/office/officeart/2005/8/layout/hierarchy3"/>
    <dgm:cxn modelId="{C5B86417-BE11-44F0-9EFD-AAFC3CDC8437}" type="presParOf" srcId="{7530FBDF-F41C-4729-BAE1-3909AC81C7F2}" destId="{885DB2E2-94C8-4BD6-A25B-A6DF9906D3CD}" srcOrd="7" destOrd="0" presId="urn:microsoft.com/office/officeart/2005/8/layout/hierarchy3"/>
    <dgm:cxn modelId="{C6781E89-E3D1-4E18-8EBB-F50EA0298B74}" type="presParOf" srcId="{7530FBDF-F41C-4729-BAE1-3909AC81C7F2}" destId="{199D0DAA-F8E9-49A7-864C-8F57EB052505}" srcOrd="8" destOrd="0" presId="urn:microsoft.com/office/officeart/2005/8/layout/hierarchy3"/>
    <dgm:cxn modelId="{8DAF6B06-BD13-46C4-82F5-957DFA2451CF}" type="presParOf" srcId="{7530FBDF-F41C-4729-BAE1-3909AC81C7F2}" destId="{725300A4-7A1C-40A2-A020-57CA6A1A3BF0}" srcOrd="9" destOrd="0" presId="urn:microsoft.com/office/officeart/2005/8/layout/hierarchy3"/>
    <dgm:cxn modelId="{A881A1A0-D50F-414F-86B0-310D0CFC8FDE}" type="presParOf" srcId="{7530FBDF-F41C-4729-BAE1-3909AC81C7F2}" destId="{85BB03BB-9CE9-47E8-9947-C2B05A20157F}" srcOrd="10" destOrd="0" presId="urn:microsoft.com/office/officeart/2005/8/layout/hierarchy3"/>
    <dgm:cxn modelId="{291050A9-069F-4BAB-9A6F-8FDB5E6A5667}" type="presParOf" srcId="{7530FBDF-F41C-4729-BAE1-3909AC81C7F2}" destId="{86EBD45B-2267-4CA8-B8C4-6B38ED4F7284}"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286160-1573-4980-82EE-6B9202B33E13}" type="doc">
      <dgm:prSet loTypeId="urn:microsoft.com/office/officeart/2005/8/layout/equation2" loCatId="relationship" qsTypeId="urn:microsoft.com/office/officeart/2005/8/quickstyle/simple1" qsCatId="simple" csTypeId="urn:microsoft.com/office/officeart/2005/8/colors/colorful1#4" csCatId="colorful" phldr="1"/>
      <dgm:spPr/>
    </dgm:pt>
    <dgm:pt modelId="{F0D75A9B-6550-47F9-9D56-535E1E996F53}">
      <dgm:prSet phldrT="[Text]"/>
      <dgm:spPr/>
      <dgm:t>
        <a:bodyPr/>
        <a:lstStyle/>
        <a:p>
          <a:r>
            <a:rPr lang="en-US" dirty="0" smtClean="0"/>
            <a:t>Text-dependent answers</a:t>
          </a:r>
          <a:endParaRPr lang="en-US" dirty="0"/>
        </a:p>
      </dgm:t>
    </dgm:pt>
    <dgm:pt modelId="{9611DEF1-DD31-428E-8D13-42476028E76E}" type="parTrans" cxnId="{89D3DC42-32FF-42F1-9E6E-B1F89C33E9DB}">
      <dgm:prSet/>
      <dgm:spPr/>
      <dgm:t>
        <a:bodyPr/>
        <a:lstStyle/>
        <a:p>
          <a:endParaRPr lang="en-US"/>
        </a:p>
      </dgm:t>
    </dgm:pt>
    <dgm:pt modelId="{8C6DC53F-0832-4B42-9BFB-AE582B6E7731}" type="sibTrans" cxnId="{89D3DC42-32FF-42F1-9E6E-B1F89C33E9DB}">
      <dgm:prSet/>
      <dgm:spPr/>
      <dgm:t>
        <a:bodyPr/>
        <a:lstStyle/>
        <a:p>
          <a:endParaRPr lang="en-US"/>
        </a:p>
      </dgm:t>
    </dgm:pt>
    <dgm:pt modelId="{7C6259CB-2838-4339-A9EF-B68C7C038BAB}">
      <dgm:prSet phldrT="[Text]"/>
      <dgm:spPr/>
      <dgm:t>
        <a:bodyPr/>
        <a:lstStyle/>
        <a:p>
          <a:r>
            <a:rPr lang="en-US" dirty="0" smtClean="0"/>
            <a:t>Writing from sources</a:t>
          </a:r>
          <a:endParaRPr lang="en-US" dirty="0"/>
        </a:p>
      </dgm:t>
    </dgm:pt>
    <dgm:pt modelId="{3B860C5E-D03A-4141-83C1-77395221B60B}" type="parTrans" cxnId="{B2EB2493-CD2B-42D1-A76E-F97B3574B872}">
      <dgm:prSet/>
      <dgm:spPr/>
      <dgm:t>
        <a:bodyPr/>
        <a:lstStyle/>
        <a:p>
          <a:endParaRPr lang="en-US"/>
        </a:p>
      </dgm:t>
    </dgm:pt>
    <dgm:pt modelId="{4AC2C8B4-DAF4-4155-9C18-8256526391D1}" type="sibTrans" cxnId="{B2EB2493-CD2B-42D1-A76E-F97B3574B872}">
      <dgm:prSet/>
      <dgm:spPr/>
      <dgm:t>
        <a:bodyPr/>
        <a:lstStyle/>
        <a:p>
          <a:endParaRPr lang="en-US"/>
        </a:p>
      </dgm:t>
    </dgm:pt>
    <dgm:pt modelId="{32D70F56-5D38-4A0D-BB92-6317D7F382D0}">
      <dgm:prSet phldrT="[Text]"/>
      <dgm:spPr/>
      <dgm:t>
        <a:bodyPr/>
        <a:lstStyle/>
        <a:p>
          <a:r>
            <a:rPr lang="en-US" dirty="0" smtClean="0"/>
            <a:t>Reading, writing, and speaking grounded in evidence from text</a:t>
          </a:r>
          <a:endParaRPr lang="en-US" dirty="0"/>
        </a:p>
      </dgm:t>
    </dgm:pt>
    <dgm:pt modelId="{55C3C729-C9F9-440B-BCBC-52504E6756D8}" type="parTrans" cxnId="{008E2B01-95D6-4264-97FE-D0D1730A4916}">
      <dgm:prSet/>
      <dgm:spPr/>
      <dgm:t>
        <a:bodyPr/>
        <a:lstStyle/>
        <a:p>
          <a:endParaRPr lang="en-US"/>
        </a:p>
      </dgm:t>
    </dgm:pt>
    <dgm:pt modelId="{837DFC3F-6355-4BC2-B5BA-91ACFA179B42}" type="sibTrans" cxnId="{008E2B01-95D6-4264-97FE-D0D1730A4916}">
      <dgm:prSet/>
      <dgm:spPr/>
      <dgm:t>
        <a:bodyPr/>
        <a:lstStyle/>
        <a:p>
          <a:endParaRPr lang="en-US"/>
        </a:p>
      </dgm:t>
    </dgm:pt>
    <dgm:pt modelId="{6581E0B6-32C4-44F7-8D1F-F637F3541B15}" type="pres">
      <dgm:prSet presAssocID="{85286160-1573-4980-82EE-6B9202B33E13}" presName="Name0" presStyleCnt="0">
        <dgm:presLayoutVars>
          <dgm:dir/>
          <dgm:resizeHandles val="exact"/>
        </dgm:presLayoutVars>
      </dgm:prSet>
      <dgm:spPr/>
    </dgm:pt>
    <dgm:pt modelId="{125BA744-19DA-4275-BC08-2DC2B59103A8}" type="pres">
      <dgm:prSet presAssocID="{85286160-1573-4980-82EE-6B9202B33E13}" presName="vNodes" presStyleCnt="0"/>
      <dgm:spPr/>
    </dgm:pt>
    <dgm:pt modelId="{A42D7FBA-CAD5-417D-8954-04020176FFEE}" type="pres">
      <dgm:prSet presAssocID="{F0D75A9B-6550-47F9-9D56-535E1E996F53}" presName="node" presStyleLbl="node1" presStyleIdx="0" presStyleCnt="3">
        <dgm:presLayoutVars>
          <dgm:bulletEnabled val="1"/>
        </dgm:presLayoutVars>
      </dgm:prSet>
      <dgm:spPr/>
      <dgm:t>
        <a:bodyPr/>
        <a:lstStyle/>
        <a:p>
          <a:endParaRPr lang="en-US"/>
        </a:p>
      </dgm:t>
    </dgm:pt>
    <dgm:pt modelId="{5E9DB5B0-A906-45B6-96A2-7BFA46D02D60}" type="pres">
      <dgm:prSet presAssocID="{8C6DC53F-0832-4B42-9BFB-AE582B6E7731}" presName="spacerT" presStyleCnt="0"/>
      <dgm:spPr/>
    </dgm:pt>
    <dgm:pt modelId="{8C325A26-0862-403B-827D-038E168829CB}" type="pres">
      <dgm:prSet presAssocID="{8C6DC53F-0832-4B42-9BFB-AE582B6E7731}" presName="sibTrans" presStyleLbl="sibTrans2D1" presStyleIdx="0" presStyleCnt="2"/>
      <dgm:spPr/>
      <dgm:t>
        <a:bodyPr/>
        <a:lstStyle/>
        <a:p>
          <a:endParaRPr lang="en-US"/>
        </a:p>
      </dgm:t>
    </dgm:pt>
    <dgm:pt modelId="{3E8943A8-4E86-4921-BCE3-428B9BC5AD17}" type="pres">
      <dgm:prSet presAssocID="{8C6DC53F-0832-4B42-9BFB-AE582B6E7731}" presName="spacerB" presStyleCnt="0"/>
      <dgm:spPr/>
    </dgm:pt>
    <dgm:pt modelId="{0937FB1E-1150-48F4-8E6A-4E0D3C95F2F2}" type="pres">
      <dgm:prSet presAssocID="{7C6259CB-2838-4339-A9EF-B68C7C038BAB}" presName="node" presStyleLbl="node1" presStyleIdx="1" presStyleCnt="3">
        <dgm:presLayoutVars>
          <dgm:bulletEnabled val="1"/>
        </dgm:presLayoutVars>
      </dgm:prSet>
      <dgm:spPr/>
      <dgm:t>
        <a:bodyPr/>
        <a:lstStyle/>
        <a:p>
          <a:endParaRPr lang="en-US"/>
        </a:p>
      </dgm:t>
    </dgm:pt>
    <dgm:pt modelId="{BB9C2178-F40C-475D-A891-BDFAEE9D4D77}" type="pres">
      <dgm:prSet presAssocID="{85286160-1573-4980-82EE-6B9202B33E13}" presName="sibTransLast" presStyleLbl="sibTrans2D1" presStyleIdx="1" presStyleCnt="2"/>
      <dgm:spPr/>
      <dgm:t>
        <a:bodyPr/>
        <a:lstStyle/>
        <a:p>
          <a:endParaRPr lang="en-US"/>
        </a:p>
      </dgm:t>
    </dgm:pt>
    <dgm:pt modelId="{BF403FEA-6E64-42C8-96A3-C482A705D2F6}" type="pres">
      <dgm:prSet presAssocID="{85286160-1573-4980-82EE-6B9202B33E13}" presName="connectorText" presStyleLbl="sibTrans2D1" presStyleIdx="1" presStyleCnt="2"/>
      <dgm:spPr/>
      <dgm:t>
        <a:bodyPr/>
        <a:lstStyle/>
        <a:p>
          <a:endParaRPr lang="en-US"/>
        </a:p>
      </dgm:t>
    </dgm:pt>
    <dgm:pt modelId="{E94CFDDD-45AC-4E25-9743-4FCA897DB264}" type="pres">
      <dgm:prSet presAssocID="{85286160-1573-4980-82EE-6B9202B33E13}" presName="lastNode" presStyleLbl="node1" presStyleIdx="2" presStyleCnt="3">
        <dgm:presLayoutVars>
          <dgm:bulletEnabled val="1"/>
        </dgm:presLayoutVars>
      </dgm:prSet>
      <dgm:spPr/>
      <dgm:t>
        <a:bodyPr/>
        <a:lstStyle/>
        <a:p>
          <a:endParaRPr lang="en-US"/>
        </a:p>
      </dgm:t>
    </dgm:pt>
  </dgm:ptLst>
  <dgm:cxnLst>
    <dgm:cxn modelId="{05025D08-B2D6-44E1-8C49-C544E3126EEA}" type="presOf" srcId="{8C6DC53F-0832-4B42-9BFB-AE582B6E7731}" destId="{8C325A26-0862-403B-827D-038E168829CB}" srcOrd="0" destOrd="0" presId="urn:microsoft.com/office/officeart/2005/8/layout/equation2"/>
    <dgm:cxn modelId="{15C057E1-377C-4812-A14F-237B88F625DF}" type="presOf" srcId="{32D70F56-5D38-4A0D-BB92-6317D7F382D0}" destId="{E94CFDDD-45AC-4E25-9743-4FCA897DB264}" srcOrd="0" destOrd="0" presId="urn:microsoft.com/office/officeart/2005/8/layout/equation2"/>
    <dgm:cxn modelId="{1824148A-DC6E-4F05-922B-BE22E1DA16B4}" type="presOf" srcId="{F0D75A9B-6550-47F9-9D56-535E1E996F53}" destId="{A42D7FBA-CAD5-417D-8954-04020176FFEE}" srcOrd="0" destOrd="0" presId="urn:microsoft.com/office/officeart/2005/8/layout/equation2"/>
    <dgm:cxn modelId="{008E2B01-95D6-4264-97FE-D0D1730A4916}" srcId="{85286160-1573-4980-82EE-6B9202B33E13}" destId="{32D70F56-5D38-4A0D-BB92-6317D7F382D0}" srcOrd="2" destOrd="0" parTransId="{55C3C729-C9F9-440B-BCBC-52504E6756D8}" sibTransId="{837DFC3F-6355-4BC2-B5BA-91ACFA179B42}"/>
    <dgm:cxn modelId="{4D6D110A-267E-4B9B-B062-46F976B6FBFE}" type="presOf" srcId="{7C6259CB-2838-4339-A9EF-B68C7C038BAB}" destId="{0937FB1E-1150-48F4-8E6A-4E0D3C95F2F2}" srcOrd="0" destOrd="0" presId="urn:microsoft.com/office/officeart/2005/8/layout/equation2"/>
    <dgm:cxn modelId="{87423EDF-EE0B-4CB3-BF82-E1D695565D81}" type="presOf" srcId="{85286160-1573-4980-82EE-6B9202B33E13}" destId="{6581E0B6-32C4-44F7-8D1F-F637F3541B15}" srcOrd="0" destOrd="0" presId="urn:microsoft.com/office/officeart/2005/8/layout/equation2"/>
    <dgm:cxn modelId="{89D3DC42-32FF-42F1-9E6E-B1F89C33E9DB}" srcId="{85286160-1573-4980-82EE-6B9202B33E13}" destId="{F0D75A9B-6550-47F9-9D56-535E1E996F53}" srcOrd="0" destOrd="0" parTransId="{9611DEF1-DD31-428E-8D13-42476028E76E}" sibTransId="{8C6DC53F-0832-4B42-9BFB-AE582B6E7731}"/>
    <dgm:cxn modelId="{B2EB2493-CD2B-42D1-A76E-F97B3574B872}" srcId="{85286160-1573-4980-82EE-6B9202B33E13}" destId="{7C6259CB-2838-4339-A9EF-B68C7C038BAB}" srcOrd="1" destOrd="0" parTransId="{3B860C5E-D03A-4141-83C1-77395221B60B}" sibTransId="{4AC2C8B4-DAF4-4155-9C18-8256526391D1}"/>
    <dgm:cxn modelId="{3B74837F-2644-40AC-A6DD-409F814D3FAB}" type="presOf" srcId="{4AC2C8B4-DAF4-4155-9C18-8256526391D1}" destId="{BF403FEA-6E64-42C8-96A3-C482A705D2F6}" srcOrd="1" destOrd="0" presId="urn:microsoft.com/office/officeart/2005/8/layout/equation2"/>
    <dgm:cxn modelId="{BD7A98C5-AF3E-4AF9-B9F1-AE5D845DBE05}" type="presOf" srcId="{4AC2C8B4-DAF4-4155-9C18-8256526391D1}" destId="{BB9C2178-F40C-475D-A891-BDFAEE9D4D77}" srcOrd="0" destOrd="0" presId="urn:microsoft.com/office/officeart/2005/8/layout/equation2"/>
    <dgm:cxn modelId="{0CACBE78-859B-45CD-9A32-361F4CB2ADD5}" type="presParOf" srcId="{6581E0B6-32C4-44F7-8D1F-F637F3541B15}" destId="{125BA744-19DA-4275-BC08-2DC2B59103A8}" srcOrd="0" destOrd="0" presId="urn:microsoft.com/office/officeart/2005/8/layout/equation2"/>
    <dgm:cxn modelId="{6804C14D-5644-4B12-A6D9-004A2C4A9DA9}" type="presParOf" srcId="{125BA744-19DA-4275-BC08-2DC2B59103A8}" destId="{A42D7FBA-CAD5-417D-8954-04020176FFEE}" srcOrd="0" destOrd="0" presId="urn:microsoft.com/office/officeart/2005/8/layout/equation2"/>
    <dgm:cxn modelId="{3FF479F7-C702-445D-BBDC-7F782A72C9EB}" type="presParOf" srcId="{125BA744-19DA-4275-BC08-2DC2B59103A8}" destId="{5E9DB5B0-A906-45B6-96A2-7BFA46D02D60}" srcOrd="1" destOrd="0" presId="urn:microsoft.com/office/officeart/2005/8/layout/equation2"/>
    <dgm:cxn modelId="{E4FD3EB8-9758-4905-94E4-696D73C965CD}" type="presParOf" srcId="{125BA744-19DA-4275-BC08-2DC2B59103A8}" destId="{8C325A26-0862-403B-827D-038E168829CB}" srcOrd="2" destOrd="0" presId="urn:microsoft.com/office/officeart/2005/8/layout/equation2"/>
    <dgm:cxn modelId="{574AF82A-9A3E-40E8-8625-AB0DAC226872}" type="presParOf" srcId="{125BA744-19DA-4275-BC08-2DC2B59103A8}" destId="{3E8943A8-4E86-4921-BCE3-428B9BC5AD17}" srcOrd="3" destOrd="0" presId="urn:microsoft.com/office/officeart/2005/8/layout/equation2"/>
    <dgm:cxn modelId="{EE1AB3E8-F18E-40D9-B2D1-B38CF662D57C}" type="presParOf" srcId="{125BA744-19DA-4275-BC08-2DC2B59103A8}" destId="{0937FB1E-1150-48F4-8E6A-4E0D3C95F2F2}" srcOrd="4" destOrd="0" presId="urn:microsoft.com/office/officeart/2005/8/layout/equation2"/>
    <dgm:cxn modelId="{9C0F03D0-D6CA-4CDE-B09A-80F6B705FB29}" type="presParOf" srcId="{6581E0B6-32C4-44F7-8D1F-F637F3541B15}" destId="{BB9C2178-F40C-475D-A891-BDFAEE9D4D77}" srcOrd="1" destOrd="0" presId="urn:microsoft.com/office/officeart/2005/8/layout/equation2"/>
    <dgm:cxn modelId="{4ECFA9B4-1705-4A3F-9D22-C53733B259C2}" type="presParOf" srcId="{BB9C2178-F40C-475D-A891-BDFAEE9D4D77}" destId="{BF403FEA-6E64-42C8-96A3-C482A705D2F6}" srcOrd="0" destOrd="0" presId="urn:microsoft.com/office/officeart/2005/8/layout/equation2"/>
    <dgm:cxn modelId="{2BA44A08-E96C-496F-9525-770067A66704}" type="presParOf" srcId="{6581E0B6-32C4-44F7-8D1F-F637F3541B15}" destId="{E94CFDDD-45AC-4E25-9743-4FCA897DB264}"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9DAA4107-EF30-49A8-8290-C118E51199DE}" type="datetimeFigureOut">
              <a:rPr lang="en-US" smtClean="0"/>
              <a:pPr/>
              <a:t>8/13/2014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EBFCDA87-F9E5-4062-9015-B6855F9D2074}" type="datetimeFigureOut">
              <a:rPr lang="en-US" smtClean="0"/>
              <a:pPr/>
              <a:t>8/13/2014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29</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Remind participants that earlier</a:t>
            </a:r>
            <a:r>
              <a:rPr lang="en-US" baseline="0" dirty="0" smtClean="0"/>
              <a:t> today we learned that “best practices” to teach writing from text are drawn from two sources: common practices of exemplary teachers of writing, and scientific studies. </a:t>
            </a:r>
          </a:p>
          <a:p>
            <a:r>
              <a:rPr lang="en-US" baseline="0" dirty="0" smtClean="0"/>
              <a:t>Direct participants to </a:t>
            </a:r>
            <a:r>
              <a:rPr lang="en-US" b="1" baseline="0" dirty="0" smtClean="0"/>
              <a:t>turn and talk </a:t>
            </a:r>
            <a:r>
              <a:rPr lang="en-US" baseline="0" dirty="0" smtClean="0"/>
              <a:t>with a neighbor about practices they believe to be best practices in writing instruction. Then show the next slide and</a:t>
            </a:r>
            <a:r>
              <a:rPr lang="en-US" dirty="0" smtClean="0"/>
              <a:t> read the details in the facilitator’s notes. </a:t>
            </a:r>
            <a:r>
              <a:rPr lang="en-US" baseline="0" dirty="0" smtClean="0"/>
              <a:t>Ask</a:t>
            </a:r>
            <a:r>
              <a:rPr lang="en-US" dirty="0" smtClean="0"/>
              <a:t> participants to listen </a:t>
            </a:r>
            <a:r>
              <a:rPr lang="en-US" baseline="0" dirty="0" smtClean="0"/>
              <a:t>for the practices they named. Ask them if they are surprised by any, or if they named any they think should have been there and are not.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38</a:t>
            </a:fld>
            <a:endParaRPr lang="en-US" dirty="0"/>
          </a:p>
        </p:txBody>
      </p:sp>
    </p:spTree>
    <p:extLst>
      <p:ext uri="{BB962C8B-B14F-4D97-AF65-F5344CB8AC3E}">
        <p14:creationId xmlns:p14="http://schemas.microsoft.com/office/powerpoint/2010/main" val="767578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Create a supportive environment where writing can flourish</a:t>
            </a:r>
          </a:p>
          <a:p>
            <a:pPr lvl="1"/>
            <a:r>
              <a:rPr lang="en-US" dirty="0" smtClean="0"/>
              <a:t>Clear, specific, and challenging goals</a:t>
            </a:r>
          </a:p>
          <a:p>
            <a:pPr lvl="1"/>
            <a:r>
              <a:rPr lang="en-US" dirty="0" smtClean="0"/>
              <a:t>Arrangements in which students work together</a:t>
            </a:r>
          </a:p>
          <a:p>
            <a:pPr lvl="1"/>
            <a:r>
              <a:rPr lang="en-US" dirty="0" smtClean="0"/>
              <a:t>Write often, and for a variety of purposes</a:t>
            </a:r>
          </a:p>
          <a:p>
            <a:pPr lvl="1"/>
            <a:r>
              <a:rPr lang="en-US" dirty="0" smtClean="0"/>
              <a:t>Real audiences</a:t>
            </a:r>
          </a:p>
          <a:p>
            <a:pPr lvl="1"/>
            <a:r>
              <a:rPr lang="en-US" dirty="0" smtClean="0"/>
              <a:t>Personal choices</a:t>
            </a:r>
          </a:p>
          <a:p>
            <a:pPr lvl="1"/>
            <a:r>
              <a:rPr lang="en-US" dirty="0" smtClean="0"/>
              <a:t>Write for extended periods</a:t>
            </a:r>
          </a:p>
          <a:p>
            <a:r>
              <a:rPr lang="en-US" dirty="0" smtClean="0"/>
              <a:t>Teach writing strategies</a:t>
            </a:r>
          </a:p>
          <a:p>
            <a:pPr lvl="1"/>
            <a:r>
              <a:rPr lang="en-US" dirty="0" smtClean="0"/>
              <a:t>Strategies for writing process – planning, drafting, revising, and editing</a:t>
            </a:r>
          </a:p>
          <a:p>
            <a:pPr lvl="1"/>
            <a:r>
              <a:rPr lang="en-US" dirty="0" smtClean="0"/>
              <a:t>Pre-writing activities</a:t>
            </a:r>
          </a:p>
          <a:p>
            <a:pPr lvl="1"/>
            <a:r>
              <a:rPr lang="en-US" dirty="0" smtClean="0"/>
              <a:t>Graphic organizers</a:t>
            </a:r>
          </a:p>
          <a:p>
            <a:pPr lvl="1"/>
            <a:r>
              <a:rPr lang="en-US" dirty="0" smtClean="0"/>
              <a:t>Characteristics of text types and genres</a:t>
            </a:r>
          </a:p>
          <a:p>
            <a:r>
              <a:rPr lang="en-US" dirty="0" smtClean="0"/>
              <a:t>Teach foundational writing skills</a:t>
            </a:r>
          </a:p>
          <a:p>
            <a:pPr lvl="1"/>
            <a:r>
              <a:rPr lang="en-US" dirty="0" smtClean="0"/>
              <a:t>Handwriting, typing, spelling</a:t>
            </a:r>
          </a:p>
          <a:p>
            <a:pPr lvl="1"/>
            <a:r>
              <a:rPr lang="en-US" dirty="0" smtClean="0"/>
              <a:t>Syntax </a:t>
            </a:r>
          </a:p>
          <a:p>
            <a:pPr lvl="1"/>
            <a:r>
              <a:rPr lang="en-US" dirty="0" smtClean="0"/>
              <a:t>Conventions</a:t>
            </a:r>
          </a:p>
          <a:p>
            <a:pPr lvl="1"/>
            <a:r>
              <a:rPr lang="en-US" dirty="0" smtClean="0"/>
              <a:t>Graphic organizers</a:t>
            </a:r>
          </a:p>
          <a:p>
            <a:pPr lvl="1"/>
            <a:r>
              <a:rPr lang="en-US" dirty="0" smtClean="0"/>
              <a:t>Sentence and paragraph structure</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39</a:t>
            </a:fld>
            <a:endParaRPr lang="en-US" dirty="0"/>
          </a:p>
        </p:txBody>
      </p:sp>
    </p:spTree>
    <p:extLst>
      <p:ext uri="{BB962C8B-B14F-4D97-AF65-F5344CB8AC3E}">
        <p14:creationId xmlns:p14="http://schemas.microsoft.com/office/powerpoint/2010/main" val="2418527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lang="en-US" dirty="0" smtClean="0"/>
              <a:t>This activity will take 50 minutes. Directions</a:t>
            </a:r>
            <a:r>
              <a:rPr lang="en-US" baseline="0" dirty="0" smtClean="0"/>
              <a:t> for this activity are in the Participant Guide.  </a:t>
            </a:r>
          </a:p>
          <a:p>
            <a:pPr marL="0" marR="0" lvl="0" indent="0" algn="l" defTabSz="914400" rtl="0" eaLnBrk="1" fontAlgn="base" latinLnBrk="0" hangingPunct="1">
              <a:lnSpc>
                <a:spcPct val="100000"/>
              </a:lnSpc>
              <a:spcBef>
                <a:spcPct val="0"/>
              </a:spcBef>
              <a:spcAft>
                <a:spcPts val="600"/>
              </a:spcAft>
              <a:buClrTx/>
              <a:buSzTx/>
              <a:buFontTx/>
              <a:buNone/>
              <a:tabLst/>
            </a:pPr>
            <a:r>
              <a:rPr lang="en-US" baseline="0" dirty="0" smtClean="0"/>
              <a:t>Say: “The purpose of this activity is to become familiar with four research-supported approaches to writing about text.”</a:t>
            </a:r>
          </a:p>
          <a:p>
            <a:pPr marL="0" marR="0" lvl="0" indent="0" algn="l" defTabSz="914400" rtl="0" eaLnBrk="1" fontAlgn="base" latinLnBrk="0" hangingPunct="1">
              <a:lnSpc>
                <a:spcPct val="100000"/>
              </a:lnSpc>
              <a:spcBef>
                <a:spcPct val="0"/>
              </a:spcBef>
              <a:spcAft>
                <a:spcPts val="600"/>
              </a:spcAft>
              <a:buClrTx/>
              <a:buSzTx/>
              <a:buFontTx/>
              <a:buNone/>
              <a:tabLst/>
            </a:pPr>
            <a:r>
              <a:rPr lang="en-US" baseline="0" dirty="0" smtClean="0"/>
              <a:t>Direct participants to turn to the correct page in their guide, then briefly review the directions. When step 6 is completed, move to the next slide.</a:t>
            </a:r>
          </a:p>
          <a:p>
            <a:pPr marL="0" marR="0" lvl="0" indent="0" algn="l" defTabSz="914400" rtl="0" eaLnBrk="1" fontAlgn="base" latinLnBrk="0" hangingPunct="1">
              <a:lnSpc>
                <a:spcPct val="100000"/>
              </a:lnSpc>
              <a:spcBef>
                <a:spcPct val="0"/>
              </a:spcBef>
              <a:spcAft>
                <a:spcPts val="600"/>
              </a:spcAft>
              <a:buClrTx/>
              <a:buSzTx/>
              <a:buFontTx/>
              <a:buNone/>
              <a:tabLst/>
            </a:pPr>
            <a:endParaRPr kumimoji="0" lang="en-US" sz="1200" u="none" strike="noStrike" cap="none" normalizeH="0" baseline="0" dirty="0" smtClean="0">
              <a:ln>
                <a:noFill/>
              </a:ln>
              <a:effectLst/>
            </a:endParaRPr>
          </a:p>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u="none" strike="noStrike" cap="none" normalizeH="0" baseline="0" dirty="0" smtClean="0">
                <a:ln>
                  <a:noFill/>
                </a:ln>
                <a:effectLst/>
              </a:rPr>
              <a:t>Assign a number to each table group, reorganizing the tables as needed to even out the size of the groups.</a:t>
            </a:r>
          </a:p>
          <a:p>
            <a:pPr marL="228600" marR="0" lvl="0" indent="-228600" algn="l" defTabSz="914400" rtl="0" eaLnBrk="1" fontAlgn="base" latinLnBrk="0" hangingPunct="1">
              <a:lnSpc>
                <a:spcPct val="100000"/>
              </a:lnSpc>
              <a:spcBef>
                <a:spcPct val="0"/>
              </a:spcBef>
              <a:spcAft>
                <a:spcPts val="600"/>
              </a:spcAft>
              <a:buClrTx/>
              <a:buSzTx/>
              <a:buFontTx/>
              <a:buAutoNum type="arabicPeriod"/>
              <a:tabLst/>
            </a:pPr>
            <a:r>
              <a:rPr kumimoji="0" lang="en-US" sz="1200" u="none" strike="noStrike" cap="none" normalizeH="0" baseline="0" dirty="0" smtClean="0">
                <a:ln>
                  <a:noFill/>
                </a:ln>
                <a:effectLst/>
              </a:rPr>
              <a:t>Assign each table one section of “Best Practices in Writing about Text.”</a:t>
            </a:r>
          </a:p>
          <a:p>
            <a:pPr marL="457200" marR="0" lvl="1" indent="0" algn="l" defTabSz="914400" rtl="0" eaLnBrk="1" fontAlgn="base" latinLnBrk="0" hangingPunct="1">
              <a:lnSpc>
                <a:spcPct val="100000"/>
              </a:lnSpc>
              <a:spcBef>
                <a:spcPct val="0"/>
              </a:spcBef>
              <a:spcAft>
                <a:spcPts val="600"/>
              </a:spcAft>
              <a:buClrTx/>
              <a:buSzTx/>
              <a:buFontTx/>
              <a:buNone/>
              <a:tabLst/>
            </a:pPr>
            <a:r>
              <a:rPr kumimoji="0" lang="en-US" sz="1200" u="none" strike="noStrike" cap="none" normalizeH="0" baseline="0" dirty="0" smtClean="0">
                <a:ln>
                  <a:noFill/>
                </a:ln>
                <a:effectLst/>
              </a:rPr>
              <a:t>Sections are as follows: </a:t>
            </a:r>
          </a:p>
          <a:p>
            <a:pPr marL="685800" marR="0" lvl="1" indent="-228600" algn="l" defTabSz="914400" rtl="0" eaLnBrk="1" fontAlgn="base" latinLnBrk="0" hangingPunct="1">
              <a:lnSpc>
                <a:spcPct val="100000"/>
              </a:lnSpc>
              <a:spcBef>
                <a:spcPct val="0"/>
              </a:spcBef>
              <a:spcAft>
                <a:spcPts val="600"/>
              </a:spcAft>
              <a:buClrTx/>
              <a:buSzTx/>
              <a:buFontTx/>
              <a:buAutoNum type="arabicPeriod"/>
              <a:tabLst/>
            </a:pPr>
            <a:r>
              <a:rPr kumimoji="0" lang="en-US" sz="1200" u="none" strike="noStrike" cap="none" normalizeH="0" baseline="0" dirty="0" smtClean="0">
                <a:ln>
                  <a:noFill/>
                </a:ln>
                <a:effectLst/>
              </a:rPr>
              <a:t>Intro -  pp. 334–335</a:t>
            </a:r>
          </a:p>
          <a:p>
            <a:pPr marL="685800" marR="0" lvl="1" indent="-228600" algn="l" defTabSz="914400" rtl="0" eaLnBrk="1" fontAlgn="base" latinLnBrk="0" hangingPunct="1">
              <a:lnSpc>
                <a:spcPct val="100000"/>
              </a:lnSpc>
              <a:spcBef>
                <a:spcPct val="0"/>
              </a:spcBef>
              <a:spcAft>
                <a:spcPts val="600"/>
              </a:spcAft>
              <a:buClrTx/>
              <a:buSzTx/>
              <a:buFontTx/>
              <a:buAutoNum type="arabicPeriod"/>
              <a:tabLst/>
            </a:pPr>
            <a:r>
              <a:rPr kumimoji="0" lang="en-US" sz="1200" u="none" strike="noStrike" cap="none" normalizeH="0" baseline="0" dirty="0" smtClean="0">
                <a:ln>
                  <a:noFill/>
                </a:ln>
                <a:effectLst/>
              </a:rPr>
              <a:t>Writing to Text Models – pp 336–338</a:t>
            </a:r>
          </a:p>
          <a:p>
            <a:pPr marL="685800" marR="0" lvl="1" indent="-228600" algn="l" defTabSz="914400" rtl="0" eaLnBrk="1" fontAlgn="base" latinLnBrk="0" hangingPunct="1">
              <a:lnSpc>
                <a:spcPct val="100000"/>
              </a:lnSpc>
              <a:spcBef>
                <a:spcPct val="0"/>
              </a:spcBef>
              <a:spcAft>
                <a:spcPts val="600"/>
              </a:spcAft>
              <a:buClrTx/>
              <a:buSzTx/>
              <a:buFontTx/>
              <a:buAutoNum type="arabicPeriod"/>
              <a:tabLst/>
            </a:pPr>
            <a:r>
              <a:rPr kumimoji="0" lang="en-US" sz="1200" u="none" strike="noStrike" cap="none" normalizeH="0" baseline="0" dirty="0" smtClean="0">
                <a:ln>
                  <a:noFill/>
                </a:ln>
                <a:effectLst/>
              </a:rPr>
              <a:t>Summarizing Text – pp. 338–340</a:t>
            </a:r>
          </a:p>
          <a:p>
            <a:pPr marL="685800" marR="0" lvl="1" indent="-228600" algn="l" defTabSz="914400" rtl="0" eaLnBrk="1" fontAlgn="base" latinLnBrk="0" hangingPunct="1">
              <a:lnSpc>
                <a:spcPct val="100000"/>
              </a:lnSpc>
              <a:spcBef>
                <a:spcPct val="0"/>
              </a:spcBef>
              <a:spcAft>
                <a:spcPts val="600"/>
              </a:spcAft>
              <a:buClrTx/>
              <a:buSzTx/>
              <a:buFontTx/>
              <a:buAutoNum type="arabicPeriod"/>
              <a:tabLst/>
            </a:pPr>
            <a:r>
              <a:rPr kumimoji="0" lang="en-US" sz="1200" u="none" strike="noStrike" cap="none" normalizeH="0" baseline="0" dirty="0" smtClean="0">
                <a:ln>
                  <a:noFill/>
                </a:ln>
                <a:effectLst/>
              </a:rPr>
              <a:t>Writing about Text – bottom p. 340–343</a:t>
            </a:r>
          </a:p>
          <a:p>
            <a:pPr marL="685800" marR="0" lvl="1" indent="-228600" algn="l" defTabSz="914400" rtl="0" eaLnBrk="1" fontAlgn="base" latinLnBrk="0" hangingPunct="1">
              <a:lnSpc>
                <a:spcPct val="100000"/>
              </a:lnSpc>
              <a:spcBef>
                <a:spcPct val="0"/>
              </a:spcBef>
              <a:spcAft>
                <a:spcPts val="600"/>
              </a:spcAft>
              <a:buClrTx/>
              <a:buSzTx/>
              <a:buFontTx/>
              <a:buAutoNum type="arabicPeriod"/>
              <a:tabLst/>
            </a:pPr>
            <a:r>
              <a:rPr kumimoji="0" lang="en-US" sz="1200" u="none" strike="noStrike" cap="none" normalizeH="0" baseline="0" dirty="0" smtClean="0">
                <a:ln>
                  <a:noFill/>
                </a:ln>
                <a:effectLst/>
              </a:rPr>
              <a:t>Text Synthesis – pp. 343–347</a:t>
            </a:r>
          </a:p>
          <a:p>
            <a:pPr marL="228600" marR="0" lvl="0" indent="-228600" algn="l" defTabSz="914400" rtl="0" eaLnBrk="1" fontAlgn="base" latinLnBrk="0" hangingPunct="1">
              <a:lnSpc>
                <a:spcPct val="100000"/>
              </a:lnSpc>
              <a:spcBef>
                <a:spcPct val="0"/>
              </a:spcBef>
              <a:spcAft>
                <a:spcPts val="600"/>
              </a:spcAft>
              <a:buClrTx/>
              <a:buSzTx/>
              <a:buFontTx/>
              <a:buAutoNum type="arabicPeriod" startAt="3"/>
              <a:tabLst/>
            </a:pPr>
            <a:r>
              <a:rPr kumimoji="0" lang="en-US" sz="1200" u="none" strike="noStrike" cap="none" normalizeH="0" baseline="0" dirty="0" smtClean="0">
                <a:ln>
                  <a:noFill/>
                </a:ln>
                <a:effectLst/>
              </a:rPr>
              <a:t>Direct participants to read individually use sticky notes to highlight/annotate key ideas. (10 minutes) Remind participants to not write on the handout as these will collected and reused at future sessions. </a:t>
            </a:r>
          </a:p>
          <a:p>
            <a:pPr marL="228600" marR="0" lvl="0" indent="-228600" algn="l" defTabSz="914400" rtl="0" eaLnBrk="1" fontAlgn="base" latinLnBrk="0" hangingPunct="1">
              <a:lnSpc>
                <a:spcPct val="100000"/>
              </a:lnSpc>
              <a:spcBef>
                <a:spcPct val="0"/>
              </a:spcBef>
              <a:spcAft>
                <a:spcPts val="600"/>
              </a:spcAft>
              <a:buClrTx/>
              <a:buSzTx/>
              <a:buFontTx/>
              <a:buAutoNum type="arabicPeriod" startAt="3"/>
              <a:tabLst/>
            </a:pPr>
            <a:r>
              <a:rPr kumimoji="0" lang="en-US" sz="1200" u="none" strike="noStrike" cap="none" normalizeH="0" baseline="0" dirty="0" smtClean="0">
                <a:ln>
                  <a:noFill/>
                </a:ln>
                <a:effectLst/>
              </a:rPr>
              <a:t>Each table summarizes their section together, and decides how to best share the information with others in a 3-minute presentation. (10 minutes)</a:t>
            </a:r>
          </a:p>
          <a:p>
            <a:pPr marL="228600" marR="0" lvl="0" indent="-228600" algn="l" defTabSz="914400" rtl="0" eaLnBrk="1" fontAlgn="base" latinLnBrk="0" hangingPunct="1">
              <a:lnSpc>
                <a:spcPct val="100000"/>
              </a:lnSpc>
              <a:spcBef>
                <a:spcPct val="0"/>
              </a:spcBef>
              <a:spcAft>
                <a:spcPts val="600"/>
              </a:spcAft>
              <a:buClrTx/>
              <a:buSzTx/>
              <a:buFontTx/>
              <a:buAutoNum type="arabicPeriod" startAt="3"/>
              <a:tabLst/>
            </a:pPr>
            <a:r>
              <a:rPr kumimoji="0" lang="en-US" sz="1200" u="none" strike="noStrike" cap="none" normalizeH="0" baseline="0" dirty="0" smtClean="0">
                <a:ln>
                  <a:noFill/>
                </a:ln>
                <a:effectLst/>
              </a:rPr>
              <a:t>Regroup so that each table now has at least one member who has read each section.</a:t>
            </a:r>
          </a:p>
          <a:p>
            <a:pPr marL="228600" marR="0" lvl="0" indent="-228600" algn="l" defTabSz="914400" rtl="0" eaLnBrk="1" fontAlgn="base" latinLnBrk="0" hangingPunct="1">
              <a:lnSpc>
                <a:spcPct val="100000"/>
              </a:lnSpc>
              <a:spcBef>
                <a:spcPct val="0"/>
              </a:spcBef>
              <a:spcAft>
                <a:spcPts val="600"/>
              </a:spcAft>
              <a:buClrTx/>
              <a:buSzTx/>
              <a:buFontTx/>
              <a:buAutoNum type="arabicPeriod" startAt="3"/>
              <a:tabLst/>
            </a:pPr>
            <a:r>
              <a:rPr kumimoji="0" lang="en-US" sz="1200" u="none" strike="noStrike" cap="none" normalizeH="0" baseline="0" dirty="0" smtClean="0">
                <a:ln>
                  <a:noFill/>
                </a:ln>
                <a:effectLst/>
              </a:rPr>
              <a:t>In turn, “teach” your section of the chapter. (15 minutes – 3 minutes per group)</a:t>
            </a:r>
          </a:p>
          <a:p>
            <a:pPr marL="228600" marR="0" lvl="0" indent="-228600" algn="l" defTabSz="914400" rtl="0" eaLnBrk="1" fontAlgn="base" latinLnBrk="0" hangingPunct="1">
              <a:lnSpc>
                <a:spcPct val="100000"/>
              </a:lnSpc>
              <a:spcBef>
                <a:spcPct val="0"/>
              </a:spcBef>
              <a:spcAft>
                <a:spcPts val="600"/>
              </a:spcAft>
              <a:buClrTx/>
              <a:buSzTx/>
              <a:buFontTx/>
              <a:buAutoNum type="arabicPeriod" startAt="3"/>
              <a:tabLst/>
            </a:pPr>
            <a:r>
              <a:rPr kumimoji="0" lang="en-US" sz="1200" u="none" strike="noStrike" cap="none" normalizeH="0" baseline="0" dirty="0" smtClean="0">
                <a:ln>
                  <a:noFill/>
                </a:ln>
                <a:effectLst/>
              </a:rPr>
              <a:t>Discuss: How can these research-based practices be adapted for early elementary students? What support will students need in order to do the types of writing described in this chapter. What support will teachers need? (10 minutes)</a:t>
            </a: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5B1E49CF-C7D4-497E-90AB-480A9A5DA377}" type="datetimeFigureOut">
              <a:rPr lang="en-US" smtClean="0">
                <a:latin typeface="Arial" pitchFamily="34" charset="0"/>
              </a:rPr>
              <a:pPr/>
              <a:t>8/13/2014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40</a:t>
            </a:fld>
            <a:endParaRPr lang="en-US" dirty="0"/>
          </a:p>
        </p:txBody>
      </p:sp>
    </p:spTree>
    <p:extLst>
      <p:ext uri="{BB962C8B-B14F-4D97-AF65-F5344CB8AC3E}">
        <p14:creationId xmlns:p14="http://schemas.microsoft.com/office/powerpoint/2010/main" val="170005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u="none" strike="noStrike" cap="none" normalizeH="0" baseline="0" dirty="0" smtClean="0">
                <a:ln>
                  <a:noFill/>
                </a:ln>
                <a:effectLst/>
              </a:rPr>
              <a:t>Discuss: How can these research-based practices be adapted for early elementary students? What support will students need in order to do the types of writing described in this chapter. What support will teachers need? (10 minutes)</a:t>
            </a: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E3BE3C70-3EC1-49E2-97A9-53C6B5F439C2}" type="datetimeFigureOut">
              <a:rPr lang="en-US" smtClean="0">
                <a:latin typeface="Arial" pitchFamily="34" charset="0"/>
              </a:rPr>
              <a:pPr/>
              <a:t>8/13/2014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41</a:t>
            </a:fld>
            <a:endParaRPr lang="en-US" dirty="0"/>
          </a:p>
        </p:txBody>
      </p:sp>
    </p:spTree>
    <p:extLst>
      <p:ext uri="{BB962C8B-B14F-4D97-AF65-F5344CB8AC3E}">
        <p14:creationId xmlns:p14="http://schemas.microsoft.com/office/powerpoint/2010/main" val="18733870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42</a:t>
            </a:fld>
            <a:endParaRPr lang="en-US" dirty="0"/>
          </a:p>
        </p:txBody>
      </p:sp>
    </p:spTree>
    <p:extLst>
      <p:ext uri="{BB962C8B-B14F-4D97-AF65-F5344CB8AC3E}">
        <p14:creationId xmlns:p14="http://schemas.microsoft.com/office/powerpoint/2010/main" val="902900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This part of the module will focus on Shift 2, writing, grounded in evidence from the text, and how that develops in elementary school.</a:t>
            </a:r>
            <a:endParaRPr lang="en-US" dirty="0"/>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30</a:t>
            </a:fld>
            <a:endParaRPr lang="en-US" dirty="0"/>
          </a:p>
        </p:txBody>
      </p:sp>
    </p:spTree>
    <p:extLst>
      <p:ext uri="{BB962C8B-B14F-4D97-AF65-F5344CB8AC3E}">
        <p14:creationId xmlns:p14="http://schemas.microsoft.com/office/powerpoint/2010/main" val="4024732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defTabSz="905530">
              <a:spcBef>
                <a:spcPct val="0"/>
              </a:spcBef>
              <a:defRPr/>
            </a:pPr>
            <a:r>
              <a:rPr lang="en-US" dirty="0" smtClean="0"/>
              <a:t>Part</a:t>
            </a:r>
            <a:r>
              <a:rPr lang="en-US" baseline="0" dirty="0" smtClean="0"/>
              <a:t> 3 is allotted 105 minutes in total. This includes introductory slides and Activities 4 and 5. Activity 4 is 50 minutes, and Activity 5 is 45 minutes. That leaves about 10 minutes for introduction and conclusion of this part.</a:t>
            </a: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solidFill>
                  <a:prstClr val="black"/>
                </a:solidFill>
              </a:rPr>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3979293E-4638-4979-89D6-6B62718A7808}" type="datetimeFigureOut">
              <a:rPr lang="en-US" smtClean="0">
                <a:solidFill>
                  <a:prstClr val="black"/>
                </a:solidFill>
                <a:latin typeface="Arial" pitchFamily="34" charset="0"/>
              </a:rPr>
              <a:pPr/>
              <a:t>8/13/2014</a:t>
            </a:fld>
            <a:endParaRPr lang="en-US" dirty="0" smtClean="0">
              <a:solidFill>
                <a:prstClr val="black"/>
              </a:solidFill>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solidFill>
                  <a:prstClr val="black"/>
                </a:solidFill>
              </a:rPr>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solidFill>
                  <a:prstClr val="black"/>
                </a:solidFill>
              </a:rPr>
              <a:pPr/>
              <a:t>31</a:t>
            </a:fld>
            <a:endParaRPr lang="en-US" dirty="0">
              <a:solidFill>
                <a:prstClr val="black"/>
              </a:solidFill>
            </a:endParaRPr>
          </a:p>
        </p:txBody>
      </p:sp>
    </p:spTree>
    <p:extLst>
      <p:ext uri="{BB962C8B-B14F-4D97-AF65-F5344CB8AC3E}">
        <p14:creationId xmlns:p14="http://schemas.microsoft.com/office/powerpoint/2010/main" val="735026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Remind participants</a:t>
            </a:r>
            <a:r>
              <a:rPr lang="en-US" baseline="0" dirty="0" smtClean="0"/>
              <a:t> that in Module 1, we saw that one of three significant instructional shifts required by the CCS is “Reading, writing, and speaking, grounded in evidence from text.” With regard to writing, where in the standards do we find that?</a:t>
            </a:r>
            <a:endParaRPr lang="en-US" dirty="0" smtClean="0"/>
          </a:p>
        </p:txBody>
      </p:sp>
      <p:sp>
        <p:nvSpPr>
          <p:cNvPr id="84996" name="Slide Number Placeholder 3"/>
          <p:cNvSpPr>
            <a:spLocks noGrp="1"/>
          </p:cNvSpPr>
          <p:nvPr>
            <p:ph type="sldNum" sz="quarter" idx="5"/>
          </p:nvPr>
        </p:nvSpPr>
        <p:spPr bwMode="auto">
          <a:noFill/>
          <a:ln>
            <a:miter lim="800000"/>
            <a:headEnd/>
            <a:tailEnd/>
          </a:ln>
        </p:spPr>
        <p:txBody>
          <a:bodyPr/>
          <a:lstStyle/>
          <a:p>
            <a:fld id="{3BDB4ABC-EEE3-4AF2-96C3-787CA8BFEEC0}" type="slidenum">
              <a:rPr lang="en-US"/>
              <a:pPr/>
              <a:t>32</a:t>
            </a:fld>
            <a:endParaRPr lang="en-US"/>
          </a:p>
        </p:txBody>
      </p:sp>
    </p:spTree>
    <p:extLst>
      <p:ext uri="{BB962C8B-B14F-4D97-AF65-F5344CB8AC3E}">
        <p14:creationId xmlns:p14="http://schemas.microsoft.com/office/powerpoint/2010/main" val="2710034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purpose of this slide is to show that writing from sources/writing with evidence is spread throughout the writing standards. Standard 9 also refers back explicitly to the reading standards at each grade level.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33</a:t>
            </a:fld>
            <a:endParaRPr lang="en-US" dirty="0"/>
          </a:p>
        </p:txBody>
      </p:sp>
    </p:spTree>
    <p:extLst>
      <p:ext uri="{BB962C8B-B14F-4D97-AF65-F5344CB8AC3E}">
        <p14:creationId xmlns:p14="http://schemas.microsoft.com/office/powerpoint/2010/main" val="3158444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the Kindergarten standards. </a:t>
            </a:r>
          </a:p>
          <a:p>
            <a:r>
              <a:rPr lang="en-US" dirty="0" smtClean="0"/>
              <a:t>W.9</a:t>
            </a:r>
            <a:r>
              <a:rPr lang="en-US" baseline="0" dirty="0" smtClean="0"/>
              <a:t> does not begin until Grade 4, primarily because of the independent and sophisticated nature of both reading and writing required to be successful.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34</a:t>
            </a:fld>
            <a:endParaRPr lang="en-US" dirty="0"/>
          </a:p>
        </p:txBody>
      </p:sp>
    </p:spTree>
    <p:extLst>
      <p:ext uri="{BB962C8B-B14F-4D97-AF65-F5344CB8AC3E}">
        <p14:creationId xmlns:p14="http://schemas.microsoft.com/office/powerpoint/2010/main" val="4095420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aseline="0" dirty="0" smtClean="0"/>
              <a:t>“</a:t>
            </a:r>
            <a:r>
              <a:rPr lang="en-US" dirty="0" smtClean="0"/>
              <a:t>It follows that writing assessments</a:t>
            </a:r>
            <a:r>
              <a:rPr lang="en-US" baseline="0" dirty="0" smtClean="0"/>
              <a:t> </a:t>
            </a:r>
            <a:r>
              <a:rPr lang="en-US" dirty="0" smtClean="0"/>
              <a:t>aligned with the Standards should adhere to the distribution of writing purposes across grades outlined by NAEP.” http://www.corestandards.org/ELA-Literacy/introduction/key-design-consideration/</a:t>
            </a:r>
          </a:p>
          <a:p>
            <a:pPr marL="0" indent="0">
              <a:buNone/>
            </a:pPr>
            <a:r>
              <a:rPr lang="en-US" dirty="0" smtClean="0"/>
              <a:t>This</a:t>
            </a:r>
            <a:r>
              <a:rPr lang="en-US" baseline="0" dirty="0" smtClean="0"/>
              <a:t> instructional shift is reflected on the Smarter Balanced assessments as well. </a:t>
            </a:r>
            <a:r>
              <a:rPr lang="en-US" sz="1200" dirty="0" smtClean="0"/>
              <a:t>Grade 3-5 Summative Assessment Targets, Claim #2 	</a:t>
            </a:r>
          </a:p>
          <a:p>
            <a:pPr marL="0" indent="0">
              <a:buNone/>
            </a:pPr>
            <a:r>
              <a:rPr lang="en-US" sz="1200" i="1" dirty="0" smtClean="0"/>
              <a:t>Students can produce effective writing for a range of purposes and audiences. </a:t>
            </a:r>
            <a:r>
              <a:rPr lang="en-US" dirty="0" smtClean="0"/>
              <a:t>65% of grade 3-5 writing tasks related to Claim 2 on SBAC will include writing</a:t>
            </a:r>
            <a:r>
              <a:rPr lang="en-US" baseline="0" dirty="0" smtClean="0"/>
              <a:t> from sources.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35</a:t>
            </a:fld>
            <a:endParaRPr lang="en-US" dirty="0"/>
          </a:p>
        </p:txBody>
      </p:sp>
    </p:spTree>
    <p:extLst>
      <p:ext uri="{BB962C8B-B14F-4D97-AF65-F5344CB8AC3E}">
        <p14:creationId xmlns:p14="http://schemas.microsoft.com/office/powerpoint/2010/main" val="2531138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use of evidence is reflected</a:t>
            </a:r>
            <a:r>
              <a:rPr lang="en-US" baseline="0" dirty="0" smtClean="0"/>
              <a:t> in both writing tasks and revision tasks, and requires evidence from a variety of kinds of text, fiction and informational, graphic and video.</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36</a:t>
            </a:fld>
            <a:endParaRPr lang="en-US" dirty="0"/>
          </a:p>
        </p:txBody>
      </p:sp>
    </p:spTree>
    <p:extLst>
      <p:ext uri="{BB962C8B-B14F-4D97-AF65-F5344CB8AC3E}">
        <p14:creationId xmlns:p14="http://schemas.microsoft.com/office/powerpoint/2010/main" val="2728961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 the writing task does not use the word “evidence” which is associated with argument and explanation, beginning in grade 6, there is a clear expectation that information will be grounded in text.</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37</a:t>
            </a:fld>
            <a:endParaRPr lang="en-US" dirty="0"/>
          </a:p>
        </p:txBody>
      </p:sp>
    </p:spTree>
    <p:extLst>
      <p:ext uri="{BB962C8B-B14F-4D97-AF65-F5344CB8AC3E}">
        <p14:creationId xmlns:p14="http://schemas.microsoft.com/office/powerpoint/2010/main" val="2917541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75349673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r>
              <a:rPr lang="en-US" dirty="0" smtClean="0"/>
              <a:t> </a:t>
            </a: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6.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18006" y="6071616"/>
            <a:ext cx="3185975" cy="461665"/>
          </a:xfrm>
          <a:prstGeom prst="rect">
            <a:avLst/>
          </a:prstGeom>
          <a:noFill/>
        </p:spPr>
        <p:txBody>
          <a:bodyPr wrap="square" rtlCol="0">
            <a:spAutoFit/>
          </a:bodyPr>
          <a:lstStyle/>
          <a:p>
            <a:pPr algn="ctr"/>
            <a:r>
              <a:rPr lang="en-US" sz="2400" smtClean="0">
                <a:solidFill>
                  <a:schemeClr val="bg1"/>
                </a:solidFill>
              </a:rPr>
              <a:t>Activity 4</a:t>
            </a:r>
            <a:endParaRPr lang="en-US" sz="24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6" r:id="rId8"/>
    <p:sldLayoutId id="2147483737" r:id="rId9"/>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jpe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hyperlink" Target="http://www.guilford.com/books/Best-Practices-in-Writing-Instruction/Graham-MacArthur-Fitzgerald/9781462510085/content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restandards.org/ELA-Literacy/CCRA/W/1/" TargetMode="External"/><Relationship Id="rId7" Type="http://schemas.openxmlformats.org/officeDocument/2006/relationships/hyperlink" Target="http://www.corestandards.org/ELA-Literacy/CCRA/W/9/"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hyperlink" Target="http://www.corestandards.org/ELA-Literacy/CCRA/W/8/" TargetMode="External"/><Relationship Id="rId5" Type="http://schemas.openxmlformats.org/officeDocument/2006/relationships/hyperlink" Target="http://www.corestandards.org/ELA-Literacy/CCRA/W/7/" TargetMode="External"/><Relationship Id="rId4" Type="http://schemas.openxmlformats.org/officeDocument/2006/relationships/hyperlink" Target="http://www.corestandards.org/ELA-Literacy/CCRA/W/2/"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corestandards.org/ELA-Literacy/W/K/7/"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hyperlink" Target="http://www.corestandards.org/ELA-Literacy/W/K/8/"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630622" y="4299507"/>
            <a:ext cx="8146240"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K–5: </a:t>
            </a:r>
          </a:p>
          <a:p>
            <a:r>
              <a:rPr lang="en-US" i="0" dirty="0" smtClean="0">
                <a:solidFill>
                  <a:schemeClr val="tx2"/>
                </a:solidFill>
              </a:rPr>
              <a:t>Supporting All Students in Writing and Research</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en-US" dirty="0" smtClean="0"/>
              <a:t>What are “Best Practices” in Writing Instruction?</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38</a:t>
            </a:fld>
            <a:endParaRPr lang="en-US" dirty="0"/>
          </a:p>
        </p:txBody>
      </p:sp>
      <p:pic>
        <p:nvPicPr>
          <p:cNvPr id="5" name="Picture 6" descr="discussion 2.png"/>
          <p:cNvPicPr>
            <a:picLocks noChangeAspect="1"/>
          </p:cNvPicPr>
          <p:nvPr/>
        </p:nvPicPr>
        <p:blipFill>
          <a:blip r:embed="rId3" cstate="print"/>
          <a:srcRect/>
          <a:stretch>
            <a:fillRect/>
          </a:stretch>
        </p:blipFill>
        <p:spPr bwMode="auto">
          <a:xfrm>
            <a:off x="6827653" y="4080061"/>
            <a:ext cx="1454150" cy="1477963"/>
          </a:xfrm>
          <a:prstGeom prst="rect">
            <a:avLst/>
          </a:prstGeom>
          <a:noFill/>
          <a:ln w="9525">
            <a:noFill/>
            <a:miter lim="800000"/>
            <a:headEnd/>
            <a:tailEnd/>
          </a:ln>
          <a:effectLst/>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87783" y="4080061"/>
            <a:ext cx="2524539" cy="1683026"/>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41416" y="1849421"/>
            <a:ext cx="3021584" cy="2014390"/>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13620" y="2023716"/>
            <a:ext cx="2498702" cy="1665801"/>
          </a:xfrm>
          <a:prstGeom prst="rect">
            <a:avLst/>
          </a:prstGeom>
        </p:spPr>
      </p:pic>
      <p:pic>
        <p:nvPicPr>
          <p:cNvPr id="15" name="Picture 1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2316953"/>
            <a:ext cx="2178069" cy="3093716"/>
          </a:xfrm>
          <a:prstGeom prst="rect">
            <a:avLst/>
          </a:prstGeom>
        </p:spPr>
      </p:pic>
      <p:sp>
        <p:nvSpPr>
          <p:cNvPr id="6" name="Footer Placeholder 5"/>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251407292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293812"/>
          </a:xfrm>
        </p:spPr>
        <p:txBody>
          <a:bodyPr>
            <a:noAutofit/>
          </a:bodyPr>
          <a:lstStyle/>
          <a:p>
            <a:r>
              <a:rPr lang="en-US" dirty="0" smtClean="0"/>
              <a:t>What are “Best Practices in Writing Instruction?”</a:t>
            </a:r>
            <a:endParaRPr lang="en-US" dirty="0"/>
          </a:p>
        </p:txBody>
      </p:sp>
      <p:sp>
        <p:nvSpPr>
          <p:cNvPr id="3" name="Text Placeholder 2"/>
          <p:cNvSpPr>
            <a:spLocks noGrp="1"/>
          </p:cNvSpPr>
          <p:nvPr>
            <p:ph type="body" sz="quarter" idx="10"/>
          </p:nvPr>
        </p:nvSpPr>
        <p:spPr>
          <a:xfrm>
            <a:off x="381000" y="2045970"/>
            <a:ext cx="8382000" cy="3053144"/>
          </a:xfrm>
        </p:spPr>
        <p:txBody>
          <a:bodyPr/>
          <a:lstStyle/>
          <a:p>
            <a:r>
              <a:rPr lang="en-US" dirty="0" smtClean="0"/>
              <a:t>Create a supportive environment where writing can flourish</a:t>
            </a:r>
          </a:p>
          <a:p>
            <a:r>
              <a:rPr lang="en-US" dirty="0"/>
              <a:t>Teach writing </a:t>
            </a:r>
            <a:r>
              <a:rPr lang="en-US" dirty="0" smtClean="0"/>
              <a:t>strategies</a:t>
            </a:r>
          </a:p>
          <a:p>
            <a:r>
              <a:rPr lang="en-US" dirty="0"/>
              <a:t>Teach foundational writing skills</a:t>
            </a:r>
          </a:p>
          <a:p>
            <a:pPr marL="0" indent="0">
              <a:buNone/>
            </a:pPr>
            <a:endParaRPr lang="en-US" dirty="0"/>
          </a:p>
          <a:p>
            <a:endParaRPr lang="en-US" dirty="0" smtClean="0"/>
          </a:p>
        </p:txBody>
      </p:sp>
      <p:sp>
        <p:nvSpPr>
          <p:cNvPr id="4" name="Slide Number Placeholder 3"/>
          <p:cNvSpPr>
            <a:spLocks noGrp="1"/>
          </p:cNvSpPr>
          <p:nvPr>
            <p:ph type="sldNum" sz="quarter" idx="12"/>
          </p:nvPr>
        </p:nvSpPr>
        <p:spPr/>
        <p:txBody>
          <a:bodyPr/>
          <a:lstStyle/>
          <a:p>
            <a:fld id="{EE3D4692-A625-460F-A072-DE10EEAA5719}" type="slidenum">
              <a:rPr lang="en-US" smtClean="0"/>
              <a:pPr/>
              <a:t>39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Tree>
    <p:extLst>
      <p:ext uri="{BB962C8B-B14F-4D97-AF65-F5344CB8AC3E}">
        <p14:creationId xmlns:p14="http://schemas.microsoft.com/office/powerpoint/2010/main" val="189083161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4: Writing about Text</a:t>
            </a:r>
          </a:p>
        </p:txBody>
      </p:sp>
      <p:sp>
        <p:nvSpPr>
          <p:cNvPr id="3" name="Slide Number Placeholder 2"/>
          <p:cNvSpPr>
            <a:spLocks noGrp="1"/>
          </p:cNvSpPr>
          <p:nvPr>
            <p:ph type="sldNum" sz="quarter" idx="11"/>
          </p:nvPr>
        </p:nvSpPr>
        <p:spPr/>
        <p:txBody>
          <a:bodyPr/>
          <a:lstStyle/>
          <a:p>
            <a:fld id="{EE3D4692-A625-460F-A072-DE10EEAA5719}" type="slidenum">
              <a:rPr lang="en-US" smtClean="0"/>
              <a:pPr/>
              <a:t>40</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43039713"/>
              </p:ext>
            </p:extLst>
          </p:nvPr>
        </p:nvGraphicFramePr>
        <p:xfrm>
          <a:off x="271463" y="1516125"/>
          <a:ext cx="8491537" cy="4337382"/>
        </p:xfrm>
        <a:graphic>
          <a:graphicData uri="http://schemas.openxmlformats.org/drawingml/2006/table">
            <a:tbl>
              <a:tblPr firstRow="1">
                <a:effectLst/>
                <a:tableStyleId>{F5AB1C69-6EDB-4FF4-983F-18BD219EF322}</a:tableStyleId>
              </a:tblPr>
              <a:tblGrid>
                <a:gridCol w="8491537"/>
              </a:tblGrid>
              <a:tr h="4526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4: Writing about Text</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880198">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Your table group will be assigned one section of “Best Practices in Writing about Text.”</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Read individually and use sticky notes to highlight/annotate key ideas. Please do not write on the handout. </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Summarize together and decide how to share the information with others.</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Regroup so that each table has at least one member who has read each section.</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In turn, “teach” your section of the chapter.</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Discuss the types of supports students and teachers will need.</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8005762" y="4598602"/>
            <a:ext cx="947738" cy="1033463"/>
          </a:xfrm>
          <a:prstGeom prst="rect">
            <a:avLst/>
          </a:prstGeom>
          <a:noFill/>
          <a:ln w="9525">
            <a:noFill/>
            <a:miter lim="800000"/>
            <a:headEnd/>
            <a:tailEnd/>
          </a:ln>
        </p:spPr>
      </p:pic>
      <p:sp>
        <p:nvSpPr>
          <p:cNvPr id="2" name="Footer Placeholder 1"/>
          <p:cNvSpPr>
            <a:spLocks noGrp="1"/>
          </p:cNvSpPr>
          <p:nvPr>
            <p:ph type="ftr" sz="quarter" idx="10"/>
          </p:nvPr>
        </p:nvSpPr>
        <p:spPr/>
        <p:txBody>
          <a:bodyPr/>
          <a:lstStyle/>
          <a:p>
            <a:r>
              <a:rPr lang="en-US" smtClean="0"/>
              <a:t> </a:t>
            </a:r>
            <a:endParaRPr lang="en-US" dirty="0"/>
          </a:p>
        </p:txBody>
      </p:sp>
      <p:sp>
        <p:nvSpPr>
          <p:cNvPr id="9" name="TextBox 8"/>
          <p:cNvSpPr txBox="1"/>
          <p:nvPr/>
        </p:nvSpPr>
        <p:spPr>
          <a:xfrm>
            <a:off x="8007202" y="4622941"/>
            <a:ext cx="956930" cy="369332"/>
          </a:xfrm>
          <a:prstGeom prst="rect">
            <a:avLst/>
          </a:prstGeom>
          <a:noFill/>
        </p:spPr>
        <p:txBody>
          <a:bodyPr wrap="square" rtlCol="0">
            <a:spAutoFit/>
          </a:bodyPr>
          <a:lstStyle/>
          <a:p>
            <a:r>
              <a:rPr lang="en-US" dirty="0" smtClean="0"/>
              <a:t>Page 18</a:t>
            </a:r>
            <a:endParaRPr lang="en-US" dirty="0"/>
          </a:p>
        </p:txBody>
      </p:sp>
    </p:spTree>
    <p:extLst>
      <p:ext uri="{BB962C8B-B14F-4D97-AF65-F5344CB8AC3E}">
        <p14:creationId xmlns:p14="http://schemas.microsoft.com/office/powerpoint/2010/main" val="645659997"/>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4: Writing about Text</a:t>
            </a:r>
          </a:p>
        </p:txBody>
      </p:sp>
      <p:sp>
        <p:nvSpPr>
          <p:cNvPr id="3" name="Slide Number Placeholder 2"/>
          <p:cNvSpPr>
            <a:spLocks noGrp="1"/>
          </p:cNvSpPr>
          <p:nvPr>
            <p:ph type="sldNum" sz="quarter" idx="11"/>
          </p:nvPr>
        </p:nvSpPr>
        <p:spPr/>
        <p:txBody>
          <a:bodyPr/>
          <a:lstStyle/>
          <a:p>
            <a:fld id="{EE3D4692-A625-460F-A072-DE10EEAA5719}" type="slidenum">
              <a:rPr lang="en-US" smtClean="0"/>
              <a:pPr/>
              <a:t>41</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204296070"/>
              </p:ext>
            </p:extLst>
          </p:nvPr>
        </p:nvGraphicFramePr>
        <p:xfrm>
          <a:off x="457200" y="1495539"/>
          <a:ext cx="8491537" cy="3911670"/>
        </p:xfrm>
        <a:graphic>
          <a:graphicData uri="http://schemas.openxmlformats.org/drawingml/2006/table">
            <a:tbl>
              <a:tblPr firstRow="1">
                <a:effectLst/>
                <a:tableStyleId>{F5AB1C69-6EDB-4FF4-983F-18BD219EF322}</a:tableStyleId>
              </a:tblPr>
              <a:tblGrid>
                <a:gridCol w="8491537"/>
              </a:tblGrid>
              <a:tr h="403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4: Discussion Questions</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454486">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How can these activities be adapted for early elementary students?</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What types of support will students need?</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What types of support will teachers need?</a:t>
                      </a:r>
                    </a:p>
                    <a:p>
                      <a:pPr marL="0" marR="0" lvl="0" indent="0" algn="l" defTabSz="914400" rtl="0" eaLnBrk="1" fontAlgn="base" latinLnBrk="0" hangingPunct="1">
                        <a:lnSpc>
                          <a:spcPct val="100000"/>
                        </a:lnSpc>
                        <a:spcBef>
                          <a:spcPct val="0"/>
                        </a:spcBef>
                        <a:spcAft>
                          <a:spcPts val="600"/>
                        </a:spcAft>
                        <a:buClrTx/>
                        <a:buSzTx/>
                        <a:buFontTx/>
                        <a:buNone/>
                        <a:tabLst/>
                      </a:pPr>
                      <a:endParaRPr lang="en-US" sz="2400" dirty="0" smtClean="0"/>
                    </a:p>
                    <a:p>
                      <a:pPr marL="0" marR="0" lvl="0" indent="0" algn="l" defTabSz="914400" rtl="0" eaLnBrk="1" fontAlgn="base" latinLnBrk="0" hangingPunct="1">
                        <a:lnSpc>
                          <a:spcPct val="100000"/>
                        </a:lnSpc>
                        <a:spcBef>
                          <a:spcPct val="0"/>
                        </a:spcBef>
                        <a:spcAft>
                          <a:spcPts val="600"/>
                        </a:spcAft>
                        <a:buClrTx/>
                        <a:buSzTx/>
                        <a:buFontTx/>
                        <a:buNone/>
                        <a:tabLst/>
                      </a:pPr>
                      <a:r>
                        <a:rPr lang="en-US" sz="2400" dirty="0" smtClean="0"/>
                        <a:t>In</a:t>
                      </a:r>
                      <a:r>
                        <a:rPr lang="en-US" sz="2400" baseline="0" dirty="0" smtClean="0"/>
                        <a:t> your </a:t>
                      </a:r>
                      <a:r>
                        <a:rPr lang="en-US" sz="2400" i="1" baseline="0" dirty="0" smtClean="0"/>
                        <a:t>Notepad</a:t>
                      </a:r>
                      <a:r>
                        <a:rPr lang="en-US" sz="2400" baseline="0" dirty="0" smtClean="0"/>
                        <a:t> section titled </a:t>
                      </a:r>
                      <a:r>
                        <a:rPr lang="en-US" sz="2400" i="1" baseline="0" dirty="0" smtClean="0"/>
                        <a:t>Activity 4: Writing about Text,</a:t>
                      </a:r>
                      <a:r>
                        <a:rPr lang="en-US" sz="2400" baseline="0" dirty="0" smtClean="0"/>
                        <a:t> jot down any ideas from this activity that you might share with colleagues in your district.</a:t>
                      </a:r>
                      <a:endParaRPr kumimoji="0" lang="en-US" sz="2400" u="none" strike="noStrike" cap="none" normalizeH="0" baseline="0" dirty="0" smtClean="0">
                        <a:ln>
                          <a:noFill/>
                        </a:ln>
                        <a:effectLst/>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36080" y="4874894"/>
            <a:ext cx="1569720" cy="1569720"/>
          </a:xfrm>
          <a:prstGeom prst="rect">
            <a:avLst/>
          </a:prstGeom>
        </p:spPr>
      </p:pic>
      <p:sp>
        <p:nvSpPr>
          <p:cNvPr id="2" name="Footer Placeholder 1"/>
          <p:cNvSpPr>
            <a:spLocks noGrp="1"/>
          </p:cNvSpPr>
          <p:nvPr>
            <p:ph type="ftr" sz="quarter" idx="10"/>
          </p:nvPr>
        </p:nvSpPr>
        <p:spPr/>
        <p:txBody>
          <a:bodyPr/>
          <a:lstStyle/>
          <a:p>
            <a:r>
              <a:rPr lang="en-US" smtClean="0"/>
              <a:t> </a:t>
            </a:r>
            <a:endParaRPr lang="en-US" dirty="0"/>
          </a:p>
        </p:txBody>
      </p:sp>
      <p:sp>
        <p:nvSpPr>
          <p:cNvPr id="9" name="TextBox 8"/>
          <p:cNvSpPr txBox="1"/>
          <p:nvPr/>
        </p:nvSpPr>
        <p:spPr>
          <a:xfrm>
            <a:off x="6838950" y="5276850"/>
            <a:ext cx="1104900" cy="369332"/>
          </a:xfrm>
          <a:prstGeom prst="rect">
            <a:avLst/>
          </a:prstGeom>
          <a:noFill/>
        </p:spPr>
        <p:txBody>
          <a:bodyPr wrap="square" rtlCol="0">
            <a:spAutoFit/>
          </a:bodyPr>
          <a:lstStyle/>
          <a:p>
            <a:r>
              <a:rPr lang="en-US" dirty="0" smtClean="0"/>
              <a:t>  Page 62</a:t>
            </a:r>
            <a:endParaRPr lang="en-US" dirty="0"/>
          </a:p>
        </p:txBody>
      </p:sp>
    </p:spTree>
    <p:extLst>
      <p:ext uri="{BB962C8B-B14F-4D97-AF65-F5344CB8AC3E}">
        <p14:creationId xmlns:p14="http://schemas.microsoft.com/office/powerpoint/2010/main" val="2984109748"/>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384048" y="1008765"/>
            <a:ext cx="8153400" cy="4462760"/>
          </a:xfrm>
        </p:spPr>
        <p:txBody>
          <a:bodyPr/>
          <a:lstStyle/>
          <a:p>
            <a:pPr marL="0" lvl="0" indent="0" defTabSz="914400" fontAlgn="base">
              <a:lnSpc>
                <a:spcPct val="100000"/>
              </a:lnSpc>
              <a:spcBef>
                <a:spcPct val="0"/>
              </a:spcBef>
              <a:buNone/>
            </a:pPr>
            <a:r>
              <a:rPr lang="en-US" sz="2800" dirty="0" smtClean="0"/>
              <a:t>Your table will be assigned to read the one </a:t>
            </a:r>
            <a:r>
              <a:rPr lang="en-US" sz="2800" dirty="0"/>
              <a:t>section </a:t>
            </a:r>
            <a:r>
              <a:rPr lang="en-US" sz="2800" dirty="0" smtClean="0"/>
              <a:t/>
            </a:r>
            <a:br>
              <a:rPr lang="en-US" sz="2800" dirty="0" smtClean="0"/>
            </a:br>
            <a:r>
              <a:rPr lang="en-US" sz="2800" dirty="0" smtClean="0"/>
              <a:t>of the chapter “Best </a:t>
            </a:r>
            <a:r>
              <a:rPr lang="en-US" sz="2800" dirty="0"/>
              <a:t>Practices in Writing about Text.”</a:t>
            </a:r>
          </a:p>
          <a:p>
            <a:pPr marL="457200" lvl="1" indent="0" defTabSz="914400" fontAlgn="base">
              <a:lnSpc>
                <a:spcPct val="100000"/>
              </a:lnSpc>
              <a:spcBef>
                <a:spcPct val="0"/>
              </a:spcBef>
              <a:buNone/>
            </a:pPr>
            <a:r>
              <a:rPr lang="en-US" dirty="0"/>
              <a:t>Sections are as follows: </a:t>
            </a:r>
          </a:p>
          <a:p>
            <a:pPr marL="685800" lvl="1" indent="-228600" defTabSz="914400" fontAlgn="base">
              <a:lnSpc>
                <a:spcPct val="100000"/>
              </a:lnSpc>
              <a:spcBef>
                <a:spcPct val="0"/>
              </a:spcBef>
              <a:buFontTx/>
              <a:buAutoNum type="arabicPeriod"/>
            </a:pPr>
            <a:r>
              <a:rPr lang="en-US" dirty="0" smtClean="0"/>
              <a:t> Intro </a:t>
            </a:r>
            <a:r>
              <a:rPr lang="en-US" dirty="0"/>
              <a:t>‒ pp. 334–335</a:t>
            </a:r>
          </a:p>
          <a:p>
            <a:pPr marL="685800" lvl="1" indent="-228600" defTabSz="914400" fontAlgn="base">
              <a:lnSpc>
                <a:spcPct val="100000"/>
              </a:lnSpc>
              <a:spcBef>
                <a:spcPct val="0"/>
              </a:spcBef>
              <a:buFontTx/>
              <a:buAutoNum type="arabicPeriod"/>
            </a:pPr>
            <a:r>
              <a:rPr lang="en-US" dirty="0" smtClean="0"/>
              <a:t> Writing </a:t>
            </a:r>
            <a:r>
              <a:rPr lang="en-US" dirty="0"/>
              <a:t>to Text Models – </a:t>
            </a:r>
            <a:r>
              <a:rPr lang="en-US" dirty="0" smtClean="0"/>
              <a:t>pp. </a:t>
            </a:r>
            <a:r>
              <a:rPr lang="en-US" dirty="0"/>
              <a:t>336–338</a:t>
            </a:r>
          </a:p>
          <a:p>
            <a:pPr marL="685800" lvl="1" indent="-228600" defTabSz="914400" fontAlgn="base">
              <a:lnSpc>
                <a:spcPct val="100000"/>
              </a:lnSpc>
              <a:spcBef>
                <a:spcPct val="0"/>
              </a:spcBef>
              <a:buFontTx/>
              <a:buAutoNum type="arabicPeriod"/>
            </a:pPr>
            <a:r>
              <a:rPr lang="en-US" dirty="0" smtClean="0"/>
              <a:t> Summarizing </a:t>
            </a:r>
            <a:r>
              <a:rPr lang="en-US" dirty="0"/>
              <a:t>Text – pp. 338–340</a:t>
            </a:r>
          </a:p>
          <a:p>
            <a:pPr marL="685800" lvl="1" indent="-228600" defTabSz="914400" fontAlgn="base">
              <a:lnSpc>
                <a:spcPct val="100000"/>
              </a:lnSpc>
              <a:spcBef>
                <a:spcPct val="0"/>
              </a:spcBef>
              <a:buFontTx/>
              <a:buAutoNum type="arabicPeriod"/>
            </a:pPr>
            <a:r>
              <a:rPr lang="en-US" dirty="0" smtClean="0"/>
              <a:t> Writing </a:t>
            </a:r>
            <a:r>
              <a:rPr lang="en-US" dirty="0"/>
              <a:t>about Text – bottom p. 340–p. 343</a:t>
            </a:r>
          </a:p>
          <a:p>
            <a:pPr marL="685800" lvl="1" indent="-228600" defTabSz="914400" fontAlgn="base">
              <a:lnSpc>
                <a:spcPct val="100000"/>
              </a:lnSpc>
              <a:spcBef>
                <a:spcPct val="0"/>
              </a:spcBef>
              <a:buFontTx/>
              <a:buAutoNum type="arabicPeriod"/>
            </a:pPr>
            <a:r>
              <a:rPr lang="en-US" dirty="0" smtClean="0"/>
              <a:t> Text </a:t>
            </a:r>
            <a:r>
              <a:rPr lang="en-US" dirty="0"/>
              <a:t>Synthesis – pp. </a:t>
            </a:r>
            <a:r>
              <a:rPr lang="en-US" dirty="0" smtClean="0"/>
              <a:t>343–347</a:t>
            </a:r>
            <a:endParaRPr lang="en-US" dirty="0"/>
          </a:p>
          <a:p>
            <a:pPr marL="0" lvl="1" indent="0" algn="ctr" defTabSz="914400" fontAlgn="base">
              <a:lnSpc>
                <a:spcPct val="100000"/>
              </a:lnSpc>
              <a:spcBef>
                <a:spcPts val="1200"/>
              </a:spcBef>
              <a:buNone/>
            </a:pPr>
            <a:r>
              <a:rPr lang="en-US" i="1" dirty="0" smtClean="0">
                <a:solidFill>
                  <a:srgbClr val="0070C0"/>
                </a:solidFill>
              </a:rPr>
              <a:t>Do not write on the hard copy of article. Please return copies when this activity is completed.</a:t>
            </a:r>
            <a:endParaRPr lang="en-US" sz="2400" i="1" dirty="0">
              <a:solidFill>
                <a:srgbClr val="0070C0"/>
              </a:solidFill>
            </a:endParaRPr>
          </a:p>
        </p:txBody>
      </p:sp>
      <p:sp>
        <p:nvSpPr>
          <p:cNvPr id="6" name="Title 5"/>
          <p:cNvSpPr>
            <a:spLocks noGrp="1"/>
          </p:cNvSpPr>
          <p:nvPr>
            <p:ph type="title"/>
          </p:nvPr>
        </p:nvSpPr>
        <p:spPr/>
        <p:txBody>
          <a:bodyPr/>
          <a:lstStyle/>
          <a:p>
            <a:r>
              <a:rPr lang="en-US" dirty="0"/>
              <a:t>Activity </a:t>
            </a:r>
            <a:r>
              <a:rPr lang="en-US" dirty="0" smtClean="0"/>
              <a:t>4: </a:t>
            </a:r>
            <a:r>
              <a:rPr lang="en-US" dirty="0"/>
              <a:t>Writing about Text</a:t>
            </a:r>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42</a:t>
            </a:fld>
            <a:endParaRPr lang="en-US" dirty="0"/>
          </a:p>
        </p:txBody>
      </p:sp>
      <p:sp>
        <p:nvSpPr>
          <p:cNvPr id="2" name="TextBox 1"/>
          <p:cNvSpPr txBox="1"/>
          <p:nvPr/>
        </p:nvSpPr>
        <p:spPr>
          <a:xfrm>
            <a:off x="269748" y="5355800"/>
            <a:ext cx="8382000" cy="861774"/>
          </a:xfrm>
          <a:prstGeom prst="rect">
            <a:avLst/>
          </a:prstGeom>
          <a:noFill/>
        </p:spPr>
        <p:txBody>
          <a:bodyPr wrap="square" rtlCol="0">
            <a:spAutoFit/>
          </a:bodyPr>
          <a:lstStyle/>
          <a:p>
            <a:pPr marL="0" lvl="1"/>
            <a:r>
              <a:rPr lang="en-US" sz="1400" dirty="0" smtClean="0"/>
              <a:t>Shanahan, T. (2013). Best </a:t>
            </a:r>
            <a:r>
              <a:rPr lang="en-US" sz="1400" dirty="0"/>
              <a:t>practices in Writing About </a:t>
            </a:r>
            <a:r>
              <a:rPr lang="en-US" sz="1400" dirty="0" smtClean="0"/>
              <a:t>Text, </a:t>
            </a:r>
            <a:r>
              <a:rPr lang="en-US" sz="1400" dirty="0"/>
              <a:t>in S. Graham, C. A. MacArthur, &amp; J. Fitzgerald (Eds.), </a:t>
            </a:r>
            <a:r>
              <a:rPr lang="en-US" sz="1400" i="1" dirty="0"/>
              <a:t>Best Practices in Writing Instruction</a:t>
            </a:r>
            <a:r>
              <a:rPr lang="en-US" sz="1400" dirty="0"/>
              <a:t> (2nd ed</a:t>
            </a:r>
            <a:r>
              <a:rPr lang="en-US" sz="1400" dirty="0" smtClean="0"/>
              <a:t>., </a:t>
            </a:r>
            <a:r>
              <a:rPr lang="en-US" sz="1400" dirty="0" err="1"/>
              <a:t>ch.</a:t>
            </a:r>
            <a:r>
              <a:rPr lang="en-US" sz="1400" dirty="0"/>
              <a:t> 14, pp. 334-350</a:t>
            </a:r>
            <a:r>
              <a:rPr lang="en-US" sz="1400" dirty="0" smtClean="0"/>
              <a:t> ), New </a:t>
            </a:r>
            <a:r>
              <a:rPr lang="en-US" sz="1400" dirty="0"/>
              <a:t>York, NY: Guilford Press</a:t>
            </a:r>
            <a:r>
              <a:rPr lang="en-US" sz="1400" dirty="0" smtClean="0"/>
              <a:t>. </a:t>
            </a:r>
            <a:r>
              <a:rPr lang="en-US" sz="1100" dirty="0">
                <a:hlinkClick r:id="rId3"/>
              </a:rPr>
              <a:t>http://www.guilford.com/books/Best-Practices-in-Writing-Instruction/Graham-MacArthur-Fitzgerald/9781462510085/contents</a:t>
            </a:r>
            <a:r>
              <a:rPr lang="en-US" sz="1100" dirty="0"/>
              <a:t> </a:t>
            </a:r>
          </a:p>
          <a:p>
            <a:pPr marL="0" lvl="1"/>
            <a:endParaRPr lang="en-US" sz="1100" dirty="0"/>
          </a:p>
        </p:txBody>
      </p:sp>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7978742" y="33337"/>
            <a:ext cx="858190" cy="1457325"/>
          </a:xfrm>
          <a:prstGeom prst="rect">
            <a:avLst/>
          </a:prstGeom>
        </p:spPr>
      </p:pic>
    </p:spTree>
    <p:extLst>
      <p:ext uri="{BB962C8B-B14F-4D97-AF65-F5344CB8AC3E}">
        <p14:creationId xmlns:p14="http://schemas.microsoft.com/office/powerpoint/2010/main" val="165558175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r>
              <a:rPr lang="en-US" dirty="0" smtClean="0"/>
              <a:t>Today’s Session</a:t>
            </a:r>
          </a:p>
        </p:txBody>
      </p:sp>
      <p:sp>
        <p:nvSpPr>
          <p:cNvPr id="3" name="Slide Number Placeholder 2"/>
          <p:cNvSpPr>
            <a:spLocks noGrp="1"/>
          </p:cNvSpPr>
          <p:nvPr>
            <p:ph type="sldNum" sz="quarter" idx="12"/>
          </p:nvPr>
        </p:nvSpPr>
        <p:spPr/>
        <p:txBody>
          <a:bodyPr/>
          <a:lstStyle/>
          <a:p>
            <a:fld id="{EE3D4692-A625-460F-A072-DE10EEAA5719}" type="slidenum">
              <a:rPr lang="en-US" smtClean="0"/>
              <a:pPr/>
              <a:t>30</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1894535395"/>
              </p:ext>
            </p:extLst>
          </p:nvPr>
        </p:nvGraphicFramePr>
        <p:xfrm>
          <a:off x="381000" y="838200"/>
          <a:ext cx="8382000" cy="4991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1"/>
          </p:nvPr>
        </p:nvSpPr>
        <p:spPr/>
        <p:txBody>
          <a:bodyPr/>
          <a:lstStyle/>
          <a:p>
            <a:r>
              <a:rPr lang="en-US" smtClean="0"/>
              <a:t> </a:t>
            </a:r>
            <a:endParaRPr lang="en-US" dirty="0"/>
          </a:p>
        </p:txBody>
      </p:sp>
    </p:spTree>
    <p:extLst>
      <p:ext uri="{BB962C8B-B14F-4D97-AF65-F5344CB8AC3E}">
        <p14:creationId xmlns:p14="http://schemas.microsoft.com/office/powerpoint/2010/main" val="3324517191"/>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11912"/>
            <a:ext cx="7886700" cy="609398"/>
          </a:xfrm>
        </p:spPr>
        <p:txBody>
          <a:bodyPr/>
          <a:lstStyle/>
          <a:p>
            <a:r>
              <a:rPr lang="en-US" dirty="0" smtClean="0"/>
              <a:t>Part 3</a:t>
            </a:r>
          </a:p>
        </p:txBody>
      </p:sp>
      <p:sp>
        <p:nvSpPr>
          <p:cNvPr id="4" name="Text Placeholder 3"/>
          <p:cNvSpPr>
            <a:spLocks noGrp="1"/>
          </p:cNvSpPr>
          <p:nvPr>
            <p:ph type="body" idx="1"/>
          </p:nvPr>
        </p:nvSpPr>
        <p:spPr>
          <a:xfrm>
            <a:off x="623888" y="4257858"/>
            <a:ext cx="7886700" cy="1151084"/>
          </a:xfrm>
        </p:spPr>
        <p:txBody>
          <a:bodyPr/>
          <a:lstStyle/>
          <a:p>
            <a:pPr marL="396875" indent="-396875">
              <a:spcBef>
                <a:spcPct val="20000"/>
              </a:spcBef>
            </a:pPr>
            <a:r>
              <a:rPr lang="en-US" sz="3200" dirty="0" smtClean="0">
                <a:solidFill>
                  <a:schemeClr val="tx1"/>
                </a:solidFill>
              </a:rPr>
              <a:t>Writing Grounded in Evidence </a:t>
            </a:r>
            <a:r>
              <a:rPr lang="en-US" sz="3200" smtClean="0">
                <a:solidFill>
                  <a:schemeClr val="tx1"/>
                </a:solidFill>
              </a:rPr>
              <a:t>from Text </a:t>
            </a:r>
            <a:endParaRPr lang="en-US" sz="3200" dirty="0">
              <a:solidFill>
                <a:schemeClr val="tx1"/>
              </a:solidFill>
            </a:endParaRPr>
          </a:p>
          <a:p>
            <a:endParaRPr lang="en-US" dirty="0"/>
          </a:p>
        </p:txBody>
      </p:sp>
      <p:sp>
        <p:nvSpPr>
          <p:cNvPr id="6" name="Slide Number Placeholder 5"/>
          <p:cNvSpPr>
            <a:spLocks noGrp="1"/>
          </p:cNvSpPr>
          <p:nvPr>
            <p:ph type="sldNum" sz="quarter" idx="12"/>
          </p:nvPr>
        </p:nvSpPr>
        <p:spPr/>
        <p:txBody>
          <a:bodyPr/>
          <a:lstStyle/>
          <a:p>
            <a:fld id="{EE3D4692-A625-460F-A072-DE10EEAA5719}" type="slidenum">
              <a:rPr smtClean="0">
                <a:solidFill>
                  <a:prstClr val="white">
                    <a:lumMod val="65000"/>
                  </a:prstClr>
                </a:solidFill>
              </a:rPr>
              <a:pPr/>
              <a:t>31</a:t>
            </a:fld>
            <a:endParaRPr dirty="0">
              <a:solidFill>
                <a:prstClr val="white">
                  <a:lumMod val="65000"/>
                </a:prstClr>
              </a:solidFill>
            </a:endParaRPr>
          </a:p>
        </p:txBody>
      </p:sp>
      <p:pic>
        <p:nvPicPr>
          <p:cNvPr id="5" name="Picture 5" descr="Picture10.png"/>
          <p:cNvPicPr>
            <a:picLocks noChangeAspect="1"/>
          </p:cNvPicPr>
          <p:nvPr/>
        </p:nvPicPr>
        <p:blipFill>
          <a:blip r:embed="rId3" cstate="print"/>
          <a:srcRect/>
          <a:stretch>
            <a:fillRect/>
          </a:stretch>
        </p:blipFill>
        <p:spPr bwMode="auto">
          <a:xfrm>
            <a:off x="887984" y="4762519"/>
            <a:ext cx="947738" cy="1033463"/>
          </a:xfrm>
          <a:prstGeom prst="rect">
            <a:avLst/>
          </a:prstGeom>
          <a:noFill/>
          <a:ln w="9525">
            <a:noFill/>
            <a:miter lim="800000"/>
            <a:headEnd/>
            <a:tailEnd/>
          </a:ln>
        </p:spPr>
      </p:pic>
      <p:sp>
        <p:nvSpPr>
          <p:cNvPr id="7" name="TextBox 6"/>
          <p:cNvSpPr txBox="1"/>
          <p:nvPr/>
        </p:nvSpPr>
        <p:spPr>
          <a:xfrm>
            <a:off x="864781" y="4829840"/>
            <a:ext cx="925033" cy="369332"/>
          </a:xfrm>
          <a:prstGeom prst="rect">
            <a:avLst/>
          </a:prstGeom>
          <a:noFill/>
        </p:spPr>
        <p:txBody>
          <a:bodyPr wrap="square" rtlCol="0">
            <a:spAutoFit/>
          </a:bodyPr>
          <a:lstStyle/>
          <a:p>
            <a:r>
              <a:rPr lang="en-US" dirty="0" smtClean="0"/>
              <a:t>Page 18</a:t>
            </a:r>
            <a:endParaRPr lang="en-US" dirty="0"/>
          </a:p>
        </p:txBody>
      </p:sp>
    </p:spTree>
    <p:extLst>
      <p:ext uri="{BB962C8B-B14F-4D97-AF65-F5344CB8AC3E}">
        <p14:creationId xmlns:p14="http://schemas.microsoft.com/office/powerpoint/2010/main" val="286714913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lstStyle/>
          <a:p>
            <a:r>
              <a:rPr lang="en-US" dirty="0" smtClean="0"/>
              <a:t>#2 Shift in the Use of Evidence</a:t>
            </a:r>
          </a:p>
        </p:txBody>
      </p:sp>
      <p:graphicFrame>
        <p:nvGraphicFramePr>
          <p:cNvPr id="3" name="Diagram 2"/>
          <p:cNvGraphicFramePr/>
          <p:nvPr>
            <p:extLst/>
          </p:nvPr>
        </p:nvGraphicFramePr>
        <p:xfrm>
          <a:off x="330200" y="915691"/>
          <a:ext cx="8207248" cy="4989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0"/>
          </p:nvPr>
        </p:nvSpPr>
        <p:spPr/>
        <p:txBody>
          <a:bodyPr/>
          <a:lstStyle/>
          <a:p>
            <a:r>
              <a:rPr lang="en-US" smtClean="0"/>
              <a:t> </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32</a:t>
            </a:fld>
            <a:endParaRPr lang="en-US" dirty="0"/>
          </a:p>
        </p:txBody>
      </p:sp>
    </p:spTree>
    <p:extLst>
      <p:ext uri="{BB962C8B-B14F-4D97-AF65-F5344CB8AC3E}">
        <p14:creationId xmlns:p14="http://schemas.microsoft.com/office/powerpoint/2010/main" val="62139146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Writing with Evidence from the CCS</a:t>
            </a:r>
            <a:endParaRPr lang="en-US" dirty="0"/>
          </a:p>
        </p:txBody>
      </p:sp>
      <p:sp>
        <p:nvSpPr>
          <p:cNvPr id="3" name="Text Placeholder 2"/>
          <p:cNvSpPr>
            <a:spLocks noGrp="1"/>
          </p:cNvSpPr>
          <p:nvPr>
            <p:ph type="body" sz="quarter" idx="10"/>
          </p:nvPr>
        </p:nvSpPr>
        <p:spPr>
          <a:xfrm>
            <a:off x="563526" y="1173480"/>
            <a:ext cx="8412834" cy="5275290"/>
          </a:xfrm>
        </p:spPr>
        <p:txBody>
          <a:bodyPr/>
          <a:lstStyle/>
          <a:p>
            <a:r>
              <a:rPr lang="en-US" sz="2400" dirty="0">
                <a:hlinkClick r:id="rId3"/>
              </a:rPr>
              <a:t>CCSS.ELA-Literacy.CCRA.W.1</a:t>
            </a:r>
            <a:r>
              <a:rPr lang="en-US" sz="2400" dirty="0"/>
              <a:t/>
            </a:r>
            <a:br>
              <a:rPr lang="en-US" sz="2400" dirty="0"/>
            </a:br>
            <a:r>
              <a:rPr lang="en-US" sz="2400" dirty="0"/>
              <a:t>Write arguments to support claims in an analysis of substantive topics </a:t>
            </a:r>
            <a:r>
              <a:rPr lang="en-US" sz="2400" b="1" dirty="0"/>
              <a:t>or </a:t>
            </a:r>
            <a:r>
              <a:rPr lang="en-US" sz="2400" b="1" dirty="0" smtClean="0"/>
              <a:t>texts</a:t>
            </a:r>
            <a:r>
              <a:rPr lang="en-US" sz="2400" dirty="0" smtClean="0"/>
              <a:t>…</a:t>
            </a:r>
          </a:p>
          <a:p>
            <a:r>
              <a:rPr lang="en-US" sz="2400" dirty="0">
                <a:hlinkClick r:id="rId4"/>
              </a:rPr>
              <a:t>CCSS.ELA-Literacy.CCRA.W.2</a:t>
            </a:r>
            <a:r>
              <a:rPr lang="en-US" sz="2400" dirty="0"/>
              <a:t/>
            </a:r>
            <a:br>
              <a:rPr lang="en-US" sz="2400" dirty="0"/>
            </a:br>
            <a:r>
              <a:rPr lang="en-US" sz="2400" dirty="0"/>
              <a:t>Write informative/explanatory texts to examine and </a:t>
            </a:r>
            <a:r>
              <a:rPr lang="en-US" sz="2400" dirty="0" smtClean="0"/>
              <a:t>convey…</a:t>
            </a:r>
            <a:r>
              <a:rPr lang="en-US" sz="2400" b="1" dirty="0" smtClean="0"/>
              <a:t>information</a:t>
            </a:r>
            <a:r>
              <a:rPr lang="en-US" sz="2400" dirty="0" smtClean="0"/>
              <a:t>… analysis </a:t>
            </a:r>
            <a:r>
              <a:rPr lang="en-US" sz="2400" dirty="0"/>
              <a:t>of </a:t>
            </a:r>
            <a:r>
              <a:rPr lang="en-US" sz="2400" b="1" dirty="0" smtClean="0"/>
              <a:t>content</a:t>
            </a:r>
            <a:r>
              <a:rPr lang="en-US" sz="2400" dirty="0" smtClean="0"/>
              <a:t>.</a:t>
            </a:r>
          </a:p>
          <a:p>
            <a:r>
              <a:rPr lang="en-US" sz="2400" dirty="0">
                <a:hlinkClick r:id="rId5"/>
              </a:rPr>
              <a:t>CCSS.ELA-Literacy.CCRA.W.7</a:t>
            </a:r>
            <a:r>
              <a:rPr lang="en-US" sz="2400" dirty="0"/>
              <a:t/>
            </a:r>
            <a:br>
              <a:rPr lang="en-US" sz="2400" dirty="0"/>
            </a:br>
            <a:r>
              <a:rPr lang="en-US" sz="2400" dirty="0"/>
              <a:t>Conduct short as well as more sustained </a:t>
            </a:r>
            <a:r>
              <a:rPr lang="en-US" sz="2400" b="1" dirty="0" smtClean="0"/>
              <a:t>research</a:t>
            </a:r>
            <a:r>
              <a:rPr lang="en-US" sz="2400" dirty="0" smtClean="0"/>
              <a:t>…</a:t>
            </a:r>
            <a:endParaRPr lang="en-US" sz="2400" dirty="0"/>
          </a:p>
          <a:p>
            <a:r>
              <a:rPr lang="en-US" sz="2400" dirty="0">
                <a:hlinkClick r:id="rId6"/>
              </a:rPr>
              <a:t>CCSS.ELA-Literacy.CCRA.W.8</a:t>
            </a:r>
            <a:r>
              <a:rPr lang="en-US" sz="2400" dirty="0"/>
              <a:t/>
            </a:r>
            <a:br>
              <a:rPr lang="en-US" sz="2400" dirty="0"/>
            </a:br>
            <a:r>
              <a:rPr lang="en-US" sz="2400" dirty="0" smtClean="0"/>
              <a:t>Gather…information from…</a:t>
            </a:r>
            <a:r>
              <a:rPr lang="en-US" sz="2400" b="1" dirty="0" smtClean="0"/>
              <a:t>print </a:t>
            </a:r>
            <a:r>
              <a:rPr lang="en-US" sz="2400" b="1" dirty="0"/>
              <a:t>and digital </a:t>
            </a:r>
            <a:r>
              <a:rPr lang="en-US" sz="2400" b="1" dirty="0" smtClean="0"/>
              <a:t>sources</a:t>
            </a:r>
            <a:r>
              <a:rPr lang="en-US" sz="2400" dirty="0" smtClean="0"/>
              <a:t>…</a:t>
            </a:r>
            <a:endParaRPr lang="en-US" sz="2400" dirty="0"/>
          </a:p>
          <a:p>
            <a:r>
              <a:rPr lang="en-US" sz="2400" dirty="0">
                <a:hlinkClick r:id="rId7"/>
              </a:rPr>
              <a:t>CCSS.ELA-Literacy.CCRA.W.9</a:t>
            </a:r>
            <a:r>
              <a:rPr lang="en-US" sz="2400" dirty="0"/>
              <a:t/>
            </a:r>
            <a:br>
              <a:rPr lang="en-US" sz="2400" dirty="0"/>
            </a:br>
            <a:r>
              <a:rPr lang="en-US" sz="2400" b="1" dirty="0"/>
              <a:t>Draw evidence from literary or informational texts </a:t>
            </a:r>
            <a:r>
              <a:rPr lang="en-US" sz="2400" dirty="0"/>
              <a:t>to support analysis, reflection, and research.</a:t>
            </a:r>
          </a:p>
          <a:p>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33</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Tree>
    <p:extLst>
      <p:ext uri="{BB962C8B-B14F-4D97-AF65-F5344CB8AC3E}">
        <p14:creationId xmlns:p14="http://schemas.microsoft.com/office/powerpoint/2010/main" val="426494316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Writing with Evidence in the Primary Grades</a:t>
            </a:r>
            <a:endParaRPr lang="en-US" dirty="0"/>
          </a:p>
        </p:txBody>
      </p:sp>
      <p:sp>
        <p:nvSpPr>
          <p:cNvPr id="3" name="Text Placeholder 2"/>
          <p:cNvSpPr>
            <a:spLocks noGrp="1"/>
          </p:cNvSpPr>
          <p:nvPr>
            <p:ph type="body" sz="quarter" idx="10"/>
          </p:nvPr>
        </p:nvSpPr>
        <p:spPr>
          <a:xfrm>
            <a:off x="274320" y="1767840"/>
            <a:ext cx="8595360" cy="3274743"/>
          </a:xfrm>
        </p:spPr>
        <p:txBody>
          <a:bodyPr/>
          <a:lstStyle/>
          <a:p>
            <a:r>
              <a:rPr lang="en-US" sz="2400" dirty="0" smtClean="0">
                <a:hlinkClick r:id="rId3"/>
              </a:rPr>
              <a:t>CCSS.ELA-Literacy.W.K.7</a:t>
            </a:r>
            <a:r>
              <a:rPr lang="en-US" sz="2400" dirty="0"/>
              <a:t/>
            </a:r>
            <a:br>
              <a:rPr lang="en-US" sz="2400" dirty="0"/>
            </a:br>
            <a:r>
              <a:rPr lang="en-US" sz="2400" dirty="0"/>
              <a:t>Participate in </a:t>
            </a:r>
            <a:r>
              <a:rPr lang="en-US" sz="2400" b="1" dirty="0"/>
              <a:t>shared</a:t>
            </a:r>
            <a:r>
              <a:rPr lang="en-US" sz="2400" dirty="0"/>
              <a:t> </a:t>
            </a:r>
            <a:r>
              <a:rPr lang="en-US" sz="2400" b="1" dirty="0"/>
              <a:t>research </a:t>
            </a:r>
            <a:r>
              <a:rPr lang="en-US" sz="2400" dirty="0"/>
              <a:t>and writing projects (e.g., explore a number of </a:t>
            </a:r>
            <a:r>
              <a:rPr lang="en-US" sz="2400" b="1" dirty="0"/>
              <a:t>books</a:t>
            </a:r>
            <a:r>
              <a:rPr lang="en-US" sz="2400" dirty="0"/>
              <a:t> by a favorite author and express opinions about them</a:t>
            </a:r>
            <a:r>
              <a:rPr lang="en-US" sz="2400" dirty="0" smtClean="0"/>
              <a:t>).</a:t>
            </a:r>
            <a:endParaRPr lang="en-US" sz="2400" b="1" dirty="0"/>
          </a:p>
          <a:p>
            <a:r>
              <a:rPr lang="en-US" sz="2400" dirty="0" smtClean="0">
                <a:hlinkClick r:id="rId4"/>
              </a:rPr>
              <a:t>CCSS.ELA-Literacy.W.K.8</a:t>
            </a:r>
            <a:r>
              <a:rPr lang="en-US" sz="2400" dirty="0"/>
              <a:t/>
            </a:r>
            <a:br>
              <a:rPr lang="en-US" sz="2400" dirty="0"/>
            </a:br>
            <a:r>
              <a:rPr lang="en-US" sz="2400" dirty="0"/>
              <a:t>With guidance and support from adults, recall information from experiences or gather information from </a:t>
            </a:r>
            <a:r>
              <a:rPr lang="en-US" sz="2400" b="1" dirty="0"/>
              <a:t>provided sources</a:t>
            </a:r>
            <a:r>
              <a:rPr lang="en-US" sz="2400" dirty="0"/>
              <a:t> to answer a question.</a:t>
            </a:r>
          </a:p>
          <a:p>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34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Tree>
    <p:extLst>
      <p:ext uri="{BB962C8B-B14F-4D97-AF65-F5344CB8AC3E}">
        <p14:creationId xmlns:p14="http://schemas.microsoft.com/office/powerpoint/2010/main" val="383996160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Shift Toward Evidence in Writing Tasks</a:t>
            </a:r>
            <a:endParaRPr lang="en-US" dirty="0"/>
          </a:p>
        </p:txBody>
      </p:sp>
      <p:sp>
        <p:nvSpPr>
          <p:cNvPr id="3" name="Text Placeholder 2"/>
          <p:cNvSpPr>
            <a:spLocks noGrp="1"/>
          </p:cNvSpPr>
          <p:nvPr>
            <p:ph type="body" sz="quarter" idx="10"/>
          </p:nvPr>
        </p:nvSpPr>
        <p:spPr>
          <a:xfrm>
            <a:off x="381000" y="1070679"/>
            <a:ext cx="8382000" cy="4512004"/>
          </a:xfrm>
        </p:spPr>
        <p:txBody>
          <a:bodyPr/>
          <a:lstStyle/>
          <a:p>
            <a:r>
              <a:rPr lang="en-US" b="1" dirty="0" smtClean="0"/>
              <a:t>NAEP writing expectations are a key design consideration for CCS-ELA &amp; Literacy-aligned assessments</a:t>
            </a:r>
            <a:endParaRPr lang="en-US" b="1" dirty="0"/>
          </a:p>
          <a:p>
            <a:pPr lvl="1"/>
            <a:r>
              <a:rPr lang="en-US" dirty="0" smtClean="0"/>
              <a:t>35</a:t>
            </a:r>
            <a:r>
              <a:rPr lang="en-US" dirty="0"/>
              <a:t>% of </a:t>
            </a:r>
            <a:r>
              <a:rPr lang="en-US" dirty="0" smtClean="0"/>
              <a:t>evidence from narrative writing</a:t>
            </a:r>
            <a:endParaRPr lang="en-US" dirty="0"/>
          </a:p>
          <a:p>
            <a:pPr lvl="1"/>
            <a:r>
              <a:rPr lang="en-US" dirty="0"/>
              <a:t>35% of </a:t>
            </a:r>
            <a:r>
              <a:rPr lang="en-US" dirty="0" smtClean="0"/>
              <a:t>evidence from explanatory/informational </a:t>
            </a:r>
            <a:r>
              <a:rPr lang="en-US" b="1" dirty="0"/>
              <a:t>writing based on evidence from given </a:t>
            </a:r>
            <a:r>
              <a:rPr lang="en-US" b="1" dirty="0" smtClean="0"/>
              <a:t>sources </a:t>
            </a:r>
            <a:endParaRPr lang="en-US" b="1" dirty="0"/>
          </a:p>
          <a:p>
            <a:pPr lvl="1"/>
            <a:r>
              <a:rPr lang="en-US" dirty="0"/>
              <a:t>30% of </a:t>
            </a:r>
            <a:r>
              <a:rPr lang="en-US" dirty="0" smtClean="0"/>
              <a:t>evidence from opinion </a:t>
            </a:r>
            <a:r>
              <a:rPr lang="en-US" b="1" dirty="0"/>
              <a:t>writing based on evidence from given </a:t>
            </a:r>
            <a:r>
              <a:rPr lang="en-US" b="1" dirty="0" smtClean="0"/>
              <a:t>sources</a:t>
            </a:r>
          </a:p>
          <a:p>
            <a:r>
              <a:rPr lang="en-US" b="1" dirty="0" smtClean="0"/>
              <a:t> Reflected in SBAC writing tasks related to Claim 2</a:t>
            </a:r>
            <a:endParaRPr lang="en-US" b="1"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35</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Tree>
    <p:extLst>
      <p:ext uri="{BB962C8B-B14F-4D97-AF65-F5344CB8AC3E}">
        <p14:creationId xmlns:p14="http://schemas.microsoft.com/office/powerpoint/2010/main" val="284573829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Using Evidence in Selected and Constructed  Assessment Tasks</a:t>
            </a:r>
            <a:endParaRPr lang="en-US" dirty="0"/>
          </a:p>
        </p:txBody>
      </p:sp>
      <p:sp>
        <p:nvSpPr>
          <p:cNvPr id="3" name="Text Placeholder 2"/>
          <p:cNvSpPr>
            <a:spLocks noGrp="1"/>
          </p:cNvSpPr>
          <p:nvPr>
            <p:ph type="body" sz="quarter" idx="10"/>
          </p:nvPr>
        </p:nvSpPr>
        <p:spPr>
          <a:xfrm>
            <a:off x="381000" y="2042008"/>
            <a:ext cx="8382000" cy="2702278"/>
          </a:xfrm>
        </p:spPr>
        <p:txBody>
          <a:bodyPr/>
          <a:lstStyle/>
          <a:p>
            <a:r>
              <a:rPr lang="en-US" sz="2800" dirty="0"/>
              <a:t>What does Naomi learn about Grandma Ruth? Use </a:t>
            </a:r>
            <a:r>
              <a:rPr lang="en-US" sz="2800" u="sng" dirty="0"/>
              <a:t>details from the text </a:t>
            </a:r>
            <a:r>
              <a:rPr lang="en-US" sz="2800" dirty="0"/>
              <a:t>to support your answer</a:t>
            </a:r>
            <a:r>
              <a:rPr lang="en-US" sz="2800" dirty="0" smtClean="0"/>
              <a:t>.</a:t>
            </a:r>
          </a:p>
          <a:p>
            <a:endParaRPr lang="en-US" sz="2800" dirty="0"/>
          </a:p>
          <a:p>
            <a:pPr marL="0" indent="0">
              <a:buNone/>
            </a:pPr>
            <a:endParaRPr lang="en-US" sz="1050" dirty="0" smtClean="0"/>
          </a:p>
          <a:p>
            <a:r>
              <a:rPr lang="en-US" sz="2800" dirty="0"/>
              <a:t>Revise the paragraph by adding </a:t>
            </a:r>
            <a:r>
              <a:rPr lang="en-US" sz="2800" u="sng" dirty="0"/>
              <a:t>details from the daily schedule</a:t>
            </a:r>
            <a:r>
              <a:rPr lang="en-US" sz="2800" dirty="0"/>
              <a:t> that help support the reasons for having a longer school day</a:t>
            </a:r>
            <a:r>
              <a:rPr lang="en-US" sz="2800" dirty="0" smtClean="0"/>
              <a:t>.</a:t>
            </a:r>
          </a:p>
        </p:txBody>
      </p:sp>
      <p:sp>
        <p:nvSpPr>
          <p:cNvPr id="4" name="Slide Number Placeholder 3"/>
          <p:cNvSpPr>
            <a:spLocks noGrp="1"/>
          </p:cNvSpPr>
          <p:nvPr>
            <p:ph type="sldNum" sz="quarter" idx="12"/>
          </p:nvPr>
        </p:nvSpPr>
        <p:spPr/>
        <p:txBody>
          <a:bodyPr/>
          <a:lstStyle/>
          <a:p>
            <a:fld id="{EE3D4692-A625-460F-A072-DE10EEAA5719}" type="slidenum">
              <a:rPr lang="en-US" smtClean="0"/>
              <a:pPr/>
              <a:t>36</a:t>
            </a:fld>
            <a:endParaRPr lang="en-US" dirty="0"/>
          </a:p>
        </p:txBody>
      </p:sp>
      <p:sp>
        <p:nvSpPr>
          <p:cNvPr id="6" name="Rectangle 5"/>
          <p:cNvSpPr/>
          <p:nvPr/>
        </p:nvSpPr>
        <p:spPr>
          <a:xfrm>
            <a:off x="1198178" y="5493254"/>
            <a:ext cx="7488621" cy="369332"/>
          </a:xfrm>
          <a:prstGeom prst="rect">
            <a:avLst/>
          </a:prstGeom>
        </p:spPr>
        <p:txBody>
          <a:bodyPr wrap="square">
            <a:spAutoFit/>
          </a:bodyPr>
          <a:lstStyle/>
          <a:p>
            <a:r>
              <a:rPr lang="en-US" dirty="0">
                <a:solidFill>
                  <a:srgbClr val="0000FF"/>
                </a:solidFill>
              </a:rPr>
              <a:t>http://www.smarterbalanced.org/sample-items-and-performance-tasks/</a:t>
            </a:r>
          </a:p>
        </p:txBody>
      </p:sp>
      <p:sp>
        <p:nvSpPr>
          <p:cNvPr id="8" name="Footer Placeholder 7"/>
          <p:cNvSpPr>
            <a:spLocks noGrp="1"/>
          </p:cNvSpPr>
          <p:nvPr>
            <p:ph type="ftr" sz="quarter" idx="11"/>
          </p:nvPr>
        </p:nvSpPr>
        <p:spPr/>
        <p:txBody>
          <a:bodyPr/>
          <a:lstStyle/>
          <a:p>
            <a:r>
              <a:rPr lang="en-US" smtClean="0"/>
              <a:t> </a:t>
            </a:r>
            <a:endParaRPr lang="en-US" dirty="0"/>
          </a:p>
        </p:txBody>
      </p:sp>
    </p:spTree>
    <p:extLst>
      <p:ext uri="{BB962C8B-B14F-4D97-AF65-F5344CB8AC3E}">
        <p14:creationId xmlns:p14="http://schemas.microsoft.com/office/powerpoint/2010/main" val="272901381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Sample Performance Task from SBAC Grades 3‒5</a:t>
            </a:r>
            <a:endParaRPr lang="en-US" dirty="0"/>
          </a:p>
        </p:txBody>
      </p:sp>
      <p:sp>
        <p:nvSpPr>
          <p:cNvPr id="3" name="Text Placeholder 2"/>
          <p:cNvSpPr>
            <a:spLocks noGrp="1"/>
          </p:cNvSpPr>
          <p:nvPr>
            <p:ph type="body" sz="quarter" idx="10"/>
          </p:nvPr>
        </p:nvSpPr>
        <p:spPr>
          <a:xfrm>
            <a:off x="381000" y="1616496"/>
            <a:ext cx="8382000" cy="3662541"/>
          </a:xfrm>
        </p:spPr>
        <p:txBody>
          <a:bodyPr/>
          <a:lstStyle/>
          <a:p>
            <a:r>
              <a:rPr lang="en-US" sz="2800" dirty="0" smtClean="0"/>
              <a:t>You </a:t>
            </a:r>
            <a:r>
              <a:rPr lang="en-US" sz="2800" dirty="0"/>
              <a:t>will now examine two sources. Take notes on both sources</a:t>
            </a:r>
            <a:r>
              <a:rPr lang="en-US" sz="2800" dirty="0" smtClean="0"/>
              <a:t>…</a:t>
            </a:r>
          </a:p>
          <a:p>
            <a:r>
              <a:rPr lang="en-US" sz="2800" dirty="0" smtClean="0"/>
              <a:t>Choose </a:t>
            </a:r>
            <a:r>
              <a:rPr lang="en-US" sz="2800" dirty="0"/>
              <a:t>one animal from the article "Animal Roll-Ups" and one animal from the video </a:t>
            </a:r>
            <a:r>
              <a:rPr lang="en-US" sz="2800" dirty="0" smtClean="0"/>
              <a:t>"</a:t>
            </a:r>
            <a:r>
              <a:rPr lang="en-US" sz="2800" dirty="0"/>
              <a:t>Animal Defenses." </a:t>
            </a:r>
            <a:endParaRPr lang="en-US" sz="2800" dirty="0" smtClean="0"/>
          </a:p>
          <a:p>
            <a:r>
              <a:rPr lang="en-US" sz="2800" dirty="0" smtClean="0"/>
              <a:t>In </a:t>
            </a:r>
            <a:r>
              <a:rPr lang="en-US" sz="2800" dirty="0"/>
              <a:t>your article, identify your two animals, explain how each animal </a:t>
            </a:r>
            <a:r>
              <a:rPr lang="en-US" sz="2800" dirty="0" smtClean="0"/>
              <a:t>protects </a:t>
            </a:r>
            <a:r>
              <a:rPr lang="en-US" sz="2800" dirty="0"/>
              <a:t>itself from its enemies, and explain how the two animals’ defenses are similar to </a:t>
            </a:r>
            <a:r>
              <a:rPr lang="en-US" sz="2800" dirty="0" smtClean="0"/>
              <a:t>or </a:t>
            </a:r>
            <a:r>
              <a:rPr lang="en-US" sz="2800" dirty="0"/>
              <a:t>different from one another. </a:t>
            </a:r>
            <a:r>
              <a:rPr lang="en-US" sz="2800" u="sng" dirty="0"/>
              <a:t>Include details from your sources. </a:t>
            </a:r>
          </a:p>
        </p:txBody>
      </p:sp>
      <p:sp>
        <p:nvSpPr>
          <p:cNvPr id="4" name="Slide Number Placeholder 3"/>
          <p:cNvSpPr>
            <a:spLocks noGrp="1"/>
          </p:cNvSpPr>
          <p:nvPr>
            <p:ph type="sldNum" sz="quarter" idx="12"/>
          </p:nvPr>
        </p:nvSpPr>
        <p:spPr/>
        <p:txBody>
          <a:bodyPr/>
          <a:lstStyle/>
          <a:p>
            <a:fld id="{EE3D4692-A625-460F-A072-DE10EEAA5719}" type="slidenum">
              <a:rPr lang="en-US" smtClean="0"/>
              <a:pPr/>
              <a:t>37</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Tree>
    <p:extLst>
      <p:ext uri="{BB962C8B-B14F-4D97-AF65-F5344CB8AC3E}">
        <p14:creationId xmlns:p14="http://schemas.microsoft.com/office/powerpoint/2010/main" val="49233663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17940</TotalTime>
  <Words>1454</Words>
  <Application>Microsoft Office PowerPoint</Application>
  <PresentationFormat>On-screen Show (4:3)</PresentationFormat>
  <Paragraphs>173</Paragraphs>
  <Slides>14</Slides>
  <Notes>14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14</vt:i4>
      </vt:variant>
    </vt:vector>
  </HeadingPairs>
  <TitlesOfParts>
    <vt:vector size="21"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Today’s Session</vt:lpstr>
      <vt:lpstr>Part 3</vt:lpstr>
      <vt:lpstr>#2 Shift in the Use of Evidence</vt:lpstr>
      <vt:lpstr>Writing with Evidence from the CCS</vt:lpstr>
      <vt:lpstr>Writing with Evidence in the Primary Grades</vt:lpstr>
      <vt:lpstr>Shift Toward Evidence in Writing Tasks</vt:lpstr>
      <vt:lpstr>Using Evidence in Selected and Constructed  Assessment Tasks</vt:lpstr>
      <vt:lpstr>Sample Performance Task from SBAC Grades 3‒5</vt:lpstr>
      <vt:lpstr>What are “Best Practices” in Writing Instruction?</vt:lpstr>
      <vt:lpstr>What are “Best Practices in Writing Instruction?”</vt:lpstr>
      <vt:lpstr>Activity 4: Writing about Text</vt:lpstr>
      <vt:lpstr>Activity 4: Writing about Text</vt:lpstr>
      <vt:lpstr>Activity 4: Writing about Text</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1174</cp:revision>
  <cp:lastPrinted>2014-03-02T01:07:44Z</cp:lastPrinted>
  <dcterms:created xsi:type="dcterms:W3CDTF">2014-01-18T18:47:42Z</dcterms:created>
  <dcterms:modified xsi:type="dcterms:W3CDTF">2014-08-13T20:09:27Z</dcterms:modified>
</cp:coreProperties>
</file>