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267" r:id="rId5"/>
    <p:sldId id="383" r:id="rId6"/>
    <p:sldId id="278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FFC000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9" autoAdjust="0"/>
    <p:restoredTop sz="95324" autoAdjust="0"/>
  </p:normalViewPr>
  <p:slideViewPr>
    <p:cSldViewPr snapToGrid="0">
      <p:cViewPr varScale="1">
        <p:scale>
          <a:sx n="84" d="100"/>
          <a:sy n="84" d="100"/>
        </p:scale>
        <p:origin x="10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88"/>
    </p:cViewPr>
  </p:sorterViewPr>
  <p:notesViewPr>
    <p:cSldViewPr snapToGrid="0">
      <p:cViewPr varScale="1">
        <p:scale>
          <a:sx n="87" d="100"/>
          <a:sy n="87" d="100"/>
        </p:scale>
        <p:origin x="3798" y="9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 Writing and Research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rgbClr val="FFFF85">
            <a:alpha val="89804"/>
          </a:srgbClr>
        </a:solidFill>
      </dgm:spPr>
      <dgm:t>
        <a:bodyPr/>
        <a:lstStyle/>
        <a:p>
          <a:pPr algn="ctr"/>
          <a:r>
            <a:rPr lang="en-US" sz="2400" b="1" dirty="0" smtClean="0">
              <a:effectLst/>
            </a:rPr>
            <a:t>Successes and Challenges</a:t>
          </a:r>
          <a:endParaRPr lang="en-US" sz="2400" b="1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400" b="0" dirty="0" smtClean="0"/>
            <a:t>Close Look at the Writing Standards</a:t>
          </a:r>
          <a:endParaRPr lang="en-US" sz="24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/>
      <dgm:t>
        <a:bodyPr/>
        <a:lstStyle/>
        <a:p>
          <a:pPr algn="ctr"/>
          <a:r>
            <a:rPr lang="en-US" sz="2400" b="0" dirty="0" smtClean="0"/>
            <a:t>Research in CCS ELA &amp; Literacy</a:t>
          </a:r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400" b="0" dirty="0" smtClean="0"/>
            <a:t>Writing Grounded in Evidence</a:t>
          </a:r>
          <a:br>
            <a:rPr lang="en-US" sz="2400" b="0" dirty="0" smtClean="0"/>
          </a:br>
          <a:r>
            <a:rPr lang="en-US" sz="2400" b="0" dirty="0" smtClean="0"/>
            <a:t>from Text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01677119-4045-431C-B853-E26F7E884148}">
      <dgm:prSet phldrT="[Text]" custT="1"/>
      <dgm:spPr/>
      <dgm:t>
        <a:bodyPr/>
        <a:lstStyle/>
        <a:p>
          <a:pPr algn="ctr"/>
          <a:r>
            <a:rPr lang="en-US" sz="2400" b="0" dirty="0" smtClean="0"/>
            <a:t>Supporting Students in Writing</a:t>
          </a:r>
          <a:endParaRPr lang="en-US" sz="2400" b="0" dirty="0"/>
        </a:p>
      </dgm:t>
    </dgm:pt>
    <dgm:pt modelId="{BD23E557-7C98-4DE1-8314-D7BD845DAFE9}" type="parTrans" cxnId="{08B79F65-56F8-4410-979D-C152A9B95F0E}">
      <dgm:prSet/>
      <dgm:spPr/>
      <dgm:t>
        <a:bodyPr/>
        <a:lstStyle/>
        <a:p>
          <a:endParaRPr lang="en-US" dirty="0"/>
        </a:p>
      </dgm:t>
    </dgm:pt>
    <dgm:pt modelId="{D88B1D94-3681-4367-B510-C70B29A5421D}" type="sibTrans" cxnId="{08B79F65-56F8-4410-979D-C152A9B95F0E}">
      <dgm:prSet/>
      <dgm:spPr/>
      <dgm:t>
        <a:bodyPr/>
        <a:lstStyle/>
        <a:p>
          <a:endParaRPr lang="en-US"/>
        </a:p>
      </dgm:t>
    </dgm:pt>
    <dgm:pt modelId="{D8771175-9235-4964-9D27-84A6F0079BDC}">
      <dgm:prSet phldrT="[Text]" custT="1"/>
      <dgm:spPr/>
      <dgm:t>
        <a:bodyPr/>
        <a:lstStyle/>
        <a:p>
          <a:pPr algn="ctr"/>
          <a:r>
            <a:rPr lang="en-US" sz="2400" b="0" dirty="0" smtClean="0"/>
            <a:t>Routine and Daily Writing</a:t>
          </a:r>
          <a:endParaRPr lang="en-US" sz="2400" b="0" dirty="0"/>
        </a:p>
      </dgm:t>
    </dgm:pt>
    <dgm:pt modelId="{951D879D-BE7E-430E-B000-5597C8FEFDD3}" type="parTrans" cxnId="{508F2139-C2CF-4AC3-B2BC-FA450F760EC6}">
      <dgm:prSet/>
      <dgm:spPr/>
      <dgm:t>
        <a:bodyPr/>
        <a:lstStyle/>
        <a:p>
          <a:endParaRPr lang="en-US"/>
        </a:p>
      </dgm:t>
    </dgm:pt>
    <dgm:pt modelId="{7B97B778-C6CC-488B-ABE1-7DE32D92CC62}" type="sibTrans" cxnId="{508F2139-C2CF-4AC3-B2BC-FA450F760EC6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6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8291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31450" custScaleY="127771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31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0DAA-F8E9-49A7-864C-8F57EB052505}" type="pres">
      <dgm:prSet presAssocID="{BD23E557-7C98-4DE1-8314-D7BD845DAFE9}" presName="Name13" presStyleLbl="parChTrans1D2" presStyleIdx="4" presStyleCnt="6"/>
      <dgm:spPr/>
      <dgm:t>
        <a:bodyPr/>
        <a:lstStyle/>
        <a:p>
          <a:endParaRPr lang="en-US"/>
        </a:p>
      </dgm:t>
    </dgm:pt>
    <dgm:pt modelId="{725300A4-7A1C-40A2-A020-57CA6A1A3BF0}" type="pres">
      <dgm:prSet presAssocID="{01677119-4045-431C-B853-E26F7E884148}" presName="childText" presStyleLbl="bgAcc1" presStyleIdx="4" presStyleCnt="6" custScaleX="531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B03BB-9CE9-47E8-9947-C2B05A20157F}" type="pres">
      <dgm:prSet presAssocID="{951D879D-BE7E-430E-B000-5597C8FEFDD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86EBD45B-2267-4CA8-B8C4-6B38ED4F7284}" type="pres">
      <dgm:prSet presAssocID="{D8771175-9235-4964-9D27-84A6F0079BDC}" presName="childText" presStyleLbl="bgAcc1" presStyleIdx="5" presStyleCnt="6" custScaleX="517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8A899F65-65FC-4B5F-88C0-518DABDCA810}" type="presOf" srcId="{BC6540E0-3144-49F0-80D0-9F9B86DC9743}" destId="{19D262A1-4F11-47A2-91BC-C1BB23103FA7}" srcOrd="0" destOrd="0" presId="urn:microsoft.com/office/officeart/2005/8/layout/hierarchy3"/>
    <dgm:cxn modelId="{B9778114-0506-4A53-ADE5-A18422F50F23}" type="presOf" srcId="{C49DE7C9-3CCD-4A68-9AF1-4959318AB8CE}" destId="{01013C70-3796-4887-98D0-B93D667D085C}" srcOrd="1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664F7BC2-4505-4C39-9E12-7CE735AA9579}" type="presOf" srcId="{D8771175-9235-4964-9D27-84A6F0079BDC}" destId="{86EBD45B-2267-4CA8-B8C4-6B38ED4F7284}" srcOrd="0" destOrd="0" presId="urn:microsoft.com/office/officeart/2005/8/layout/hierarchy3"/>
    <dgm:cxn modelId="{508F2139-C2CF-4AC3-B2BC-FA450F760EC6}" srcId="{C49DE7C9-3CCD-4A68-9AF1-4959318AB8CE}" destId="{D8771175-9235-4964-9D27-84A6F0079BDC}" srcOrd="5" destOrd="0" parTransId="{951D879D-BE7E-430E-B000-5597C8FEFDD3}" sibTransId="{7B97B778-C6CC-488B-ABE1-7DE32D92CC62}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13C9E44F-440E-4280-A5AE-7DA3983A4438}" type="presOf" srcId="{951D879D-BE7E-430E-B000-5597C8FEFDD3}" destId="{85BB03BB-9CE9-47E8-9947-C2B05A20157F}" srcOrd="0" destOrd="0" presId="urn:microsoft.com/office/officeart/2005/8/layout/hierarchy3"/>
    <dgm:cxn modelId="{08B79F65-56F8-4410-979D-C152A9B95F0E}" srcId="{C49DE7C9-3CCD-4A68-9AF1-4959318AB8CE}" destId="{01677119-4045-431C-B853-E26F7E884148}" srcOrd="4" destOrd="0" parTransId="{BD23E557-7C98-4DE1-8314-D7BD845DAFE9}" sibTransId="{D88B1D94-3681-4367-B510-C70B29A5421D}"/>
    <dgm:cxn modelId="{50A0DFD2-B580-454C-8074-6881EAD156FA}" type="presOf" srcId="{C49DE7C9-3CCD-4A68-9AF1-4959318AB8CE}" destId="{18B331A4-2A99-4364-B5B4-8854F2CECE91}" srcOrd="0" destOrd="0" presId="urn:microsoft.com/office/officeart/2005/8/layout/hierarchy3"/>
    <dgm:cxn modelId="{EF445240-409E-4DDF-A808-52330101F915}" type="presOf" srcId="{B217A518-BEE6-4DD9-9286-89D1EA55A1ED}" destId="{96FF3DE8-3675-4CB8-B07C-3DCAFF305E01}" srcOrd="0" destOrd="0" presId="urn:microsoft.com/office/officeart/2005/8/layout/hierarchy3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8A8DA4FB-A3B3-4F61-9ECA-5E476CED5B10}" type="presOf" srcId="{875902B6-D7AA-46D0-A995-D11880EA2FD1}" destId="{30415E90-D52D-48D0-83BA-D69F81D22A24}" srcOrd="0" destOrd="0" presId="urn:microsoft.com/office/officeart/2005/8/layout/hierarchy3"/>
    <dgm:cxn modelId="{02FF2D92-058E-4A6C-A3E0-94DA474C81E6}" type="presOf" srcId="{BD23E557-7C98-4DE1-8314-D7BD845DAFE9}" destId="{199D0DAA-F8E9-49A7-864C-8F57EB052505}" srcOrd="0" destOrd="0" presId="urn:microsoft.com/office/officeart/2005/8/layout/hierarchy3"/>
    <dgm:cxn modelId="{67CFD4EA-820E-4B37-88BB-80F44C21A2B6}" type="presOf" srcId="{8691F7BC-3BF2-4274-8C3C-961D302C3E80}" destId="{ABA4AD6F-2F38-4BDD-9216-4EDB340AA554}" srcOrd="0" destOrd="0" presId="urn:microsoft.com/office/officeart/2005/8/layout/hierarchy3"/>
    <dgm:cxn modelId="{3085D761-E9E6-4332-B227-62F6448DA572}" type="presOf" srcId="{01677119-4045-431C-B853-E26F7E884148}" destId="{725300A4-7A1C-40A2-A020-57CA6A1A3BF0}" srcOrd="0" destOrd="0" presId="urn:microsoft.com/office/officeart/2005/8/layout/hierarchy3"/>
    <dgm:cxn modelId="{A4292AEA-4F8D-4EF9-9BB3-4483A1BE7205}" type="presOf" srcId="{EF8DE587-9847-40DC-9A6D-C684684E3EAA}" destId="{0912B255-822D-42AD-8D51-EAD24CC90B92}" srcOrd="0" destOrd="0" presId="urn:microsoft.com/office/officeart/2005/8/layout/hierarchy3"/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60FD37F6-1EE7-4CCE-B3FA-879CE81C16D8}" type="presOf" srcId="{58DCE318-75B7-47FE-8525-3043B002245B}" destId="{9825A28B-C7C5-4204-94C3-E8D7000EEC4F}" srcOrd="0" destOrd="0" presId="urn:microsoft.com/office/officeart/2005/8/layout/hierarchy3"/>
    <dgm:cxn modelId="{7DE56062-536F-4CD2-AAB3-9FB204E41383}" type="presOf" srcId="{40CAD029-3C99-4E8D-98B4-2953D52807B2}" destId="{0ECFACD2-E546-4248-9C0E-3A50A1F0895C}" srcOrd="0" destOrd="0" presId="urn:microsoft.com/office/officeart/2005/8/layout/hierarchy3"/>
    <dgm:cxn modelId="{222B68D9-7CAC-464E-8D94-D9753CBF5378}" type="presOf" srcId="{EF4E6064-2222-4025-843B-774CAA10FB18}" destId="{0406E04E-E93F-457E-87F7-A76954C0A595}" srcOrd="0" destOrd="0" presId="urn:microsoft.com/office/officeart/2005/8/layout/hierarchy3"/>
    <dgm:cxn modelId="{B40FEC81-4FC9-43A1-A150-C983E12612FE}" type="presOf" srcId="{E2B7F8FC-10AD-4B06-B4C7-BEB6C56223E7}" destId="{885DB2E2-94C8-4BD6-A25B-A6DF9906D3CD}" srcOrd="0" destOrd="0" presId="urn:microsoft.com/office/officeart/2005/8/layout/hierarchy3"/>
    <dgm:cxn modelId="{708BCD83-45E3-454A-B04A-65A12F301515}" type="presParOf" srcId="{96FF3DE8-3675-4CB8-B07C-3DCAFF305E01}" destId="{9DD75A0C-E450-4BE0-810F-123BF65818C1}" srcOrd="0" destOrd="0" presId="urn:microsoft.com/office/officeart/2005/8/layout/hierarchy3"/>
    <dgm:cxn modelId="{8A49667B-B054-4AD5-9413-E3F072A87B68}" type="presParOf" srcId="{9DD75A0C-E450-4BE0-810F-123BF65818C1}" destId="{0A884521-68A1-4C12-8831-974241E448AA}" srcOrd="0" destOrd="0" presId="urn:microsoft.com/office/officeart/2005/8/layout/hierarchy3"/>
    <dgm:cxn modelId="{8F51F653-77A4-4852-B886-E9664572958C}" type="presParOf" srcId="{0A884521-68A1-4C12-8831-974241E448AA}" destId="{18B331A4-2A99-4364-B5B4-8854F2CECE91}" srcOrd="0" destOrd="0" presId="urn:microsoft.com/office/officeart/2005/8/layout/hierarchy3"/>
    <dgm:cxn modelId="{5E78EA4F-1939-4891-8AF4-A41B94D622E2}" type="presParOf" srcId="{0A884521-68A1-4C12-8831-974241E448AA}" destId="{01013C70-3796-4887-98D0-B93D667D085C}" srcOrd="1" destOrd="0" presId="urn:microsoft.com/office/officeart/2005/8/layout/hierarchy3"/>
    <dgm:cxn modelId="{12FCE930-69A4-4118-8FE6-D434469C668E}" type="presParOf" srcId="{9DD75A0C-E450-4BE0-810F-123BF65818C1}" destId="{7530FBDF-F41C-4729-BAE1-3909AC81C7F2}" srcOrd="1" destOrd="0" presId="urn:microsoft.com/office/officeart/2005/8/layout/hierarchy3"/>
    <dgm:cxn modelId="{2DE4866A-ABED-427C-87C6-168D2824D0A2}" type="presParOf" srcId="{7530FBDF-F41C-4729-BAE1-3909AC81C7F2}" destId="{0912B255-822D-42AD-8D51-EAD24CC90B92}" srcOrd="0" destOrd="0" presId="urn:microsoft.com/office/officeart/2005/8/layout/hierarchy3"/>
    <dgm:cxn modelId="{BC8C4099-CD9F-43AB-A5CA-34444B04C6D5}" type="presParOf" srcId="{7530FBDF-F41C-4729-BAE1-3909AC81C7F2}" destId="{30415E90-D52D-48D0-83BA-D69F81D22A24}" srcOrd="1" destOrd="0" presId="urn:microsoft.com/office/officeart/2005/8/layout/hierarchy3"/>
    <dgm:cxn modelId="{248429F8-E372-4391-96A7-DC4B6C56E8B1}" type="presParOf" srcId="{7530FBDF-F41C-4729-BAE1-3909AC81C7F2}" destId="{19D262A1-4F11-47A2-91BC-C1BB23103FA7}" srcOrd="2" destOrd="0" presId="urn:microsoft.com/office/officeart/2005/8/layout/hierarchy3"/>
    <dgm:cxn modelId="{8101900F-F1E6-4CCA-9B41-57674C7267E7}" type="presParOf" srcId="{7530FBDF-F41C-4729-BAE1-3909AC81C7F2}" destId="{9825A28B-C7C5-4204-94C3-E8D7000EEC4F}" srcOrd="3" destOrd="0" presId="urn:microsoft.com/office/officeart/2005/8/layout/hierarchy3"/>
    <dgm:cxn modelId="{197A7DCD-01A5-420B-A1CD-1F9A4E5DDA0F}" type="presParOf" srcId="{7530FBDF-F41C-4729-BAE1-3909AC81C7F2}" destId="{0ECFACD2-E546-4248-9C0E-3A50A1F0895C}" srcOrd="4" destOrd="0" presId="urn:microsoft.com/office/officeart/2005/8/layout/hierarchy3"/>
    <dgm:cxn modelId="{6BE24F96-AAA7-4176-B167-19A99A3B351A}" type="presParOf" srcId="{7530FBDF-F41C-4729-BAE1-3909AC81C7F2}" destId="{ABA4AD6F-2F38-4BDD-9216-4EDB340AA554}" srcOrd="5" destOrd="0" presId="urn:microsoft.com/office/officeart/2005/8/layout/hierarchy3"/>
    <dgm:cxn modelId="{4D1E217E-B0F3-4048-AEAE-D92B5CB5EA5C}" type="presParOf" srcId="{7530FBDF-F41C-4729-BAE1-3909AC81C7F2}" destId="{0406E04E-E93F-457E-87F7-A76954C0A595}" srcOrd="6" destOrd="0" presId="urn:microsoft.com/office/officeart/2005/8/layout/hierarchy3"/>
    <dgm:cxn modelId="{B55E6275-5BC6-4E26-9FD3-683C5B3F4916}" type="presParOf" srcId="{7530FBDF-F41C-4729-BAE1-3909AC81C7F2}" destId="{885DB2E2-94C8-4BD6-A25B-A6DF9906D3CD}" srcOrd="7" destOrd="0" presId="urn:microsoft.com/office/officeart/2005/8/layout/hierarchy3"/>
    <dgm:cxn modelId="{9FACC4A5-828A-4515-92C8-714B65568A93}" type="presParOf" srcId="{7530FBDF-F41C-4729-BAE1-3909AC81C7F2}" destId="{199D0DAA-F8E9-49A7-864C-8F57EB052505}" srcOrd="8" destOrd="0" presId="urn:microsoft.com/office/officeart/2005/8/layout/hierarchy3"/>
    <dgm:cxn modelId="{51D7338D-477E-485D-AB1C-F64F1B21B953}" type="presParOf" srcId="{7530FBDF-F41C-4729-BAE1-3909AC81C7F2}" destId="{725300A4-7A1C-40A2-A020-57CA6A1A3BF0}" srcOrd="9" destOrd="0" presId="urn:microsoft.com/office/officeart/2005/8/layout/hierarchy3"/>
    <dgm:cxn modelId="{346401B5-C2BF-4D45-ACD4-60ACDB688E77}" type="presParOf" srcId="{7530FBDF-F41C-4729-BAE1-3909AC81C7F2}" destId="{85BB03BB-9CE9-47E8-9947-C2B05A20157F}" srcOrd="10" destOrd="0" presId="urn:microsoft.com/office/officeart/2005/8/layout/hierarchy3"/>
    <dgm:cxn modelId="{C0DAB54F-A10D-40AC-AE3E-15BEF6B48123}" type="presParOf" srcId="{7530FBDF-F41C-4729-BAE1-3909AC81C7F2}" destId="{86EBD45B-2267-4CA8-B8C4-6B38ED4F728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331A4-2A99-4364-B5B4-8854F2CECE91}">
      <dsp:nvSpPr>
        <dsp:cNvPr id="0" name=""/>
        <dsp:cNvSpPr/>
      </dsp:nvSpPr>
      <dsp:spPr>
        <a:xfrm>
          <a:off x="1304342" y="28132"/>
          <a:ext cx="5375510" cy="5424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CCS Writing and Research</a:t>
          </a:r>
          <a:endParaRPr lang="en-US" sz="3200" kern="1200" dirty="0"/>
        </a:p>
      </dsp:txBody>
      <dsp:txXfrm>
        <a:off x="1320231" y="44021"/>
        <a:ext cx="5343732" cy="510702"/>
      </dsp:txXfrm>
    </dsp:sp>
    <dsp:sp modelId="{0912B255-822D-42AD-8D51-EAD24CC90B92}">
      <dsp:nvSpPr>
        <dsp:cNvPr id="0" name=""/>
        <dsp:cNvSpPr/>
      </dsp:nvSpPr>
      <dsp:spPr>
        <a:xfrm>
          <a:off x="1841893" y="570612"/>
          <a:ext cx="453106" cy="400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861"/>
              </a:lnTo>
              <a:lnTo>
                <a:pt x="453106" y="4008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15E90-D52D-48D0-83BA-D69F81D22A24}">
      <dsp:nvSpPr>
        <dsp:cNvPr id="0" name=""/>
        <dsp:cNvSpPr/>
      </dsp:nvSpPr>
      <dsp:spPr>
        <a:xfrm>
          <a:off x="2294999" y="685492"/>
          <a:ext cx="4816577" cy="571965"/>
        </a:xfrm>
        <a:prstGeom prst="roundRect">
          <a:avLst>
            <a:gd name="adj" fmla="val 10000"/>
          </a:avLst>
        </a:prstGeom>
        <a:solidFill>
          <a:srgbClr val="FFFF85">
            <a:alpha val="89804"/>
          </a:srgb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/>
            </a:rPr>
            <a:t>Successes and Challenges</a:t>
          </a:r>
          <a:endParaRPr lang="en-US" sz="2400" b="1" kern="1200" dirty="0">
            <a:effectLst/>
          </a:endParaRPr>
        </a:p>
      </dsp:txBody>
      <dsp:txXfrm>
        <a:off x="2311751" y="702244"/>
        <a:ext cx="4783073" cy="538461"/>
      </dsp:txXfrm>
    </dsp:sp>
    <dsp:sp modelId="{19D262A1-4F11-47A2-91BC-C1BB23103FA7}">
      <dsp:nvSpPr>
        <dsp:cNvPr id="0" name=""/>
        <dsp:cNvSpPr/>
      </dsp:nvSpPr>
      <dsp:spPr>
        <a:xfrm>
          <a:off x="1841893" y="570612"/>
          <a:ext cx="462129" cy="109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918"/>
              </a:lnTo>
              <a:lnTo>
                <a:pt x="462129" y="109491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5A28B-C7C5-4204-94C3-E8D7000EEC4F}">
      <dsp:nvSpPr>
        <dsp:cNvPr id="0" name=""/>
        <dsp:cNvSpPr/>
      </dsp:nvSpPr>
      <dsp:spPr>
        <a:xfrm>
          <a:off x="2304023" y="1379548"/>
          <a:ext cx="4834624" cy="571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95144"/>
              <a:satOff val="8"/>
              <a:lumOff val="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Close Look at the Writing Standards</a:t>
          </a:r>
          <a:endParaRPr lang="en-US" sz="2400" b="0" kern="1200" dirty="0"/>
        </a:p>
      </dsp:txBody>
      <dsp:txXfrm>
        <a:off x="2320775" y="1396300"/>
        <a:ext cx="4801120" cy="538461"/>
      </dsp:txXfrm>
    </dsp:sp>
    <dsp:sp modelId="{0ECFACD2-E546-4248-9C0E-3A50A1F0895C}">
      <dsp:nvSpPr>
        <dsp:cNvPr id="0" name=""/>
        <dsp:cNvSpPr/>
      </dsp:nvSpPr>
      <dsp:spPr>
        <a:xfrm>
          <a:off x="1841893" y="570612"/>
          <a:ext cx="435059" cy="1910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0194"/>
              </a:lnTo>
              <a:lnTo>
                <a:pt x="435059" y="191019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4AD6F-2F38-4BDD-9216-4EDB340AA554}">
      <dsp:nvSpPr>
        <dsp:cNvPr id="0" name=""/>
        <dsp:cNvSpPr/>
      </dsp:nvSpPr>
      <dsp:spPr>
        <a:xfrm>
          <a:off x="2276953" y="2115404"/>
          <a:ext cx="4863533" cy="7308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990288"/>
              <a:satOff val="16"/>
              <a:lumOff val="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Writing Grounded in Evidence</a:t>
          </a:r>
          <a:br>
            <a:rPr lang="en-US" sz="2400" b="0" kern="1200" dirty="0" smtClean="0"/>
          </a:br>
          <a:r>
            <a:rPr lang="en-US" sz="2400" b="0" kern="1200" dirty="0" smtClean="0"/>
            <a:t>from Text</a:t>
          </a:r>
          <a:endParaRPr lang="en-US" sz="2400" b="0" kern="1200" dirty="0"/>
        </a:p>
      </dsp:txBody>
      <dsp:txXfrm>
        <a:off x="2298358" y="2136809"/>
        <a:ext cx="4820723" cy="687995"/>
      </dsp:txXfrm>
    </dsp:sp>
    <dsp:sp modelId="{0406E04E-E93F-457E-87F7-A76954C0A595}">
      <dsp:nvSpPr>
        <dsp:cNvPr id="0" name=""/>
        <dsp:cNvSpPr/>
      </dsp:nvSpPr>
      <dsp:spPr>
        <a:xfrm>
          <a:off x="1841893" y="570612"/>
          <a:ext cx="453106" cy="2704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4571"/>
              </a:lnTo>
              <a:lnTo>
                <a:pt x="453106" y="270457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DB2E2-94C8-4BD6-A25B-A6DF9906D3CD}">
      <dsp:nvSpPr>
        <dsp:cNvPr id="0" name=""/>
        <dsp:cNvSpPr/>
      </dsp:nvSpPr>
      <dsp:spPr>
        <a:xfrm>
          <a:off x="2294999" y="2989201"/>
          <a:ext cx="4863542" cy="571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2985433"/>
              <a:satOff val="25"/>
              <a:lumOff val="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Research in CCS ELA &amp; Literacy</a:t>
          </a:r>
        </a:p>
      </dsp:txBody>
      <dsp:txXfrm>
        <a:off x="2311751" y="3005953"/>
        <a:ext cx="4830038" cy="538461"/>
      </dsp:txXfrm>
    </dsp:sp>
    <dsp:sp modelId="{199D0DAA-F8E9-49A7-864C-8F57EB052505}">
      <dsp:nvSpPr>
        <dsp:cNvPr id="0" name=""/>
        <dsp:cNvSpPr/>
      </dsp:nvSpPr>
      <dsp:spPr>
        <a:xfrm>
          <a:off x="1841893" y="570612"/>
          <a:ext cx="453106" cy="3419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9527"/>
              </a:lnTo>
              <a:lnTo>
                <a:pt x="453106" y="341952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300A4-7A1C-40A2-A020-57CA6A1A3BF0}">
      <dsp:nvSpPr>
        <dsp:cNvPr id="0" name=""/>
        <dsp:cNvSpPr/>
      </dsp:nvSpPr>
      <dsp:spPr>
        <a:xfrm>
          <a:off x="2294999" y="3704157"/>
          <a:ext cx="4867102" cy="571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980577"/>
              <a:satOff val="33"/>
              <a:lumOff val="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Supporting Students in Writing</a:t>
          </a:r>
          <a:endParaRPr lang="en-US" sz="2400" b="0" kern="1200" dirty="0"/>
        </a:p>
      </dsp:txBody>
      <dsp:txXfrm>
        <a:off x="2311751" y="3720909"/>
        <a:ext cx="4833598" cy="538461"/>
      </dsp:txXfrm>
    </dsp:sp>
    <dsp:sp modelId="{85BB03BB-9CE9-47E8-9947-C2B05A20157F}">
      <dsp:nvSpPr>
        <dsp:cNvPr id="0" name=""/>
        <dsp:cNvSpPr/>
      </dsp:nvSpPr>
      <dsp:spPr>
        <a:xfrm>
          <a:off x="1841893" y="570612"/>
          <a:ext cx="453106" cy="4134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4483"/>
              </a:lnTo>
              <a:lnTo>
                <a:pt x="453106" y="413448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D45B-2267-4CA8-B8C4-6B38ED4F7284}">
      <dsp:nvSpPr>
        <dsp:cNvPr id="0" name=""/>
        <dsp:cNvSpPr/>
      </dsp:nvSpPr>
      <dsp:spPr>
        <a:xfrm>
          <a:off x="2294999" y="4419114"/>
          <a:ext cx="4736895" cy="5719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4975721"/>
              <a:satOff val="41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/>
            <a:t>Routine and Daily Writing</a:t>
          </a:r>
          <a:endParaRPr lang="en-US" sz="2400" b="0" kern="1200" dirty="0"/>
        </a:p>
      </dsp:txBody>
      <dsp:txXfrm>
        <a:off x="2311751" y="4435866"/>
        <a:ext cx="4703391" cy="538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9DAA4107-EF30-49A8-8290-C118E51199DE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EBFCDA87-F9E5-4062-9015-B6855F9D2074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first thing we will do today is take a few minutes to share some of the discussions, plans, or activities that happened in your school or district between Modules 1 and 2.</a:t>
            </a:r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7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15 minutes</a:t>
            </a:r>
            <a:r>
              <a:rPr lang="en-US" baseline="0" dirty="0" smtClean="0"/>
              <a:t> </a:t>
            </a:r>
            <a:r>
              <a:rPr lang="en-US" dirty="0" smtClean="0"/>
              <a:t>total</a:t>
            </a:r>
            <a:r>
              <a:rPr lang="en-US" baseline="0" dirty="0" smtClean="0"/>
              <a:t> including, directions.</a:t>
            </a: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7BE3B105-BEAE-4170-BB65-C1C973462C25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55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Part 1, including</a:t>
            </a:r>
            <a:r>
              <a:rPr lang="en-US" baseline="0" dirty="0" smtClean="0"/>
              <a:t> this activity, should take no more than 15 minutes. </a:t>
            </a:r>
            <a:r>
              <a:rPr lang="en-US" dirty="0" smtClean="0"/>
              <a:t>This slide gives </a:t>
            </a:r>
            <a:r>
              <a:rPr lang="en-US" baseline="0" dirty="0" smtClean="0"/>
              <a:t>directions for Activity 1. It is meant to be an informal “standing up” activity in which folks introduce themselves to others .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5BBC377-7D3D-45C2-BE81-88BC98E79DC8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5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18006" y="6071616"/>
            <a:ext cx="31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Activity 1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630622" y="4299507"/>
            <a:ext cx="8146240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62941294"/>
              </p:ext>
            </p:extLst>
          </p:nvPr>
        </p:nvGraphicFramePr>
        <p:xfrm>
          <a:off x="381000" y="838200"/>
          <a:ext cx="8382000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67312"/>
            <a:ext cx="7886700" cy="553998"/>
          </a:xfrm>
        </p:spPr>
        <p:txBody>
          <a:bodyPr/>
          <a:lstStyle/>
          <a:p>
            <a:r>
              <a:rPr lang="en-US" sz="4000" dirty="0" smtClean="0"/>
              <a:t>Part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151084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</a:rPr>
              <a:t>Sharing </a:t>
            </a:r>
            <a:r>
              <a:rPr lang="en-US" sz="3200" dirty="0" smtClean="0">
                <a:solidFill>
                  <a:schemeClr val="tx1"/>
                </a:solidFill>
              </a:rPr>
              <a:t>Our Successes </a:t>
            </a:r>
            <a:r>
              <a:rPr lang="en-US" sz="3200" dirty="0">
                <a:solidFill>
                  <a:schemeClr val="tx1"/>
                </a:solidFill>
              </a:rPr>
              <a:t>and Challenges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058" y="4881845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14905" y="4863547"/>
            <a:ext cx="1135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65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047750" y="28575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1: Sharing about Modules 1 and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7849"/>
              </p:ext>
            </p:extLst>
          </p:nvPr>
        </p:nvGraphicFramePr>
        <p:xfrm>
          <a:off x="906482" y="1648728"/>
          <a:ext cx="7200040" cy="3536314"/>
        </p:xfrm>
        <a:graphic>
          <a:graphicData uri="http://schemas.openxmlformats.org/drawingml/2006/table">
            <a:tbl>
              <a:tblPr firstRow="1">
                <a:effectLst/>
                <a:tableStyleId>{F5AB1C69-6EDB-4FF4-983F-18BD219EF322}</a:tableStyleId>
              </a:tblPr>
              <a:tblGrid>
                <a:gridCol w="7200040"/>
              </a:tblGrid>
              <a:tr h="54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Activity 1: </a:t>
                      </a:r>
                      <a:r>
                        <a:rPr lang="en-US" sz="2400" dirty="0" smtClean="0"/>
                        <a:t>Sharing about Modules 1 and 2</a:t>
                      </a:r>
                      <a:r>
                        <a:rPr lang="en-US" sz="2400" baseline="0" dirty="0" smtClean="0"/>
                        <a:t> (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of a Kind)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299473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Find three other coaches who have the same number card as you, to make 4 of a Kind.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Introduce yourselves to each other.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Have a brief discussion in which you reflect on any planning, discussion, or activities you did in your district, relative to Modules 1 or 2.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9" name="Picture 6" descr="discussion 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0209" y="4912968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Picture1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7900" y="4754254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098747" y="4774056"/>
            <a:ext cx="1135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17934</TotalTime>
  <Words>247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1</vt:lpstr>
      <vt:lpstr>Activity 1: Sharing about Modules 1 and 2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1170</cp:revision>
  <cp:lastPrinted>2014-03-02T01:07:44Z</cp:lastPrinted>
  <dcterms:created xsi:type="dcterms:W3CDTF">2014-01-18T18:47:42Z</dcterms:created>
  <dcterms:modified xsi:type="dcterms:W3CDTF">2014-08-07T20:11:05Z</dcterms:modified>
</cp:coreProperties>
</file>