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83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8"/>
  </p:notesMasterIdLst>
  <p:handoutMasterIdLst>
    <p:handoutMasterId r:id="rId9"/>
  </p:handoutMasterIdLst>
  <p:sldIdLst>
    <p:sldId id="370" r:id="rId4"/>
    <p:sldId id="557" r:id="rId5"/>
    <p:sldId id="604" r:id="rId6"/>
    <p:sldId id="506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2" clrIdx="3">
    <p:extLst/>
  </p:cmAuthor>
  <p:cmAuthor id="4" name="W2K" initials="W" lastIdx="28" clrIdx="4"/>
  <p:cmAuthor id="5" name="Michelle Wade" initials="MW" lastIdx="14" clrIdx="5"/>
  <p:cmAuthor id="6" name="Berlin, Debra" initials="BD" lastIdx="1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85"/>
    <a:srgbClr val="FFC000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59" autoAdjust="0"/>
    <p:restoredTop sz="95324" autoAdjust="0"/>
  </p:normalViewPr>
  <p:slideViewPr>
    <p:cSldViewPr snapToGrid="0">
      <p:cViewPr varScale="1">
        <p:scale>
          <a:sx n="84" d="100"/>
          <a:sy n="84" d="100"/>
        </p:scale>
        <p:origin x="10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188"/>
    </p:cViewPr>
  </p:sorterViewPr>
  <p:notesViewPr>
    <p:cSldViewPr snapToGrid="0">
      <p:cViewPr varScale="1">
        <p:scale>
          <a:sx n="87" d="100"/>
          <a:sy n="87" d="100"/>
        </p:scale>
        <p:origin x="3798" y="9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9DAA4107-EF30-49A8-8290-C118E51199DE}" type="datetimeFigureOut">
              <a:rPr lang="en-US" smtClean="0"/>
              <a:pPr/>
              <a:t>8/7/2014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EBFCDA87-F9E5-4062-9015-B6855F9D2074}" type="datetimeFigureOut">
              <a:rPr lang="en-US" smtClean="0"/>
              <a:pPr/>
              <a:t>8/7/2014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(Allow 20 minutes for this activity; adjust time as needed.)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FD29FCF-DF6A-4712-8946-92255E8E30AB}" type="datetimeFigureOut">
              <a:rPr lang="en-US" smtClean="0">
                <a:latin typeface="Arial" pitchFamily="34" charset="0"/>
              </a:rPr>
              <a:pPr/>
              <a:t>8/7/2014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705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purpose of this slide is to provide links to resources described </a:t>
            </a:r>
            <a:r>
              <a:rPr lang="en-US" smtClean="0"/>
              <a:t>earlier. </a:t>
            </a:r>
            <a:r>
              <a:rPr lang="en-US" dirty="0" smtClean="0"/>
              <a:t>It is intended for those who will access the module online.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103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692150"/>
            <a:ext cx="4614863" cy="34623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94461" y="4384439"/>
            <a:ext cx="5555690" cy="4153678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dirty="0" smtClean="0">
                <a:solidFill>
                  <a:schemeClr val="dk1"/>
                </a:solidFill>
              </a:rPr>
              <a:t>Same as previous slide</a:t>
            </a:r>
            <a:endParaRPr lang="en-US" dirty="0" smtClean="0"/>
          </a:p>
        </p:txBody>
      </p:sp>
      <p:sp>
        <p:nvSpPr>
          <p:cNvPr id="179204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79205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1DEC70F-0B06-4F15-97D7-7C3330F977D8}" type="datetimeFigureOut">
              <a:rPr lang="en-US" smtClean="0"/>
              <a:pPr>
                <a:defRPr/>
              </a:pPr>
              <a:t>8/7/2014</a:t>
            </a:fld>
            <a:endParaRPr lang="en-US" dirty="0" smtClean="0"/>
          </a:p>
        </p:txBody>
      </p:sp>
      <p:sp>
        <p:nvSpPr>
          <p:cNvPr id="179206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79207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9C40702-F907-4A3B-88DF-707BC77AFCAE}" type="slidenum">
              <a:rPr lang="en-US" smtClean="0"/>
              <a:pPr>
                <a:defRPr/>
              </a:pPr>
              <a:t>86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84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118006" y="6071616"/>
            <a:ext cx="318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</a:rPr>
              <a:t>Activity 11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voicethread4education.wikispaces.com/" TargetMode="External"/><Relationship Id="rId3" Type="http://schemas.openxmlformats.org/officeDocument/2006/relationships/hyperlink" Target="http://edu.glogster.com/" TargetMode="External"/><Relationship Id="rId7" Type="http://schemas.openxmlformats.org/officeDocument/2006/relationships/hyperlink" Target="http://ed.voicethread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ridge.edu.au/verve/_resources/GoogleEarthHowToVFT.pdf" TargetMode="External"/><Relationship Id="rId5" Type="http://schemas.openxmlformats.org/officeDocument/2006/relationships/hyperlink" Target="http://www.google.com/earth" TargetMode="External"/><Relationship Id="rId4" Type="http://schemas.openxmlformats.org/officeDocument/2006/relationships/hyperlink" Target="http://www.scoop.it/t/glogster-edu-inspiration" TargetMode="External"/><Relationship Id="rId9" Type="http://schemas.openxmlformats.org/officeDocument/2006/relationships/hyperlink" Target="http://www.wikispaces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chievethecore.org/page/507/in-common-effective-writing-for-all-students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ctcorestandards.org/?page_id=869" TargetMode="External"/><Relationship Id="rId5" Type="http://schemas.openxmlformats.org/officeDocument/2006/relationships/hyperlink" Target="http://www.ldc.org/" TargetMode="External"/><Relationship Id="rId4" Type="http://schemas.openxmlformats.org/officeDocument/2006/relationships/hyperlink" Target="http://achievethecore.org/page/751/bap-project-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630622" y="4299507"/>
            <a:ext cx="8146240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3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Writing and Research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ctrTitle"/>
          </p:nvPr>
        </p:nvSpPr>
        <p:spPr>
          <a:xfrm>
            <a:off x="1096799" y="303486"/>
            <a:ext cx="7681913" cy="107468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Activity 11: Action Planning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851994" y="6191250"/>
            <a:ext cx="1279525" cy="365125"/>
          </a:xfrm>
        </p:spPr>
        <p:txBody>
          <a:bodyPr/>
          <a:lstStyle/>
          <a:p>
            <a:pPr algn="ctr"/>
            <a:fld id="{EE3D4692-A625-460F-A072-DE10EEAA5719}" type="slidenum">
              <a:rPr lang="en-US" smtClean="0"/>
              <a:pPr algn="ctr"/>
              <a:t>84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0" y="6072188"/>
            <a:ext cx="2203450" cy="484187"/>
          </a:xfr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035985"/>
              </p:ext>
            </p:extLst>
          </p:nvPr>
        </p:nvGraphicFramePr>
        <p:xfrm>
          <a:off x="719962" y="1576551"/>
          <a:ext cx="7791447" cy="32510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791447"/>
              </a:tblGrid>
              <a:tr h="490285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Activity 11: Make an Action Plan</a:t>
                      </a:r>
                      <a:endParaRPr lang="en-US" sz="2400" b="0" dirty="0"/>
                    </a:p>
                  </a:txBody>
                  <a:tcPr anchor="ctr"/>
                </a:tc>
              </a:tr>
              <a:tr h="2760814">
                <a:tc>
                  <a:txBody>
                    <a:bodyPr/>
                    <a:lstStyle/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/>
                        <a:t>Work with your school team (or with a job-alike partner from another school) to review your Reflection notes.</a:t>
                      </a:r>
                    </a:p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 Develop a strategy for sharing Module 3’s key messages and resources (e.g., presentation, videos, resource links, and aligned instructional practices) with colleagues back at</a:t>
                      </a:r>
                      <a:r>
                        <a:rPr lang="en-US" sz="2400" kern="1200" baseline="0" dirty="0" smtClean="0">
                          <a:effectLst/>
                        </a:rPr>
                        <a:t> your</a:t>
                      </a:r>
                      <a:r>
                        <a:rPr lang="en-US" sz="2400" kern="1200" dirty="0" smtClean="0">
                          <a:effectLst/>
                        </a:rPr>
                        <a:t> schools.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6" name="Picture 5" descr="Picture10.png"/>
          <p:cNvPicPr preferRelativeResize="0"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9679" y="4619053"/>
            <a:ext cx="950976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067550" y="4667250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61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078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Sites for Educational Technology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112520"/>
            <a:ext cx="8382000" cy="4727448"/>
          </a:xfrm>
        </p:spPr>
        <p:txBody>
          <a:bodyPr/>
          <a:lstStyle/>
          <a:p>
            <a:r>
              <a:rPr lang="en-US" sz="2400" dirty="0" err="1" smtClean="0"/>
              <a:t>Glogster</a:t>
            </a:r>
            <a:r>
              <a:rPr lang="en-US" sz="2400" dirty="0" smtClean="0"/>
              <a:t>: </a:t>
            </a:r>
          </a:p>
          <a:p>
            <a:pPr lvl="1"/>
            <a:r>
              <a:rPr lang="en-US" sz="2400" dirty="0" smtClean="0">
                <a:hlinkClick r:id="rId3"/>
              </a:rPr>
              <a:t>http://edu.glogster.com</a:t>
            </a:r>
            <a:endParaRPr lang="en-US" sz="2400" dirty="0" smtClean="0"/>
          </a:p>
          <a:p>
            <a:pPr lvl="1"/>
            <a:r>
              <a:rPr lang="en-US" sz="2400" dirty="0" smtClean="0">
                <a:hlinkClick r:id="rId4"/>
              </a:rPr>
              <a:t>www.scoop.it/t/glogster-edu-inspiration</a:t>
            </a:r>
            <a:endParaRPr lang="en-US" sz="2400" dirty="0" smtClean="0"/>
          </a:p>
          <a:p>
            <a:r>
              <a:rPr lang="en-US" sz="2400" dirty="0" smtClean="0"/>
              <a:t>Google Earth: </a:t>
            </a:r>
          </a:p>
          <a:p>
            <a:pPr lvl="1"/>
            <a:r>
              <a:rPr lang="en-US" sz="2400" dirty="0" smtClean="0">
                <a:hlinkClick r:id="rId5"/>
              </a:rPr>
              <a:t>www.google.com/earth</a:t>
            </a:r>
            <a:endParaRPr lang="en-US" sz="2400" dirty="0" smtClean="0"/>
          </a:p>
          <a:p>
            <a:pPr lvl="1"/>
            <a:r>
              <a:rPr lang="en-US" sz="2400" dirty="0" smtClean="0">
                <a:hlinkClick r:id="rId6"/>
              </a:rPr>
              <a:t>www.bridge.edu.au/verve/_resources/GoogleEarthHowToVFT.pdf</a:t>
            </a:r>
            <a:endParaRPr lang="en-US" sz="2400" dirty="0" smtClean="0"/>
          </a:p>
          <a:p>
            <a:r>
              <a:rPr lang="en-US" sz="2400" dirty="0" err="1" smtClean="0"/>
              <a:t>VoiceThread</a:t>
            </a:r>
            <a:r>
              <a:rPr lang="en-US" sz="2400" dirty="0" smtClean="0"/>
              <a:t>: </a:t>
            </a:r>
          </a:p>
          <a:p>
            <a:pPr lvl="1"/>
            <a:r>
              <a:rPr lang="en-US" sz="2400" dirty="0" smtClean="0">
                <a:hlinkClick r:id="rId7"/>
              </a:rPr>
              <a:t>http://ed.voicethread.com</a:t>
            </a:r>
            <a:endParaRPr lang="en-US" sz="2400" dirty="0" smtClean="0"/>
          </a:p>
          <a:p>
            <a:pPr lvl="1"/>
            <a:r>
              <a:rPr lang="en-US" sz="2400" dirty="0" smtClean="0">
                <a:hlinkClick r:id="rId8"/>
              </a:rPr>
              <a:t>http://voicethread4education.wikispaces.com</a:t>
            </a:r>
            <a:endParaRPr lang="en-US" sz="2400" dirty="0" smtClean="0"/>
          </a:p>
          <a:p>
            <a:r>
              <a:rPr lang="en-US" sz="2400" dirty="0" err="1" smtClean="0"/>
              <a:t>Wikispaces</a:t>
            </a:r>
            <a:r>
              <a:rPr lang="en-US" sz="2400" dirty="0" smtClean="0"/>
              <a:t> Classroom</a:t>
            </a:r>
          </a:p>
          <a:p>
            <a:pPr lvl="1"/>
            <a:r>
              <a:rPr lang="en-US" sz="2400" dirty="0">
                <a:hlinkClick r:id="rId9"/>
              </a:rPr>
              <a:t>http://www.wikispaces.com</a:t>
            </a:r>
            <a:r>
              <a:rPr lang="en-US" sz="2400" dirty="0" smtClean="0">
                <a:hlinkClick r:id="rId9"/>
              </a:rPr>
              <a:t>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85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3030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2"/>
          <p:cNvSpPr>
            <a:spLocks noGrp="1"/>
          </p:cNvSpPr>
          <p:nvPr>
            <p:ph type="title"/>
          </p:nvPr>
        </p:nvSpPr>
        <p:spPr>
          <a:xfrm>
            <a:off x="238739" y="100780"/>
            <a:ext cx="81534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900" dirty="0" smtClean="0">
                <a:solidFill>
                  <a:schemeClr val="tx1"/>
                </a:solidFill>
              </a:rPr>
              <a:t>             </a:t>
            </a:r>
            <a:r>
              <a:rPr sz="4900" dirty="0" smtClean="0">
                <a:solidFill>
                  <a:schemeClr val="tx1"/>
                </a:solidFill>
              </a:rPr>
              <a:t> </a:t>
            </a:r>
            <a:r>
              <a:rPr dirty="0" smtClean="0"/>
              <a:t/>
            </a:r>
            <a:br>
              <a:rPr dirty="0" smtClean="0"/>
            </a:br>
            <a:endParaRPr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11613" y="6248197"/>
            <a:ext cx="56105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12F230-765B-4702-9E56-3CF5BBF7A6D8}" type="slidenum">
              <a:rPr lang="en-US" smtClean="0"/>
              <a:pPr>
                <a:defRPr/>
              </a:pPr>
              <a:t>86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164165"/>
              </p:ext>
            </p:extLst>
          </p:nvPr>
        </p:nvGraphicFramePr>
        <p:xfrm>
          <a:off x="276092" y="1959515"/>
          <a:ext cx="8584129" cy="322809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11116"/>
                <a:gridCol w="4273013"/>
              </a:tblGrid>
              <a:tr h="1203655"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In Common</a:t>
                      </a:r>
                      <a:endParaRPr lang="en-US" sz="2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buNone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Achievethecore.org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hlinkClick r:id="rId4"/>
                        </a:rPr>
                        <a:t>Basal Alignment Project</a:t>
                      </a:r>
                      <a:endParaRPr lang="en-US" sz="2800" b="0" dirty="0" smtClean="0"/>
                    </a:p>
                    <a:p>
                      <a:pPr marL="0" indent="0">
                        <a:buNone/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Achievethecore.org</a:t>
                      </a:r>
                    </a:p>
                    <a:p>
                      <a:endParaRPr lang="en-US" sz="2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5649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Literacy</a:t>
                      </a: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Design Collaborative</a:t>
                      </a:r>
                      <a:endParaRPr lang="en-US" sz="2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LDC.org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Resources for Teachers on   </a:t>
                      </a:r>
                    </a:p>
                    <a:p>
                      <a:pPr marL="228600" indent="-228600"/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CT Core Standards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6092" y="6125600"/>
            <a:ext cx="2200847" cy="48772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912716"/>
              </p:ext>
            </p:extLst>
          </p:nvPr>
        </p:nvGraphicFramePr>
        <p:xfrm>
          <a:off x="276092" y="1167580"/>
          <a:ext cx="8599894" cy="787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99894"/>
              </a:tblGrid>
              <a:tr h="7874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Resources for Writing</a:t>
                      </a:r>
                      <a:endParaRPr lang="en-US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9767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17955</TotalTime>
  <Words>204</Words>
  <Application>Microsoft Office PowerPoint</Application>
  <PresentationFormat>On-screen Show (4:3)</PresentationFormat>
  <Paragraphs>49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11: Action Planning </vt:lpstr>
      <vt:lpstr>Sites for Educational Technology  </vt:lpstr>
      <vt:lpstr>               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1183</cp:revision>
  <cp:lastPrinted>2014-03-02T01:07:44Z</cp:lastPrinted>
  <dcterms:created xsi:type="dcterms:W3CDTF">2014-01-18T18:47:42Z</dcterms:created>
  <dcterms:modified xsi:type="dcterms:W3CDTF">2014-08-07T21:19:03Z</dcterms:modified>
</cp:coreProperties>
</file>