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69" showSpecialPlsOnTitleSld="0" saveSubsetFonts="1" bookmarkIdSeed="2">
  <p:sldMasterIdLst>
    <p:sldMasterId id="2147483687" r:id="rId1"/>
    <p:sldMasterId id="2147483711" r:id="rId2"/>
    <p:sldMasterId id="2147483723" r:id="rId3"/>
  </p:sldMasterIdLst>
  <p:notesMasterIdLst>
    <p:notesMasterId r:id="rId15"/>
  </p:notesMasterIdLst>
  <p:handoutMasterIdLst>
    <p:handoutMasterId r:id="rId16"/>
  </p:handoutMasterIdLst>
  <p:sldIdLst>
    <p:sldId id="370" r:id="rId4"/>
    <p:sldId id="648" r:id="rId5"/>
    <p:sldId id="670" r:id="rId6"/>
    <p:sldId id="689" r:id="rId7"/>
    <p:sldId id="666" r:id="rId8"/>
    <p:sldId id="667" r:id="rId9"/>
    <p:sldId id="668" r:id="rId10"/>
    <p:sldId id="705" r:id="rId11"/>
    <p:sldId id="672" r:id="rId12"/>
    <p:sldId id="706" r:id="rId13"/>
    <p:sldId id="717" r:id="rId1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2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97D"/>
    <a:srgbClr val="FFFF85"/>
    <a:srgbClr val="FFC000"/>
    <a:srgbClr val="DF8045"/>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61" autoAdjust="0"/>
    <p:restoredTop sz="94118" autoAdjust="0"/>
  </p:normalViewPr>
  <p:slideViewPr>
    <p:cSldViewPr snapToGrid="0">
      <p:cViewPr varScale="1">
        <p:scale>
          <a:sx n="83" d="100"/>
          <a:sy n="83" d="100"/>
        </p:scale>
        <p:origin x="1080" y="96"/>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varScale="1">
      <p:scale>
        <a:sx n="1" d="1"/>
        <a:sy n="1" d="1"/>
      </p:scale>
      <p:origin x="0" y="-16746"/>
    </p:cViewPr>
  </p:sorterViewPr>
  <p:notesViewPr>
    <p:cSldViewPr snapToGrid="0">
      <p:cViewPr varScale="1">
        <p:scale>
          <a:sx n="49" d="100"/>
          <a:sy n="49" d="100"/>
        </p:scale>
        <p:origin x="-1860" y="-102"/>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 Writing and Research</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dgm:t>
        <a:bodyPr/>
        <a:lstStyle/>
        <a:p>
          <a:pPr algn="ctr"/>
          <a:r>
            <a:rPr lang="en-US" sz="2400" b="0" dirty="0" smtClean="0"/>
            <a:t>Close Look at the Writing Standards</a:t>
          </a:r>
          <a:endParaRPr lang="en-US" sz="2400" b="0" dirty="0"/>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Inquiry and Research in CCS ELA &amp; Literacy</a:t>
          </a:r>
          <a:endParaRPr lang="en-US" sz="2400" b="0"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400" b="0" dirty="0" smtClean="0"/>
            <a:t>Creating Claims and Writing Grounded in Evidence from Text</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a:solidFill>
          <a:srgbClr val="FFFF85">
            <a:alpha val="90000"/>
          </a:srgbClr>
        </a:solidFill>
      </dgm:spPr>
      <dgm:t>
        <a:bodyPr/>
        <a:lstStyle/>
        <a:p>
          <a:pPr algn="ctr"/>
          <a:r>
            <a:rPr lang="en-US" sz="2400" b="0" dirty="0" smtClean="0"/>
            <a:t>Routine and Daily Writing</a:t>
          </a:r>
          <a:endParaRPr lang="en-US" sz="2400" b="0"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D8771175-9235-4964-9D27-84A6F0079BDC}">
      <dgm:prSet phldrT="[Text]" custT="1"/>
      <dgm:spPr/>
      <dgm:t>
        <a:bodyPr/>
        <a:lstStyle/>
        <a:p>
          <a:pPr algn="ctr"/>
          <a:r>
            <a:rPr lang="en-US" sz="2400" b="0" dirty="0" smtClean="0"/>
            <a:t>Supporting Students in Writing</a:t>
          </a:r>
          <a:endParaRPr lang="en-US" sz="2400" b="0" dirty="0"/>
        </a:p>
      </dgm:t>
    </dgm:pt>
    <dgm:pt modelId="{951D879D-BE7E-430E-B000-5597C8FEFDD3}" type="parTrans" cxnId="{508F2139-C2CF-4AC3-B2BC-FA450F760EC6}">
      <dgm:prSet/>
      <dgm:spPr/>
      <dgm:t>
        <a:bodyPr/>
        <a:lstStyle/>
        <a:p>
          <a:endParaRPr lang="en-US"/>
        </a:p>
      </dgm:t>
    </dgm:pt>
    <dgm:pt modelId="{7B97B778-C6CC-488B-ABE1-7DE32D92CC62}" type="sibTrans" cxnId="{508F2139-C2CF-4AC3-B2BC-FA450F760EC6}">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31450" custScaleY="144958" custLinFactNeighborX="3371" custLinFactNeighborY="3596">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31451" custScaleY="126562">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6"/>
      <dgm:spPr/>
      <dgm:t>
        <a:bodyPr/>
        <a:lstStyle/>
        <a:p>
          <a:endParaRPr lang="en-US"/>
        </a:p>
      </dgm:t>
    </dgm:pt>
    <dgm:pt modelId="{725300A4-7A1C-40A2-A020-57CA6A1A3BF0}" type="pres">
      <dgm:prSet presAssocID="{01677119-4045-431C-B853-E26F7E884148}" presName="childText" presStyleLbl="bgAcc1" presStyleIdx="4" presStyleCnt="6" custScaleX="531840">
        <dgm:presLayoutVars>
          <dgm:bulletEnabled val="1"/>
        </dgm:presLayoutVars>
      </dgm:prSet>
      <dgm:spPr/>
      <dgm:t>
        <a:bodyPr/>
        <a:lstStyle/>
        <a:p>
          <a:endParaRPr lang="en-US"/>
        </a:p>
      </dgm:t>
    </dgm:pt>
    <dgm:pt modelId="{85BB03BB-9CE9-47E8-9947-C2B05A20157F}" type="pres">
      <dgm:prSet presAssocID="{951D879D-BE7E-430E-B000-5597C8FEFDD3}" presName="Name13" presStyleLbl="parChTrans1D2" presStyleIdx="5" presStyleCnt="6"/>
      <dgm:spPr/>
      <dgm:t>
        <a:bodyPr/>
        <a:lstStyle/>
        <a:p>
          <a:endParaRPr lang="en-US"/>
        </a:p>
      </dgm:t>
    </dgm:pt>
    <dgm:pt modelId="{86EBD45B-2267-4CA8-B8C4-6B38ED4F7284}" type="pres">
      <dgm:prSet presAssocID="{D8771175-9235-4964-9D27-84A6F0079BDC}" presName="childText" presStyleLbl="bgAcc1" presStyleIdx="5" presStyleCnt="6" custScaleX="537549">
        <dgm:presLayoutVars>
          <dgm:bulletEnabled val="1"/>
        </dgm:presLayoutVars>
      </dgm:prSet>
      <dgm:spPr/>
      <dgm:t>
        <a:bodyPr/>
        <a:lstStyle/>
        <a:p>
          <a:endParaRPr lang="en-US"/>
        </a:p>
      </dgm:t>
    </dgm:pt>
  </dgm:ptLst>
  <dgm:cxnLst>
    <dgm:cxn modelId="{0E769B33-2ED5-431D-A3F8-7349269DBD2D}" type="presOf" srcId="{C49DE7C9-3CCD-4A68-9AF1-4959318AB8CE}" destId="{18B331A4-2A99-4364-B5B4-8854F2CECE91}" srcOrd="0" destOrd="0" presId="urn:microsoft.com/office/officeart/2005/8/layout/hierarchy3"/>
    <dgm:cxn modelId="{77ADAD7A-10F1-46B0-B054-B4C3384CB0B7}" type="presOf" srcId="{01677119-4045-431C-B853-E26F7E884148}" destId="{725300A4-7A1C-40A2-A020-57CA6A1A3BF0}"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1F14077A-DA69-4118-8DCB-C18235300405}" srcId="{B217A518-BEE6-4DD9-9286-89D1EA55A1ED}" destId="{C49DE7C9-3CCD-4A68-9AF1-4959318AB8CE}" srcOrd="0" destOrd="0" parTransId="{56D9DDAE-EE37-44E5-B4BB-BEF2BDF040B6}" sibTransId="{ED450566-2D8F-4675-ABE7-01F032F94DCF}"/>
    <dgm:cxn modelId="{508F2139-C2CF-4AC3-B2BC-FA450F760EC6}" srcId="{C49DE7C9-3CCD-4A68-9AF1-4959318AB8CE}" destId="{D8771175-9235-4964-9D27-84A6F0079BDC}" srcOrd="5" destOrd="0" parTransId="{951D879D-BE7E-430E-B000-5597C8FEFDD3}" sibTransId="{7B97B778-C6CC-488B-ABE1-7DE32D92CC62}"/>
    <dgm:cxn modelId="{1CBDF1EF-7A6F-4214-9233-6EC4D18717DC}" type="presOf" srcId="{D8771175-9235-4964-9D27-84A6F0079BDC}" destId="{86EBD45B-2267-4CA8-B8C4-6B38ED4F7284}" srcOrd="0" destOrd="0" presId="urn:microsoft.com/office/officeart/2005/8/layout/hierarchy3"/>
    <dgm:cxn modelId="{734EB446-1183-43BE-9B9F-E953031C5BF0}" type="presOf" srcId="{40CAD029-3C99-4E8D-98B4-2953D52807B2}" destId="{0ECFACD2-E546-4248-9C0E-3A50A1F0895C}"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0A4D758D-E71A-4461-A7C6-AAEB621DBFD2}" srcId="{C49DE7C9-3CCD-4A68-9AF1-4959318AB8CE}" destId="{58DCE318-75B7-47FE-8525-3043B002245B}" srcOrd="1" destOrd="0" parTransId="{BC6540E0-3144-49F0-80D0-9F9B86DC9743}" sibTransId="{BF559BCD-F96A-4782-96F3-9CA01DC5FE36}"/>
    <dgm:cxn modelId="{F1118F05-9DD2-4321-BFD1-BFD191B94722}" type="presOf" srcId="{BC6540E0-3144-49F0-80D0-9F9B86DC9743}" destId="{19D262A1-4F11-47A2-91BC-C1BB23103FA7}" srcOrd="0" destOrd="0" presId="urn:microsoft.com/office/officeart/2005/8/layout/hierarchy3"/>
    <dgm:cxn modelId="{7C6623F8-3DCA-4B34-B3CA-011E62CD2F48}" type="presOf" srcId="{875902B6-D7AA-46D0-A995-D11880EA2FD1}" destId="{30415E90-D52D-48D0-83BA-D69F81D22A24}" srcOrd="0" destOrd="0" presId="urn:microsoft.com/office/officeart/2005/8/layout/hierarchy3"/>
    <dgm:cxn modelId="{B243EAF7-F209-4906-BFC8-70755A7CA9D8}" type="presOf" srcId="{951D879D-BE7E-430E-B000-5597C8FEFDD3}" destId="{85BB03BB-9CE9-47E8-9947-C2B05A20157F}" srcOrd="0" destOrd="0" presId="urn:microsoft.com/office/officeart/2005/8/layout/hierarchy3"/>
    <dgm:cxn modelId="{F77424D6-F933-4297-BB47-BAC07D6700DD}" type="presOf" srcId="{E2B7F8FC-10AD-4B06-B4C7-BEB6C56223E7}" destId="{885DB2E2-94C8-4BD6-A25B-A6DF9906D3CD}" srcOrd="0" destOrd="0" presId="urn:microsoft.com/office/officeart/2005/8/layout/hierarchy3"/>
    <dgm:cxn modelId="{6A8C6466-0BBA-4B41-8538-AE6D52D30A24}" type="presOf" srcId="{EF4E6064-2222-4025-843B-774CAA10FB18}" destId="{0406E04E-E93F-457E-87F7-A76954C0A595}" srcOrd="0" destOrd="0" presId="urn:microsoft.com/office/officeart/2005/8/layout/hierarchy3"/>
    <dgm:cxn modelId="{F69FD774-C503-4B30-8FF2-BB747D9119ED}" type="presOf" srcId="{B217A518-BEE6-4DD9-9286-89D1EA55A1ED}" destId="{96FF3DE8-3675-4CB8-B07C-3DCAFF305E01}" srcOrd="0" destOrd="0" presId="urn:microsoft.com/office/officeart/2005/8/layout/hierarchy3"/>
    <dgm:cxn modelId="{C9A7BF81-149E-44E3-9383-8F7F507A14C1}" type="presOf" srcId="{EF8DE587-9847-40DC-9A6D-C684684E3EAA}" destId="{0912B255-822D-42AD-8D51-EAD24CC90B92}" srcOrd="0" destOrd="0" presId="urn:microsoft.com/office/officeart/2005/8/layout/hierarchy3"/>
    <dgm:cxn modelId="{888FF24C-076E-45AE-860E-B4A5EEC53F3F}" type="presOf" srcId="{C49DE7C9-3CCD-4A68-9AF1-4959318AB8CE}" destId="{01013C70-3796-4887-98D0-B93D667D085C}" srcOrd="1" destOrd="0" presId="urn:microsoft.com/office/officeart/2005/8/layout/hierarchy3"/>
    <dgm:cxn modelId="{E2DC704D-04E5-4CFB-8A37-BBC5758532E2}" srcId="{C49DE7C9-3CCD-4A68-9AF1-4959318AB8CE}" destId="{875902B6-D7AA-46D0-A995-D11880EA2FD1}" srcOrd="0" destOrd="0" parTransId="{EF8DE587-9847-40DC-9A6D-C684684E3EAA}" sibTransId="{1E88BEBF-0214-4206-B9B8-1BE17BCBCCD9}"/>
    <dgm:cxn modelId="{36F12628-DEBE-47F9-87AD-42A07F9D376C}" type="presOf" srcId="{BD23E557-7C98-4DE1-8314-D7BD845DAFE9}" destId="{199D0DAA-F8E9-49A7-864C-8F57EB052505}" srcOrd="0" destOrd="0" presId="urn:microsoft.com/office/officeart/2005/8/layout/hierarchy3"/>
    <dgm:cxn modelId="{C70A6080-A1B0-47A1-9BF7-EAE6F36C92EF}" type="presOf" srcId="{8691F7BC-3BF2-4274-8C3C-961D302C3E80}" destId="{ABA4AD6F-2F38-4BDD-9216-4EDB340AA554}" srcOrd="0" destOrd="0" presId="urn:microsoft.com/office/officeart/2005/8/layout/hierarchy3"/>
    <dgm:cxn modelId="{8ADF727B-772B-4459-AEEB-34D90C0395E3}" type="presOf" srcId="{58DCE318-75B7-47FE-8525-3043B002245B}" destId="{9825A28B-C7C5-4204-94C3-E8D7000EEC4F}" srcOrd="0" destOrd="0" presId="urn:microsoft.com/office/officeart/2005/8/layout/hierarchy3"/>
    <dgm:cxn modelId="{08B79F65-56F8-4410-979D-C152A9B95F0E}" srcId="{C49DE7C9-3CCD-4A68-9AF1-4959318AB8CE}" destId="{01677119-4045-431C-B853-E26F7E884148}" srcOrd="4" destOrd="0" parTransId="{BD23E557-7C98-4DE1-8314-D7BD845DAFE9}" sibTransId="{D88B1D94-3681-4367-B510-C70B29A5421D}"/>
    <dgm:cxn modelId="{01F5BFF2-1A44-4DE7-8E75-1DE11D250578}" type="presParOf" srcId="{96FF3DE8-3675-4CB8-B07C-3DCAFF305E01}" destId="{9DD75A0C-E450-4BE0-810F-123BF65818C1}" srcOrd="0" destOrd="0" presId="urn:microsoft.com/office/officeart/2005/8/layout/hierarchy3"/>
    <dgm:cxn modelId="{91D9AF3F-C434-4536-A291-CCC79102DC31}" type="presParOf" srcId="{9DD75A0C-E450-4BE0-810F-123BF65818C1}" destId="{0A884521-68A1-4C12-8831-974241E448AA}" srcOrd="0" destOrd="0" presId="urn:microsoft.com/office/officeart/2005/8/layout/hierarchy3"/>
    <dgm:cxn modelId="{2413DFEE-708A-4792-95F3-D7ED9876B552}" type="presParOf" srcId="{0A884521-68A1-4C12-8831-974241E448AA}" destId="{18B331A4-2A99-4364-B5B4-8854F2CECE91}" srcOrd="0" destOrd="0" presId="urn:microsoft.com/office/officeart/2005/8/layout/hierarchy3"/>
    <dgm:cxn modelId="{17DE50D0-12A7-4E55-BA5F-D98579F75970}" type="presParOf" srcId="{0A884521-68A1-4C12-8831-974241E448AA}" destId="{01013C70-3796-4887-98D0-B93D667D085C}" srcOrd="1" destOrd="0" presId="urn:microsoft.com/office/officeart/2005/8/layout/hierarchy3"/>
    <dgm:cxn modelId="{D7F9D517-238F-44D8-8851-1ED813ED9244}" type="presParOf" srcId="{9DD75A0C-E450-4BE0-810F-123BF65818C1}" destId="{7530FBDF-F41C-4729-BAE1-3909AC81C7F2}" srcOrd="1" destOrd="0" presId="urn:microsoft.com/office/officeart/2005/8/layout/hierarchy3"/>
    <dgm:cxn modelId="{A2089CC7-D42C-4BCC-B00A-9C10A9A92E76}" type="presParOf" srcId="{7530FBDF-F41C-4729-BAE1-3909AC81C7F2}" destId="{0912B255-822D-42AD-8D51-EAD24CC90B92}" srcOrd="0" destOrd="0" presId="urn:microsoft.com/office/officeart/2005/8/layout/hierarchy3"/>
    <dgm:cxn modelId="{A6318A07-0A9A-4CAD-8107-91F82EED349B}" type="presParOf" srcId="{7530FBDF-F41C-4729-BAE1-3909AC81C7F2}" destId="{30415E90-D52D-48D0-83BA-D69F81D22A24}" srcOrd="1" destOrd="0" presId="urn:microsoft.com/office/officeart/2005/8/layout/hierarchy3"/>
    <dgm:cxn modelId="{712EEA07-70FE-41F0-945C-0D41E2404768}" type="presParOf" srcId="{7530FBDF-F41C-4729-BAE1-3909AC81C7F2}" destId="{19D262A1-4F11-47A2-91BC-C1BB23103FA7}" srcOrd="2" destOrd="0" presId="urn:microsoft.com/office/officeart/2005/8/layout/hierarchy3"/>
    <dgm:cxn modelId="{2DFF0083-BCE5-4F2F-94C9-1EA1C18447F7}" type="presParOf" srcId="{7530FBDF-F41C-4729-BAE1-3909AC81C7F2}" destId="{9825A28B-C7C5-4204-94C3-E8D7000EEC4F}" srcOrd="3" destOrd="0" presId="urn:microsoft.com/office/officeart/2005/8/layout/hierarchy3"/>
    <dgm:cxn modelId="{2C35DABB-34E9-42E5-A53A-BE2087AB9EB1}" type="presParOf" srcId="{7530FBDF-F41C-4729-BAE1-3909AC81C7F2}" destId="{0ECFACD2-E546-4248-9C0E-3A50A1F0895C}" srcOrd="4" destOrd="0" presId="urn:microsoft.com/office/officeart/2005/8/layout/hierarchy3"/>
    <dgm:cxn modelId="{1D359AF0-0FD6-40E5-8400-62E5CFA438D4}" type="presParOf" srcId="{7530FBDF-F41C-4729-BAE1-3909AC81C7F2}" destId="{ABA4AD6F-2F38-4BDD-9216-4EDB340AA554}" srcOrd="5" destOrd="0" presId="urn:microsoft.com/office/officeart/2005/8/layout/hierarchy3"/>
    <dgm:cxn modelId="{36F38CC0-F78E-47BB-AFCB-4644B7DADEF4}" type="presParOf" srcId="{7530FBDF-F41C-4729-BAE1-3909AC81C7F2}" destId="{0406E04E-E93F-457E-87F7-A76954C0A595}" srcOrd="6" destOrd="0" presId="urn:microsoft.com/office/officeart/2005/8/layout/hierarchy3"/>
    <dgm:cxn modelId="{86B18191-C099-4C9A-B32E-4E8A0A186681}" type="presParOf" srcId="{7530FBDF-F41C-4729-BAE1-3909AC81C7F2}" destId="{885DB2E2-94C8-4BD6-A25B-A6DF9906D3CD}" srcOrd="7" destOrd="0" presId="urn:microsoft.com/office/officeart/2005/8/layout/hierarchy3"/>
    <dgm:cxn modelId="{25FDB7B5-0FBC-416F-82EF-5D021314B6B3}" type="presParOf" srcId="{7530FBDF-F41C-4729-BAE1-3909AC81C7F2}" destId="{199D0DAA-F8E9-49A7-864C-8F57EB052505}" srcOrd="8" destOrd="0" presId="urn:microsoft.com/office/officeart/2005/8/layout/hierarchy3"/>
    <dgm:cxn modelId="{D48FFBE5-8E90-4E2E-9CB5-D82B8D7690A7}" type="presParOf" srcId="{7530FBDF-F41C-4729-BAE1-3909AC81C7F2}" destId="{725300A4-7A1C-40A2-A020-57CA6A1A3BF0}" srcOrd="9" destOrd="0" presId="urn:microsoft.com/office/officeart/2005/8/layout/hierarchy3"/>
    <dgm:cxn modelId="{7A3C4746-14E4-413E-B0D8-F155095CF5C8}" type="presParOf" srcId="{7530FBDF-F41C-4729-BAE1-3909AC81C7F2}" destId="{85BB03BB-9CE9-47E8-9947-C2B05A20157F}" srcOrd="10" destOrd="0" presId="urn:microsoft.com/office/officeart/2005/8/layout/hierarchy3"/>
    <dgm:cxn modelId="{85B463CE-0567-4922-9E92-61979DD9C235}" type="presParOf" srcId="{7530FBDF-F41C-4729-BAE1-3909AC81C7F2}" destId="{86EBD45B-2267-4CA8-B8C4-6B38ED4F7284}"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1418908" y="28238"/>
          <a:ext cx="5115870" cy="516278"/>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 Writing and Research</a:t>
          </a:r>
          <a:endParaRPr lang="en-US" sz="3200" kern="1200" dirty="0"/>
        </a:p>
      </dsp:txBody>
      <dsp:txXfrm>
        <a:off x="1434029" y="43359"/>
        <a:ext cx="5085628" cy="486036"/>
      </dsp:txXfrm>
    </dsp:sp>
    <dsp:sp modelId="{0912B255-822D-42AD-8D51-EAD24CC90B92}">
      <dsp:nvSpPr>
        <dsp:cNvPr id="0" name=""/>
        <dsp:cNvSpPr/>
      </dsp:nvSpPr>
      <dsp:spPr>
        <a:xfrm>
          <a:off x="1930495" y="544517"/>
          <a:ext cx="431220" cy="381499"/>
        </a:xfrm>
        <a:custGeom>
          <a:avLst/>
          <a:gdLst/>
          <a:ahLst/>
          <a:cxnLst/>
          <a:rect l="0" t="0" r="0" b="0"/>
          <a:pathLst>
            <a:path>
              <a:moveTo>
                <a:pt x="0" y="0"/>
              </a:moveTo>
              <a:lnTo>
                <a:pt x="0" y="381499"/>
              </a:lnTo>
              <a:lnTo>
                <a:pt x="431220" y="38149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2361716" y="653847"/>
          <a:ext cx="4583934" cy="544338"/>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2377659" y="669790"/>
        <a:ext cx="4552048" cy="512452"/>
      </dsp:txXfrm>
    </dsp:sp>
    <dsp:sp modelId="{19D262A1-4F11-47A2-91BC-C1BB23103FA7}">
      <dsp:nvSpPr>
        <dsp:cNvPr id="0" name=""/>
        <dsp:cNvSpPr/>
      </dsp:nvSpPr>
      <dsp:spPr>
        <a:xfrm>
          <a:off x="1930495" y="544517"/>
          <a:ext cx="439808" cy="1042033"/>
        </a:xfrm>
        <a:custGeom>
          <a:avLst/>
          <a:gdLst/>
          <a:ahLst/>
          <a:cxnLst/>
          <a:rect l="0" t="0" r="0" b="0"/>
          <a:pathLst>
            <a:path>
              <a:moveTo>
                <a:pt x="0" y="0"/>
              </a:moveTo>
              <a:lnTo>
                <a:pt x="0" y="1042033"/>
              </a:lnTo>
              <a:lnTo>
                <a:pt x="439808" y="104203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2370304" y="1314380"/>
          <a:ext cx="4601109" cy="544338"/>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995144"/>
              <a:satOff val="8"/>
              <a:lumOff val="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Close Look at the Writing Standards</a:t>
          </a:r>
          <a:endParaRPr lang="en-US" sz="2400" b="0" kern="1200" dirty="0"/>
        </a:p>
      </dsp:txBody>
      <dsp:txXfrm>
        <a:off x="2386247" y="1330323"/>
        <a:ext cx="4569223" cy="512452"/>
      </dsp:txXfrm>
    </dsp:sp>
    <dsp:sp modelId="{0ECFACD2-E546-4248-9C0E-3A50A1F0895C}">
      <dsp:nvSpPr>
        <dsp:cNvPr id="0" name=""/>
        <dsp:cNvSpPr/>
      </dsp:nvSpPr>
      <dsp:spPr>
        <a:xfrm>
          <a:off x="1930495" y="544517"/>
          <a:ext cx="460580" cy="1884283"/>
        </a:xfrm>
        <a:custGeom>
          <a:avLst/>
          <a:gdLst/>
          <a:ahLst/>
          <a:cxnLst/>
          <a:rect l="0" t="0" r="0" b="0"/>
          <a:pathLst>
            <a:path>
              <a:moveTo>
                <a:pt x="0" y="0"/>
              </a:moveTo>
              <a:lnTo>
                <a:pt x="0" y="1884283"/>
              </a:lnTo>
              <a:lnTo>
                <a:pt x="460580" y="188428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2391076" y="2034269"/>
          <a:ext cx="4628622" cy="78906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990288"/>
              <a:satOff val="16"/>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Creating Claims and Writing Grounded in Evidence from Text</a:t>
          </a:r>
          <a:endParaRPr lang="en-US" sz="2400" b="0" kern="1200" dirty="0"/>
        </a:p>
      </dsp:txBody>
      <dsp:txXfrm>
        <a:off x="2414187" y="2057380"/>
        <a:ext cx="4582400" cy="742840"/>
      </dsp:txXfrm>
    </dsp:sp>
    <dsp:sp modelId="{0406E04E-E93F-457E-87F7-A76954C0A595}">
      <dsp:nvSpPr>
        <dsp:cNvPr id="0" name=""/>
        <dsp:cNvSpPr/>
      </dsp:nvSpPr>
      <dsp:spPr>
        <a:xfrm>
          <a:off x="1930495" y="544517"/>
          <a:ext cx="431220" cy="2739788"/>
        </a:xfrm>
        <a:custGeom>
          <a:avLst/>
          <a:gdLst/>
          <a:ahLst/>
          <a:cxnLst/>
          <a:rect l="0" t="0" r="0" b="0"/>
          <a:pathLst>
            <a:path>
              <a:moveTo>
                <a:pt x="0" y="0"/>
              </a:moveTo>
              <a:lnTo>
                <a:pt x="0" y="2739788"/>
              </a:lnTo>
              <a:lnTo>
                <a:pt x="431220" y="273978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2361716" y="2939842"/>
          <a:ext cx="4628630" cy="688926"/>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985433"/>
              <a:satOff val="25"/>
              <a:lumOff val="14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Inquiry and Research in CCS ELA &amp; Literacy</a:t>
          </a:r>
          <a:endParaRPr lang="en-US" sz="2400" b="0" kern="1200" dirty="0"/>
        </a:p>
      </dsp:txBody>
      <dsp:txXfrm>
        <a:off x="2381894" y="2960020"/>
        <a:ext cx="4588274" cy="648570"/>
      </dsp:txXfrm>
    </dsp:sp>
    <dsp:sp modelId="{199D0DAA-F8E9-49A7-864C-8F57EB052505}">
      <dsp:nvSpPr>
        <dsp:cNvPr id="0" name=""/>
        <dsp:cNvSpPr/>
      </dsp:nvSpPr>
      <dsp:spPr>
        <a:xfrm>
          <a:off x="1930495" y="544517"/>
          <a:ext cx="431220" cy="3492505"/>
        </a:xfrm>
        <a:custGeom>
          <a:avLst/>
          <a:gdLst/>
          <a:ahLst/>
          <a:cxnLst/>
          <a:rect l="0" t="0" r="0" b="0"/>
          <a:pathLst>
            <a:path>
              <a:moveTo>
                <a:pt x="0" y="0"/>
              </a:moveTo>
              <a:lnTo>
                <a:pt x="0" y="3492505"/>
              </a:lnTo>
              <a:lnTo>
                <a:pt x="431220" y="349250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300A4-7A1C-40A2-A020-57CA6A1A3BF0}">
      <dsp:nvSpPr>
        <dsp:cNvPr id="0" name=""/>
        <dsp:cNvSpPr/>
      </dsp:nvSpPr>
      <dsp:spPr>
        <a:xfrm>
          <a:off x="2361716" y="3764852"/>
          <a:ext cx="4632018" cy="544338"/>
        </a:xfrm>
        <a:prstGeom prst="roundRect">
          <a:avLst>
            <a:gd name="adj" fmla="val 10000"/>
          </a:avLst>
        </a:prstGeom>
        <a:solidFill>
          <a:srgbClr val="FFFF85">
            <a:alpha val="90000"/>
          </a:srgbClr>
        </a:solidFill>
        <a:ln w="25400" cap="flat" cmpd="sng" algn="ctr">
          <a:solidFill>
            <a:schemeClr val="accent5">
              <a:hueOff val="3980577"/>
              <a:satOff val="33"/>
              <a:lumOff val="1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Routine and Daily Writing</a:t>
          </a:r>
          <a:endParaRPr lang="en-US" sz="2400" b="0" kern="1200" dirty="0"/>
        </a:p>
      </dsp:txBody>
      <dsp:txXfrm>
        <a:off x="2377659" y="3780795"/>
        <a:ext cx="4600132" cy="512452"/>
      </dsp:txXfrm>
    </dsp:sp>
    <dsp:sp modelId="{85BB03BB-9CE9-47E8-9947-C2B05A20157F}">
      <dsp:nvSpPr>
        <dsp:cNvPr id="0" name=""/>
        <dsp:cNvSpPr/>
      </dsp:nvSpPr>
      <dsp:spPr>
        <a:xfrm>
          <a:off x="1930495" y="544517"/>
          <a:ext cx="431220" cy="4172928"/>
        </a:xfrm>
        <a:custGeom>
          <a:avLst/>
          <a:gdLst/>
          <a:ahLst/>
          <a:cxnLst/>
          <a:rect l="0" t="0" r="0" b="0"/>
          <a:pathLst>
            <a:path>
              <a:moveTo>
                <a:pt x="0" y="0"/>
              </a:moveTo>
              <a:lnTo>
                <a:pt x="0" y="4172928"/>
              </a:lnTo>
              <a:lnTo>
                <a:pt x="431220" y="417292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EBD45B-2267-4CA8-B8C4-6B38ED4F7284}">
      <dsp:nvSpPr>
        <dsp:cNvPr id="0" name=""/>
        <dsp:cNvSpPr/>
      </dsp:nvSpPr>
      <dsp:spPr>
        <a:xfrm>
          <a:off x="2361716" y="4445276"/>
          <a:ext cx="4681741" cy="544338"/>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Supporting Students in Writing</a:t>
          </a:r>
          <a:endParaRPr lang="en-US" sz="2400" b="0" kern="1200" dirty="0"/>
        </a:p>
      </dsp:txBody>
      <dsp:txXfrm>
        <a:off x="2377659" y="4461219"/>
        <a:ext cx="4649855" cy="5124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8/13/2014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8/13/2014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achievethecore.org/dashboard/300/search/1/1/6/7/8/page/752/featured-lessons-list-pg" TargetMode="External"/><Relationship Id="rId7" Type="http://schemas.openxmlformats.org/officeDocument/2006/relationships/hyperlink" Target="http://achievethecore.org/dashboard/300/search/1/1/9/10/11/12/page/752/featured-lessons-list-pg"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www.doe.mass.edu/candi/model/units/ELAg11-PersuasionArgument.pdf" TargetMode="External"/><Relationship Id="rId5" Type="http://schemas.openxmlformats.org/officeDocument/2006/relationships/hyperlink" Target="http://www.readwritethink.org/classroom-resources/lesson-plans/chasing-dream-researching-meaning-30925.html?tab=4" TargetMode="External"/><Relationship Id="rId4" Type="http://schemas.openxmlformats.org/officeDocument/2006/relationships/hyperlink" Target="http://achievethecore.org/page/737/history-social-studies-lessons"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youtube.com/watch?v=O9z71iNrlew"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69</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New Literacies Research Lab at the University of Connecticut is the most widely recognized center in the world for conducting research on the new reading comprehension and learning skills required by the Internet and other emerging information and communication technologies. Their work develops research-based evidence to prepare students for their literacy and learning future.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78</a:t>
            </a:fld>
            <a:endParaRPr lang="en-US" dirty="0"/>
          </a:p>
        </p:txBody>
      </p:sp>
    </p:spTree>
    <p:extLst>
      <p:ext uri="{BB962C8B-B14F-4D97-AF65-F5344CB8AC3E}">
        <p14:creationId xmlns:p14="http://schemas.microsoft.com/office/powerpoint/2010/main" val="3313756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 slide is to provide links to resources described earlier. It is intended for those who will access the module online.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79</a:t>
            </a:fld>
            <a:endParaRPr lang="en-US" dirty="0"/>
          </a:p>
        </p:txBody>
      </p:sp>
    </p:spTree>
    <p:extLst>
      <p:ext uri="{BB962C8B-B14F-4D97-AF65-F5344CB8AC3E}">
        <p14:creationId xmlns:p14="http://schemas.microsoft.com/office/powerpoint/2010/main" val="1695246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70</a:t>
            </a:fld>
            <a:endParaRPr lang="en-US" dirty="0"/>
          </a:p>
        </p:txBody>
      </p:sp>
    </p:spTree>
    <p:extLst>
      <p:ext uri="{BB962C8B-B14F-4D97-AF65-F5344CB8AC3E}">
        <p14:creationId xmlns:p14="http://schemas.microsoft.com/office/powerpoint/2010/main" val="441620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Part 5 should take not more than 40 minutes.</a:t>
            </a:r>
            <a:endParaRPr lang="en-US" baseline="0"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8/13/2014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71</a:t>
            </a:fld>
            <a:endParaRPr lang="en-US" dirty="0"/>
          </a:p>
        </p:txBody>
      </p:sp>
    </p:spTree>
    <p:extLst>
      <p:ext uri="{BB962C8B-B14F-4D97-AF65-F5344CB8AC3E}">
        <p14:creationId xmlns:p14="http://schemas.microsoft.com/office/powerpoint/2010/main" val="2677023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38F621-8F2C-4F90-852A-E36809B397B3}" type="slidenum">
              <a:rPr lang="en-US" smtClean="0"/>
              <a:pPr/>
              <a:t>72</a:t>
            </a:fld>
            <a:endParaRPr lang="en-US" dirty="0"/>
          </a:p>
        </p:txBody>
      </p:sp>
    </p:spTree>
    <p:extLst>
      <p:ext uri="{BB962C8B-B14F-4D97-AF65-F5344CB8AC3E}">
        <p14:creationId xmlns:p14="http://schemas.microsoft.com/office/powerpoint/2010/main" val="889220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Allow</a:t>
            </a:r>
            <a:r>
              <a:rPr lang="en-US" baseline="0" dirty="0" smtClean="0"/>
              <a:t> 15 minutes for looking at units and doing the graphic organizer. Allow another 5 minutes for posting on charts and sharing out by volunteer. 5 minutes for table discussion and 5 minutes to share out with whole group.</a:t>
            </a:r>
          </a:p>
          <a:p>
            <a:r>
              <a:rPr lang="en-US" baseline="0" dirty="0" smtClean="0"/>
              <a:t> </a:t>
            </a:r>
            <a:r>
              <a:rPr lang="en-US" dirty="0" smtClean="0"/>
              <a:t>Facilitator,</a:t>
            </a:r>
            <a:r>
              <a:rPr lang="en-US" baseline="0" dirty="0" smtClean="0"/>
              <a:t> be sure to post on one wall 3 chart papers, labeled, “Opening,” “Work Time,” and “Closing.” </a:t>
            </a:r>
          </a:p>
          <a:p>
            <a:r>
              <a:rPr lang="en-US" sz="1200" kern="1200" dirty="0" smtClean="0">
                <a:solidFill>
                  <a:schemeClr val="tx1"/>
                </a:solidFill>
                <a:latin typeface="+mn-lt"/>
                <a:ea typeface="+mn-ea"/>
                <a:cs typeface="+mn-cs"/>
              </a:rPr>
              <a:t>(If units printed for ELA Module 2 are available, they may be substituted for this activity. Please ask participants to take notes on the organizer in their participant guides, not on the printed units.)</a:t>
            </a:r>
          </a:p>
          <a:p>
            <a:endParaRPr lang="en-US" sz="1200" i="1" kern="1200" dirty="0" smtClean="0">
              <a:solidFill>
                <a:schemeClr val="tx1"/>
              </a:solidFill>
              <a:latin typeface="+mn-lt"/>
              <a:ea typeface="+mn-ea"/>
              <a:cs typeface="+mn-cs"/>
            </a:endParaRPr>
          </a:p>
          <a:p>
            <a:r>
              <a:rPr lang="en-US" dirty="0" smtClean="0"/>
              <a:t>These </a:t>
            </a:r>
            <a:r>
              <a:rPr lang="en-US" dirty="0"/>
              <a:t>are in addition to those used in ELA Module 2</a:t>
            </a:r>
            <a:r>
              <a:rPr lang="en-US" dirty="0" smtClean="0"/>
              <a:t>:</a:t>
            </a:r>
          </a:p>
          <a:p>
            <a:r>
              <a:rPr lang="en-US" i="1" dirty="0" smtClean="0"/>
              <a:t>Participants will be asked to access electronically during the session, or download and print one or more of these before Module 3 begins. </a:t>
            </a:r>
            <a:endParaRPr lang="en-US" dirty="0"/>
          </a:p>
          <a:p>
            <a:pPr lvl="0"/>
            <a:r>
              <a:rPr lang="en-US" dirty="0"/>
              <a:t>Grade 6-7: The Digestive Process </a:t>
            </a:r>
            <a:r>
              <a:rPr lang="en-US" dirty="0">
                <a:hlinkClick r:id="rId3"/>
              </a:rPr>
              <a:t>http://achievethecore.org/dashboard/300/search/1/1/6/7/8/page/752/featured-lessons-list-pg</a:t>
            </a:r>
            <a:r>
              <a:rPr lang="en-US" dirty="0"/>
              <a:t> </a:t>
            </a:r>
          </a:p>
          <a:p>
            <a:pPr lvl="0"/>
            <a:r>
              <a:rPr lang="en-US" dirty="0"/>
              <a:t>Grade 7-8: The Long Night of the Little Boats </a:t>
            </a:r>
            <a:r>
              <a:rPr lang="en-US" dirty="0">
                <a:hlinkClick r:id="rId3"/>
              </a:rPr>
              <a:t>http://achievethecore.org/dashboard/300/search/1/1/6/7/8/page/752/featured-lessons-list-pg</a:t>
            </a:r>
            <a:r>
              <a:rPr lang="en-US" dirty="0"/>
              <a:t> </a:t>
            </a:r>
          </a:p>
          <a:p>
            <a:pPr lvl="0"/>
            <a:r>
              <a:rPr lang="en-US" dirty="0" smtClean="0"/>
              <a:t>Grade 6-8</a:t>
            </a:r>
            <a:r>
              <a:rPr lang="en-US" dirty="0"/>
              <a:t>: </a:t>
            </a:r>
            <a:r>
              <a:rPr lang="en-US" dirty="0" smtClean="0"/>
              <a:t>Voices </a:t>
            </a:r>
            <a:r>
              <a:rPr lang="en-US" dirty="0"/>
              <a:t>from Little Rock </a:t>
            </a:r>
            <a:r>
              <a:rPr lang="en-US" dirty="0">
                <a:hlinkClick r:id="rId4"/>
              </a:rPr>
              <a:t>http://achievethecore.org/page/737/history-social-studies-lessons</a:t>
            </a:r>
            <a:r>
              <a:rPr lang="en-US" dirty="0"/>
              <a:t> </a:t>
            </a:r>
          </a:p>
          <a:p>
            <a:pPr lvl="0"/>
            <a:r>
              <a:rPr lang="en-US" dirty="0"/>
              <a:t>Grade 9- 12: Researching the Meaning of the American Dream </a:t>
            </a:r>
            <a:r>
              <a:rPr lang="en-US" dirty="0">
                <a:hlinkClick r:id="rId5"/>
              </a:rPr>
              <a:t>http://www.readwritethink.org/classroom-resources/lesson-plans/chasing-dream-researching-meaning-30925.html?tab=4#session1</a:t>
            </a:r>
            <a:endParaRPr lang="en-US" dirty="0"/>
          </a:p>
          <a:p>
            <a:pPr lvl="0"/>
            <a:r>
              <a:rPr lang="en-US" dirty="0"/>
              <a:t>Grade 11: The Art of Persuasion and the Craft of Argument </a:t>
            </a:r>
            <a:r>
              <a:rPr lang="en-US" dirty="0">
                <a:hlinkClick r:id="rId6"/>
              </a:rPr>
              <a:t>http://www.doe.mass.edu/candi/model/units/ELAg11-PersuasionArgument.pdf</a:t>
            </a:r>
            <a:r>
              <a:rPr lang="en-US" dirty="0"/>
              <a:t> </a:t>
            </a:r>
          </a:p>
          <a:p>
            <a:pPr lvl="0"/>
            <a:r>
              <a:rPr lang="en-US" dirty="0"/>
              <a:t>Grade 11-12: A Close Reading of Learned Hand’s “I am an American Day Address”  </a:t>
            </a:r>
            <a:r>
              <a:rPr lang="en-US" dirty="0">
                <a:hlinkClick r:id="rId7"/>
              </a:rPr>
              <a:t>http://achievethecore.org/dashboard/300/search/1/1/9/10/11/12/page/752/featured-lessons-list-pg</a:t>
            </a:r>
            <a:r>
              <a:rPr lang="en-US" dirty="0"/>
              <a:t> </a:t>
            </a:r>
          </a:p>
          <a:p>
            <a:endParaRPr lang="en-US" baseline="0" dirty="0" smtClean="0"/>
          </a:p>
          <a:p>
            <a:r>
              <a:rPr lang="en-US" dirty="0" smtClean="0"/>
              <a:t>The purpose of this activity</a:t>
            </a:r>
            <a:r>
              <a:rPr lang="en-US" baseline="0" dirty="0" smtClean="0"/>
              <a:t> is for participants to recognize the variety of ways in which routine writing and more formal writing is embedded in CCS-ELA &amp; Literacy-aligned units, and discuss how daily writing supports learning, builds literacy skills, and scaffolds students to successfully meet the standards.</a:t>
            </a:r>
          </a:p>
          <a:p>
            <a:pPr lvl="0"/>
            <a:endParaRPr lang="en-US" sz="1200" kern="1200" dirty="0" smtClean="0">
              <a:solidFill>
                <a:schemeClr val="tx1"/>
              </a:solidFill>
              <a:effectLst/>
              <a:latin typeface="+mn-lt"/>
              <a:ea typeface="+mn-ea"/>
              <a:cs typeface="+mn-cs"/>
            </a:endParaRPr>
          </a:p>
          <a:p>
            <a:r>
              <a:rPr lang="en-US" dirty="0" smtClean="0"/>
              <a:t>They </a:t>
            </a:r>
            <a:r>
              <a:rPr lang="en-US" baseline="0" dirty="0" smtClean="0"/>
              <a:t>will record their tasks on a graphic organizer and on individual sticky notes. They may want to have one partner write on the organizer and one do the sticky notes. Go to next slide for example.</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73</a:t>
            </a:fld>
            <a:endParaRPr lang="en-US" dirty="0"/>
          </a:p>
        </p:txBody>
      </p:sp>
    </p:spTree>
    <p:extLst>
      <p:ext uri="{BB962C8B-B14F-4D97-AF65-F5344CB8AC3E}">
        <p14:creationId xmlns:p14="http://schemas.microsoft.com/office/powerpoint/2010/main" val="1536048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Let</a:t>
            </a:r>
            <a:r>
              <a:rPr lang="en-US" baseline="0" dirty="0" smtClean="0"/>
              <a:t> participants know that some of the units are far more complex than others and may have more writing tasks. </a:t>
            </a:r>
            <a:r>
              <a:rPr lang="en-US" sz="1200" kern="1200" baseline="0" dirty="0" smtClean="0">
                <a:solidFill>
                  <a:schemeClr val="tx1"/>
                </a:solidFill>
                <a:effectLst/>
                <a:latin typeface="+mn-lt"/>
                <a:ea typeface="+mn-ea"/>
                <a:cs typeface="+mn-cs"/>
              </a:rPr>
              <a:t>A way to save time is, if there is a repeated writing task, e.g., journal writing, they can write it once and indicate that it is repeated.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The intent is not to get through the unit, but rather to see the variety of ways in which W.10 is reflected in CCS-aligned units.</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74</a:t>
            </a:fld>
            <a:endParaRPr lang="en-US" dirty="0"/>
          </a:p>
        </p:txBody>
      </p:sp>
    </p:spTree>
    <p:extLst>
      <p:ext uri="{BB962C8B-B14F-4D97-AF65-F5344CB8AC3E}">
        <p14:creationId xmlns:p14="http://schemas.microsoft.com/office/powerpoint/2010/main" val="2007600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Allow 5 minutes for this discussion and another 5 for sharing out. </a:t>
            </a:r>
          </a:p>
          <a:p>
            <a:r>
              <a:rPr lang="en-US" dirty="0" smtClean="0"/>
              <a:t>Explain</a:t>
            </a:r>
            <a:r>
              <a:rPr lang="en-US" baseline="0" dirty="0" smtClean="0"/>
              <a:t> that this is intended to be an open discussion and these are just suggestions for where the conversation might go.</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75</a:t>
            </a:fld>
            <a:endParaRPr lang="en-US" dirty="0"/>
          </a:p>
        </p:txBody>
      </p:sp>
    </p:spTree>
    <p:extLst>
      <p:ext uri="{BB962C8B-B14F-4D97-AF65-F5344CB8AC3E}">
        <p14:creationId xmlns:p14="http://schemas.microsoft.com/office/powerpoint/2010/main" val="2915596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76</a:t>
            </a:fld>
            <a:endParaRPr lang="en-US" dirty="0"/>
          </a:p>
        </p:txBody>
      </p:sp>
    </p:spTree>
    <p:extLst>
      <p:ext uri="{BB962C8B-B14F-4D97-AF65-F5344CB8AC3E}">
        <p14:creationId xmlns:p14="http://schemas.microsoft.com/office/powerpoint/2010/main" val="1080675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hlinkClick r:id="rId3"/>
              </a:rPr>
              <a:t>http</a:t>
            </a:r>
            <a:r>
              <a:rPr lang="en-US" u="sng" dirty="0">
                <a:hlinkClick r:id="rId3"/>
              </a:rPr>
              <a:t>://</a:t>
            </a:r>
            <a:r>
              <a:rPr lang="en-US" u="sng" dirty="0" smtClean="0">
                <a:hlinkClick r:id="rId3"/>
              </a:rPr>
              <a:t>www.youtube.com/watch?v=O9z71iNrlew</a:t>
            </a:r>
            <a:endParaRPr lang="en-US" u="sng" dirty="0" smtClean="0"/>
          </a:p>
          <a:p>
            <a:r>
              <a:rPr lang="en-US" dirty="0" smtClean="0"/>
              <a:t>This video follows a teacher as he provides digital performance tasks and digital projects and demonstrates </a:t>
            </a:r>
            <a:r>
              <a:rPr lang="en-US" dirty="0"/>
              <a:t>how writing remains the foundation of learning, especially in a computer- and camcorder-filled digital </a:t>
            </a:r>
            <a:r>
              <a:rPr lang="en-US" dirty="0" smtClean="0"/>
              <a:t>classroom. Produced by National Writing Project NWP with </a:t>
            </a:r>
            <a:r>
              <a:rPr lang="en-US" dirty="0"/>
              <a:t>teacher-consultant Joel </a:t>
            </a:r>
            <a:r>
              <a:rPr lang="en-US" dirty="0" err="1"/>
              <a:t>Malley</a:t>
            </a:r>
            <a:r>
              <a:rPr lang="en-US" dirty="0"/>
              <a:t> </a:t>
            </a:r>
          </a:p>
        </p:txBody>
      </p:sp>
      <p:sp>
        <p:nvSpPr>
          <p:cNvPr id="4" name="Slide Number Placeholder 3"/>
          <p:cNvSpPr>
            <a:spLocks noGrp="1"/>
          </p:cNvSpPr>
          <p:nvPr>
            <p:ph type="sldNum" sz="quarter" idx="10"/>
          </p:nvPr>
        </p:nvSpPr>
        <p:spPr/>
        <p:txBody>
          <a:bodyPr/>
          <a:lstStyle/>
          <a:p>
            <a:fld id="{E538F621-8F2C-4F90-852A-E36809B397B3}" type="slidenum">
              <a:rPr lang="en-US" smtClean="0"/>
              <a:pPr/>
              <a:t>77</a:t>
            </a:fld>
            <a:endParaRPr lang="en-US" dirty="0"/>
          </a:p>
        </p:txBody>
      </p:sp>
    </p:spTree>
    <p:extLst>
      <p:ext uri="{BB962C8B-B14F-4D97-AF65-F5344CB8AC3E}">
        <p14:creationId xmlns:p14="http://schemas.microsoft.com/office/powerpoint/2010/main" val="2020129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30474" y="6099583"/>
            <a:ext cx="3031947" cy="461665"/>
          </a:xfrm>
          <a:prstGeom prst="rect">
            <a:avLst/>
          </a:prstGeom>
          <a:noFill/>
        </p:spPr>
        <p:txBody>
          <a:bodyPr wrap="square" rtlCol="0">
            <a:spAutoFit/>
          </a:bodyPr>
          <a:lstStyle/>
          <a:p>
            <a:pPr algn="ctr"/>
            <a:r>
              <a:rPr lang="en-US" sz="2400" b="1" smtClean="0">
                <a:solidFill>
                  <a:schemeClr val="bg1"/>
                </a:solidFill>
              </a:rPr>
              <a:t>Activity 7</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http://www.newliteracies.uconn.edu/events.html"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hyperlink" Target="http://voicethread4education.wikispaces.com/" TargetMode="External"/><Relationship Id="rId3" Type="http://schemas.openxmlformats.org/officeDocument/2006/relationships/hyperlink" Target="http://edu.glogster.com/" TargetMode="External"/><Relationship Id="rId7" Type="http://schemas.openxmlformats.org/officeDocument/2006/relationships/hyperlink" Target="http://ed.voicethread.com/"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hyperlink" Target="http://www.bridge.edu.au/verve/_resources/GoogleEarthHowToVFT.pdf" TargetMode="External"/><Relationship Id="rId5" Type="http://schemas.openxmlformats.org/officeDocument/2006/relationships/hyperlink" Target="http://www.google.com/earth" TargetMode="External"/><Relationship Id="rId4" Type="http://schemas.openxmlformats.org/officeDocument/2006/relationships/hyperlink" Target="http://www.scoop.it/t/glogster-edu-inspiration" TargetMode="External"/><Relationship Id="rId9" Type="http://schemas.openxmlformats.org/officeDocument/2006/relationships/hyperlink" Target="http://www.wikispaces.com/"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O9z71iNrlew"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62391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585671" y="42449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938" y="78830"/>
            <a:ext cx="8382000" cy="1049972"/>
          </a:xfrm>
        </p:spPr>
        <p:txBody>
          <a:bodyPr/>
          <a:lstStyle/>
          <a:p>
            <a:r>
              <a:rPr lang="en-US" dirty="0" smtClean="0"/>
              <a:t>Digital Literacy Skills Students Need</a:t>
            </a:r>
            <a:endParaRPr lang="en-US" dirty="0"/>
          </a:p>
        </p:txBody>
      </p:sp>
      <p:sp>
        <p:nvSpPr>
          <p:cNvPr id="3" name="Text Placeholder 2"/>
          <p:cNvSpPr>
            <a:spLocks noGrp="1"/>
          </p:cNvSpPr>
          <p:nvPr>
            <p:ph type="body" sz="quarter" idx="10"/>
          </p:nvPr>
        </p:nvSpPr>
        <p:spPr>
          <a:xfrm>
            <a:off x="381000" y="988986"/>
            <a:ext cx="8763000" cy="5327612"/>
          </a:xfrm>
        </p:spPr>
        <p:txBody>
          <a:bodyPr/>
          <a:lstStyle/>
          <a:p>
            <a:r>
              <a:rPr lang="en-US" dirty="0" smtClean="0"/>
              <a:t>Refined search skills</a:t>
            </a:r>
          </a:p>
          <a:p>
            <a:r>
              <a:rPr lang="en-US" dirty="0" smtClean="0"/>
              <a:t>Ability to evaluate the veracity of sources</a:t>
            </a:r>
          </a:p>
          <a:p>
            <a:r>
              <a:rPr lang="en-US" dirty="0" smtClean="0"/>
              <a:t>Ability to synthesize information from multiple sources</a:t>
            </a:r>
          </a:p>
          <a:p>
            <a:r>
              <a:rPr lang="en-US" dirty="0" smtClean="0"/>
              <a:t>Practice in sending clear, unambiguous messages in online environments</a:t>
            </a:r>
          </a:p>
          <a:p>
            <a:r>
              <a:rPr lang="en-US" dirty="0" smtClean="0"/>
              <a:t>Skills for navigating social media and collaborative environments</a:t>
            </a:r>
          </a:p>
          <a:p>
            <a:r>
              <a:rPr lang="en-US" dirty="0" smtClean="0"/>
              <a:t>Use digital tools </a:t>
            </a:r>
          </a:p>
          <a:p>
            <a:pPr marL="0" indent="0">
              <a:buNone/>
            </a:pPr>
            <a:r>
              <a:rPr lang="en-US" sz="1800" dirty="0"/>
              <a:t> </a:t>
            </a:r>
            <a:r>
              <a:rPr lang="en-US" sz="1800" dirty="0" smtClean="0"/>
              <a:t>       Adapted from </a:t>
            </a:r>
            <a:r>
              <a:rPr lang="en-US" sz="1800" u="sng" dirty="0" smtClean="0">
                <a:cs typeface="Times" panose="02020603050405020304" pitchFamily="18" charset="0"/>
                <a:hlinkClick r:id="rId3"/>
              </a:rPr>
              <a:t>http</a:t>
            </a:r>
            <a:r>
              <a:rPr lang="en-US" sz="1800" u="sng" dirty="0">
                <a:cs typeface="Times" panose="02020603050405020304" pitchFamily="18" charset="0"/>
                <a:hlinkClick r:id="rId3"/>
              </a:rPr>
              <a:t>://</a:t>
            </a:r>
            <a:r>
              <a:rPr lang="en-US" sz="1800" u="sng" dirty="0" smtClean="0">
                <a:cs typeface="Times" panose="02020603050405020304" pitchFamily="18" charset="0"/>
                <a:hlinkClick r:id="rId3"/>
              </a:rPr>
              <a:t>www.newliteracies.uconn.edu/events.html</a:t>
            </a: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78</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23623121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276" y="230188"/>
            <a:ext cx="8763000" cy="1049972"/>
          </a:xfrm>
        </p:spPr>
        <p:txBody>
          <a:bodyPr>
            <a:noAutofit/>
          </a:bodyPr>
          <a:lstStyle/>
          <a:p>
            <a:r>
              <a:rPr lang="en-US" sz="4200" dirty="0" smtClean="0"/>
              <a:t>Sites for Digital Literacy Tools &amp; Technology</a:t>
            </a:r>
            <a:endParaRPr lang="en-US" sz="4200" dirty="0"/>
          </a:p>
        </p:txBody>
      </p:sp>
      <p:sp>
        <p:nvSpPr>
          <p:cNvPr id="3" name="Text Placeholder 2"/>
          <p:cNvSpPr>
            <a:spLocks noGrp="1"/>
          </p:cNvSpPr>
          <p:nvPr>
            <p:ph type="body" sz="quarter" idx="10"/>
          </p:nvPr>
        </p:nvSpPr>
        <p:spPr>
          <a:xfrm>
            <a:off x="396765" y="1086244"/>
            <a:ext cx="8382000" cy="5201424"/>
          </a:xfrm>
        </p:spPr>
        <p:txBody>
          <a:bodyPr/>
          <a:lstStyle/>
          <a:p>
            <a:r>
              <a:rPr lang="en-US" sz="2400" dirty="0" err="1" smtClean="0"/>
              <a:t>Glogster</a:t>
            </a:r>
            <a:r>
              <a:rPr lang="en-US" sz="2400" dirty="0" smtClean="0"/>
              <a:t>: </a:t>
            </a:r>
          </a:p>
          <a:p>
            <a:pPr lvl="1"/>
            <a:r>
              <a:rPr lang="en-US" sz="2400" dirty="0" smtClean="0">
                <a:hlinkClick r:id="rId3"/>
              </a:rPr>
              <a:t>http://edu.glogster.com</a:t>
            </a:r>
            <a:endParaRPr lang="en-US" sz="2400" dirty="0" smtClean="0"/>
          </a:p>
          <a:p>
            <a:pPr lvl="1"/>
            <a:r>
              <a:rPr lang="en-US" sz="2400" dirty="0" smtClean="0">
                <a:hlinkClick r:id="rId4"/>
              </a:rPr>
              <a:t>www.scoop.it/t/glogster-edu-inspiration</a:t>
            </a:r>
            <a:endParaRPr lang="en-US" sz="2400" dirty="0" smtClean="0"/>
          </a:p>
          <a:p>
            <a:r>
              <a:rPr lang="en-US" sz="2400" dirty="0" smtClean="0"/>
              <a:t>Google Earth: </a:t>
            </a:r>
          </a:p>
          <a:p>
            <a:pPr lvl="1"/>
            <a:r>
              <a:rPr lang="en-US" sz="2400" dirty="0" smtClean="0">
                <a:hlinkClick r:id="rId5"/>
              </a:rPr>
              <a:t>www.google.com/earth</a:t>
            </a:r>
            <a:endParaRPr lang="en-US" sz="2400" dirty="0" smtClean="0"/>
          </a:p>
          <a:p>
            <a:pPr lvl="1"/>
            <a:r>
              <a:rPr lang="en-US" sz="2400" dirty="0" smtClean="0">
                <a:hlinkClick r:id="rId6"/>
              </a:rPr>
              <a:t>www.bridge.edu.au/verve/_resources/GoogleEarthHowToVFT.pdf</a:t>
            </a:r>
            <a:endParaRPr lang="en-US" sz="2400" dirty="0" smtClean="0"/>
          </a:p>
          <a:p>
            <a:r>
              <a:rPr lang="en-US" sz="2400" dirty="0" err="1" smtClean="0"/>
              <a:t>VoiceThread</a:t>
            </a:r>
            <a:r>
              <a:rPr lang="en-US" sz="2400" dirty="0" smtClean="0"/>
              <a:t>: </a:t>
            </a:r>
          </a:p>
          <a:p>
            <a:pPr lvl="1"/>
            <a:r>
              <a:rPr lang="en-US" sz="2400" dirty="0" smtClean="0">
                <a:hlinkClick r:id="rId7"/>
              </a:rPr>
              <a:t>http://ed.voicethread.com</a:t>
            </a:r>
            <a:endParaRPr lang="en-US" sz="2400" dirty="0" smtClean="0"/>
          </a:p>
          <a:p>
            <a:pPr lvl="1"/>
            <a:r>
              <a:rPr lang="en-US" sz="2400" dirty="0" smtClean="0">
                <a:hlinkClick r:id="rId8"/>
              </a:rPr>
              <a:t>http://voicethread4education.wikispaces.com</a:t>
            </a:r>
            <a:endParaRPr lang="en-US" sz="2400" dirty="0" smtClean="0"/>
          </a:p>
          <a:p>
            <a:r>
              <a:rPr lang="en-US" sz="2400" dirty="0" err="1" smtClean="0"/>
              <a:t>Wikispaces</a:t>
            </a:r>
            <a:r>
              <a:rPr lang="en-US" sz="2400" dirty="0" smtClean="0"/>
              <a:t> Classroom</a:t>
            </a:r>
          </a:p>
          <a:p>
            <a:pPr lvl="1"/>
            <a:r>
              <a:rPr lang="en-US" sz="2400" dirty="0" smtClean="0">
                <a:hlinkClick r:id="rId9"/>
              </a:rPr>
              <a:t>http://www.wikispaces.com/</a:t>
            </a:r>
            <a:endParaRPr lang="en-US" sz="2400" dirty="0" smtClean="0"/>
          </a:p>
          <a:p>
            <a:pPr lvl="1"/>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79</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22163930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sp>
        <p:nvSpPr>
          <p:cNvPr id="3" name="Slide Number Placeholder 2"/>
          <p:cNvSpPr>
            <a:spLocks noGrp="1"/>
          </p:cNvSpPr>
          <p:nvPr>
            <p:ph type="sldNum" sz="quarter" idx="12"/>
          </p:nvPr>
        </p:nvSpPr>
        <p:spPr/>
        <p:txBody>
          <a:bodyPr/>
          <a:lstStyle/>
          <a:p>
            <a:fld id="{EE3D4692-A625-460F-A072-DE10EEAA5719}" type="slidenum">
              <a:rPr lang="en-US" smtClean="0"/>
              <a:pPr/>
              <a:t>70</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4191448325"/>
              </p:ext>
            </p:extLst>
          </p:nvPr>
        </p:nvGraphicFramePr>
        <p:xfrm>
          <a:off x="381000" y="838200"/>
          <a:ext cx="8382000" cy="4991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21715017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z="4200" dirty="0" smtClean="0"/>
              <a:t>Part 5</a:t>
            </a:r>
          </a:p>
        </p:txBody>
      </p:sp>
      <p:sp>
        <p:nvSpPr>
          <p:cNvPr id="4" name="Text Placeholder 3"/>
          <p:cNvSpPr>
            <a:spLocks noGrp="1"/>
          </p:cNvSpPr>
          <p:nvPr>
            <p:ph type="body" idx="1"/>
          </p:nvPr>
        </p:nvSpPr>
        <p:spPr/>
        <p:txBody>
          <a:bodyPr/>
          <a:lstStyle/>
          <a:p>
            <a:pPr marL="396875" indent="-396875">
              <a:spcBef>
                <a:spcPct val="20000"/>
              </a:spcBef>
            </a:pPr>
            <a:r>
              <a:rPr lang="en-US" sz="3200" dirty="0" smtClean="0">
                <a:solidFill>
                  <a:schemeClr val="tx1"/>
                </a:solidFill>
              </a:rPr>
              <a:t>Routine and Daily Writing</a:t>
            </a:r>
            <a:endParaRPr lang="en-US" sz="3200" dirty="0">
              <a:solidFill>
                <a:schemeClr val="tx1"/>
              </a:solidFill>
            </a:endParaRPr>
          </a:p>
        </p:txBody>
      </p:sp>
      <p:sp>
        <p:nvSpPr>
          <p:cNvPr id="6" name="Slide Number Placeholder 5"/>
          <p:cNvSpPr>
            <a:spLocks noGrp="1"/>
          </p:cNvSpPr>
          <p:nvPr>
            <p:ph type="sldNum" sz="quarter" idx="12"/>
          </p:nvPr>
        </p:nvSpPr>
        <p:spPr>
          <a:prstGeom prst="rect">
            <a:avLst/>
          </a:prstGeom>
        </p:spPr>
        <p:txBody>
          <a:bodyPr/>
          <a:lstStyle/>
          <a:p>
            <a:fld id="{EE3D4692-A625-460F-A072-DE10EEAA5719}" type="slidenum">
              <a:rPr lang="en-US" smtClean="0"/>
              <a:pPr/>
              <a:t>71</a:t>
            </a:fld>
            <a:endParaRPr lang="en-US" dirty="0"/>
          </a:p>
        </p:txBody>
      </p:sp>
    </p:spTree>
    <p:extLst>
      <p:ext uri="{BB962C8B-B14F-4D97-AF65-F5344CB8AC3E}">
        <p14:creationId xmlns:p14="http://schemas.microsoft.com/office/powerpoint/2010/main" val="272711463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50" y="346058"/>
            <a:ext cx="7886700" cy="664797"/>
          </a:xfrm>
        </p:spPr>
        <p:txBody>
          <a:bodyPr/>
          <a:lstStyle/>
          <a:p>
            <a:r>
              <a:rPr lang="en-US" dirty="0" smtClean="0"/>
              <a:t>Standard 10</a:t>
            </a:r>
            <a:endParaRPr lang="en-US" dirty="0"/>
          </a:p>
        </p:txBody>
      </p:sp>
      <p:sp>
        <p:nvSpPr>
          <p:cNvPr id="3" name="Text Placeholder 2"/>
          <p:cNvSpPr>
            <a:spLocks noGrp="1"/>
          </p:cNvSpPr>
          <p:nvPr>
            <p:ph type="body" idx="1"/>
          </p:nvPr>
        </p:nvSpPr>
        <p:spPr>
          <a:xfrm>
            <a:off x="481998" y="1988153"/>
            <a:ext cx="7621478" cy="1551194"/>
          </a:xfrm>
        </p:spPr>
        <p:txBody>
          <a:bodyPr/>
          <a:lstStyle/>
          <a:p>
            <a:r>
              <a:rPr lang="en-US" dirty="0" smtClean="0">
                <a:solidFill>
                  <a:schemeClr val="tx1"/>
                </a:solidFill>
              </a:rPr>
              <a:t>CCS.W.10. Write routinely over extended time frames (time for research, reflection, and revision) and shorter time frames (a single sitting or a day or two) for a range of tasks, purposes, and audiences.</a:t>
            </a:r>
            <a:endParaRPr lang="en-US" dirty="0"/>
          </a:p>
        </p:txBody>
      </p:sp>
      <p:sp>
        <p:nvSpPr>
          <p:cNvPr id="5" name="Footer Placeholder 4"/>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72</a:t>
            </a:fld>
            <a:endParaRPr lang="en-US" dirty="0"/>
          </a:p>
        </p:txBody>
      </p:sp>
    </p:spTree>
    <p:extLst>
      <p:ext uri="{BB962C8B-B14F-4D97-AF65-F5344CB8AC3E}">
        <p14:creationId xmlns:p14="http://schemas.microsoft.com/office/powerpoint/2010/main" val="98374181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070610" y="228600"/>
            <a:ext cx="7905750" cy="762000"/>
          </a:xfrm>
        </p:spPr>
        <p:txBody>
          <a:bodyPr>
            <a:noAutofit/>
          </a:bodyPr>
          <a:lstStyle/>
          <a:p>
            <a:r>
              <a:rPr lang="en-US" sz="4000" dirty="0" smtClean="0"/>
              <a:t>Activity 7: Writing Tasks in Exemplar Units</a:t>
            </a:r>
          </a:p>
        </p:txBody>
      </p:sp>
      <p:sp>
        <p:nvSpPr>
          <p:cNvPr id="3" name="Slide Number Placeholder 2"/>
          <p:cNvSpPr>
            <a:spLocks noGrp="1"/>
          </p:cNvSpPr>
          <p:nvPr>
            <p:ph type="sldNum" sz="quarter" idx="11"/>
          </p:nvPr>
        </p:nvSpPr>
        <p:spPr/>
        <p:txBody>
          <a:bodyPr/>
          <a:lstStyle/>
          <a:p>
            <a:fld id="{EE3D4692-A625-460F-A072-DE10EEAA5719}" type="slidenum">
              <a:rPr lang="en-US" smtClean="0"/>
              <a:pPr/>
              <a:t>73</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633913457"/>
              </p:ext>
            </p:extLst>
          </p:nvPr>
        </p:nvGraphicFramePr>
        <p:xfrm>
          <a:off x="371475" y="1484179"/>
          <a:ext cx="8529638" cy="4231307"/>
        </p:xfrm>
        <a:graphic>
          <a:graphicData uri="http://schemas.openxmlformats.org/drawingml/2006/table">
            <a:tbl>
              <a:tblPr firstRow="1">
                <a:effectLst/>
                <a:tableStyleId>{F5AB1C69-6EDB-4FF4-983F-18BD219EF322}</a:tableStyleId>
              </a:tblPr>
              <a:tblGrid>
                <a:gridCol w="8529638"/>
              </a:tblGrid>
              <a:tr h="4392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7: Writing Tasks in Exemplar Units</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774123">
                <a:tc>
                  <a:txBody>
                    <a:bodyPr/>
                    <a:lstStyle/>
                    <a:p>
                      <a:pPr marL="457200" indent="-457200">
                        <a:spcBef>
                          <a:spcPts val="600"/>
                        </a:spcBef>
                        <a:spcAft>
                          <a:spcPts val="600"/>
                        </a:spcAft>
                        <a:buFont typeface="+mj-lt"/>
                        <a:buAutoNum type="arabicPeriod"/>
                      </a:pPr>
                      <a:r>
                        <a:rPr lang="en-US" sz="2400" dirty="0" smtClean="0"/>
                        <a:t>Choose and access </a:t>
                      </a:r>
                      <a:r>
                        <a:rPr lang="en-US" sz="2400" baseline="0" dirty="0" smtClean="0"/>
                        <a:t>one of the exemplar units (titles and links in Participant Guide), or use a unit you printed at home.</a:t>
                      </a:r>
                      <a:endParaRPr lang="en-US" sz="2400" dirty="0" smtClean="0"/>
                    </a:p>
                    <a:p>
                      <a:pPr marL="457200" indent="-457200">
                        <a:spcBef>
                          <a:spcPts val="600"/>
                        </a:spcBef>
                        <a:spcAft>
                          <a:spcPts val="600"/>
                        </a:spcAft>
                        <a:buFont typeface="+mj-lt"/>
                        <a:buAutoNum type="arabicPeriod"/>
                      </a:pPr>
                      <a:r>
                        <a:rPr lang="en-US" sz="2400" dirty="0" smtClean="0"/>
                        <a:t>Work</a:t>
                      </a:r>
                      <a:r>
                        <a:rPr lang="en-US" sz="2400" baseline="0" dirty="0" smtClean="0"/>
                        <a:t>ing with a partner, identify writing tasks and writing instruction embedded in the unit and add them to the graphic organizer (example on next slide).</a:t>
                      </a:r>
                    </a:p>
                    <a:p>
                      <a:pPr marL="457200" indent="-457200">
                        <a:spcBef>
                          <a:spcPts val="600"/>
                        </a:spcBef>
                        <a:spcAft>
                          <a:spcPts val="600"/>
                        </a:spcAft>
                        <a:buFont typeface="+mj-lt"/>
                        <a:buAutoNum type="arabicPeriod"/>
                      </a:pPr>
                      <a:r>
                        <a:rPr lang="en-US" sz="2400" baseline="0" dirty="0" smtClean="0"/>
                        <a:t>Record your writing tasks on large sticky notes and post as </a:t>
                      </a:r>
                      <a:r>
                        <a:rPr lang="en-US" sz="2400" i="1" baseline="0" dirty="0" smtClean="0"/>
                        <a:t>Opening, Work Time</a:t>
                      </a:r>
                      <a:r>
                        <a:rPr lang="en-US" sz="2400" baseline="0" dirty="0" smtClean="0"/>
                        <a:t>, or </a:t>
                      </a:r>
                      <a:r>
                        <a:rPr lang="en-US" sz="2400" i="1" baseline="0" dirty="0" smtClean="0"/>
                        <a:t>Closing</a:t>
                      </a:r>
                      <a:r>
                        <a:rPr lang="en-US" sz="2400" baseline="0" dirty="0" smtClean="0"/>
                        <a:t> on chart paper. </a:t>
                      </a:r>
                    </a:p>
                    <a:p>
                      <a:pPr marL="457200" indent="-457200">
                        <a:spcBef>
                          <a:spcPts val="600"/>
                        </a:spcBef>
                        <a:spcAft>
                          <a:spcPts val="600"/>
                        </a:spcAft>
                        <a:buFont typeface="+mj-lt"/>
                        <a:buAutoNum type="arabicPeriod"/>
                      </a:pPr>
                      <a:r>
                        <a:rPr lang="en-US" sz="2400" baseline="0" dirty="0" smtClean="0"/>
                        <a:t>Discuss with the guiding questions.</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430792" y="5069810"/>
            <a:ext cx="947738" cy="1033463"/>
          </a:xfrm>
          <a:prstGeom prst="rect">
            <a:avLst/>
          </a:prstGeom>
          <a:noFill/>
          <a:ln w="9525">
            <a:noFill/>
            <a:miter lim="800000"/>
            <a:headEnd/>
            <a:tailEnd/>
          </a:ln>
        </p:spPr>
      </p:pic>
      <p:sp>
        <p:nvSpPr>
          <p:cNvPr id="7" name="Footer Placeholder 6"/>
          <p:cNvSpPr>
            <a:spLocks noGrp="1"/>
          </p:cNvSpPr>
          <p:nvPr>
            <p:ph type="ftr" sz="quarter" idx="10"/>
          </p:nvPr>
        </p:nvSpPr>
        <p:spPr/>
        <p:txBody>
          <a:bodyPr/>
          <a:lstStyle/>
          <a:p>
            <a:endParaRPr lang="en-US" dirty="0"/>
          </a:p>
        </p:txBody>
      </p:sp>
      <p:sp>
        <p:nvSpPr>
          <p:cNvPr id="9" name="TextBox 8"/>
          <p:cNvSpPr txBox="1"/>
          <p:nvPr/>
        </p:nvSpPr>
        <p:spPr>
          <a:xfrm>
            <a:off x="6448093" y="5060725"/>
            <a:ext cx="993228" cy="369332"/>
          </a:xfrm>
          <a:prstGeom prst="rect">
            <a:avLst/>
          </a:prstGeom>
          <a:noFill/>
        </p:spPr>
        <p:txBody>
          <a:bodyPr wrap="square" rtlCol="0">
            <a:spAutoFit/>
          </a:bodyPr>
          <a:lstStyle/>
          <a:p>
            <a:r>
              <a:rPr lang="en-US" dirty="0" smtClean="0"/>
              <a:t>Page 40 </a:t>
            </a:r>
            <a:endParaRPr lang="en-US" dirty="0"/>
          </a:p>
        </p:txBody>
      </p:sp>
    </p:spTree>
    <p:extLst>
      <p:ext uri="{BB962C8B-B14F-4D97-AF65-F5344CB8AC3E}">
        <p14:creationId xmlns:p14="http://schemas.microsoft.com/office/powerpoint/2010/main" val="351217763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146810" y="228600"/>
            <a:ext cx="7905750" cy="1066800"/>
          </a:xfrm>
        </p:spPr>
        <p:txBody>
          <a:bodyPr>
            <a:noAutofit/>
          </a:bodyPr>
          <a:lstStyle/>
          <a:p>
            <a:r>
              <a:rPr lang="en-US" sz="4000" dirty="0" smtClean="0"/>
              <a:t>Activity </a:t>
            </a:r>
            <a:r>
              <a:rPr lang="en-US" sz="4000" dirty="0"/>
              <a:t>7</a:t>
            </a:r>
            <a:r>
              <a:rPr lang="en-US" sz="4000" dirty="0" smtClean="0"/>
              <a:t>: Writing Tasks in Exemplar Units</a:t>
            </a:r>
          </a:p>
        </p:txBody>
      </p:sp>
      <p:sp>
        <p:nvSpPr>
          <p:cNvPr id="3" name="Slide Number Placeholder 2"/>
          <p:cNvSpPr>
            <a:spLocks noGrp="1"/>
          </p:cNvSpPr>
          <p:nvPr>
            <p:ph type="sldNum" sz="quarter" idx="11"/>
          </p:nvPr>
        </p:nvSpPr>
        <p:spPr/>
        <p:txBody>
          <a:bodyPr/>
          <a:lstStyle/>
          <a:p>
            <a:fld id="{EE3D4692-A625-460F-A072-DE10EEAA5719}" type="slidenum">
              <a:rPr lang="en-US" smtClean="0"/>
              <a:pPr/>
              <a:t>74</a:t>
            </a:fld>
            <a:endParaRPr lang="en-US" dirty="0"/>
          </a:p>
        </p:txBody>
      </p:sp>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104404917"/>
              </p:ext>
            </p:extLst>
          </p:nvPr>
        </p:nvGraphicFramePr>
        <p:xfrm>
          <a:off x="485665" y="1699507"/>
          <a:ext cx="8293100" cy="3687967"/>
        </p:xfrm>
        <a:graphic>
          <a:graphicData uri="http://schemas.openxmlformats.org/drawingml/2006/table">
            <a:tbl>
              <a:tblPr firstRow="1" bandRow="1">
                <a:tableStyleId>{5C22544A-7EE6-4342-B048-85BDC9FD1C3A}</a:tableStyleId>
              </a:tblPr>
              <a:tblGrid>
                <a:gridCol w="736600"/>
                <a:gridCol w="3581400"/>
                <a:gridCol w="2362200"/>
                <a:gridCol w="1612900"/>
              </a:tblGrid>
              <a:tr h="806148">
                <a:tc>
                  <a:txBody>
                    <a:bodyPr/>
                    <a:lstStyle/>
                    <a:p>
                      <a:r>
                        <a:rPr lang="en-US" sz="2400" dirty="0" smtClean="0"/>
                        <a:t>Day</a:t>
                      </a:r>
                      <a:endParaRPr lang="en-US" sz="2400" dirty="0"/>
                    </a:p>
                  </a:txBody>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2400" dirty="0" smtClean="0"/>
                        <a:t>Task</a:t>
                      </a:r>
                    </a:p>
                    <a:p>
                      <a:endParaRPr lang="en-US" dirty="0"/>
                    </a:p>
                  </a:txBody>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2400" dirty="0" smtClean="0"/>
                        <a:t>Purpose</a:t>
                      </a:r>
                      <a:endParaRPr lang="en-US" dirty="0"/>
                    </a:p>
                  </a:txBody>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2400" dirty="0" smtClean="0"/>
                        <a:t>Part</a:t>
                      </a:r>
                    </a:p>
                    <a:p>
                      <a:pPr marL="0" marR="0" indent="0" algn="l" defTabSz="914363" rtl="0" eaLnBrk="1" fontAlgn="auto" latinLnBrk="0" hangingPunct="1">
                        <a:lnSpc>
                          <a:spcPct val="100000"/>
                        </a:lnSpc>
                        <a:spcBef>
                          <a:spcPts val="0"/>
                        </a:spcBef>
                        <a:spcAft>
                          <a:spcPts val="0"/>
                        </a:spcAft>
                        <a:buClrTx/>
                        <a:buSzTx/>
                        <a:buFontTx/>
                        <a:buNone/>
                        <a:tabLst/>
                        <a:defRPr/>
                      </a:pPr>
                      <a:r>
                        <a:rPr lang="en-US" sz="2400" dirty="0" smtClean="0"/>
                        <a:t>O,</a:t>
                      </a:r>
                      <a:r>
                        <a:rPr lang="en-US" sz="2400" baseline="0" dirty="0" smtClean="0"/>
                        <a:t> W, or C</a:t>
                      </a:r>
                      <a:endParaRPr lang="en-US" dirty="0"/>
                    </a:p>
                  </a:txBody>
                  <a:tcPr/>
                </a:tc>
              </a:tr>
              <a:tr h="745429">
                <a:tc>
                  <a:txBody>
                    <a:bodyPr/>
                    <a:lstStyle/>
                    <a:p>
                      <a:r>
                        <a:rPr lang="en-US" dirty="0" smtClean="0"/>
                        <a:t>1</a:t>
                      </a:r>
                      <a:endParaRPr lang="en-US" dirty="0"/>
                    </a:p>
                  </a:txBody>
                  <a:tcPr/>
                </a:tc>
                <a:tc>
                  <a:txBody>
                    <a:bodyPr/>
                    <a:lstStyle/>
                    <a:p>
                      <a:r>
                        <a:rPr lang="en-US" dirty="0" smtClean="0"/>
                        <a:t>Pre-writing (Quick Write)</a:t>
                      </a:r>
                      <a:endParaRPr lang="en-US" dirty="0"/>
                    </a:p>
                  </a:txBody>
                  <a:tcPr/>
                </a:tc>
                <a:tc>
                  <a:txBody>
                    <a:bodyPr/>
                    <a:lstStyle/>
                    <a:p>
                      <a:r>
                        <a:rPr lang="en-US" dirty="0" smtClean="0"/>
                        <a:t>Review</a:t>
                      </a:r>
                      <a:r>
                        <a:rPr lang="en-US" baseline="0" dirty="0" smtClean="0"/>
                        <a:t> parts of persuasive speeches</a:t>
                      </a:r>
                      <a:endParaRPr lang="en-US" dirty="0"/>
                    </a:p>
                  </a:txBody>
                  <a:tcPr/>
                </a:tc>
                <a:tc>
                  <a:txBody>
                    <a:bodyPr/>
                    <a:lstStyle/>
                    <a:p>
                      <a:r>
                        <a:rPr lang="en-US" dirty="0" smtClean="0"/>
                        <a:t>O</a:t>
                      </a:r>
                      <a:endParaRPr lang="en-US" dirty="0"/>
                    </a:p>
                  </a:txBody>
                  <a:tcPr/>
                </a:tc>
              </a:tr>
              <a:tr h="627004">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dirty="0" smtClean="0"/>
                        <a:t>1</a:t>
                      </a:r>
                    </a:p>
                    <a:p>
                      <a:endParaRPr lang="en-US" dirty="0"/>
                    </a:p>
                  </a:txBody>
                  <a:tcPr/>
                </a:tc>
                <a:tc>
                  <a:txBody>
                    <a:bodyPr/>
                    <a:lstStyle/>
                    <a:p>
                      <a:r>
                        <a:rPr lang="en-US" dirty="0" smtClean="0"/>
                        <a:t>Journal</a:t>
                      </a:r>
                      <a:r>
                        <a:rPr lang="en-US" baseline="0" dirty="0" smtClean="0"/>
                        <a:t> Writing</a:t>
                      </a:r>
                      <a:endParaRPr lang="en-US" dirty="0"/>
                    </a:p>
                  </a:txBody>
                  <a:tcPr/>
                </a:tc>
                <a:tc>
                  <a:txBody>
                    <a:bodyPr/>
                    <a:lstStyle/>
                    <a:p>
                      <a:r>
                        <a:rPr lang="en-US" dirty="0" smtClean="0"/>
                        <a:t>Reflect</a:t>
                      </a:r>
                      <a:r>
                        <a:rPr lang="en-US" baseline="0" dirty="0" smtClean="0"/>
                        <a:t> on today’s learning</a:t>
                      </a:r>
                      <a:endParaRPr lang="en-US" dirty="0"/>
                    </a:p>
                  </a:txBody>
                  <a:tcPr/>
                </a:tc>
                <a:tc>
                  <a:txBody>
                    <a:bodyPr/>
                    <a:lstStyle/>
                    <a:p>
                      <a:r>
                        <a:rPr lang="en-US" dirty="0" smtClean="0"/>
                        <a:t>C</a:t>
                      </a:r>
                      <a:endParaRPr lang="en-US" dirty="0"/>
                    </a:p>
                  </a:txBody>
                  <a:tcPr/>
                </a:tc>
              </a:tr>
              <a:tr h="627004">
                <a:tc>
                  <a:txBody>
                    <a:bodyPr/>
                    <a:lstStyle/>
                    <a:p>
                      <a:r>
                        <a:rPr lang="en-US" dirty="0" smtClean="0"/>
                        <a:t>2</a:t>
                      </a:r>
                      <a:endParaRPr lang="en-US" dirty="0"/>
                    </a:p>
                  </a:txBody>
                  <a:tcPr/>
                </a:tc>
                <a:tc>
                  <a:txBody>
                    <a:bodyPr/>
                    <a:lstStyle/>
                    <a:p>
                      <a:r>
                        <a:rPr lang="en-US" dirty="0" smtClean="0"/>
                        <a:t>Written</a:t>
                      </a:r>
                      <a:r>
                        <a:rPr lang="en-US" baseline="0" dirty="0" smtClean="0"/>
                        <a:t> response</a:t>
                      </a:r>
                      <a:endParaRPr lang="en-US" dirty="0"/>
                    </a:p>
                  </a:txBody>
                  <a:tcPr/>
                </a:tc>
                <a:tc>
                  <a:txBody>
                    <a:bodyPr/>
                    <a:lstStyle/>
                    <a:p>
                      <a:r>
                        <a:rPr lang="en-US" dirty="0" smtClean="0"/>
                        <a:t>Written feedback as</a:t>
                      </a:r>
                      <a:r>
                        <a:rPr lang="en-US" baseline="0" dirty="0" smtClean="0"/>
                        <a:t> peer review</a:t>
                      </a:r>
                      <a:endParaRPr lang="en-US" dirty="0"/>
                    </a:p>
                  </a:txBody>
                  <a:tcPr/>
                </a:tc>
                <a:tc>
                  <a:txBody>
                    <a:bodyPr/>
                    <a:lstStyle/>
                    <a:p>
                      <a:r>
                        <a:rPr lang="en-US" dirty="0" smtClean="0"/>
                        <a:t>W</a:t>
                      </a:r>
                      <a:endParaRPr lang="en-US" dirty="0"/>
                    </a:p>
                  </a:txBody>
                  <a:tcPr/>
                </a:tc>
              </a:tr>
              <a:tr h="839418">
                <a:tc>
                  <a:txBody>
                    <a:bodyPr/>
                    <a:lstStyle/>
                    <a:p>
                      <a:r>
                        <a:rPr lang="en-US" dirty="0" smtClean="0"/>
                        <a:t>2</a:t>
                      </a:r>
                      <a:endParaRPr lang="en-US" dirty="0"/>
                    </a:p>
                  </a:txBody>
                  <a:tcPr/>
                </a:tc>
                <a:tc>
                  <a:txBody>
                    <a:bodyPr/>
                    <a:lstStyle/>
                    <a:p>
                      <a:r>
                        <a:rPr lang="en-US" dirty="0" smtClean="0"/>
                        <a:t>Written response to a prompt</a:t>
                      </a:r>
                      <a:endParaRPr lang="en-US" dirty="0"/>
                    </a:p>
                  </a:txBody>
                  <a:tcPr/>
                </a:tc>
                <a:tc>
                  <a:txBody>
                    <a:bodyPr/>
                    <a:lstStyle/>
                    <a:p>
                      <a:r>
                        <a:rPr lang="en-US" dirty="0" smtClean="0"/>
                        <a:t>Evidence of learning</a:t>
                      </a:r>
                      <a:endParaRPr lang="en-US" dirty="0"/>
                    </a:p>
                  </a:txBody>
                  <a:tcPr/>
                </a:tc>
                <a:tc>
                  <a:txBody>
                    <a:bodyPr/>
                    <a:lstStyle/>
                    <a:p>
                      <a:r>
                        <a:rPr lang="en-US" dirty="0" smtClean="0"/>
                        <a:t>C</a:t>
                      </a:r>
                      <a:endParaRPr lang="en-US" dirty="0"/>
                    </a:p>
                  </a:txBody>
                  <a:tcPr/>
                </a:tc>
              </a:tr>
            </a:tbl>
          </a:graphicData>
        </a:graphic>
      </p:graphicFrame>
      <p:sp>
        <p:nvSpPr>
          <p:cNvPr id="6" name="Footer Placeholder 5"/>
          <p:cNvSpPr>
            <a:spLocks noGrp="1"/>
          </p:cNvSpPr>
          <p:nvPr>
            <p:ph type="ftr" sz="quarter" idx="10"/>
          </p:nvPr>
        </p:nvSpPr>
        <p:spPr/>
        <p:txBody>
          <a:bodyPr/>
          <a:lstStyle/>
          <a:p>
            <a:endParaRPr lang="en-US" dirty="0"/>
          </a:p>
        </p:txBody>
      </p:sp>
      <p:sp>
        <p:nvSpPr>
          <p:cNvPr id="4" name="TextBox 3"/>
          <p:cNvSpPr txBox="1"/>
          <p:nvPr/>
        </p:nvSpPr>
        <p:spPr>
          <a:xfrm>
            <a:off x="1146810" y="5561351"/>
            <a:ext cx="4504482" cy="369332"/>
          </a:xfrm>
          <a:prstGeom prst="rect">
            <a:avLst/>
          </a:prstGeom>
          <a:noFill/>
        </p:spPr>
        <p:txBody>
          <a:bodyPr wrap="square" rtlCol="0">
            <a:spAutoFit/>
          </a:bodyPr>
          <a:lstStyle/>
          <a:p>
            <a:r>
              <a:rPr lang="en-US" dirty="0" smtClean="0"/>
              <a:t>Opening, Work Time, Closing</a:t>
            </a:r>
            <a:endParaRPr lang="en-US" dirty="0"/>
          </a:p>
        </p:txBody>
      </p:sp>
    </p:spTree>
    <p:extLst>
      <p:ext uri="{BB962C8B-B14F-4D97-AF65-F5344CB8AC3E}">
        <p14:creationId xmlns:p14="http://schemas.microsoft.com/office/powerpoint/2010/main" val="324008616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9264" y="912823"/>
            <a:ext cx="8383659" cy="4195205"/>
          </a:xfrm>
        </p:spPr>
        <p:txBody>
          <a:bodyPr/>
          <a:lstStyle/>
          <a:p>
            <a:pPr>
              <a:spcAft>
                <a:spcPts val="600"/>
              </a:spcAft>
            </a:pPr>
            <a:r>
              <a:rPr lang="en-US" sz="3000" dirty="0" smtClean="0"/>
              <a:t>Discuss: What did you notice about writing in CCS-aligned units? </a:t>
            </a:r>
          </a:p>
          <a:p>
            <a:pPr lvl="1">
              <a:spcAft>
                <a:spcPts val="300"/>
              </a:spcAft>
            </a:pPr>
            <a:r>
              <a:rPr lang="en-US" dirty="0" smtClean="0"/>
              <a:t>Types and purposes of writing</a:t>
            </a:r>
          </a:p>
          <a:p>
            <a:pPr lvl="1">
              <a:spcAft>
                <a:spcPts val="300"/>
              </a:spcAft>
            </a:pPr>
            <a:r>
              <a:rPr lang="en-US" dirty="0" smtClean="0"/>
              <a:t>Writing as a scaffold, model, or preparation for other tasks</a:t>
            </a:r>
          </a:p>
          <a:p>
            <a:pPr lvl="1">
              <a:spcAft>
                <a:spcPts val="300"/>
              </a:spcAft>
            </a:pPr>
            <a:r>
              <a:rPr lang="en-US" dirty="0" smtClean="0"/>
              <a:t>Writing instruction</a:t>
            </a:r>
          </a:p>
          <a:p>
            <a:pPr lvl="1">
              <a:spcAft>
                <a:spcPts val="300"/>
              </a:spcAft>
            </a:pPr>
            <a:r>
              <a:rPr lang="en-US" dirty="0" smtClean="0"/>
              <a:t>Writing as assessment</a:t>
            </a:r>
          </a:p>
          <a:p>
            <a:pPr>
              <a:spcAft>
                <a:spcPts val="1200"/>
              </a:spcAft>
            </a:pPr>
            <a:r>
              <a:rPr lang="en-US" sz="2800" dirty="0" smtClean="0"/>
              <a:t>Record in your </a:t>
            </a:r>
            <a:r>
              <a:rPr lang="en-US" sz="2800" i="1" dirty="0" smtClean="0"/>
              <a:t>Notepad</a:t>
            </a:r>
            <a:r>
              <a:rPr lang="en-US" sz="2800" dirty="0" smtClean="0"/>
              <a:t> any ideas you have for how you might use this activity in your school or district.</a:t>
            </a:r>
            <a:endParaRPr lang="en-US" sz="2800" dirty="0"/>
          </a:p>
        </p:txBody>
      </p:sp>
      <p:sp>
        <p:nvSpPr>
          <p:cNvPr id="54274" name="Title 2"/>
          <p:cNvSpPr>
            <a:spLocks noGrp="1"/>
          </p:cNvSpPr>
          <p:nvPr>
            <p:ph type="title"/>
          </p:nvPr>
        </p:nvSpPr>
        <p:spPr/>
        <p:txBody>
          <a:bodyPr>
            <a:noAutofit/>
          </a:bodyPr>
          <a:lstStyle/>
          <a:p>
            <a:r>
              <a:rPr lang="en-US" sz="4000" dirty="0" smtClean="0"/>
              <a:t>Activity 7: Writing Tasks in Exemplar Units</a:t>
            </a:r>
          </a:p>
        </p:txBody>
      </p:sp>
      <p:sp>
        <p:nvSpPr>
          <p:cNvPr id="3" name="Slide Number Placeholder 2"/>
          <p:cNvSpPr>
            <a:spLocks noGrp="1"/>
          </p:cNvSpPr>
          <p:nvPr>
            <p:ph type="sldNum" sz="quarter" idx="11"/>
          </p:nvPr>
        </p:nvSpPr>
        <p:spPr/>
        <p:txBody>
          <a:bodyPr/>
          <a:lstStyle/>
          <a:p>
            <a:fld id="{EE3D4692-A625-460F-A072-DE10EEAA5719}" type="slidenum">
              <a:rPr lang="en-US" smtClean="0"/>
              <a:pPr/>
              <a:t>75</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07615" y="4972953"/>
            <a:ext cx="1828800" cy="1828800"/>
          </a:xfrm>
          <a:prstGeom prst="rect">
            <a:avLst/>
          </a:prstGeom>
        </p:spPr>
      </p:pic>
      <p:sp>
        <p:nvSpPr>
          <p:cNvPr id="6" name="Footer Placeholder 5"/>
          <p:cNvSpPr>
            <a:spLocks noGrp="1"/>
          </p:cNvSpPr>
          <p:nvPr>
            <p:ph type="ftr" sz="quarter" idx="10"/>
          </p:nvPr>
        </p:nvSpPr>
        <p:spPr/>
        <p:txBody>
          <a:bodyPr/>
          <a:lstStyle/>
          <a:p>
            <a:endParaRPr lang="en-US" dirty="0"/>
          </a:p>
        </p:txBody>
      </p:sp>
      <p:sp>
        <p:nvSpPr>
          <p:cNvPr id="7" name="TextBox 6"/>
          <p:cNvSpPr txBox="1"/>
          <p:nvPr/>
        </p:nvSpPr>
        <p:spPr>
          <a:xfrm>
            <a:off x="6608624" y="5422979"/>
            <a:ext cx="1288473" cy="369332"/>
          </a:xfrm>
          <a:prstGeom prst="rect">
            <a:avLst/>
          </a:prstGeom>
          <a:noFill/>
        </p:spPr>
        <p:txBody>
          <a:bodyPr wrap="square" rtlCol="0">
            <a:spAutoFit/>
          </a:bodyPr>
          <a:lstStyle/>
          <a:p>
            <a:r>
              <a:rPr lang="en-US" dirty="0" smtClean="0"/>
              <a:t>Page 51</a:t>
            </a:r>
            <a:endParaRPr lang="en-US" dirty="0"/>
          </a:p>
        </p:txBody>
      </p:sp>
    </p:spTree>
    <p:extLst>
      <p:ext uri="{BB962C8B-B14F-4D97-AF65-F5344CB8AC3E}">
        <p14:creationId xmlns:p14="http://schemas.microsoft.com/office/powerpoint/2010/main" val="301508207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4048" y="1469985"/>
            <a:ext cx="8378952" cy="4068806"/>
          </a:xfrm>
        </p:spPr>
        <p:txBody>
          <a:bodyPr/>
          <a:lstStyle/>
          <a:p>
            <a:pPr>
              <a:spcAft>
                <a:spcPts val="1200"/>
              </a:spcAft>
            </a:pPr>
            <a:r>
              <a:rPr lang="en-US" sz="2600" dirty="0" smtClean="0"/>
              <a:t>CCS.W.6 Use technology, including the Internet, to </a:t>
            </a:r>
            <a:r>
              <a:rPr lang="en-US" sz="2600" u="sng" dirty="0" smtClean="0"/>
              <a:t>produce and publish writing </a:t>
            </a:r>
            <a:r>
              <a:rPr lang="en-US" sz="2600" dirty="0" smtClean="0"/>
              <a:t>and to </a:t>
            </a:r>
            <a:r>
              <a:rPr lang="en-US" sz="2600" u="sng" dirty="0" smtClean="0"/>
              <a:t>interact and collaborate with others.</a:t>
            </a:r>
          </a:p>
          <a:p>
            <a:pPr>
              <a:spcAft>
                <a:spcPts val="1200"/>
              </a:spcAft>
            </a:pPr>
            <a:r>
              <a:rPr lang="en-US" sz="2600" dirty="0" smtClean="0"/>
              <a:t>CCS.W.7 </a:t>
            </a:r>
            <a:r>
              <a:rPr lang="en-US" sz="2600" u="sng" dirty="0" smtClean="0"/>
              <a:t>Conduct</a:t>
            </a:r>
            <a:r>
              <a:rPr lang="en-US" sz="2600" dirty="0" smtClean="0"/>
              <a:t> short as well as more sustained </a:t>
            </a:r>
            <a:r>
              <a:rPr lang="en-US" sz="2600" u="sng" dirty="0" smtClean="0"/>
              <a:t>research</a:t>
            </a:r>
            <a:r>
              <a:rPr lang="en-US" sz="2600" dirty="0" smtClean="0"/>
              <a:t> projects based on focused questions, demonstrating understanding of the subject under investigation.</a:t>
            </a:r>
            <a:endParaRPr lang="en-US" sz="2600" dirty="0" smtClean="0">
              <a:solidFill>
                <a:srgbClr val="FF0000"/>
              </a:solidFill>
            </a:endParaRPr>
          </a:p>
          <a:p>
            <a:pPr>
              <a:spcAft>
                <a:spcPts val="1200"/>
              </a:spcAft>
            </a:pPr>
            <a:r>
              <a:rPr lang="en-US" sz="2600" dirty="0" smtClean="0"/>
              <a:t>CCS.W.8 </a:t>
            </a:r>
            <a:r>
              <a:rPr lang="en-US" sz="2600" u="sng" dirty="0" smtClean="0"/>
              <a:t>Gather relevant information from </a:t>
            </a:r>
            <a:r>
              <a:rPr lang="en-US" sz="2600" dirty="0" smtClean="0"/>
              <a:t>multiple print and </a:t>
            </a:r>
            <a:r>
              <a:rPr lang="en-US" sz="2600" u="sng" dirty="0" smtClean="0"/>
              <a:t>digital sources</a:t>
            </a:r>
            <a:r>
              <a:rPr lang="en-US" sz="2600" dirty="0" smtClean="0"/>
              <a:t>, assess the credibility and accuracy of each source, and integrate the information while avoiding plagiarism.</a:t>
            </a:r>
            <a:endParaRPr lang="en-US" sz="2600" dirty="0" smtClean="0">
              <a:solidFill>
                <a:srgbClr val="FF0000"/>
              </a:solidFill>
            </a:endParaRPr>
          </a:p>
        </p:txBody>
      </p:sp>
      <p:sp>
        <p:nvSpPr>
          <p:cNvPr id="5" name="Title 4"/>
          <p:cNvSpPr>
            <a:spLocks noGrp="1"/>
          </p:cNvSpPr>
          <p:nvPr>
            <p:ph type="title"/>
          </p:nvPr>
        </p:nvSpPr>
        <p:spPr>
          <a:xfrm>
            <a:off x="384048" y="228600"/>
            <a:ext cx="8153400" cy="820044"/>
          </a:xfrm>
        </p:spPr>
        <p:txBody>
          <a:bodyPr>
            <a:normAutofit fontScale="90000"/>
          </a:bodyPr>
          <a:lstStyle/>
          <a:p>
            <a:r>
              <a:rPr lang="en-US" dirty="0" smtClean="0"/>
              <a:t>Where is Technology in the Writing Standards?</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76</a:t>
            </a:fld>
            <a:endParaRPr lang="en-US" dirty="0"/>
          </a:p>
        </p:txBody>
      </p:sp>
      <p:sp>
        <p:nvSpPr>
          <p:cNvPr id="7" name="Footer Placeholder 6"/>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52060397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3373231"/>
          </a:xfrm>
        </p:spPr>
        <p:txBody>
          <a:bodyPr/>
          <a:lstStyle/>
          <a:p>
            <a:pPr marL="0" indent="0">
              <a:buNone/>
            </a:pPr>
            <a:r>
              <a:rPr lang="en-US" b="1" dirty="0">
                <a:hlinkClick r:id="rId3"/>
              </a:rPr>
              <a:t>Teaching</a:t>
            </a:r>
            <a:r>
              <a:rPr lang="en-US" b="1" dirty="0"/>
              <a:t> Writing in the Digital </a:t>
            </a:r>
            <a:r>
              <a:rPr lang="en-US" b="1" dirty="0" smtClean="0"/>
              <a:t>Age</a:t>
            </a:r>
          </a:p>
          <a:p>
            <a:pPr marL="0" indent="0">
              <a:buNone/>
            </a:pPr>
            <a:endParaRPr lang="en-US" sz="1600" b="1" dirty="0"/>
          </a:p>
          <a:p>
            <a:pPr marL="0" indent="0">
              <a:spcBef>
                <a:spcPts val="0"/>
              </a:spcBef>
              <a:buNone/>
            </a:pPr>
            <a:r>
              <a:rPr lang="en-US" dirty="0" smtClean="0"/>
              <a:t>As you view this video, look for what</a:t>
            </a:r>
          </a:p>
          <a:p>
            <a:pPr marL="0" indent="0">
              <a:spcBef>
                <a:spcPts val="0"/>
              </a:spcBef>
              <a:buNone/>
            </a:pPr>
            <a:r>
              <a:rPr lang="en-US" dirty="0"/>
              <a:t>s</a:t>
            </a:r>
            <a:r>
              <a:rPr lang="en-US" dirty="0" smtClean="0"/>
              <a:t>tudents must write and think about before producing digital tasks. </a:t>
            </a:r>
          </a:p>
          <a:p>
            <a:pPr marL="0" indent="0">
              <a:spcBef>
                <a:spcPts val="0"/>
              </a:spcBef>
              <a:buNone/>
            </a:pPr>
            <a:endParaRPr lang="en-US" sz="2400" dirty="0"/>
          </a:p>
          <a:p>
            <a:pPr marL="0" indent="0">
              <a:spcBef>
                <a:spcPts val="0"/>
              </a:spcBef>
              <a:buNone/>
            </a:pPr>
            <a:r>
              <a:rPr lang="en-US" dirty="0" smtClean="0"/>
              <a:t>Discuss: How can digital tasks provide evidence of learning?</a:t>
            </a:r>
            <a:endParaRPr lang="en-US" dirty="0"/>
          </a:p>
        </p:txBody>
      </p:sp>
      <p:sp>
        <p:nvSpPr>
          <p:cNvPr id="3" name="Title 2"/>
          <p:cNvSpPr>
            <a:spLocks noGrp="1"/>
          </p:cNvSpPr>
          <p:nvPr>
            <p:ph type="title"/>
          </p:nvPr>
        </p:nvSpPr>
        <p:spPr/>
        <p:txBody>
          <a:bodyPr/>
          <a:lstStyle/>
          <a:p>
            <a:r>
              <a:rPr lang="en-US" dirty="0" smtClean="0"/>
              <a:t>Digital Literacy</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77</a:t>
            </a:fld>
            <a:endParaRPr lang="en-US"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4048" y="4997769"/>
            <a:ext cx="4382112" cy="647790"/>
          </a:xfrm>
          <a:prstGeom prst="rect">
            <a:avLst/>
          </a:prstGeom>
        </p:spPr>
      </p:pic>
      <p:sp>
        <p:nvSpPr>
          <p:cNvPr id="6" name="Footer Placeholder 5"/>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5341850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19582</TotalTime>
  <Words>1151</Words>
  <Application>Microsoft Office PowerPoint</Application>
  <PresentationFormat>On-screen Show (4:3)</PresentationFormat>
  <Paragraphs>144</Paragraphs>
  <Slides>11</Slides>
  <Notes>11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Calibri Light</vt:lpstr>
      <vt:lpstr>Times</vt:lpstr>
      <vt:lpstr>Times New Roman</vt:lpstr>
      <vt:lpstr>LtBkgBlueBorder</vt:lpstr>
      <vt:lpstr>LtBkgNoBorder</vt:lpstr>
      <vt:lpstr>Custom Design</vt:lpstr>
      <vt:lpstr>Connecticut Core Standards  for English Language Arts &amp; Literacy</vt:lpstr>
      <vt:lpstr>Today’s Session</vt:lpstr>
      <vt:lpstr>Part 5</vt:lpstr>
      <vt:lpstr>Standard 10</vt:lpstr>
      <vt:lpstr>Activity 7: Writing Tasks in Exemplar Units</vt:lpstr>
      <vt:lpstr>Activity 7: Writing Tasks in Exemplar Units</vt:lpstr>
      <vt:lpstr>Activity 7: Writing Tasks in Exemplar Units</vt:lpstr>
      <vt:lpstr>Where is Technology in the Writing Standards?</vt:lpstr>
      <vt:lpstr>Digital Literacy</vt:lpstr>
      <vt:lpstr>Digital Literacy Skills Students Need</vt:lpstr>
      <vt:lpstr>Sites for Digital Literacy Tools &amp; Technology</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1264</cp:revision>
  <cp:lastPrinted>2014-03-02T01:07:44Z</cp:lastPrinted>
  <dcterms:created xsi:type="dcterms:W3CDTF">2014-01-18T18:47:42Z</dcterms:created>
  <dcterms:modified xsi:type="dcterms:W3CDTF">2014-08-13T17:16:48Z</dcterms:modified>
</cp:coreProperties>
</file>