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56" showSpecialPlsOnTitleSld="0" saveSubsetFonts="1" bookmarkIdSeed="2">
  <p:sldMasterIdLst>
    <p:sldMasterId id="2147483687" r:id="rId1"/>
    <p:sldMasterId id="2147483711" r:id="rId2"/>
    <p:sldMasterId id="2147483723" r:id="rId3"/>
  </p:sldMasterIdLst>
  <p:notesMasterIdLst>
    <p:notesMasterId r:id="rId6"/>
  </p:notesMasterIdLst>
  <p:handoutMasterIdLst>
    <p:handoutMasterId r:id="rId7"/>
  </p:handoutMasterIdLst>
  <p:sldIdLst>
    <p:sldId id="370" r:id="rId4"/>
    <p:sldId id="650" r:id="rId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  <p15:guide id="5" orient="horz" pos="288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160">
          <p15:clr>
            <a:srgbClr val="A4A3A4"/>
          </p15:clr>
        </p15:guide>
        <p15:guide id="8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60" clrIdx="1"/>
  <p:cmAuthor id="2" name="Jackson, Dennis" initials="JD" lastIdx="12" clrIdx="2">
    <p:extLst/>
  </p:cmAuthor>
  <p:cmAuthor id="3" name="Kelley, Nora" initials="KN" lastIdx="2" clrIdx="3">
    <p:extLst/>
  </p:cmAuthor>
  <p:cmAuthor id="4" name="W2K" initials="W" lastIdx="28" clrIdx="4"/>
  <p:cmAuthor id="5" name="Michelle Wade" initials="MW" lastIdx="14" clrIdx="5"/>
  <p:cmAuthor id="6" name="Berlin, Debra" initials="BD" lastIdx="23" clrIdx="6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F497D"/>
    <a:srgbClr val="FFFF85"/>
    <a:srgbClr val="FFC000"/>
    <a:srgbClr val="DF8045"/>
    <a:srgbClr val="32C658"/>
    <a:srgbClr val="D4ECBA"/>
    <a:srgbClr val="92D050"/>
    <a:srgbClr val="9BBB59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61" autoAdjust="0"/>
    <p:restoredTop sz="92006" autoAdjust="0"/>
  </p:normalViewPr>
  <p:slideViewPr>
    <p:cSldViewPr snapToGrid="0">
      <p:cViewPr varScale="1">
        <p:scale>
          <a:sx n="81" d="100"/>
          <a:sy n="81" d="100"/>
        </p:scale>
        <p:origin x="114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86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-16746"/>
    </p:cViewPr>
  </p:sorterViewPr>
  <p:notesViewPr>
    <p:cSldViewPr snapToGrid="0">
      <p:cViewPr varScale="1">
        <p:scale>
          <a:sx n="49" d="100"/>
          <a:sy n="49" d="100"/>
        </p:scale>
        <p:origin x="-1860" y="-102"/>
      </p:cViewPr>
      <p:guideLst>
        <p:guide orient="horz" pos="2905"/>
        <p:guide pos="2184"/>
        <p:guide orient="horz" pos="2957"/>
        <p:guide pos="2237"/>
        <p:guide orient="horz" pos="2880"/>
        <p:guide orient="horz" pos="2932"/>
        <p:guide pos="2160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sz="120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2902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5530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83650957-5588-4AF8-B1C2-AD4A265A75AC}" type="datetime1">
              <a:rPr lang="en-US" smtClean="0">
                <a:latin typeface="Arial" pitchFamily="34" charset="0"/>
              </a:rPr>
              <a:pPr/>
              <a:t>8/13/2014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2903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55303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C7C0BE-9DD9-4E63-AD34-7189FB19A7BC}" type="slidenum">
              <a:rPr lang="en-US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675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9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4048" y="1417320"/>
            <a:ext cx="8153400" cy="39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153400" cy="1066800"/>
          </a:xfrm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61EF-24E7-4286-97C7-81257D0A8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82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130474" y="6099583"/>
            <a:ext cx="3031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Activity 5c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69" r:id="rId2"/>
    <p:sldLayoutId id="2147483690" r:id="rId3"/>
    <p:sldLayoutId id="2147483722" r:id="rId4"/>
    <p:sldLayoutId id="2147483718" r:id="rId5"/>
    <p:sldLayoutId id="2147483719" r:id="rId6"/>
    <p:sldLayoutId id="2147483694" r:id="rId7"/>
    <p:sldLayoutId id="2147483695" r:id="rId8"/>
    <p:sldLayoutId id="2147483720" r:id="rId9"/>
    <p:sldLayoutId id="2147483721" r:id="rId10"/>
    <p:sldLayoutId id="2147483710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36" r:id="rId8"/>
    <p:sldLayoutId id="2147483737" r:id="rId9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core.americaachieves.org/module/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048" y="190188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23918" y="3441165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585671" y="4244916"/>
            <a:ext cx="8046613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3 Grades 6–12: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Supporting all Students in Writing and Research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2"/>
          <p:cNvSpPr>
            <a:spLocks noGrp="1"/>
          </p:cNvSpPr>
          <p:nvPr>
            <p:ph type="title"/>
          </p:nvPr>
        </p:nvSpPr>
        <p:spPr>
          <a:xfrm>
            <a:off x="1238250" y="228600"/>
            <a:ext cx="7559386" cy="1066800"/>
          </a:xfrm>
        </p:spPr>
        <p:txBody>
          <a:bodyPr>
            <a:noAutofit/>
          </a:bodyPr>
          <a:lstStyle/>
          <a:p>
            <a:r>
              <a:rPr lang="en-US" sz="3800" dirty="0" smtClean="0"/>
              <a:t>Activity 5c: Finding Evidence to Support an Argument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57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584693"/>
              </p:ext>
            </p:extLst>
          </p:nvPr>
        </p:nvGraphicFramePr>
        <p:xfrm>
          <a:off x="562448" y="1482561"/>
          <a:ext cx="7334643" cy="3413728"/>
        </p:xfrm>
        <a:graphic>
          <a:graphicData uri="http://schemas.openxmlformats.org/drawingml/2006/table">
            <a:tbl>
              <a:tblPr firstRow="1">
                <a:effectLst/>
                <a:tableStyleId>{F5AB1C69-6EDB-4FF4-983F-18BD219EF322}</a:tableStyleId>
              </a:tblPr>
              <a:tblGrid>
                <a:gridCol w="7334643"/>
              </a:tblGrid>
              <a:tr h="319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Activity 5c: Looking at Student Work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</a:endParaRPr>
                    </a:p>
                  </a:txBody>
                  <a:tcPr marT="45712" marB="45712" horzOverflow="overflow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4758">
                <a:tc>
                  <a:txBody>
                    <a:bodyPr/>
                    <a:lstStyle/>
                    <a:p>
                      <a:pPr marL="0" marR="0" lvl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hlinkClick r:id="rId3"/>
                      </a:endParaRPr>
                    </a:p>
                    <a:p>
                      <a:pPr marL="342900" marR="0" lvl="0" indent="-34290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Look at the samples of student work generated as a result of the lesson sequence in the video. </a:t>
                      </a:r>
                    </a:p>
                    <a:p>
                      <a:pPr marL="342900" marR="0" lvl="0" indent="-34290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Talk with your table: </a:t>
                      </a:r>
                    </a:p>
                    <a:p>
                      <a:pPr marL="0" marR="0" lvl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what extent did the instructional activities prepare students to write with evidence from the text?</a:t>
                      </a:r>
                      <a:endParaRPr lang="en-US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  <p:pic>
        <p:nvPicPr>
          <p:cNvPr id="7" name="Picture 5" descr="Picture10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84708" y="4705545"/>
            <a:ext cx="947563" cy="103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discussion 2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66466" y="5060754"/>
            <a:ext cx="145415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70798" y="4743110"/>
            <a:ext cx="1031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34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7740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19525</TotalTime>
  <Words>86</Words>
  <Application>Microsoft Office PowerPoint</Application>
  <PresentationFormat>On-screen Show 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Activity 5c: Finding Evidence to Support an Argument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1261</cp:revision>
  <cp:lastPrinted>2014-03-02T01:07:44Z</cp:lastPrinted>
  <dcterms:created xsi:type="dcterms:W3CDTF">2014-01-18T18:47:42Z</dcterms:created>
  <dcterms:modified xsi:type="dcterms:W3CDTF">2014-08-13T15:47:17Z</dcterms:modified>
</cp:coreProperties>
</file>