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20" showSpecialPlsOnTitleSld="0" saveSubsetFonts="1" bookmarkIdSeed="2">
  <p:sldMasterIdLst>
    <p:sldMasterId id="2147483687" r:id="rId1"/>
    <p:sldMasterId id="2147483711" r:id="rId2"/>
    <p:sldMasterId id="2147483723" r:id="rId3"/>
  </p:sldMasterIdLst>
  <p:notesMasterIdLst>
    <p:notesMasterId r:id="rId10"/>
  </p:notesMasterIdLst>
  <p:handoutMasterIdLst>
    <p:handoutMasterId r:id="rId11"/>
  </p:handoutMasterIdLst>
  <p:sldIdLst>
    <p:sldId id="370" r:id="rId4"/>
    <p:sldId id="729" r:id="rId5"/>
    <p:sldId id="521" r:id="rId6"/>
    <p:sldId id="412" r:id="rId7"/>
    <p:sldId id="522" r:id="rId8"/>
    <p:sldId id="406" r:id="rId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2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97D"/>
    <a:srgbClr val="FFFF85"/>
    <a:srgbClr val="FFC000"/>
    <a:srgbClr val="DF8045"/>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61" autoAdjust="0"/>
    <p:restoredTop sz="91101" autoAdjust="0"/>
  </p:normalViewPr>
  <p:slideViewPr>
    <p:cSldViewPr snapToGrid="0">
      <p:cViewPr varScale="1">
        <p:scale>
          <a:sx n="81" d="100"/>
          <a:sy n="81" d="100"/>
        </p:scale>
        <p:origin x="1140" y="78"/>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0"/>
    </p:cViewPr>
  </p:notesTextViewPr>
  <p:sorterViewPr>
    <p:cViewPr varScale="1">
      <p:scale>
        <a:sx n="1" d="1"/>
        <a:sy n="1" d="1"/>
      </p:scale>
      <p:origin x="0" y="-16746"/>
    </p:cViewPr>
  </p:sorterViewPr>
  <p:notesViewPr>
    <p:cSldViewPr snapToGrid="0">
      <p:cViewPr varScale="1">
        <p:scale>
          <a:sx n="49" d="100"/>
          <a:sy n="49" d="100"/>
        </p:scale>
        <p:origin x="-1860" y="-102"/>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8/13/2014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8/13/2014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Slides </a:t>
            </a:r>
            <a:r>
              <a:rPr lang="en-US" sz="1200" dirty="0" smtClean="0"/>
              <a:t>21-25,</a:t>
            </a:r>
            <a:r>
              <a:rPr lang="en-US" sz="1200" baseline="0" dirty="0" smtClean="0"/>
              <a:t> </a:t>
            </a:r>
            <a:r>
              <a:rPr lang="en-US" sz="1200" baseline="0" dirty="0" smtClean="0"/>
              <a:t>which include Activity 3, will take about 30 minutes.</a:t>
            </a:r>
          </a:p>
          <a:p>
            <a:r>
              <a:rPr lang="en-US" sz="1200" baseline="0" dirty="0" smtClean="0"/>
              <a:t>The purpose of the next two slides is to introduce </a:t>
            </a:r>
            <a:r>
              <a:rPr lang="en-US" sz="1200" i="1" baseline="0" dirty="0" smtClean="0"/>
              <a:t>In Common </a:t>
            </a:r>
            <a:r>
              <a:rPr lang="en-US" sz="1200" baseline="0" dirty="0" smtClean="0"/>
              <a:t>as a resource. Most participants will have heard of </a:t>
            </a:r>
            <a:r>
              <a:rPr lang="en-US" sz="1200" i="1" baseline="0" dirty="0" smtClean="0"/>
              <a:t>In Common </a:t>
            </a:r>
            <a:r>
              <a:rPr lang="en-US" sz="1200" baseline="0" dirty="0" smtClean="0"/>
              <a:t>but may not have had an opportunity to explore it.</a:t>
            </a:r>
            <a:endParaRPr lang="en-US" sz="1200" dirty="0" smtClean="0"/>
          </a:p>
          <a:p>
            <a:endParaRPr lang="en-US" sz="1200" dirty="0" smtClean="0"/>
          </a:p>
          <a:p>
            <a:r>
              <a:rPr lang="en-US" sz="1200" dirty="0" smtClean="0"/>
              <a:t>There</a:t>
            </a:r>
            <a:r>
              <a:rPr lang="en-US" sz="1200" baseline="0" dirty="0" smtClean="0"/>
              <a:t> are two types of writing in </a:t>
            </a:r>
            <a:r>
              <a:rPr lang="en-US" sz="1200" i="1" baseline="0" dirty="0" smtClean="0"/>
              <a:t>In Common</a:t>
            </a:r>
            <a:r>
              <a:rPr lang="en-US" sz="1200" baseline="0" dirty="0" smtClean="0"/>
              <a:t>. </a:t>
            </a:r>
            <a:r>
              <a:rPr lang="en-US" sz="1200" dirty="0" smtClean="0"/>
              <a:t>“On-demand Writing,” written to a common prompt and illustrates developmental spectrum. “Range of writing,” illustrates examples of writing for different tasks, audiences, and purposes over different time frames.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Created by Vermont Writing Collaborative and Student Achievement Partners.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21</a:t>
            </a:fld>
            <a:endParaRPr lang="en-US" dirty="0"/>
          </a:p>
        </p:txBody>
      </p:sp>
    </p:spTree>
    <p:extLst>
      <p:ext uri="{BB962C8B-B14F-4D97-AF65-F5344CB8AC3E}">
        <p14:creationId xmlns:p14="http://schemas.microsoft.com/office/powerpoint/2010/main" val="2268964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authors make it clear that these are authentic writing samples to be used for a variety of purposes, but they are not intended to be models. They were intended to supplement Appendix C, which was not sufficient for its intended purpose. This is an ongoing project.</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22</a:t>
            </a:fld>
            <a:endParaRPr lang="en-US" dirty="0"/>
          </a:p>
        </p:txBody>
      </p:sp>
    </p:spTree>
    <p:extLst>
      <p:ext uri="{BB962C8B-B14F-4D97-AF65-F5344CB8AC3E}">
        <p14:creationId xmlns:p14="http://schemas.microsoft.com/office/powerpoint/2010/main" val="133635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None/>
            </a:pPr>
            <a:r>
              <a:rPr lang="en-US" dirty="0" smtClean="0"/>
              <a:t>Approximately 25</a:t>
            </a:r>
            <a:r>
              <a:rPr lang="en-US" baseline="0" dirty="0" smtClean="0"/>
              <a:t> minutes for this activity and discussion that follows.</a:t>
            </a:r>
          </a:p>
          <a:p>
            <a:pPr eaLnBrk="1" hangingPunct="1">
              <a:spcBef>
                <a:spcPct val="0"/>
              </a:spcBef>
              <a:buFontTx/>
              <a:buNone/>
            </a:pPr>
            <a:r>
              <a:rPr lang="en-US" baseline="0" dirty="0" smtClean="0"/>
              <a:t>Have secondary participants choose a writing sample from the type and grade level that they would most likely support.</a:t>
            </a:r>
          </a:p>
          <a:p>
            <a:pPr eaLnBrk="1" hangingPunct="1">
              <a:spcBef>
                <a:spcPct val="0"/>
              </a:spcBef>
              <a:buFontTx/>
              <a:buNone/>
            </a:pPr>
            <a:r>
              <a:rPr lang="en-US" baseline="0" dirty="0" smtClean="0"/>
              <a:t>Have them find a teacher who has chosen the same writing type (argument, explanatory, or narrative) and the same grade level sample.</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23</a:t>
            </a:fld>
            <a:endParaRPr lang="en-US" dirty="0"/>
          </a:p>
        </p:txBody>
      </p:sp>
    </p:spTree>
    <p:extLst>
      <p:ext uri="{BB962C8B-B14F-4D97-AF65-F5344CB8AC3E}">
        <p14:creationId xmlns:p14="http://schemas.microsoft.com/office/powerpoint/2010/main" val="1008227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38F621-8F2C-4F90-852A-E36809B397B3}" type="slidenum">
              <a:rPr lang="en-US" smtClean="0"/>
              <a:pPr/>
              <a:t>24</a:t>
            </a:fld>
            <a:endParaRPr lang="en-US" dirty="0"/>
          </a:p>
        </p:txBody>
      </p:sp>
    </p:spTree>
    <p:extLst>
      <p:ext uri="{BB962C8B-B14F-4D97-AF65-F5344CB8AC3E}">
        <p14:creationId xmlns:p14="http://schemas.microsoft.com/office/powerpoint/2010/main" val="893960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 minutes.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25</a:t>
            </a:fld>
            <a:endParaRPr lang="en-US" dirty="0"/>
          </a:p>
        </p:txBody>
      </p:sp>
    </p:spTree>
    <p:extLst>
      <p:ext uri="{BB962C8B-B14F-4D97-AF65-F5344CB8AC3E}">
        <p14:creationId xmlns:p14="http://schemas.microsoft.com/office/powerpoint/2010/main" val="334757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30474" y="6099583"/>
            <a:ext cx="3031947" cy="461665"/>
          </a:xfrm>
          <a:prstGeom prst="rect">
            <a:avLst/>
          </a:prstGeom>
          <a:noFill/>
        </p:spPr>
        <p:txBody>
          <a:bodyPr wrap="square" rtlCol="0">
            <a:spAutoFit/>
          </a:bodyPr>
          <a:lstStyle/>
          <a:p>
            <a:pPr algn="ctr"/>
            <a:r>
              <a:rPr lang="en-US" sz="2400" b="1" smtClean="0">
                <a:solidFill>
                  <a:schemeClr val="bg1"/>
                </a:solidFill>
              </a:rPr>
              <a:t>Activity 3</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hyperlink" Target="http://www.vermontwritingcollaborative.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achievethecore.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62391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585671" y="42449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948690"/>
            <a:ext cx="8153400" cy="6007799"/>
          </a:xfrm>
        </p:spPr>
        <p:txBody>
          <a:bodyPr/>
          <a:lstStyle/>
          <a:p>
            <a:r>
              <a:rPr lang="en-US" dirty="0" smtClean="0"/>
              <a:t>Collection of K‒12 student writing samples from around the country</a:t>
            </a:r>
          </a:p>
          <a:p>
            <a:r>
              <a:rPr lang="en-US" dirty="0" smtClean="0"/>
              <a:t>Organized by writing type and sub-divided by “On-demand Writing” and “Range of Writing”</a:t>
            </a:r>
          </a:p>
          <a:p>
            <a:r>
              <a:rPr lang="en-US" dirty="0" smtClean="0"/>
              <a:t>Annotated with the language of the CCS</a:t>
            </a:r>
          </a:p>
          <a:p>
            <a:r>
              <a:rPr lang="en-US" dirty="0"/>
              <a:t>Intended to </a:t>
            </a:r>
            <a:r>
              <a:rPr lang="en-US" dirty="0" smtClean="0"/>
              <a:t>supplement Appendix </a:t>
            </a:r>
            <a:r>
              <a:rPr lang="en-US" dirty="0"/>
              <a:t>C: Samples of Student </a:t>
            </a:r>
            <a:r>
              <a:rPr lang="en-US" dirty="0" smtClean="0"/>
              <a:t>Writing</a:t>
            </a:r>
          </a:p>
          <a:p>
            <a:r>
              <a:rPr lang="en-US" dirty="0" smtClean="0"/>
              <a:t>Provides </a:t>
            </a:r>
            <a:r>
              <a:rPr lang="en-US" dirty="0"/>
              <a:t>examples of Common Core-aligned writing for teachers and students</a:t>
            </a:r>
          </a:p>
          <a:p>
            <a:endParaRPr lang="en-US" dirty="0"/>
          </a:p>
          <a:p>
            <a:endParaRPr lang="en-US" dirty="0" smtClean="0"/>
          </a:p>
          <a:p>
            <a:endParaRPr lang="en-US" dirty="0"/>
          </a:p>
        </p:txBody>
      </p:sp>
      <p:sp>
        <p:nvSpPr>
          <p:cNvPr id="2" name="Title 1"/>
          <p:cNvSpPr>
            <a:spLocks noGrp="1"/>
          </p:cNvSpPr>
          <p:nvPr>
            <p:ph type="title"/>
          </p:nvPr>
        </p:nvSpPr>
        <p:spPr>
          <a:xfrm>
            <a:off x="384048" y="228600"/>
            <a:ext cx="8153400" cy="543910"/>
          </a:xfrm>
        </p:spPr>
        <p:txBody>
          <a:bodyPr>
            <a:normAutofit fontScale="90000"/>
          </a:bodyPr>
          <a:lstStyle/>
          <a:p>
            <a:r>
              <a:rPr lang="en-US" dirty="0" smtClean="0"/>
              <a:t>A New Resource: </a:t>
            </a:r>
            <a:r>
              <a:rPr lang="en-US" i="1" dirty="0" smtClean="0"/>
              <a:t>In Common</a:t>
            </a:r>
            <a:endParaRPr lang="en-US" i="1"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21</a:t>
            </a:fld>
            <a:endParaRPr lang="en-US" dirty="0"/>
          </a:p>
        </p:txBody>
      </p:sp>
      <p:sp>
        <p:nvSpPr>
          <p:cNvPr id="5" name="Rectangle 4"/>
          <p:cNvSpPr/>
          <p:nvPr/>
        </p:nvSpPr>
        <p:spPr>
          <a:xfrm>
            <a:off x="384048" y="5309880"/>
            <a:ext cx="3748334" cy="923330"/>
          </a:xfrm>
          <a:prstGeom prst="rect">
            <a:avLst/>
          </a:prstGeom>
        </p:spPr>
        <p:txBody>
          <a:bodyPr wrap="none">
            <a:spAutoFit/>
          </a:bodyPr>
          <a:lstStyle/>
          <a:p>
            <a:r>
              <a:rPr lang="en-US" dirty="0" smtClean="0">
                <a:hlinkClick r:id="rId3"/>
              </a:rPr>
              <a:t>www.vermontwritingcollaborative.org</a:t>
            </a:r>
            <a:endParaRPr lang="en-US" dirty="0" smtClean="0"/>
          </a:p>
          <a:p>
            <a:endParaRPr lang="en-US" dirty="0" smtClean="0">
              <a:latin typeface="Cambria" panose="02040503050406030204" pitchFamily="18" charset="0"/>
            </a:endParaRPr>
          </a:p>
          <a:p>
            <a:endParaRPr lang="en-US" dirty="0"/>
          </a:p>
        </p:txBody>
      </p:sp>
      <p:sp>
        <p:nvSpPr>
          <p:cNvPr id="6" name="Rectangle 5"/>
          <p:cNvSpPr/>
          <p:nvPr/>
        </p:nvSpPr>
        <p:spPr>
          <a:xfrm>
            <a:off x="4996151" y="5327748"/>
            <a:ext cx="3263714" cy="646331"/>
          </a:xfrm>
          <a:prstGeom prst="rect">
            <a:avLst/>
          </a:prstGeom>
        </p:spPr>
        <p:txBody>
          <a:bodyPr wrap="none">
            <a:spAutoFit/>
          </a:bodyPr>
          <a:lstStyle/>
          <a:p>
            <a:r>
              <a:rPr lang="en-US" u="sng" dirty="0" smtClean="0">
                <a:solidFill>
                  <a:srgbClr val="0000FF"/>
                </a:solidFill>
                <a:hlinkClick r:id="rId4"/>
              </a:rPr>
              <a:t>h</a:t>
            </a:r>
            <a:r>
              <a:rPr lang="en-US" u="sng" dirty="0" smtClean="0">
                <a:solidFill>
                  <a:srgbClr val="0000FF"/>
                </a:solidFill>
              </a:rPr>
              <a:t>t</a:t>
            </a:r>
            <a:r>
              <a:rPr lang="en-US" u="sng" dirty="0" smtClean="0">
                <a:solidFill>
                  <a:srgbClr val="0000FF"/>
                </a:solidFill>
                <a:hlinkClick r:id="rId4"/>
              </a:rPr>
              <a:t>tp</a:t>
            </a:r>
            <a:r>
              <a:rPr lang="en-US" u="sng" dirty="0">
                <a:solidFill>
                  <a:srgbClr val="0000FF"/>
                </a:solidFill>
                <a:hlinkClick r:id="rId4"/>
              </a:rPr>
              <a:t>://www.achievethecore.org</a:t>
            </a:r>
            <a:r>
              <a:rPr lang="en-US" u="sng" dirty="0" smtClean="0">
                <a:solidFill>
                  <a:srgbClr val="0000FF"/>
                </a:solidFill>
                <a:hlinkClick r:id="rId4"/>
              </a:rPr>
              <a:t>/</a:t>
            </a:r>
            <a:endParaRPr lang="en-US" u="sng" dirty="0" smtClean="0">
              <a:solidFill>
                <a:srgbClr val="0000FF"/>
              </a:solidFill>
            </a:endParaRPr>
          </a:p>
          <a:p>
            <a:endParaRPr lang="en-US" dirty="0"/>
          </a:p>
        </p:txBody>
      </p:sp>
      <p:sp>
        <p:nvSpPr>
          <p:cNvPr id="9" name="Footer Placeholder 8"/>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317931423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4382738"/>
          </a:xfrm>
        </p:spPr>
        <p:txBody>
          <a:bodyPr/>
          <a:lstStyle/>
          <a:p>
            <a:r>
              <a:rPr lang="en-US" dirty="0" smtClean="0"/>
              <a:t>Provides examples, not benchmarks</a:t>
            </a:r>
          </a:p>
          <a:p>
            <a:r>
              <a:rPr lang="en-US" dirty="0" smtClean="0"/>
              <a:t>Should not be used as models for scoring student work</a:t>
            </a:r>
          </a:p>
          <a:p>
            <a:r>
              <a:rPr lang="en-US" dirty="0" smtClean="0"/>
              <a:t>Chosen to illustrate text types and purposes of Common Core, not to illustrate mastery of conventions</a:t>
            </a:r>
          </a:p>
          <a:p>
            <a:r>
              <a:rPr lang="en-US" dirty="0" smtClean="0"/>
              <a:t>May not illustrate grade-level language standards</a:t>
            </a:r>
          </a:p>
          <a:p>
            <a:r>
              <a:rPr lang="en-US" dirty="0" smtClean="0"/>
              <a:t>Meant as a starting point, not a destination</a:t>
            </a:r>
            <a:endParaRPr lang="en-US" dirty="0"/>
          </a:p>
        </p:txBody>
      </p:sp>
      <p:sp>
        <p:nvSpPr>
          <p:cNvPr id="3" name="Title 2"/>
          <p:cNvSpPr>
            <a:spLocks noGrp="1"/>
          </p:cNvSpPr>
          <p:nvPr>
            <p:ph type="title"/>
          </p:nvPr>
        </p:nvSpPr>
        <p:spPr>
          <a:xfrm>
            <a:off x="384048" y="213408"/>
            <a:ext cx="8153400" cy="1066800"/>
          </a:xfrm>
        </p:spPr>
        <p:txBody>
          <a:bodyPr>
            <a:noAutofit/>
          </a:bodyPr>
          <a:lstStyle/>
          <a:p>
            <a:r>
              <a:rPr lang="en-US" sz="4000" dirty="0" smtClean="0"/>
              <a:t>Cautions from the Authors  about using </a:t>
            </a:r>
            <a:br>
              <a:rPr lang="en-US" sz="4000" dirty="0" smtClean="0"/>
            </a:br>
            <a:r>
              <a:rPr lang="en-US" sz="4000" i="1" dirty="0" smtClean="0"/>
              <a:t>In Common</a:t>
            </a:r>
            <a:endParaRPr lang="en-US" sz="4000"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22</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10272328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139460" y="228600"/>
            <a:ext cx="7749045" cy="1066800"/>
          </a:xfrm>
        </p:spPr>
        <p:txBody>
          <a:bodyPr>
            <a:noAutofit/>
          </a:bodyPr>
          <a:lstStyle/>
          <a:p>
            <a:r>
              <a:rPr lang="en-US" sz="3600" dirty="0" smtClean="0"/>
              <a:t>Activity 3: Examining the Grade Level Expectations of the Writing Types and Texts</a:t>
            </a:r>
          </a:p>
        </p:txBody>
      </p:sp>
      <p:sp>
        <p:nvSpPr>
          <p:cNvPr id="3" name="Slide Number Placeholder 2"/>
          <p:cNvSpPr>
            <a:spLocks noGrp="1"/>
          </p:cNvSpPr>
          <p:nvPr>
            <p:ph type="sldNum" sz="quarter" idx="11"/>
          </p:nvPr>
        </p:nvSpPr>
        <p:spPr/>
        <p:txBody>
          <a:bodyPr/>
          <a:lstStyle/>
          <a:p>
            <a:fld id="{EE3D4692-A625-460F-A072-DE10EEAA5719}" type="slidenum">
              <a:rPr lang="en-US" smtClean="0"/>
              <a:pPr/>
              <a:t>23</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246946110"/>
              </p:ext>
            </p:extLst>
          </p:nvPr>
        </p:nvGraphicFramePr>
        <p:xfrm>
          <a:off x="161365" y="1457343"/>
          <a:ext cx="8493237" cy="4297751"/>
        </p:xfrm>
        <a:graphic>
          <a:graphicData uri="http://schemas.openxmlformats.org/drawingml/2006/table">
            <a:tbl>
              <a:tblPr firstRow="1">
                <a:effectLst/>
                <a:tableStyleId>{F5AB1C69-6EDB-4FF4-983F-18BD219EF322}</a:tableStyleId>
              </a:tblPr>
              <a:tblGrid>
                <a:gridCol w="8493237"/>
              </a:tblGrid>
              <a:tr h="3516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lt1"/>
                          </a:solidFill>
                          <a:effectLst/>
                          <a:latin typeface="+mn-lt"/>
                        </a:rPr>
                        <a:t>Activity 3: </a:t>
                      </a:r>
                      <a:r>
                        <a:rPr lang="en-US" sz="2000" dirty="0" smtClean="0"/>
                        <a:t>Examining the Grade Level Expectations of the Writing Types and Texts</a:t>
                      </a:r>
                      <a:endParaRPr kumimoji="0" lang="en-US" sz="2000" b="1" i="0" u="none" strike="noStrike" cap="none" normalizeH="0" baseline="0" dirty="0">
                        <a:ln>
                          <a:noFill/>
                        </a:ln>
                        <a:solidFill>
                          <a:srgbClr val="FFFFFF"/>
                        </a:solidFill>
                        <a:effectLst/>
                        <a:latin typeface="Calibri" charset="0"/>
                      </a:endParaRPr>
                    </a:p>
                  </a:txBody>
                  <a:tcPr marT="45712" marB="45712" horzOverflow="overflow"/>
                </a:tc>
              </a:tr>
              <a:tr h="3596727">
                <a:tc>
                  <a:txBody>
                    <a:bodyPr/>
                    <a:lstStyle/>
                    <a:p>
                      <a:pPr marL="228600" marR="0" lvl="0" indent="-228600" algn="l" defTabSz="914400" rtl="0" eaLnBrk="1" fontAlgn="base" latinLnBrk="0" hangingPunct="1">
                        <a:lnSpc>
                          <a:spcPct val="100000"/>
                        </a:lnSpc>
                        <a:spcBef>
                          <a:spcPct val="0"/>
                        </a:spcBef>
                        <a:spcAft>
                          <a:spcPts val="600"/>
                        </a:spcAft>
                        <a:buClrTx/>
                        <a:buSzTx/>
                        <a:buFontTx/>
                        <a:buAutoNum type="arabicPeriod"/>
                        <a:tabLst/>
                      </a:pPr>
                      <a:r>
                        <a:rPr kumimoji="0" lang="en-US" sz="2000" u="none" strike="noStrike" cap="none" normalizeH="0" baseline="0" dirty="0" smtClean="0">
                          <a:ln>
                            <a:noFill/>
                          </a:ln>
                          <a:effectLst/>
                        </a:rPr>
                        <a:t>Choose one set of </a:t>
                      </a:r>
                      <a:r>
                        <a:rPr kumimoji="0" lang="en-US" sz="2000" b="1" u="none" strike="noStrike" cap="none" normalizeH="0" baseline="0" dirty="0" smtClean="0">
                          <a:ln>
                            <a:noFill/>
                          </a:ln>
                          <a:effectLst/>
                        </a:rPr>
                        <a:t>unannotated</a:t>
                      </a:r>
                      <a:r>
                        <a:rPr kumimoji="0" lang="en-US" sz="2000" u="none" strike="noStrike" cap="none" normalizeH="0" baseline="0" dirty="0" smtClean="0">
                          <a:ln>
                            <a:noFill/>
                          </a:ln>
                          <a:effectLst/>
                        </a:rPr>
                        <a:t> student writing: middle school or high school.</a:t>
                      </a:r>
                    </a:p>
                    <a:p>
                      <a:pPr marL="228600" marR="0" lvl="0" indent="-228600" algn="l" defTabSz="914400" rtl="0" eaLnBrk="1" fontAlgn="base" latinLnBrk="0" hangingPunct="1">
                        <a:lnSpc>
                          <a:spcPct val="100000"/>
                        </a:lnSpc>
                        <a:spcBef>
                          <a:spcPct val="0"/>
                        </a:spcBef>
                        <a:spcAft>
                          <a:spcPts val="600"/>
                        </a:spcAft>
                        <a:buClrTx/>
                        <a:buSzTx/>
                        <a:buFontTx/>
                        <a:buAutoNum type="arabicPeriod"/>
                        <a:tabLst/>
                      </a:pPr>
                      <a:r>
                        <a:rPr kumimoji="0" lang="en-US" sz="2000" u="none" strike="noStrike" cap="none" normalizeH="0" baseline="0" dirty="0" smtClean="0">
                          <a:ln>
                            <a:noFill/>
                          </a:ln>
                          <a:effectLst/>
                        </a:rPr>
                        <a:t>Briefly review all 3 types of writing for your grade level band found in each set</a:t>
                      </a:r>
                      <a:br>
                        <a:rPr kumimoji="0" lang="en-US" sz="2000" u="none" strike="noStrike" cap="none" normalizeH="0" baseline="0" dirty="0" smtClean="0">
                          <a:ln>
                            <a:noFill/>
                          </a:ln>
                          <a:effectLst/>
                        </a:rPr>
                      </a:br>
                      <a:r>
                        <a:rPr kumimoji="0" lang="en-US" sz="2000" u="none" strike="noStrike" cap="none" normalizeH="0" baseline="0" dirty="0" smtClean="0">
                          <a:ln>
                            <a:noFill/>
                          </a:ln>
                          <a:effectLst/>
                        </a:rPr>
                        <a:t>(6-8, 9-12).</a:t>
                      </a:r>
                    </a:p>
                    <a:p>
                      <a:pPr marL="228600" marR="0" lvl="0" indent="-228600" algn="l" defTabSz="914400" rtl="0" eaLnBrk="1" fontAlgn="base" latinLnBrk="0" hangingPunct="1">
                        <a:lnSpc>
                          <a:spcPct val="100000"/>
                        </a:lnSpc>
                        <a:spcBef>
                          <a:spcPct val="0"/>
                        </a:spcBef>
                        <a:spcAft>
                          <a:spcPts val="600"/>
                        </a:spcAft>
                        <a:buClrTx/>
                        <a:buSzTx/>
                        <a:buFontTx/>
                        <a:buAutoNum type="arabicPeriod"/>
                        <a:tabLst/>
                      </a:pPr>
                      <a:r>
                        <a:rPr kumimoji="0" lang="en-US" sz="2000" u="none" strike="noStrike" cap="none" normalizeH="0" baseline="0" dirty="0" smtClean="0">
                          <a:ln>
                            <a:noFill/>
                          </a:ln>
                          <a:effectLst/>
                        </a:rPr>
                        <a:t>With a subject area or grade band partner, choose one type of writing in the set to annotate with the language of the applicable grade level standard: W.1, W.2, or W.3. </a:t>
                      </a:r>
                    </a:p>
                    <a:p>
                      <a:pPr marL="228600" marR="0" lvl="0" indent="-228600" algn="l" defTabSz="914400" rtl="0" eaLnBrk="1" fontAlgn="base" latinLnBrk="0" hangingPunct="1">
                        <a:lnSpc>
                          <a:spcPct val="100000"/>
                        </a:lnSpc>
                        <a:spcBef>
                          <a:spcPct val="0"/>
                        </a:spcBef>
                        <a:spcAft>
                          <a:spcPts val="600"/>
                        </a:spcAft>
                        <a:buClrTx/>
                        <a:buSzTx/>
                        <a:buFontTx/>
                        <a:buAutoNum type="arabicPeriod"/>
                        <a:tabLst/>
                      </a:pPr>
                      <a:r>
                        <a:rPr kumimoji="0" lang="en-US" sz="2000" u="none" strike="noStrike" cap="none" normalizeH="0" baseline="0" dirty="0" smtClean="0">
                          <a:ln>
                            <a:noFill/>
                          </a:ln>
                          <a:effectLst/>
                        </a:rPr>
                        <a:t>Look at the </a:t>
                      </a:r>
                      <a:r>
                        <a:rPr kumimoji="0" lang="en-US" sz="2000" b="1" u="none" strike="noStrike" cap="none" normalizeH="0" baseline="0" dirty="0" smtClean="0">
                          <a:ln>
                            <a:noFill/>
                          </a:ln>
                          <a:effectLst/>
                        </a:rPr>
                        <a:t>annotated</a:t>
                      </a:r>
                      <a:r>
                        <a:rPr kumimoji="0" lang="en-US" sz="2000" b="0" u="none" strike="noStrike" cap="none" normalizeH="0" baseline="0" dirty="0" smtClean="0">
                          <a:ln>
                            <a:noFill/>
                          </a:ln>
                          <a:effectLst/>
                        </a:rPr>
                        <a:t> writing samples. Compare</a:t>
                      </a:r>
                      <a:r>
                        <a:rPr kumimoji="0" lang="en-US" sz="2000" u="none" strike="noStrike" cap="none" normalizeH="0" baseline="0" dirty="0" smtClean="0">
                          <a:ln>
                            <a:noFill/>
                          </a:ln>
                          <a:effectLst/>
                        </a:rPr>
                        <a:t> your</a:t>
                      </a:r>
                      <a:r>
                        <a:rPr kumimoji="0" lang="en-US" sz="2000" b="1" u="none" strike="noStrike" cap="none" normalizeH="0" baseline="0" dirty="0" smtClean="0">
                          <a:ln>
                            <a:noFill/>
                          </a:ln>
                          <a:effectLst/>
                        </a:rPr>
                        <a:t> annotations </a:t>
                      </a:r>
                      <a:r>
                        <a:rPr kumimoji="0" lang="en-US" sz="2000" u="none" strike="noStrike" cap="none" normalizeH="0" baseline="0" dirty="0" smtClean="0">
                          <a:ln>
                            <a:noFill/>
                          </a:ln>
                          <a:effectLst/>
                        </a:rPr>
                        <a:t>with those of the annotated versions of the same sample.</a:t>
                      </a:r>
                    </a:p>
                    <a:p>
                      <a:pPr marL="228600" marR="0" lvl="0" indent="-228600" algn="l" defTabSz="914400" rtl="0" eaLnBrk="1" fontAlgn="base" latinLnBrk="0" hangingPunct="1">
                        <a:lnSpc>
                          <a:spcPct val="100000"/>
                        </a:lnSpc>
                        <a:spcBef>
                          <a:spcPct val="0"/>
                        </a:spcBef>
                        <a:spcAft>
                          <a:spcPts val="600"/>
                        </a:spcAft>
                        <a:buClrTx/>
                        <a:buSzTx/>
                        <a:buFontTx/>
                        <a:buAutoNum type="arabicPeriod"/>
                        <a:tabLst/>
                      </a:pPr>
                      <a:r>
                        <a:rPr kumimoji="0" lang="en-US" sz="2000" u="none" strike="noStrike" cap="none" normalizeH="0" baseline="0" dirty="0" smtClean="0">
                          <a:ln>
                            <a:noFill/>
                          </a:ln>
                          <a:effectLst/>
                        </a:rPr>
                        <a:t>Discuss  first with your partner and then with your table, using  the guiding questions.</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3" name="Picture 5" descr="Picture10.png"/>
          <p:cNvPicPr>
            <a:picLocks noChangeAspect="1"/>
          </p:cNvPicPr>
          <p:nvPr/>
        </p:nvPicPr>
        <p:blipFill>
          <a:blip r:embed="rId4" cstate="print"/>
          <a:srcRect/>
          <a:stretch>
            <a:fillRect/>
          </a:stretch>
        </p:blipFill>
        <p:spPr bwMode="auto">
          <a:xfrm>
            <a:off x="6010466" y="5446887"/>
            <a:ext cx="947738" cy="1033463"/>
          </a:xfrm>
          <a:prstGeom prst="rect">
            <a:avLst/>
          </a:prstGeom>
          <a:noFill/>
          <a:ln w="9525">
            <a:noFill/>
            <a:miter lim="800000"/>
            <a:headEnd/>
            <a:tailEnd/>
          </a:ln>
        </p:spPr>
      </p:pic>
      <p:sp>
        <p:nvSpPr>
          <p:cNvPr id="7" name="Footer Placeholder 6"/>
          <p:cNvSpPr>
            <a:spLocks noGrp="1"/>
          </p:cNvSpPr>
          <p:nvPr>
            <p:ph type="ftr" sz="quarter" idx="10"/>
          </p:nvPr>
        </p:nvSpPr>
        <p:spPr/>
        <p:txBody>
          <a:bodyPr/>
          <a:lstStyle/>
          <a:p>
            <a:endParaRPr lang="en-US" dirty="0"/>
          </a:p>
        </p:txBody>
      </p:sp>
      <p:sp>
        <p:nvSpPr>
          <p:cNvPr id="9" name="TextBox 8"/>
          <p:cNvSpPr txBox="1"/>
          <p:nvPr/>
        </p:nvSpPr>
        <p:spPr>
          <a:xfrm>
            <a:off x="6004316" y="5514926"/>
            <a:ext cx="1255466" cy="369332"/>
          </a:xfrm>
          <a:prstGeom prst="rect">
            <a:avLst/>
          </a:prstGeom>
          <a:noFill/>
        </p:spPr>
        <p:txBody>
          <a:bodyPr wrap="square" rtlCol="0">
            <a:spAutoFit/>
          </a:bodyPr>
          <a:lstStyle/>
          <a:p>
            <a:r>
              <a:rPr lang="en-US" dirty="0" smtClean="0"/>
              <a:t>Page 12</a:t>
            </a:r>
            <a:endParaRPr lang="en-US" dirty="0"/>
          </a:p>
        </p:txBody>
      </p:sp>
    </p:spTree>
    <p:extLst>
      <p:ext uri="{BB962C8B-B14F-4D97-AF65-F5344CB8AC3E}">
        <p14:creationId xmlns:p14="http://schemas.microsoft.com/office/powerpoint/2010/main" val="184576171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9964" y="780525"/>
            <a:ext cx="8373035" cy="5096780"/>
          </a:xfrm>
        </p:spPr>
        <p:txBody>
          <a:bodyPr/>
          <a:lstStyle/>
          <a:p>
            <a:r>
              <a:rPr lang="en-US" sz="2800" b="1" dirty="0" smtClean="0"/>
              <a:t>With your partner</a:t>
            </a:r>
          </a:p>
          <a:p>
            <a:pPr lvl="1"/>
            <a:r>
              <a:rPr lang="en-US" sz="2400" dirty="0" smtClean="0"/>
              <a:t>What do you notice about the demands of student writing for your grade level?</a:t>
            </a:r>
          </a:p>
          <a:p>
            <a:pPr lvl="1"/>
            <a:r>
              <a:rPr lang="en-US" sz="2400" dirty="0" smtClean="0"/>
              <a:t>Are these good examples of student writing for the grade level and type of writing? Why or why not?</a:t>
            </a:r>
          </a:p>
          <a:p>
            <a:r>
              <a:rPr lang="en-US" sz="2800" b="1" dirty="0" smtClean="0"/>
              <a:t>With your table</a:t>
            </a:r>
          </a:p>
          <a:p>
            <a:pPr lvl="1"/>
            <a:r>
              <a:rPr lang="en-US" sz="2400" dirty="0" smtClean="0"/>
              <a:t>What are the similarities in student writing at the same grade level across types of writing?</a:t>
            </a:r>
          </a:p>
          <a:p>
            <a:pPr lvl="1"/>
            <a:r>
              <a:rPr lang="en-US" sz="2400" dirty="0" smtClean="0"/>
              <a:t>What are some skills that students must have to produce exemplary writing?</a:t>
            </a:r>
          </a:p>
          <a:p>
            <a:r>
              <a:rPr lang="en-US" sz="2800" b="1" dirty="0" smtClean="0"/>
              <a:t>With the whole group</a:t>
            </a:r>
            <a:endParaRPr lang="en-US" sz="2800" dirty="0" smtClean="0"/>
          </a:p>
          <a:p>
            <a:pPr lvl="1"/>
            <a:r>
              <a:rPr lang="en-US" sz="2400" dirty="0" smtClean="0"/>
              <a:t>How might you use the “In Common” collection with teachers? With students?</a:t>
            </a:r>
          </a:p>
        </p:txBody>
      </p:sp>
      <p:sp>
        <p:nvSpPr>
          <p:cNvPr id="5" name="Title 4"/>
          <p:cNvSpPr>
            <a:spLocks noGrp="1"/>
          </p:cNvSpPr>
          <p:nvPr>
            <p:ph type="title"/>
          </p:nvPr>
        </p:nvSpPr>
        <p:spPr>
          <a:xfrm>
            <a:off x="343707" y="201706"/>
            <a:ext cx="8153400" cy="551925"/>
          </a:xfrm>
        </p:spPr>
        <p:txBody>
          <a:bodyPr>
            <a:normAutofit/>
          </a:bodyPr>
          <a:lstStyle/>
          <a:p>
            <a:r>
              <a:rPr lang="en-US" sz="4000" dirty="0" smtClean="0"/>
              <a:t>Guiding Questions for “In Common”</a:t>
            </a:r>
            <a:endParaRPr lang="en-US" sz="4000"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24</a:t>
            </a:fld>
            <a:endParaRPr lang="en-US" dirty="0"/>
          </a:p>
        </p:txBody>
      </p:sp>
      <p:sp>
        <p:nvSpPr>
          <p:cNvPr id="7" name="Footer Placeholder 6"/>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20997990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Write</a:t>
            </a:r>
            <a:endParaRPr lang="en-US" dirty="0"/>
          </a:p>
        </p:txBody>
      </p:sp>
      <p:sp>
        <p:nvSpPr>
          <p:cNvPr id="3" name="Text Placeholder 2"/>
          <p:cNvSpPr>
            <a:spLocks noGrp="1"/>
          </p:cNvSpPr>
          <p:nvPr>
            <p:ph type="body" sz="quarter" idx="10"/>
          </p:nvPr>
        </p:nvSpPr>
        <p:spPr>
          <a:xfrm>
            <a:off x="381000" y="1417319"/>
            <a:ext cx="8050306" cy="3644075"/>
          </a:xfrm>
        </p:spPr>
        <p:txBody>
          <a:bodyPr/>
          <a:lstStyle/>
          <a:p>
            <a:r>
              <a:rPr lang="en-US" dirty="0" smtClean="0"/>
              <a:t>Use the </a:t>
            </a:r>
            <a:r>
              <a:rPr lang="en-US" i="1" dirty="0" smtClean="0"/>
              <a:t>Notepad</a:t>
            </a:r>
            <a:r>
              <a:rPr lang="en-US" dirty="0" smtClean="0"/>
              <a:t> section in your Participant Guide. </a:t>
            </a:r>
          </a:p>
          <a:p>
            <a:r>
              <a:rPr lang="en-US" dirty="0" smtClean="0"/>
              <a:t>In the section labeled </a:t>
            </a:r>
            <a:r>
              <a:rPr lang="en-US" i="1" dirty="0" smtClean="0"/>
              <a:t>Activity 3: Examining the Grade Expectations of the Writing Types and Texts</a:t>
            </a:r>
            <a:r>
              <a:rPr lang="en-US" dirty="0" smtClean="0"/>
              <a:t>, jot down notes about anything you think was significant from this activity that can be applied to Core Standards work in your school or district.</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25</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5426" y="4378293"/>
            <a:ext cx="1828571" cy="1828571"/>
          </a:xfrm>
          <a:prstGeom prst="rect">
            <a:avLst/>
          </a:prstGeom>
        </p:spPr>
      </p:pic>
      <p:sp>
        <p:nvSpPr>
          <p:cNvPr id="6" name="Footer Placeholder 5"/>
          <p:cNvSpPr>
            <a:spLocks noGrp="1"/>
          </p:cNvSpPr>
          <p:nvPr>
            <p:ph type="ftr" sz="quarter" idx="11"/>
          </p:nvPr>
        </p:nvSpPr>
        <p:spPr/>
        <p:txBody>
          <a:bodyPr/>
          <a:lstStyle/>
          <a:p>
            <a:endParaRPr lang="en-US" dirty="0"/>
          </a:p>
        </p:txBody>
      </p:sp>
      <p:sp>
        <p:nvSpPr>
          <p:cNvPr id="8" name="TextBox 7"/>
          <p:cNvSpPr txBox="1"/>
          <p:nvPr/>
        </p:nvSpPr>
        <p:spPr>
          <a:xfrm>
            <a:off x="7048299" y="4807529"/>
            <a:ext cx="959631" cy="369332"/>
          </a:xfrm>
          <a:prstGeom prst="rect">
            <a:avLst/>
          </a:prstGeom>
          <a:noFill/>
        </p:spPr>
        <p:txBody>
          <a:bodyPr wrap="square" rtlCol="0">
            <a:spAutoFit/>
          </a:bodyPr>
          <a:lstStyle/>
          <a:p>
            <a:r>
              <a:rPr lang="en-US" dirty="0" smtClean="0"/>
              <a:t>Page 49</a:t>
            </a:r>
            <a:endParaRPr lang="en-US" dirty="0"/>
          </a:p>
        </p:txBody>
      </p:sp>
    </p:spTree>
    <p:extLst>
      <p:ext uri="{BB962C8B-B14F-4D97-AF65-F5344CB8AC3E}">
        <p14:creationId xmlns:p14="http://schemas.microsoft.com/office/powerpoint/2010/main" val="93022990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19523</TotalTime>
  <Words>588</Words>
  <Application>Microsoft Office PowerPoint</Application>
  <PresentationFormat>On-screen Show (4:3)</PresentationFormat>
  <Paragraphs>65</Paragraphs>
  <Slides>6</Slides>
  <Notes>6</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6</vt:i4>
      </vt:variant>
    </vt:vector>
  </HeadingPairs>
  <TitlesOfParts>
    <vt:vector size="14" baseType="lpstr">
      <vt:lpstr>Arial</vt:lpstr>
      <vt:lpstr>Calibri</vt:lpstr>
      <vt:lpstr>Calibri Light</vt:lpstr>
      <vt:lpstr>Cambria</vt:lpstr>
      <vt:lpstr>Times New Roman</vt:lpstr>
      <vt:lpstr>LtBkgBlueBorder</vt:lpstr>
      <vt:lpstr>LtBkgNoBorder</vt:lpstr>
      <vt:lpstr>Custom Design</vt:lpstr>
      <vt:lpstr>Connecticut Core Standards  for English Language Arts &amp; Literacy</vt:lpstr>
      <vt:lpstr>A New Resource: In Common</vt:lpstr>
      <vt:lpstr>Cautions from the Authors  about using  In Common</vt:lpstr>
      <vt:lpstr>Activity 3: Examining the Grade Level Expectations of the Writing Types and Texts</vt:lpstr>
      <vt:lpstr>Guiding Questions for “In Common”</vt:lpstr>
      <vt:lpstr>Quick Write</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1256</cp:revision>
  <cp:lastPrinted>2014-03-02T01:07:44Z</cp:lastPrinted>
  <dcterms:created xsi:type="dcterms:W3CDTF">2014-01-18T18:47:42Z</dcterms:created>
  <dcterms:modified xsi:type="dcterms:W3CDTF">2014-08-13T14:50:12Z</dcterms:modified>
</cp:coreProperties>
</file>