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10" showSpecialPlsOnTitleSld="0" saveSubsetFonts="1" bookmarkIdSeed="2">
  <p:sldMasterIdLst>
    <p:sldMasterId id="2147483687" r:id="rId1"/>
    <p:sldMasterId id="2147483711" r:id="rId2"/>
    <p:sldMasterId id="2147483723" r:id="rId3"/>
  </p:sldMasterIdLst>
  <p:notesMasterIdLst>
    <p:notesMasterId r:id="rId15"/>
  </p:notesMasterIdLst>
  <p:handoutMasterIdLst>
    <p:handoutMasterId r:id="rId16"/>
  </p:handoutMasterIdLst>
  <p:sldIdLst>
    <p:sldId id="370" r:id="rId4"/>
    <p:sldId id="645" r:id="rId5"/>
    <p:sldId id="394" r:id="rId6"/>
    <p:sldId id="572" r:id="rId7"/>
    <p:sldId id="567" r:id="rId8"/>
    <p:sldId id="728" r:id="rId9"/>
    <p:sldId id="684" r:id="rId10"/>
    <p:sldId id="405" r:id="rId11"/>
    <p:sldId id="401" r:id="rId12"/>
    <p:sldId id="513" r:id="rId13"/>
    <p:sldId id="569" r:id="rId14"/>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5" userDrawn="1">
          <p15:clr>
            <a:srgbClr val="A4A3A4"/>
          </p15:clr>
        </p15:guide>
        <p15:guide id="2" pos="2184" userDrawn="1">
          <p15:clr>
            <a:srgbClr val="A4A3A4"/>
          </p15:clr>
        </p15:guide>
        <p15:guide id="3" orient="horz" pos="2957" userDrawn="1">
          <p15:clr>
            <a:srgbClr val="A4A3A4"/>
          </p15:clr>
        </p15:guide>
        <p15:guide id="4" pos="2237" userDrawn="1">
          <p15:clr>
            <a:srgbClr val="A4A3A4"/>
          </p15:clr>
        </p15:guide>
        <p15:guide id="5" orient="horz" pos="2880">
          <p15:clr>
            <a:srgbClr val="A4A3A4"/>
          </p15:clr>
        </p15:guide>
        <p15:guide id="6" orient="horz" pos="2932">
          <p15:clr>
            <a:srgbClr val="A4A3A4"/>
          </p15:clr>
        </p15:guide>
        <p15:guide id="7" pos="2160">
          <p15:clr>
            <a:srgbClr val="A4A3A4"/>
          </p15:clr>
        </p15:guide>
        <p15:guide id="8"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60" clrIdx="1"/>
  <p:cmAuthor id="2" name="Jackson, Dennis" initials="JD" lastIdx="12" clrIdx="2">
    <p:extLst/>
  </p:cmAuthor>
  <p:cmAuthor id="3" name="Kelley, Nora" initials="KN" lastIdx="2" clrIdx="3">
    <p:extLst/>
  </p:cmAuthor>
  <p:cmAuthor id="4" name="W2K" initials="W" lastIdx="28" clrIdx="4"/>
  <p:cmAuthor id="5" name="Michelle Wade" initials="MW" lastIdx="14" clrIdx="5"/>
  <p:cmAuthor id="6" name="Berlin, Debra" initials="BD" lastIdx="23" clrIdx="6">
    <p:extLst>
      <p:ext uri="{19B8F6BF-5375-455C-9EA6-DF929625EA0E}">
        <p15:presenceInfo xmlns:p15="http://schemas.microsoft.com/office/powerpoint/2012/main" userId="S-1-5-21-1417001333-1682526488-839522115-591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1F497D"/>
    <a:srgbClr val="FFFF85"/>
    <a:srgbClr val="FFC000"/>
    <a:srgbClr val="DF8045"/>
    <a:srgbClr val="32C658"/>
    <a:srgbClr val="D4ECBA"/>
    <a:srgbClr val="92D050"/>
    <a:srgbClr val="9BBB59"/>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61" autoAdjust="0"/>
    <p:restoredTop sz="90045" autoAdjust="0"/>
  </p:normalViewPr>
  <p:slideViewPr>
    <p:cSldViewPr snapToGrid="0">
      <p:cViewPr varScale="1">
        <p:scale>
          <a:sx n="80" d="100"/>
          <a:sy n="80" d="100"/>
        </p:scale>
        <p:origin x="1170" y="84"/>
      </p:cViewPr>
      <p:guideLst>
        <p:guide orient="horz" pos="2160"/>
        <p:guide pos="2880"/>
      </p:guideLst>
    </p:cSldViewPr>
  </p:slideViewPr>
  <p:outlineViewPr>
    <p:cViewPr>
      <p:scale>
        <a:sx n="33" d="100"/>
        <a:sy n="33" d="100"/>
      </p:scale>
      <p:origin x="0" y="-17886"/>
    </p:cViewPr>
  </p:outlineViewPr>
  <p:notesTextViewPr>
    <p:cViewPr>
      <p:scale>
        <a:sx n="125" d="100"/>
        <a:sy n="125" d="100"/>
      </p:scale>
      <p:origin x="0" y="0"/>
    </p:cViewPr>
  </p:notesTextViewPr>
  <p:sorterViewPr>
    <p:cViewPr varScale="1">
      <p:scale>
        <a:sx n="1" d="1"/>
        <a:sy n="1" d="1"/>
      </p:scale>
      <p:origin x="0" y="-16746"/>
    </p:cViewPr>
  </p:sorterViewPr>
  <p:notesViewPr>
    <p:cSldViewPr snapToGrid="0">
      <p:cViewPr varScale="1">
        <p:scale>
          <a:sx n="49" d="100"/>
          <a:sy n="49" d="100"/>
        </p:scale>
        <p:origin x="-1860" y="-102"/>
      </p:cViewPr>
      <p:guideLst>
        <p:guide orient="horz" pos="2905"/>
        <p:guide pos="2184"/>
        <p:guide orient="horz" pos="2957"/>
        <p:guide pos="2237"/>
        <p:guide orient="horz" pos="2880"/>
        <p:guide orient="horz" pos="2932"/>
        <p:guide pos="2160"/>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17A518-BEE6-4DD9-9286-89D1EA55A1ED}" type="doc">
      <dgm:prSet loTypeId="urn:microsoft.com/office/officeart/2005/8/layout/hierarchy3" loCatId="hierarchy" qsTypeId="urn:microsoft.com/office/officeart/2005/8/quickstyle/simple1" qsCatId="simple" csTypeId="urn:microsoft.com/office/officeart/2005/8/colors/colorful5" csCatId="colorful" phldr="1"/>
      <dgm:spPr/>
      <dgm:t>
        <a:bodyPr/>
        <a:lstStyle/>
        <a:p>
          <a:endParaRPr lang="en-US"/>
        </a:p>
      </dgm:t>
    </dgm:pt>
    <dgm:pt modelId="{C49DE7C9-3CCD-4A68-9AF1-4959318AB8CE}">
      <dgm:prSet phldrT="[Text]" custT="1"/>
      <dgm:spPr/>
      <dgm:t>
        <a:bodyPr/>
        <a:lstStyle/>
        <a:p>
          <a:r>
            <a:rPr lang="en-US" sz="3200" dirty="0" smtClean="0"/>
            <a:t>CCS Writing and Research</a:t>
          </a:r>
          <a:endParaRPr lang="en-US" sz="3200" dirty="0"/>
        </a:p>
      </dgm:t>
    </dgm:pt>
    <dgm:pt modelId="{56D9DDAE-EE37-44E5-B4BB-BEF2BDF040B6}" type="parTrans" cxnId="{1F14077A-DA69-4118-8DCB-C18235300405}">
      <dgm:prSet/>
      <dgm:spPr/>
      <dgm:t>
        <a:bodyPr/>
        <a:lstStyle/>
        <a:p>
          <a:endParaRPr lang="en-US"/>
        </a:p>
      </dgm:t>
    </dgm:pt>
    <dgm:pt modelId="{ED450566-2D8F-4675-ABE7-01F032F94DCF}" type="sibTrans" cxnId="{1F14077A-DA69-4118-8DCB-C18235300405}">
      <dgm:prSet/>
      <dgm:spPr/>
      <dgm:t>
        <a:bodyPr/>
        <a:lstStyle/>
        <a:p>
          <a:endParaRPr lang="en-US"/>
        </a:p>
      </dgm:t>
    </dgm:pt>
    <dgm:pt modelId="{875902B6-D7AA-46D0-A995-D11880EA2FD1}">
      <dgm:prSet phldrT="[Text]" custT="1"/>
      <dgm:spPr>
        <a:solidFill>
          <a:schemeClr val="bg1">
            <a:alpha val="89804"/>
          </a:schemeClr>
        </a:solidFill>
      </dgm:spPr>
      <dgm:t>
        <a:bodyPr/>
        <a:lstStyle/>
        <a:p>
          <a:pPr algn="ctr"/>
          <a:r>
            <a:rPr lang="en-US" sz="2400" b="0" dirty="0" smtClean="0">
              <a:effectLst/>
            </a:rPr>
            <a:t>Successes and Challenges</a:t>
          </a:r>
          <a:endParaRPr lang="en-US" sz="2400" b="0" dirty="0">
            <a:effectLst/>
          </a:endParaRPr>
        </a:p>
      </dgm:t>
    </dgm:pt>
    <dgm:pt modelId="{EF8DE587-9847-40DC-9A6D-C684684E3EAA}" type="parTrans" cxnId="{E2DC704D-04E5-4CFB-8A37-BBC5758532E2}">
      <dgm:prSet/>
      <dgm:spPr/>
      <dgm:t>
        <a:bodyPr/>
        <a:lstStyle/>
        <a:p>
          <a:endParaRPr lang="en-US" dirty="0"/>
        </a:p>
      </dgm:t>
    </dgm:pt>
    <dgm:pt modelId="{1E88BEBF-0214-4206-B9B8-1BE17BCBCCD9}" type="sibTrans" cxnId="{E2DC704D-04E5-4CFB-8A37-BBC5758532E2}">
      <dgm:prSet/>
      <dgm:spPr/>
      <dgm:t>
        <a:bodyPr/>
        <a:lstStyle/>
        <a:p>
          <a:endParaRPr lang="en-US"/>
        </a:p>
      </dgm:t>
    </dgm:pt>
    <dgm:pt modelId="{58DCE318-75B7-47FE-8525-3043B002245B}">
      <dgm:prSet phldrT="[Text]" custT="1"/>
      <dgm:spPr>
        <a:solidFill>
          <a:srgbClr val="FFFF85">
            <a:alpha val="90000"/>
          </a:srgbClr>
        </a:solidFill>
      </dgm:spPr>
      <dgm:t>
        <a:bodyPr/>
        <a:lstStyle/>
        <a:p>
          <a:pPr algn="ctr"/>
          <a:r>
            <a:rPr lang="en-US" sz="2400" b="1" dirty="0" smtClean="0"/>
            <a:t>Close Look at the Writing Standards</a:t>
          </a:r>
          <a:endParaRPr lang="en-US" sz="2400" b="1" dirty="0"/>
        </a:p>
      </dgm:t>
    </dgm:pt>
    <dgm:pt modelId="{BC6540E0-3144-49F0-80D0-9F9B86DC9743}" type="parTrans" cxnId="{0A4D758D-E71A-4461-A7C6-AAEB621DBFD2}">
      <dgm:prSet/>
      <dgm:spPr/>
      <dgm:t>
        <a:bodyPr/>
        <a:lstStyle/>
        <a:p>
          <a:endParaRPr lang="en-US" dirty="0"/>
        </a:p>
      </dgm:t>
    </dgm:pt>
    <dgm:pt modelId="{BF559BCD-F96A-4782-96F3-9CA01DC5FE36}" type="sibTrans" cxnId="{0A4D758D-E71A-4461-A7C6-AAEB621DBFD2}">
      <dgm:prSet/>
      <dgm:spPr/>
      <dgm:t>
        <a:bodyPr/>
        <a:lstStyle/>
        <a:p>
          <a:endParaRPr lang="en-US"/>
        </a:p>
      </dgm:t>
    </dgm:pt>
    <dgm:pt modelId="{E2B7F8FC-10AD-4B06-B4C7-BEB6C56223E7}">
      <dgm:prSet phldrT="[Text]" custT="1"/>
      <dgm:spPr/>
      <dgm:t>
        <a:bodyPr/>
        <a:lstStyle/>
        <a:p>
          <a:pPr algn="ctr"/>
          <a:r>
            <a:rPr lang="en-US" sz="2400" b="0" dirty="0" smtClean="0"/>
            <a:t>Inquiry and Research in CCS ELA &amp; Literacy</a:t>
          </a:r>
          <a:endParaRPr lang="en-US" sz="2400" b="0" dirty="0"/>
        </a:p>
      </dgm:t>
    </dgm:pt>
    <dgm:pt modelId="{EF4E6064-2222-4025-843B-774CAA10FB18}" type="parTrans" cxnId="{C1C10D65-1289-4BEA-997F-BD93DEBD38FF}">
      <dgm:prSet/>
      <dgm:spPr/>
      <dgm:t>
        <a:bodyPr/>
        <a:lstStyle/>
        <a:p>
          <a:endParaRPr lang="en-US" dirty="0"/>
        </a:p>
      </dgm:t>
    </dgm:pt>
    <dgm:pt modelId="{9BB11CBE-9A47-48DD-82A9-CC34A552E213}" type="sibTrans" cxnId="{C1C10D65-1289-4BEA-997F-BD93DEBD38FF}">
      <dgm:prSet/>
      <dgm:spPr/>
      <dgm:t>
        <a:bodyPr/>
        <a:lstStyle/>
        <a:p>
          <a:endParaRPr lang="en-US"/>
        </a:p>
      </dgm:t>
    </dgm:pt>
    <dgm:pt modelId="{8691F7BC-3BF2-4274-8C3C-961D302C3E80}">
      <dgm:prSet phldrT="[Text]" custT="1"/>
      <dgm:spPr/>
      <dgm:t>
        <a:bodyPr/>
        <a:lstStyle/>
        <a:p>
          <a:pPr algn="ctr"/>
          <a:r>
            <a:rPr lang="en-US" sz="2400" b="0" dirty="0" smtClean="0"/>
            <a:t>Creating Claims and Writing Grounded in Evidence from Text</a:t>
          </a:r>
          <a:endParaRPr lang="en-US" sz="2400" b="0" dirty="0"/>
        </a:p>
      </dgm:t>
    </dgm:pt>
    <dgm:pt modelId="{40CAD029-3C99-4E8D-98B4-2953D52807B2}" type="parTrans" cxnId="{81C1BAD9-1699-4A62-BD86-579ECF3B180F}">
      <dgm:prSet/>
      <dgm:spPr/>
      <dgm:t>
        <a:bodyPr/>
        <a:lstStyle/>
        <a:p>
          <a:endParaRPr lang="en-US" dirty="0"/>
        </a:p>
      </dgm:t>
    </dgm:pt>
    <dgm:pt modelId="{D629FD8A-4EA6-48BE-92AB-3785C7AE23E0}" type="sibTrans" cxnId="{81C1BAD9-1699-4A62-BD86-579ECF3B180F}">
      <dgm:prSet/>
      <dgm:spPr/>
      <dgm:t>
        <a:bodyPr/>
        <a:lstStyle/>
        <a:p>
          <a:endParaRPr lang="en-US"/>
        </a:p>
      </dgm:t>
    </dgm:pt>
    <dgm:pt modelId="{01677119-4045-431C-B853-E26F7E884148}">
      <dgm:prSet phldrT="[Text]" custT="1"/>
      <dgm:spPr/>
      <dgm:t>
        <a:bodyPr/>
        <a:lstStyle/>
        <a:p>
          <a:pPr algn="ctr"/>
          <a:r>
            <a:rPr lang="en-US" sz="2400" b="0" dirty="0" smtClean="0"/>
            <a:t>Routine and Daily Writing</a:t>
          </a:r>
          <a:endParaRPr lang="en-US" sz="2400" b="0" dirty="0"/>
        </a:p>
      </dgm:t>
    </dgm:pt>
    <dgm:pt modelId="{BD23E557-7C98-4DE1-8314-D7BD845DAFE9}" type="parTrans" cxnId="{08B79F65-56F8-4410-979D-C152A9B95F0E}">
      <dgm:prSet/>
      <dgm:spPr/>
      <dgm:t>
        <a:bodyPr/>
        <a:lstStyle/>
        <a:p>
          <a:endParaRPr lang="en-US" dirty="0"/>
        </a:p>
      </dgm:t>
    </dgm:pt>
    <dgm:pt modelId="{D88B1D94-3681-4367-B510-C70B29A5421D}" type="sibTrans" cxnId="{08B79F65-56F8-4410-979D-C152A9B95F0E}">
      <dgm:prSet/>
      <dgm:spPr/>
      <dgm:t>
        <a:bodyPr/>
        <a:lstStyle/>
        <a:p>
          <a:endParaRPr lang="en-US"/>
        </a:p>
      </dgm:t>
    </dgm:pt>
    <dgm:pt modelId="{D8771175-9235-4964-9D27-84A6F0079BDC}">
      <dgm:prSet phldrT="[Text]" custT="1"/>
      <dgm:spPr/>
      <dgm:t>
        <a:bodyPr/>
        <a:lstStyle/>
        <a:p>
          <a:pPr algn="ctr"/>
          <a:r>
            <a:rPr lang="en-US" sz="2400" b="0" dirty="0" smtClean="0"/>
            <a:t>Supporting Students in Writing</a:t>
          </a:r>
          <a:endParaRPr lang="en-US" sz="2400" b="0" dirty="0"/>
        </a:p>
      </dgm:t>
    </dgm:pt>
    <dgm:pt modelId="{951D879D-BE7E-430E-B000-5597C8FEFDD3}" type="parTrans" cxnId="{508F2139-C2CF-4AC3-B2BC-FA450F760EC6}">
      <dgm:prSet/>
      <dgm:spPr/>
      <dgm:t>
        <a:bodyPr/>
        <a:lstStyle/>
        <a:p>
          <a:endParaRPr lang="en-US"/>
        </a:p>
      </dgm:t>
    </dgm:pt>
    <dgm:pt modelId="{7B97B778-C6CC-488B-ABE1-7DE32D92CC62}" type="sibTrans" cxnId="{508F2139-C2CF-4AC3-B2BC-FA450F760EC6}">
      <dgm:prSet/>
      <dgm:spPr/>
      <dgm:t>
        <a:bodyPr/>
        <a:lstStyle/>
        <a:p>
          <a:endParaRPr lang="en-US"/>
        </a:p>
      </dgm:t>
    </dgm:pt>
    <dgm:pt modelId="{96FF3DE8-3675-4CB8-B07C-3DCAFF305E01}" type="pres">
      <dgm:prSet presAssocID="{B217A518-BEE6-4DD9-9286-89D1EA55A1ED}" presName="diagram" presStyleCnt="0">
        <dgm:presLayoutVars>
          <dgm:chPref val="1"/>
          <dgm:dir/>
          <dgm:animOne val="branch"/>
          <dgm:animLvl val="lvl"/>
          <dgm:resizeHandles/>
        </dgm:presLayoutVars>
      </dgm:prSet>
      <dgm:spPr/>
      <dgm:t>
        <a:bodyPr/>
        <a:lstStyle/>
        <a:p>
          <a:endParaRPr lang="en-US"/>
        </a:p>
      </dgm:t>
    </dgm:pt>
    <dgm:pt modelId="{9DD75A0C-E450-4BE0-810F-123BF65818C1}" type="pres">
      <dgm:prSet presAssocID="{C49DE7C9-3CCD-4A68-9AF1-4959318AB8CE}" presName="root" presStyleCnt="0"/>
      <dgm:spPr/>
      <dgm:t>
        <a:bodyPr/>
        <a:lstStyle/>
        <a:p>
          <a:endParaRPr lang="en-US"/>
        </a:p>
      </dgm:t>
    </dgm:pt>
    <dgm:pt modelId="{0A884521-68A1-4C12-8831-974241E448AA}" type="pres">
      <dgm:prSet presAssocID="{C49DE7C9-3CCD-4A68-9AF1-4959318AB8CE}" presName="rootComposite" presStyleCnt="0"/>
      <dgm:spPr/>
      <dgm:t>
        <a:bodyPr/>
        <a:lstStyle/>
        <a:p>
          <a:endParaRPr lang="en-US"/>
        </a:p>
      </dgm:t>
    </dgm:pt>
    <dgm:pt modelId="{18B331A4-2A99-4364-B5B4-8854F2CECE91}" type="pres">
      <dgm:prSet presAssocID="{C49DE7C9-3CCD-4A68-9AF1-4959318AB8CE}" presName="rootText" presStyleLbl="node1" presStyleIdx="0" presStyleCnt="1" custScaleX="469916" custScaleY="94845" custLinFactNeighborX="7382" custLinFactNeighborY="4915"/>
      <dgm:spPr/>
      <dgm:t>
        <a:bodyPr/>
        <a:lstStyle/>
        <a:p>
          <a:endParaRPr lang="en-US"/>
        </a:p>
      </dgm:t>
    </dgm:pt>
    <dgm:pt modelId="{01013C70-3796-4887-98D0-B93D667D085C}" type="pres">
      <dgm:prSet presAssocID="{C49DE7C9-3CCD-4A68-9AF1-4959318AB8CE}" presName="rootConnector" presStyleLbl="node1" presStyleIdx="0" presStyleCnt="1"/>
      <dgm:spPr/>
      <dgm:t>
        <a:bodyPr/>
        <a:lstStyle/>
        <a:p>
          <a:endParaRPr lang="en-US"/>
        </a:p>
      </dgm:t>
    </dgm:pt>
    <dgm:pt modelId="{7530FBDF-F41C-4729-BAE1-3909AC81C7F2}" type="pres">
      <dgm:prSet presAssocID="{C49DE7C9-3CCD-4A68-9AF1-4959318AB8CE}" presName="childShape" presStyleCnt="0"/>
      <dgm:spPr/>
      <dgm:t>
        <a:bodyPr/>
        <a:lstStyle/>
        <a:p>
          <a:endParaRPr lang="en-US"/>
        </a:p>
      </dgm:t>
    </dgm:pt>
    <dgm:pt modelId="{0912B255-822D-42AD-8D51-EAD24CC90B92}" type="pres">
      <dgm:prSet presAssocID="{EF8DE587-9847-40DC-9A6D-C684684E3EAA}" presName="Name13" presStyleLbl="parChTrans1D2" presStyleIdx="0" presStyleCnt="6"/>
      <dgm:spPr/>
      <dgm:t>
        <a:bodyPr/>
        <a:lstStyle/>
        <a:p>
          <a:endParaRPr lang="en-US"/>
        </a:p>
      </dgm:t>
    </dgm:pt>
    <dgm:pt modelId="{30415E90-D52D-48D0-83BA-D69F81D22A24}" type="pres">
      <dgm:prSet presAssocID="{875902B6-D7AA-46D0-A995-D11880EA2FD1}" presName="childText" presStyleLbl="bgAcc1" presStyleIdx="0" presStyleCnt="6" custScaleX="526319">
        <dgm:presLayoutVars>
          <dgm:bulletEnabled val="1"/>
        </dgm:presLayoutVars>
      </dgm:prSet>
      <dgm:spPr/>
      <dgm:t>
        <a:bodyPr/>
        <a:lstStyle/>
        <a:p>
          <a:endParaRPr lang="en-US"/>
        </a:p>
      </dgm:t>
    </dgm:pt>
    <dgm:pt modelId="{19D262A1-4F11-47A2-91BC-C1BB23103FA7}" type="pres">
      <dgm:prSet presAssocID="{BC6540E0-3144-49F0-80D0-9F9B86DC9743}" presName="Name13" presStyleLbl="parChTrans1D2" presStyleIdx="1" presStyleCnt="6"/>
      <dgm:spPr/>
      <dgm:t>
        <a:bodyPr/>
        <a:lstStyle/>
        <a:p>
          <a:endParaRPr lang="en-US"/>
        </a:p>
      </dgm:t>
    </dgm:pt>
    <dgm:pt modelId="{9825A28B-C7C5-4204-94C3-E8D7000EEC4F}" type="pres">
      <dgm:prSet presAssocID="{58DCE318-75B7-47FE-8525-3043B002245B}" presName="childText" presStyleLbl="bgAcc1" presStyleIdx="1" presStyleCnt="6" custScaleX="528291" custLinFactNeighborX="986" custLinFactNeighborY="-3654">
        <dgm:presLayoutVars>
          <dgm:bulletEnabled val="1"/>
        </dgm:presLayoutVars>
      </dgm:prSet>
      <dgm:spPr/>
      <dgm:t>
        <a:bodyPr/>
        <a:lstStyle/>
        <a:p>
          <a:endParaRPr lang="en-US"/>
        </a:p>
      </dgm:t>
    </dgm:pt>
    <dgm:pt modelId="{0ECFACD2-E546-4248-9C0E-3A50A1F0895C}" type="pres">
      <dgm:prSet presAssocID="{40CAD029-3C99-4E8D-98B4-2953D52807B2}" presName="Name13" presStyleLbl="parChTrans1D2" presStyleIdx="2" presStyleCnt="6"/>
      <dgm:spPr/>
      <dgm:t>
        <a:bodyPr/>
        <a:lstStyle/>
        <a:p>
          <a:endParaRPr lang="en-US"/>
        </a:p>
      </dgm:t>
    </dgm:pt>
    <dgm:pt modelId="{ABA4AD6F-2F38-4BDD-9216-4EDB340AA554}" type="pres">
      <dgm:prSet presAssocID="{8691F7BC-3BF2-4274-8C3C-961D302C3E80}" presName="childText" presStyleLbl="bgAcc1" presStyleIdx="2" presStyleCnt="6" custScaleX="531450" custScaleY="123975" custLinFactNeighborX="-1972">
        <dgm:presLayoutVars>
          <dgm:bulletEnabled val="1"/>
        </dgm:presLayoutVars>
      </dgm:prSet>
      <dgm:spPr/>
      <dgm:t>
        <a:bodyPr/>
        <a:lstStyle/>
        <a:p>
          <a:endParaRPr lang="en-US"/>
        </a:p>
      </dgm:t>
    </dgm:pt>
    <dgm:pt modelId="{0406E04E-E93F-457E-87F7-A76954C0A595}" type="pres">
      <dgm:prSet presAssocID="{EF4E6064-2222-4025-843B-774CAA10FB18}" presName="Name13" presStyleLbl="parChTrans1D2" presStyleIdx="3" presStyleCnt="6"/>
      <dgm:spPr/>
      <dgm:t>
        <a:bodyPr/>
        <a:lstStyle/>
        <a:p>
          <a:endParaRPr lang="en-US"/>
        </a:p>
      </dgm:t>
    </dgm:pt>
    <dgm:pt modelId="{885DB2E2-94C8-4BD6-A25B-A6DF9906D3CD}" type="pres">
      <dgm:prSet presAssocID="{E2B7F8FC-10AD-4B06-B4C7-BEB6C56223E7}" presName="childText" presStyleLbl="bgAcc1" presStyleIdx="3" presStyleCnt="6" custScaleX="531451" custScaleY="129821">
        <dgm:presLayoutVars>
          <dgm:bulletEnabled val="1"/>
        </dgm:presLayoutVars>
      </dgm:prSet>
      <dgm:spPr/>
      <dgm:t>
        <a:bodyPr/>
        <a:lstStyle/>
        <a:p>
          <a:endParaRPr lang="en-US"/>
        </a:p>
      </dgm:t>
    </dgm:pt>
    <dgm:pt modelId="{199D0DAA-F8E9-49A7-864C-8F57EB052505}" type="pres">
      <dgm:prSet presAssocID="{BD23E557-7C98-4DE1-8314-D7BD845DAFE9}" presName="Name13" presStyleLbl="parChTrans1D2" presStyleIdx="4" presStyleCnt="6"/>
      <dgm:spPr/>
      <dgm:t>
        <a:bodyPr/>
        <a:lstStyle/>
        <a:p>
          <a:endParaRPr lang="en-US"/>
        </a:p>
      </dgm:t>
    </dgm:pt>
    <dgm:pt modelId="{725300A4-7A1C-40A2-A020-57CA6A1A3BF0}" type="pres">
      <dgm:prSet presAssocID="{01677119-4045-431C-B853-E26F7E884148}" presName="childText" presStyleLbl="bgAcc1" presStyleIdx="4" presStyleCnt="6" custScaleX="531840">
        <dgm:presLayoutVars>
          <dgm:bulletEnabled val="1"/>
        </dgm:presLayoutVars>
      </dgm:prSet>
      <dgm:spPr/>
      <dgm:t>
        <a:bodyPr/>
        <a:lstStyle/>
        <a:p>
          <a:endParaRPr lang="en-US"/>
        </a:p>
      </dgm:t>
    </dgm:pt>
    <dgm:pt modelId="{85BB03BB-9CE9-47E8-9947-C2B05A20157F}" type="pres">
      <dgm:prSet presAssocID="{951D879D-BE7E-430E-B000-5597C8FEFDD3}" presName="Name13" presStyleLbl="parChTrans1D2" presStyleIdx="5" presStyleCnt="6"/>
      <dgm:spPr/>
      <dgm:t>
        <a:bodyPr/>
        <a:lstStyle/>
        <a:p>
          <a:endParaRPr lang="en-US"/>
        </a:p>
      </dgm:t>
    </dgm:pt>
    <dgm:pt modelId="{86EBD45B-2267-4CA8-B8C4-6B38ED4F7284}" type="pres">
      <dgm:prSet presAssocID="{D8771175-9235-4964-9D27-84A6F0079BDC}" presName="childText" presStyleLbl="bgAcc1" presStyleIdx="5" presStyleCnt="6" custScaleX="517612">
        <dgm:presLayoutVars>
          <dgm:bulletEnabled val="1"/>
        </dgm:presLayoutVars>
      </dgm:prSet>
      <dgm:spPr/>
      <dgm:t>
        <a:bodyPr/>
        <a:lstStyle/>
        <a:p>
          <a:endParaRPr lang="en-US"/>
        </a:p>
      </dgm:t>
    </dgm:pt>
  </dgm:ptLst>
  <dgm:cxnLst>
    <dgm:cxn modelId="{F95C7E46-BB97-4136-A83C-B4F7AAD02BEA}" type="presOf" srcId="{40CAD029-3C99-4E8D-98B4-2953D52807B2}" destId="{0ECFACD2-E546-4248-9C0E-3A50A1F0895C}" srcOrd="0" destOrd="0" presId="urn:microsoft.com/office/officeart/2005/8/layout/hierarchy3"/>
    <dgm:cxn modelId="{E2DC704D-04E5-4CFB-8A37-BBC5758532E2}" srcId="{C49DE7C9-3CCD-4A68-9AF1-4959318AB8CE}" destId="{875902B6-D7AA-46D0-A995-D11880EA2FD1}" srcOrd="0" destOrd="0" parTransId="{EF8DE587-9847-40DC-9A6D-C684684E3EAA}" sibTransId="{1E88BEBF-0214-4206-B9B8-1BE17BCBCCD9}"/>
    <dgm:cxn modelId="{C77728FB-F6A0-4D89-B1C2-A000F66637CC}" type="presOf" srcId="{8691F7BC-3BF2-4274-8C3C-961D302C3E80}" destId="{ABA4AD6F-2F38-4BDD-9216-4EDB340AA554}" srcOrd="0" destOrd="0" presId="urn:microsoft.com/office/officeart/2005/8/layout/hierarchy3"/>
    <dgm:cxn modelId="{5C666008-0D42-4203-A435-6FD5E982BF88}" type="presOf" srcId="{01677119-4045-431C-B853-E26F7E884148}" destId="{725300A4-7A1C-40A2-A020-57CA6A1A3BF0}" srcOrd="0" destOrd="0" presId="urn:microsoft.com/office/officeart/2005/8/layout/hierarchy3"/>
    <dgm:cxn modelId="{0B103E18-1D55-4350-B212-EDC654533244}" type="presOf" srcId="{875902B6-D7AA-46D0-A995-D11880EA2FD1}" destId="{30415E90-D52D-48D0-83BA-D69F81D22A24}" srcOrd="0" destOrd="0" presId="urn:microsoft.com/office/officeart/2005/8/layout/hierarchy3"/>
    <dgm:cxn modelId="{0A4D758D-E71A-4461-A7C6-AAEB621DBFD2}" srcId="{C49DE7C9-3CCD-4A68-9AF1-4959318AB8CE}" destId="{58DCE318-75B7-47FE-8525-3043B002245B}" srcOrd="1" destOrd="0" parTransId="{BC6540E0-3144-49F0-80D0-9F9B86DC9743}" sibTransId="{BF559BCD-F96A-4782-96F3-9CA01DC5FE36}"/>
    <dgm:cxn modelId="{FBEC4B94-9D67-44B6-9CD6-914820306D20}" type="presOf" srcId="{BD23E557-7C98-4DE1-8314-D7BD845DAFE9}" destId="{199D0DAA-F8E9-49A7-864C-8F57EB052505}" srcOrd="0" destOrd="0" presId="urn:microsoft.com/office/officeart/2005/8/layout/hierarchy3"/>
    <dgm:cxn modelId="{508F2139-C2CF-4AC3-B2BC-FA450F760EC6}" srcId="{C49DE7C9-3CCD-4A68-9AF1-4959318AB8CE}" destId="{D8771175-9235-4964-9D27-84A6F0079BDC}" srcOrd="5" destOrd="0" parTransId="{951D879D-BE7E-430E-B000-5597C8FEFDD3}" sibTransId="{7B97B778-C6CC-488B-ABE1-7DE32D92CC62}"/>
    <dgm:cxn modelId="{8E9BD385-CF84-439C-B703-7DDAFB4DDCF3}" type="presOf" srcId="{C49DE7C9-3CCD-4A68-9AF1-4959318AB8CE}" destId="{01013C70-3796-4887-98D0-B93D667D085C}" srcOrd="1" destOrd="0" presId="urn:microsoft.com/office/officeart/2005/8/layout/hierarchy3"/>
    <dgm:cxn modelId="{81C1BAD9-1699-4A62-BD86-579ECF3B180F}" srcId="{C49DE7C9-3CCD-4A68-9AF1-4959318AB8CE}" destId="{8691F7BC-3BF2-4274-8C3C-961D302C3E80}" srcOrd="2" destOrd="0" parTransId="{40CAD029-3C99-4E8D-98B4-2953D52807B2}" sibTransId="{D629FD8A-4EA6-48BE-92AB-3785C7AE23E0}"/>
    <dgm:cxn modelId="{3484CE3B-E2B9-4566-B778-73140D07175F}" type="presOf" srcId="{B217A518-BEE6-4DD9-9286-89D1EA55A1ED}" destId="{96FF3DE8-3675-4CB8-B07C-3DCAFF305E01}" srcOrd="0" destOrd="0" presId="urn:microsoft.com/office/officeart/2005/8/layout/hierarchy3"/>
    <dgm:cxn modelId="{CA648120-B5DC-49D0-A0EC-9B9E11679266}" type="presOf" srcId="{E2B7F8FC-10AD-4B06-B4C7-BEB6C56223E7}" destId="{885DB2E2-94C8-4BD6-A25B-A6DF9906D3CD}" srcOrd="0" destOrd="0" presId="urn:microsoft.com/office/officeart/2005/8/layout/hierarchy3"/>
    <dgm:cxn modelId="{08B79F65-56F8-4410-979D-C152A9B95F0E}" srcId="{C49DE7C9-3CCD-4A68-9AF1-4959318AB8CE}" destId="{01677119-4045-431C-B853-E26F7E884148}" srcOrd="4" destOrd="0" parTransId="{BD23E557-7C98-4DE1-8314-D7BD845DAFE9}" sibTransId="{D88B1D94-3681-4367-B510-C70B29A5421D}"/>
    <dgm:cxn modelId="{5E0F7BB9-37A4-4F00-9DF7-B3AAE4C1B0BB}" type="presOf" srcId="{58DCE318-75B7-47FE-8525-3043B002245B}" destId="{9825A28B-C7C5-4204-94C3-E8D7000EEC4F}" srcOrd="0" destOrd="0" presId="urn:microsoft.com/office/officeart/2005/8/layout/hierarchy3"/>
    <dgm:cxn modelId="{1F14077A-DA69-4118-8DCB-C18235300405}" srcId="{B217A518-BEE6-4DD9-9286-89D1EA55A1ED}" destId="{C49DE7C9-3CCD-4A68-9AF1-4959318AB8CE}" srcOrd="0" destOrd="0" parTransId="{56D9DDAE-EE37-44E5-B4BB-BEF2BDF040B6}" sibTransId="{ED450566-2D8F-4675-ABE7-01F032F94DCF}"/>
    <dgm:cxn modelId="{C771C53C-A0AB-4925-A05B-C3FDED3A5F04}" type="presOf" srcId="{EF8DE587-9847-40DC-9A6D-C684684E3EAA}" destId="{0912B255-822D-42AD-8D51-EAD24CC90B92}" srcOrd="0" destOrd="0" presId="urn:microsoft.com/office/officeart/2005/8/layout/hierarchy3"/>
    <dgm:cxn modelId="{2B98E0D8-375E-49E8-BC05-00ED02F3338B}" type="presOf" srcId="{D8771175-9235-4964-9D27-84A6F0079BDC}" destId="{86EBD45B-2267-4CA8-B8C4-6B38ED4F7284}" srcOrd="0" destOrd="0" presId="urn:microsoft.com/office/officeart/2005/8/layout/hierarchy3"/>
    <dgm:cxn modelId="{C1C10D65-1289-4BEA-997F-BD93DEBD38FF}" srcId="{C49DE7C9-3CCD-4A68-9AF1-4959318AB8CE}" destId="{E2B7F8FC-10AD-4B06-B4C7-BEB6C56223E7}" srcOrd="3" destOrd="0" parTransId="{EF4E6064-2222-4025-843B-774CAA10FB18}" sibTransId="{9BB11CBE-9A47-48DD-82A9-CC34A552E213}"/>
    <dgm:cxn modelId="{98B945B0-8CD4-4BD5-8C49-1CB7651D603A}" type="presOf" srcId="{BC6540E0-3144-49F0-80D0-9F9B86DC9743}" destId="{19D262A1-4F11-47A2-91BC-C1BB23103FA7}" srcOrd="0" destOrd="0" presId="urn:microsoft.com/office/officeart/2005/8/layout/hierarchy3"/>
    <dgm:cxn modelId="{46AFB3FE-55FD-42C2-A0C2-A31691F67855}" type="presOf" srcId="{951D879D-BE7E-430E-B000-5597C8FEFDD3}" destId="{85BB03BB-9CE9-47E8-9947-C2B05A20157F}" srcOrd="0" destOrd="0" presId="urn:microsoft.com/office/officeart/2005/8/layout/hierarchy3"/>
    <dgm:cxn modelId="{95369060-E7B7-4434-87CE-F3CA872CED76}" type="presOf" srcId="{EF4E6064-2222-4025-843B-774CAA10FB18}" destId="{0406E04E-E93F-457E-87F7-A76954C0A595}" srcOrd="0" destOrd="0" presId="urn:microsoft.com/office/officeart/2005/8/layout/hierarchy3"/>
    <dgm:cxn modelId="{5EF9B216-FA2E-44ED-8DA6-A372B209343D}" type="presOf" srcId="{C49DE7C9-3CCD-4A68-9AF1-4959318AB8CE}" destId="{18B331A4-2A99-4364-B5B4-8854F2CECE91}" srcOrd="0" destOrd="0" presId="urn:microsoft.com/office/officeart/2005/8/layout/hierarchy3"/>
    <dgm:cxn modelId="{D047852F-3DE7-4597-902E-DBE6AC623361}" type="presParOf" srcId="{96FF3DE8-3675-4CB8-B07C-3DCAFF305E01}" destId="{9DD75A0C-E450-4BE0-810F-123BF65818C1}" srcOrd="0" destOrd="0" presId="urn:microsoft.com/office/officeart/2005/8/layout/hierarchy3"/>
    <dgm:cxn modelId="{EB67BB05-2B94-42F4-AAF8-ACAE73BC0407}" type="presParOf" srcId="{9DD75A0C-E450-4BE0-810F-123BF65818C1}" destId="{0A884521-68A1-4C12-8831-974241E448AA}" srcOrd="0" destOrd="0" presId="urn:microsoft.com/office/officeart/2005/8/layout/hierarchy3"/>
    <dgm:cxn modelId="{DCE5779A-101C-4226-B437-911762E12EF7}" type="presParOf" srcId="{0A884521-68A1-4C12-8831-974241E448AA}" destId="{18B331A4-2A99-4364-B5B4-8854F2CECE91}" srcOrd="0" destOrd="0" presId="urn:microsoft.com/office/officeart/2005/8/layout/hierarchy3"/>
    <dgm:cxn modelId="{7EDD3BF2-DAE0-4CFA-BCE4-1B54388B76BB}" type="presParOf" srcId="{0A884521-68A1-4C12-8831-974241E448AA}" destId="{01013C70-3796-4887-98D0-B93D667D085C}" srcOrd="1" destOrd="0" presId="urn:microsoft.com/office/officeart/2005/8/layout/hierarchy3"/>
    <dgm:cxn modelId="{7CFB1A6A-C275-4E7D-B995-A050E1837AE2}" type="presParOf" srcId="{9DD75A0C-E450-4BE0-810F-123BF65818C1}" destId="{7530FBDF-F41C-4729-BAE1-3909AC81C7F2}" srcOrd="1" destOrd="0" presId="urn:microsoft.com/office/officeart/2005/8/layout/hierarchy3"/>
    <dgm:cxn modelId="{7AA61865-DD8E-4ABE-A502-5F5B94DB62E2}" type="presParOf" srcId="{7530FBDF-F41C-4729-BAE1-3909AC81C7F2}" destId="{0912B255-822D-42AD-8D51-EAD24CC90B92}" srcOrd="0" destOrd="0" presId="urn:microsoft.com/office/officeart/2005/8/layout/hierarchy3"/>
    <dgm:cxn modelId="{4C440DF2-6DAD-4945-AFE5-B05BED13938E}" type="presParOf" srcId="{7530FBDF-F41C-4729-BAE1-3909AC81C7F2}" destId="{30415E90-D52D-48D0-83BA-D69F81D22A24}" srcOrd="1" destOrd="0" presId="urn:microsoft.com/office/officeart/2005/8/layout/hierarchy3"/>
    <dgm:cxn modelId="{FE62039B-55B9-4F89-B62C-7E357781D84B}" type="presParOf" srcId="{7530FBDF-F41C-4729-BAE1-3909AC81C7F2}" destId="{19D262A1-4F11-47A2-91BC-C1BB23103FA7}" srcOrd="2" destOrd="0" presId="urn:microsoft.com/office/officeart/2005/8/layout/hierarchy3"/>
    <dgm:cxn modelId="{5CBF9C70-A0FA-4F44-928F-7B78CF9BF39D}" type="presParOf" srcId="{7530FBDF-F41C-4729-BAE1-3909AC81C7F2}" destId="{9825A28B-C7C5-4204-94C3-E8D7000EEC4F}" srcOrd="3" destOrd="0" presId="urn:microsoft.com/office/officeart/2005/8/layout/hierarchy3"/>
    <dgm:cxn modelId="{119ECFAA-37F9-4913-BF30-1BBFD3C4EA3F}" type="presParOf" srcId="{7530FBDF-F41C-4729-BAE1-3909AC81C7F2}" destId="{0ECFACD2-E546-4248-9C0E-3A50A1F0895C}" srcOrd="4" destOrd="0" presId="urn:microsoft.com/office/officeart/2005/8/layout/hierarchy3"/>
    <dgm:cxn modelId="{125CC6A0-C77E-46DC-8C81-DE15446CF1E1}" type="presParOf" srcId="{7530FBDF-F41C-4729-BAE1-3909AC81C7F2}" destId="{ABA4AD6F-2F38-4BDD-9216-4EDB340AA554}" srcOrd="5" destOrd="0" presId="urn:microsoft.com/office/officeart/2005/8/layout/hierarchy3"/>
    <dgm:cxn modelId="{F9323336-EFD4-4103-A907-B76B5871E981}" type="presParOf" srcId="{7530FBDF-F41C-4729-BAE1-3909AC81C7F2}" destId="{0406E04E-E93F-457E-87F7-A76954C0A595}" srcOrd="6" destOrd="0" presId="urn:microsoft.com/office/officeart/2005/8/layout/hierarchy3"/>
    <dgm:cxn modelId="{2418E1E0-1F9D-4974-8546-3B986025D2E9}" type="presParOf" srcId="{7530FBDF-F41C-4729-BAE1-3909AC81C7F2}" destId="{885DB2E2-94C8-4BD6-A25B-A6DF9906D3CD}" srcOrd="7" destOrd="0" presId="urn:microsoft.com/office/officeart/2005/8/layout/hierarchy3"/>
    <dgm:cxn modelId="{F47B927E-2180-43F6-BC8E-4B90D1BFEF0A}" type="presParOf" srcId="{7530FBDF-F41C-4729-BAE1-3909AC81C7F2}" destId="{199D0DAA-F8E9-49A7-864C-8F57EB052505}" srcOrd="8" destOrd="0" presId="urn:microsoft.com/office/officeart/2005/8/layout/hierarchy3"/>
    <dgm:cxn modelId="{BBBE1373-76DA-4101-98DD-056DB0F64A01}" type="presParOf" srcId="{7530FBDF-F41C-4729-BAE1-3909AC81C7F2}" destId="{725300A4-7A1C-40A2-A020-57CA6A1A3BF0}" srcOrd="9" destOrd="0" presId="urn:microsoft.com/office/officeart/2005/8/layout/hierarchy3"/>
    <dgm:cxn modelId="{6BBD6400-B621-41F6-9802-4E2F808AF3E1}" type="presParOf" srcId="{7530FBDF-F41C-4729-BAE1-3909AC81C7F2}" destId="{85BB03BB-9CE9-47E8-9947-C2B05A20157F}" srcOrd="10" destOrd="0" presId="urn:microsoft.com/office/officeart/2005/8/layout/hierarchy3"/>
    <dgm:cxn modelId="{30937F59-2E07-4897-9724-DDEFD0D75AD8}" type="presParOf" srcId="{7530FBDF-F41C-4729-BAE1-3909AC81C7F2}" destId="{86EBD45B-2267-4CA8-B8C4-6B38ED4F7284}" srcOrd="1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B331A4-2A99-4364-B5B4-8854F2CECE91}">
      <dsp:nvSpPr>
        <dsp:cNvPr id="0" name=""/>
        <dsp:cNvSpPr/>
      </dsp:nvSpPr>
      <dsp:spPr>
        <a:xfrm>
          <a:off x="1392129" y="31006"/>
          <a:ext cx="5212033" cy="525982"/>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en-US" sz="3200" kern="1200" dirty="0" smtClean="0"/>
            <a:t>CCS Writing and Research</a:t>
          </a:r>
          <a:endParaRPr lang="en-US" sz="3200" kern="1200" dirty="0"/>
        </a:p>
      </dsp:txBody>
      <dsp:txXfrm>
        <a:off x="1407534" y="46411"/>
        <a:ext cx="5181223" cy="495172"/>
      </dsp:txXfrm>
    </dsp:sp>
    <dsp:sp modelId="{0912B255-822D-42AD-8D51-EAD24CC90B92}">
      <dsp:nvSpPr>
        <dsp:cNvPr id="0" name=""/>
        <dsp:cNvSpPr/>
      </dsp:nvSpPr>
      <dsp:spPr>
        <a:xfrm>
          <a:off x="1913333" y="556989"/>
          <a:ext cx="439326" cy="388670"/>
        </a:xfrm>
        <a:custGeom>
          <a:avLst/>
          <a:gdLst/>
          <a:ahLst/>
          <a:cxnLst/>
          <a:rect l="0" t="0" r="0" b="0"/>
          <a:pathLst>
            <a:path>
              <a:moveTo>
                <a:pt x="0" y="0"/>
              </a:moveTo>
              <a:lnTo>
                <a:pt x="0" y="388670"/>
              </a:lnTo>
              <a:lnTo>
                <a:pt x="439326" y="38867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0415E90-D52D-48D0-83BA-D69F81D22A24}">
      <dsp:nvSpPr>
        <dsp:cNvPr id="0" name=""/>
        <dsp:cNvSpPr/>
      </dsp:nvSpPr>
      <dsp:spPr>
        <a:xfrm>
          <a:off x="2352659" y="668375"/>
          <a:ext cx="4670098" cy="554570"/>
        </a:xfrm>
        <a:prstGeom prst="roundRect">
          <a:avLst>
            <a:gd name="adj" fmla="val 10000"/>
          </a:avLst>
        </a:prstGeom>
        <a:solidFill>
          <a:schemeClr val="bg1">
            <a:alpha val="89804"/>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effectLst/>
            </a:rPr>
            <a:t>Successes and Challenges</a:t>
          </a:r>
          <a:endParaRPr lang="en-US" sz="2400" b="0" kern="1200" dirty="0">
            <a:effectLst/>
          </a:endParaRPr>
        </a:p>
      </dsp:txBody>
      <dsp:txXfrm>
        <a:off x="2368902" y="684618"/>
        <a:ext cx="4637612" cy="522084"/>
      </dsp:txXfrm>
    </dsp:sp>
    <dsp:sp modelId="{19D262A1-4F11-47A2-91BC-C1BB23103FA7}">
      <dsp:nvSpPr>
        <dsp:cNvPr id="0" name=""/>
        <dsp:cNvSpPr/>
      </dsp:nvSpPr>
      <dsp:spPr>
        <a:xfrm>
          <a:off x="1913333" y="556989"/>
          <a:ext cx="448075" cy="1061620"/>
        </a:xfrm>
        <a:custGeom>
          <a:avLst/>
          <a:gdLst/>
          <a:ahLst/>
          <a:cxnLst/>
          <a:rect l="0" t="0" r="0" b="0"/>
          <a:pathLst>
            <a:path>
              <a:moveTo>
                <a:pt x="0" y="0"/>
              </a:moveTo>
              <a:lnTo>
                <a:pt x="0" y="1061620"/>
              </a:lnTo>
              <a:lnTo>
                <a:pt x="448075" y="106162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25A28B-C7C5-4204-94C3-E8D7000EEC4F}">
      <dsp:nvSpPr>
        <dsp:cNvPr id="0" name=""/>
        <dsp:cNvSpPr/>
      </dsp:nvSpPr>
      <dsp:spPr>
        <a:xfrm>
          <a:off x="2361408" y="1341324"/>
          <a:ext cx="4687596" cy="554570"/>
        </a:xfrm>
        <a:prstGeom prst="roundRect">
          <a:avLst>
            <a:gd name="adj" fmla="val 10000"/>
          </a:avLst>
        </a:prstGeom>
        <a:solidFill>
          <a:srgbClr val="FFFF85">
            <a:alpha val="90000"/>
          </a:srgbClr>
        </a:solidFill>
        <a:ln w="25400" cap="flat" cmpd="sng" algn="ctr">
          <a:solidFill>
            <a:schemeClr val="accent5">
              <a:hueOff val="995144"/>
              <a:satOff val="8"/>
              <a:lumOff val="47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1" kern="1200" dirty="0" smtClean="0"/>
            <a:t>Close Look at the Writing Standards</a:t>
          </a:r>
          <a:endParaRPr lang="en-US" sz="2400" b="1" kern="1200" dirty="0"/>
        </a:p>
      </dsp:txBody>
      <dsp:txXfrm>
        <a:off x="2377651" y="1357567"/>
        <a:ext cx="4655110" cy="522084"/>
      </dsp:txXfrm>
    </dsp:sp>
    <dsp:sp modelId="{0ECFACD2-E546-4248-9C0E-3A50A1F0895C}">
      <dsp:nvSpPr>
        <dsp:cNvPr id="0" name=""/>
        <dsp:cNvSpPr/>
      </dsp:nvSpPr>
      <dsp:spPr>
        <a:xfrm>
          <a:off x="1913333" y="556989"/>
          <a:ext cx="421828" cy="1841577"/>
        </a:xfrm>
        <a:custGeom>
          <a:avLst/>
          <a:gdLst/>
          <a:ahLst/>
          <a:cxnLst/>
          <a:rect l="0" t="0" r="0" b="0"/>
          <a:pathLst>
            <a:path>
              <a:moveTo>
                <a:pt x="0" y="0"/>
              </a:moveTo>
              <a:lnTo>
                <a:pt x="0" y="1841577"/>
              </a:lnTo>
              <a:lnTo>
                <a:pt x="421828" y="1841577"/>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A4AD6F-2F38-4BDD-9216-4EDB340AA554}">
      <dsp:nvSpPr>
        <dsp:cNvPr id="0" name=""/>
        <dsp:cNvSpPr/>
      </dsp:nvSpPr>
      <dsp:spPr>
        <a:xfrm>
          <a:off x="2335162" y="2054802"/>
          <a:ext cx="4715626" cy="687529"/>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1990288"/>
              <a:satOff val="16"/>
              <a:lumOff val="94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Creating Claims and Writing Grounded in Evidence from Text</a:t>
          </a:r>
          <a:endParaRPr lang="en-US" sz="2400" b="0" kern="1200" dirty="0"/>
        </a:p>
      </dsp:txBody>
      <dsp:txXfrm>
        <a:off x="2355299" y="2074939"/>
        <a:ext cx="4675352" cy="647255"/>
      </dsp:txXfrm>
    </dsp:sp>
    <dsp:sp modelId="{0406E04E-E93F-457E-87F7-A76954C0A595}">
      <dsp:nvSpPr>
        <dsp:cNvPr id="0" name=""/>
        <dsp:cNvSpPr/>
      </dsp:nvSpPr>
      <dsp:spPr>
        <a:xfrm>
          <a:off x="1913333" y="556989"/>
          <a:ext cx="439326" cy="2683959"/>
        </a:xfrm>
        <a:custGeom>
          <a:avLst/>
          <a:gdLst/>
          <a:ahLst/>
          <a:cxnLst/>
          <a:rect l="0" t="0" r="0" b="0"/>
          <a:pathLst>
            <a:path>
              <a:moveTo>
                <a:pt x="0" y="0"/>
              </a:moveTo>
              <a:lnTo>
                <a:pt x="0" y="2683959"/>
              </a:lnTo>
              <a:lnTo>
                <a:pt x="439326" y="2683959"/>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5DB2E2-94C8-4BD6-A25B-A6DF9906D3CD}">
      <dsp:nvSpPr>
        <dsp:cNvPr id="0" name=""/>
        <dsp:cNvSpPr/>
      </dsp:nvSpPr>
      <dsp:spPr>
        <a:xfrm>
          <a:off x="2352659" y="2880973"/>
          <a:ext cx="4715635" cy="719949"/>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2985433"/>
              <a:satOff val="25"/>
              <a:lumOff val="141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Inquiry and Research in CCS ELA &amp; Literacy</a:t>
          </a:r>
          <a:endParaRPr lang="en-US" sz="2400" b="0" kern="1200" dirty="0"/>
        </a:p>
      </dsp:txBody>
      <dsp:txXfrm>
        <a:off x="2373746" y="2902060"/>
        <a:ext cx="4673461" cy="677775"/>
      </dsp:txXfrm>
    </dsp:sp>
    <dsp:sp modelId="{199D0DAA-F8E9-49A7-864C-8F57EB052505}">
      <dsp:nvSpPr>
        <dsp:cNvPr id="0" name=""/>
        <dsp:cNvSpPr/>
      </dsp:nvSpPr>
      <dsp:spPr>
        <a:xfrm>
          <a:off x="1913333" y="556989"/>
          <a:ext cx="439326" cy="3459861"/>
        </a:xfrm>
        <a:custGeom>
          <a:avLst/>
          <a:gdLst/>
          <a:ahLst/>
          <a:cxnLst/>
          <a:rect l="0" t="0" r="0" b="0"/>
          <a:pathLst>
            <a:path>
              <a:moveTo>
                <a:pt x="0" y="0"/>
              </a:moveTo>
              <a:lnTo>
                <a:pt x="0" y="3459861"/>
              </a:lnTo>
              <a:lnTo>
                <a:pt x="439326" y="3459861"/>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25300A4-7A1C-40A2-A020-57CA6A1A3BF0}">
      <dsp:nvSpPr>
        <dsp:cNvPr id="0" name=""/>
        <dsp:cNvSpPr/>
      </dsp:nvSpPr>
      <dsp:spPr>
        <a:xfrm>
          <a:off x="2352659" y="3739565"/>
          <a:ext cx="4719086" cy="554570"/>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3980577"/>
              <a:satOff val="33"/>
              <a:lumOff val="188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Routine and Daily Writing</a:t>
          </a:r>
          <a:endParaRPr lang="en-US" sz="2400" b="0" kern="1200" dirty="0"/>
        </a:p>
      </dsp:txBody>
      <dsp:txXfrm>
        <a:off x="2368902" y="3755808"/>
        <a:ext cx="4686600" cy="522084"/>
      </dsp:txXfrm>
    </dsp:sp>
    <dsp:sp modelId="{85BB03BB-9CE9-47E8-9947-C2B05A20157F}">
      <dsp:nvSpPr>
        <dsp:cNvPr id="0" name=""/>
        <dsp:cNvSpPr/>
      </dsp:nvSpPr>
      <dsp:spPr>
        <a:xfrm>
          <a:off x="1913333" y="556989"/>
          <a:ext cx="439326" cy="4153075"/>
        </a:xfrm>
        <a:custGeom>
          <a:avLst/>
          <a:gdLst/>
          <a:ahLst/>
          <a:cxnLst/>
          <a:rect l="0" t="0" r="0" b="0"/>
          <a:pathLst>
            <a:path>
              <a:moveTo>
                <a:pt x="0" y="0"/>
              </a:moveTo>
              <a:lnTo>
                <a:pt x="0" y="4153075"/>
              </a:lnTo>
              <a:lnTo>
                <a:pt x="439326" y="4153075"/>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6EBD45B-2267-4CA8-B8C4-6B38ED4F7284}">
      <dsp:nvSpPr>
        <dsp:cNvPr id="0" name=""/>
        <dsp:cNvSpPr/>
      </dsp:nvSpPr>
      <dsp:spPr>
        <a:xfrm>
          <a:off x="2352659" y="4432779"/>
          <a:ext cx="4592840" cy="554570"/>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4975721"/>
              <a:satOff val="41"/>
              <a:lumOff val="235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Supporting Students in Writing</a:t>
          </a:r>
          <a:endParaRPr lang="en-US" sz="2400" b="0" kern="1200" dirty="0"/>
        </a:p>
      </dsp:txBody>
      <dsp:txXfrm>
        <a:off x="2368902" y="4449022"/>
        <a:ext cx="4560354" cy="52208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sz="quarter" idx="1"/>
          </p:nvPr>
        </p:nvSpPr>
        <p:spPr>
          <a:xfrm>
            <a:off x="3978133" y="0"/>
            <a:ext cx="3043343" cy="465455"/>
          </a:xfrm>
          <a:prstGeom prst="rect">
            <a:avLst/>
          </a:prstGeom>
        </p:spPr>
        <p:txBody>
          <a:bodyPr vert="horz" lIns="93315" tIns="46658" rIns="93315" bIns="46658" rtlCol="0"/>
          <a:lstStyle>
            <a:lvl1pPr algn="r">
              <a:defRPr sz="1200"/>
            </a:lvl1pPr>
          </a:lstStyle>
          <a:p>
            <a:fld id="{3B46E3D7-5A05-4181-B712-1EC3FC55BC14}" type="datetimeFigureOut">
              <a:rPr lang="en-US" smtClean="0"/>
              <a:pPr/>
              <a:t>8/13/2014</a:t>
            </a:fld>
            <a:endParaRPr lang="en-US" dirty="0"/>
          </a:p>
        </p:txBody>
      </p:sp>
      <p:sp>
        <p:nvSpPr>
          <p:cNvPr id="4" name="Footer Placeholder 3"/>
          <p:cNvSpPr>
            <a:spLocks noGrp="1"/>
          </p:cNvSpPr>
          <p:nvPr>
            <p:ph type="ftr" sz="quarter" idx="2"/>
          </p:nvPr>
        </p:nvSpPr>
        <p:spPr>
          <a:xfrm>
            <a:off x="1" y="8842030"/>
            <a:ext cx="3043343" cy="465455"/>
          </a:xfrm>
          <a:prstGeom prst="rect">
            <a:avLst/>
          </a:prstGeom>
        </p:spPr>
        <p:txBody>
          <a:bodyPr vert="horz" lIns="93315" tIns="46658" rIns="93315" bIns="4665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3" y="8842030"/>
            <a:ext cx="3043343" cy="465455"/>
          </a:xfrm>
          <a:prstGeom prst="rect">
            <a:avLst/>
          </a:prstGeom>
        </p:spPr>
        <p:txBody>
          <a:bodyPr vert="horz" lIns="93315" tIns="46658" rIns="93315" bIns="46658"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3343" cy="467072"/>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idx="1"/>
          </p:nvPr>
        </p:nvSpPr>
        <p:spPr>
          <a:xfrm>
            <a:off x="3978133" y="1"/>
            <a:ext cx="3043343" cy="467072"/>
          </a:xfrm>
          <a:prstGeom prst="rect">
            <a:avLst/>
          </a:prstGeom>
        </p:spPr>
        <p:txBody>
          <a:bodyPr vert="horz" lIns="93315" tIns="46658" rIns="93315" bIns="46658" rtlCol="0"/>
          <a:lstStyle>
            <a:lvl1pPr algn="r">
              <a:defRPr sz="1200"/>
            </a:lvl1pPr>
          </a:lstStyle>
          <a:p>
            <a:fld id="{B133EB38-C064-4C52-A35D-D40DB2B7683B}" type="datetimeFigureOut">
              <a:rPr lang="en-US" smtClean="0"/>
              <a:pPr/>
              <a:t>8/13/2014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15" tIns="46658" rIns="93315" bIns="46658"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15" tIns="46658" rIns="93315" bIns="4665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2031"/>
            <a:ext cx="3043343" cy="467071"/>
          </a:xfrm>
          <a:prstGeom prst="rect">
            <a:avLst/>
          </a:prstGeom>
        </p:spPr>
        <p:txBody>
          <a:bodyPr vert="horz" lIns="93315" tIns="46658" rIns="93315" bIns="4665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31"/>
            <a:ext cx="3043343" cy="467071"/>
          </a:xfrm>
          <a:prstGeom prst="rect">
            <a:avLst/>
          </a:prstGeom>
        </p:spPr>
        <p:txBody>
          <a:bodyPr vert="horz" lIns="93315" tIns="46658" rIns="93315" bIns="46658"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10</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19</a:t>
            </a:fld>
            <a:endParaRPr lang="en-US" dirty="0"/>
          </a:p>
        </p:txBody>
      </p:sp>
    </p:spTree>
    <p:extLst>
      <p:ext uri="{BB962C8B-B14F-4D97-AF65-F5344CB8AC3E}">
        <p14:creationId xmlns:p14="http://schemas.microsoft.com/office/powerpoint/2010/main" val="19483536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F08C6-D158-4065-A21A-4AF11520EFF7}" type="slidenum">
              <a:rPr lang="en-US" smtClean="0"/>
              <a:pPr/>
              <a:t>20</a:t>
            </a:fld>
            <a:endParaRPr lang="en-US"/>
          </a:p>
        </p:txBody>
      </p:sp>
    </p:spTree>
    <p:extLst>
      <p:ext uri="{BB962C8B-B14F-4D97-AF65-F5344CB8AC3E}">
        <p14:creationId xmlns:p14="http://schemas.microsoft.com/office/powerpoint/2010/main" val="25641145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The purpose of the morning is to look closely at parts of effective units and lessons that align with the CCS-ELA &amp; Literacy.</a:t>
            </a:r>
          </a:p>
        </p:txBody>
      </p:sp>
      <p:sp>
        <p:nvSpPr>
          <p:cNvPr id="32772" name="Slide Number Placeholder 3"/>
          <p:cNvSpPr>
            <a:spLocks noGrp="1"/>
          </p:cNvSpPr>
          <p:nvPr>
            <p:ph type="sldNum" sz="quarter" idx="5"/>
          </p:nvPr>
        </p:nvSpPr>
        <p:spPr bwMode="auto">
          <a:noFill/>
          <a:ln>
            <a:miter lim="800000"/>
            <a:headEnd/>
            <a:tailEnd/>
          </a:ln>
        </p:spPr>
        <p:txBody>
          <a:bodyPr/>
          <a:lstStyle/>
          <a:p>
            <a:fld id="{90E29521-7DDA-47DF-BDFE-23AF3E195B9A}" type="slidenum">
              <a:rPr lang="en-US"/>
              <a:pPr/>
              <a:t>11</a:t>
            </a:fld>
            <a:endParaRPr lang="en-US" dirty="0"/>
          </a:p>
        </p:txBody>
      </p:sp>
    </p:spTree>
    <p:extLst>
      <p:ext uri="{BB962C8B-B14F-4D97-AF65-F5344CB8AC3E}">
        <p14:creationId xmlns:p14="http://schemas.microsoft.com/office/powerpoint/2010/main" val="192550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65 minutes for all of Part 2, including Activities</a:t>
            </a:r>
            <a:r>
              <a:rPr lang="en-US" baseline="0" dirty="0" smtClean="0"/>
              <a:t> 2 and 3. Introductory slides should take no more than 5 minutes, leaving 1 hour for the remaining activities.</a:t>
            </a:r>
            <a:endParaRPr lang="en-US" dirty="0" smtClean="0"/>
          </a:p>
        </p:txBody>
      </p:sp>
      <p:sp>
        <p:nvSpPr>
          <p:cNvPr id="14438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63493" name="Date Placeholder 4"/>
          <p:cNvSpPr>
            <a:spLocks noGrp="1"/>
          </p:cNvSpPr>
          <p:nvPr>
            <p:ph type="dt" sz="quarter" idx="1"/>
          </p:nvPr>
        </p:nvSpPr>
        <p:spPr bwMode="auto">
          <a:noFill/>
          <a:ln>
            <a:miter lim="800000"/>
            <a:headEnd/>
            <a:tailEnd/>
          </a:ln>
        </p:spPr>
        <p:txBody>
          <a:bodyPr anchor="t"/>
          <a:lstStyle/>
          <a:p>
            <a:fld id="{6CB26986-BD78-4EC4-A503-44E8A663A55E}" type="datetime1">
              <a:rPr lang="en-US" smtClean="0">
                <a:latin typeface="Arial" pitchFamily="34" charset="0"/>
              </a:rPr>
              <a:pPr/>
              <a:t>8/13/2014</a:t>
            </a:fld>
            <a:endParaRPr lang="en-US" dirty="0" smtClean="0">
              <a:latin typeface="Arial" pitchFamily="34" charset="0"/>
            </a:endParaRPr>
          </a:p>
        </p:txBody>
      </p:sp>
      <p:sp>
        <p:nvSpPr>
          <p:cNvPr id="14439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63495" name="Slide Number Placeholder 6"/>
          <p:cNvSpPr>
            <a:spLocks noGrp="1"/>
          </p:cNvSpPr>
          <p:nvPr>
            <p:ph type="sldNum" sz="quarter" idx="5"/>
          </p:nvPr>
        </p:nvSpPr>
        <p:spPr bwMode="auto">
          <a:noFill/>
          <a:ln>
            <a:miter lim="800000"/>
            <a:headEnd/>
            <a:tailEnd/>
          </a:ln>
        </p:spPr>
        <p:txBody>
          <a:bodyPr/>
          <a:lstStyle/>
          <a:p>
            <a:fld id="{BE5951FD-B765-42FF-87D2-C588A0BA8096}" type="slidenum">
              <a:rPr lang="en-US"/>
              <a:pPr/>
              <a:t>12</a:t>
            </a:fld>
            <a:endParaRPr lang="en-US" dirty="0"/>
          </a:p>
        </p:txBody>
      </p:sp>
    </p:spTree>
    <p:extLst>
      <p:ext uri="{BB962C8B-B14F-4D97-AF65-F5344CB8AC3E}">
        <p14:creationId xmlns:p14="http://schemas.microsoft.com/office/powerpoint/2010/main" val="3441208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Review the</a:t>
            </a:r>
            <a:r>
              <a:rPr lang="en-US" baseline="0" dirty="0" smtClean="0"/>
              <a:t> types of writing standards.</a:t>
            </a:r>
            <a:endParaRPr lang="en-US" dirty="0" smtClean="0"/>
          </a:p>
        </p:txBody>
      </p:sp>
      <p:sp>
        <p:nvSpPr>
          <p:cNvPr id="4" name="Slide Number Placeholder 3"/>
          <p:cNvSpPr>
            <a:spLocks noGrp="1"/>
          </p:cNvSpPr>
          <p:nvPr>
            <p:ph type="sldNum" sz="quarter" idx="10"/>
          </p:nvPr>
        </p:nvSpPr>
        <p:spPr/>
        <p:txBody>
          <a:bodyPr/>
          <a:lstStyle/>
          <a:p>
            <a:fld id="{E538F621-8F2C-4F90-852A-E36809B397B3}" type="slidenum">
              <a:rPr lang="en-US" smtClean="0"/>
              <a:pPr/>
              <a:t>13</a:t>
            </a:fld>
            <a:endParaRPr lang="en-US" dirty="0"/>
          </a:p>
        </p:txBody>
      </p:sp>
    </p:spTree>
    <p:extLst>
      <p:ext uri="{BB962C8B-B14F-4D97-AF65-F5344CB8AC3E}">
        <p14:creationId xmlns:p14="http://schemas.microsoft.com/office/powerpoint/2010/main" val="33204316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These are the standards in greater</a:t>
            </a:r>
            <a:r>
              <a:rPr lang="en-US" baseline="0" dirty="0" smtClean="0"/>
              <a:t> depth. These </a:t>
            </a:r>
            <a:r>
              <a:rPr lang="en-US" dirty="0" smtClean="0"/>
              <a:t>match to individual grade-level standards, but the grade-level standards differentiate in qualities: for example, Grade 6 transitions to clarify relationships, but grade 7 adds to create cohesion. </a:t>
            </a:r>
          </a:p>
        </p:txBody>
      </p:sp>
      <p:sp>
        <p:nvSpPr>
          <p:cNvPr id="245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7FDB4AD-41BA-43E5-A102-8B66F284F5C2}" type="slidenum">
              <a:rPr lang="en-US"/>
              <a:pPr fontAlgn="base">
                <a:spcBef>
                  <a:spcPct val="0"/>
                </a:spcBef>
                <a:spcAft>
                  <a:spcPct val="0"/>
                </a:spcAft>
              </a:pPr>
              <a:t>14</a:t>
            </a:fld>
            <a:endParaRPr lang="en-US"/>
          </a:p>
        </p:txBody>
      </p:sp>
    </p:spTree>
    <p:extLst>
      <p:ext uri="{BB962C8B-B14F-4D97-AF65-F5344CB8AC3E}">
        <p14:creationId xmlns:p14="http://schemas.microsoft.com/office/powerpoint/2010/main" val="23030470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These are the standards in greater</a:t>
            </a:r>
            <a:r>
              <a:rPr lang="en-US" baseline="0" dirty="0" smtClean="0"/>
              <a:t> depth. These </a:t>
            </a:r>
            <a:r>
              <a:rPr lang="en-US" dirty="0" smtClean="0"/>
              <a:t>match to individual grade-level standards, but the grade-level standards differentiate in qualities: for example, Grade 6 transitions to clarify relationships, but grade 7 adds to create cohesion. </a:t>
            </a:r>
          </a:p>
        </p:txBody>
      </p:sp>
      <p:sp>
        <p:nvSpPr>
          <p:cNvPr id="245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7FDB4AD-41BA-43E5-A102-8B66F284F5C2}" type="slidenum">
              <a:rPr lang="en-US"/>
              <a:pPr fontAlgn="base">
                <a:spcBef>
                  <a:spcPct val="0"/>
                </a:spcBef>
                <a:spcAft>
                  <a:spcPct val="0"/>
                </a:spcAft>
              </a:pPr>
              <a:t>15</a:t>
            </a:fld>
            <a:endParaRPr lang="en-US"/>
          </a:p>
        </p:txBody>
      </p:sp>
    </p:spTree>
    <p:extLst>
      <p:ext uri="{BB962C8B-B14F-4D97-AF65-F5344CB8AC3E}">
        <p14:creationId xmlns:p14="http://schemas.microsoft.com/office/powerpoint/2010/main" val="23030470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38F621-8F2C-4F90-852A-E36809B397B3}" type="slidenum">
              <a:rPr lang="en-US" smtClean="0"/>
              <a:pPr/>
              <a:t>16</a:t>
            </a:fld>
            <a:endParaRPr lang="en-US" dirty="0"/>
          </a:p>
        </p:txBody>
      </p:sp>
    </p:spTree>
    <p:extLst>
      <p:ext uri="{BB962C8B-B14F-4D97-AF65-F5344CB8AC3E}">
        <p14:creationId xmlns:p14="http://schemas.microsoft.com/office/powerpoint/2010/main" val="2925234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marL="0" indent="0">
              <a:spcBef>
                <a:spcPct val="0"/>
              </a:spcBef>
              <a:buFont typeface="Arial" panose="020B0604020202020204" pitchFamily="34" charset="0"/>
              <a:buNone/>
            </a:pPr>
            <a:r>
              <a:rPr lang="en-US" dirty="0" smtClean="0"/>
              <a:t>Activity 2 will take 30 minutes. </a:t>
            </a:r>
          </a:p>
          <a:p>
            <a:pPr marL="0" indent="0">
              <a:spcBef>
                <a:spcPct val="0"/>
              </a:spcBef>
              <a:buFont typeface="Arial" panose="020B0604020202020204" pitchFamily="34" charset="0"/>
              <a:buNone/>
            </a:pPr>
            <a:r>
              <a:rPr lang="en-US" dirty="0" smtClean="0"/>
              <a:t>For</a:t>
            </a:r>
            <a:r>
              <a:rPr lang="en-US" baseline="0" dirty="0" smtClean="0"/>
              <a:t> this activity, group participants in 4’s in any way that works for the groups you have. It’s OK for them to stay with their district if that works out. If there are an odd number, it is better to have a group of 3 than a 5. Direct them to the page in their Participant Guide, then briefly explain on the </a:t>
            </a:r>
            <a:r>
              <a:rPr lang="en-US" b="1" baseline="0" dirty="0" smtClean="0"/>
              <a:t>next slide</a:t>
            </a:r>
            <a:r>
              <a:rPr lang="en-US" baseline="0" dirty="0" smtClean="0"/>
              <a:t>. They will definitely need their Participant Guide for this.</a:t>
            </a:r>
            <a:endParaRPr lang="en-US" dirty="0" smtClean="0"/>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83650957-5588-4AF8-B1C2-AD4A265A75AC}" type="datetime1">
              <a:rPr lang="en-US" smtClean="0">
                <a:latin typeface="Arial" pitchFamily="34" charset="0"/>
              </a:rPr>
              <a:pPr/>
              <a:t>8/13/2014</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17</a:t>
            </a:fld>
            <a:endParaRPr lang="en-US" dirty="0"/>
          </a:p>
        </p:txBody>
      </p:sp>
    </p:spTree>
    <p:extLst>
      <p:ext uri="{BB962C8B-B14F-4D97-AF65-F5344CB8AC3E}">
        <p14:creationId xmlns:p14="http://schemas.microsoft.com/office/powerpoint/2010/main" val="26063155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Remind participants that full directions, including</a:t>
            </a:r>
            <a:r>
              <a:rPr lang="en-US" baseline="0" dirty="0" smtClean="0"/>
              <a:t> the questions to answer, are in the Participant Guide.</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18</a:t>
            </a:fld>
            <a:endParaRPr lang="en-US" dirty="0"/>
          </a:p>
        </p:txBody>
      </p:sp>
    </p:spTree>
    <p:extLst>
      <p:ext uri="{BB962C8B-B14F-4D97-AF65-F5344CB8AC3E}">
        <p14:creationId xmlns:p14="http://schemas.microsoft.com/office/powerpoint/2010/main" val="22090205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753496733"/>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4"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5" name="Slide Number Placeholder 5"/>
          <p:cNvSpPr>
            <a:spLocks noGrp="1"/>
          </p:cNvSpPr>
          <p:nvPr>
            <p:ph type="sldNum" sz="quarter" idx="11"/>
          </p:nvPr>
        </p:nvSpPr>
        <p:spPr>
          <a:xfrm>
            <a:off x="7772400" y="6019800"/>
            <a:ext cx="914400" cy="365125"/>
          </a:xfrm>
        </p:spPr>
        <p:txBody>
          <a:bodyPr/>
          <a:lstStyle>
            <a:lvl1pPr>
              <a:defRPr/>
            </a:lvl1pPr>
          </a:lstStyle>
          <a:p>
            <a:pPr>
              <a:defRPr/>
            </a:pPr>
            <a:fld id="{89B261EF-24E7-4286-97C7-81257D0A83CF}" type="slidenum">
              <a:rPr lang="en-US"/>
              <a:pPr>
                <a:defRPr/>
              </a:pPr>
              <a:t>‹#›</a:t>
            </a:fld>
            <a:endParaRPr lang="en-US" dirty="0"/>
          </a:p>
        </p:txBody>
      </p:sp>
    </p:spTree>
    <p:extLst>
      <p:ext uri="{BB962C8B-B14F-4D97-AF65-F5344CB8AC3E}">
        <p14:creationId xmlns:p14="http://schemas.microsoft.com/office/powerpoint/2010/main" val="38749822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6.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1.jpeg"/><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3130474" y="6099583"/>
            <a:ext cx="3031947" cy="461665"/>
          </a:xfrm>
          <a:prstGeom prst="rect">
            <a:avLst/>
          </a:prstGeom>
          <a:noFill/>
        </p:spPr>
        <p:txBody>
          <a:bodyPr wrap="square" rtlCol="0">
            <a:spAutoFit/>
          </a:bodyPr>
          <a:lstStyle/>
          <a:p>
            <a:pPr algn="ctr"/>
            <a:r>
              <a:rPr lang="en-US" sz="2400" b="1" smtClean="0">
                <a:solidFill>
                  <a:schemeClr val="bg1"/>
                </a:solidFill>
              </a:rPr>
              <a:t>Activity 2</a:t>
            </a:r>
            <a:endParaRPr lang="en-US" sz="2400" b="1"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 id="2147483736" r:id="rId8"/>
    <p:sldLayoutId id="2147483737" r:id="rId9"/>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3"/>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4"/>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7048" y="1901880"/>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623918" y="3441165"/>
            <a:ext cx="7681913" cy="461665"/>
          </a:xfrm>
        </p:spPr>
        <p:txBody>
          <a:bodyPr/>
          <a:lstStyle/>
          <a:p>
            <a:pPr lvl="0"/>
            <a:r>
              <a:rPr lang="en-US" sz="4000" dirty="0" smtClean="0"/>
              <a:t>Systems of Professional Learning</a:t>
            </a:r>
          </a:p>
        </p:txBody>
      </p:sp>
      <p:sp>
        <p:nvSpPr>
          <p:cNvPr id="7" name="Subtitle 5"/>
          <p:cNvSpPr txBox="1">
            <a:spLocks/>
          </p:cNvSpPr>
          <p:nvPr/>
        </p:nvSpPr>
        <p:spPr>
          <a:xfrm>
            <a:off x="585671" y="4244916"/>
            <a:ext cx="8046613"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3 Grades 6–12: </a:t>
            </a:r>
          </a:p>
          <a:p>
            <a:r>
              <a:rPr lang="en-US" i="0" dirty="0" smtClean="0">
                <a:solidFill>
                  <a:schemeClr val="tx2"/>
                </a:solidFill>
              </a:rPr>
              <a:t>Supporting all Students in Writing and Research</a:t>
            </a:r>
            <a:endParaRPr lang="en-US" dirty="0"/>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040804"/>
            <a:ext cx="8153400" cy="1772793"/>
          </a:xfrm>
        </p:spPr>
        <p:txBody>
          <a:bodyPr/>
          <a:lstStyle/>
          <a:p>
            <a:r>
              <a:rPr lang="en-US" dirty="0" smtClean="0"/>
              <a:t>What is one significant or interesting point your group discussed? How do these standards differ from previous writing standards?</a:t>
            </a:r>
          </a:p>
        </p:txBody>
      </p:sp>
      <p:sp>
        <p:nvSpPr>
          <p:cNvPr id="3" name="Title 2"/>
          <p:cNvSpPr>
            <a:spLocks noGrp="1"/>
          </p:cNvSpPr>
          <p:nvPr>
            <p:ph type="title"/>
          </p:nvPr>
        </p:nvSpPr>
        <p:spPr/>
        <p:txBody>
          <a:bodyPr/>
          <a:lstStyle/>
          <a:p>
            <a:r>
              <a:rPr lang="en-US" dirty="0" smtClean="0"/>
              <a:t>Share Out</a:t>
            </a:r>
            <a:endParaRPr lang="en-US" dirty="0"/>
          </a:p>
        </p:txBody>
      </p:sp>
      <p:sp>
        <p:nvSpPr>
          <p:cNvPr id="4" name="Slide Number Placeholder 3"/>
          <p:cNvSpPr>
            <a:spLocks noGrp="1"/>
          </p:cNvSpPr>
          <p:nvPr>
            <p:ph type="sldNum" sz="quarter" idx="11"/>
          </p:nvPr>
        </p:nvSpPr>
        <p:spPr/>
        <p:txBody>
          <a:bodyPr/>
          <a:lstStyle/>
          <a:p>
            <a:fld id="{EE3D4692-A625-460F-A072-DE10EEAA5719}" type="slidenum">
              <a:rPr lang="en-US" smtClean="0"/>
              <a:pPr/>
              <a:t>19</a:t>
            </a:fld>
            <a:endParaRPr lang="en-US" dirty="0"/>
          </a:p>
        </p:txBody>
      </p:sp>
      <p:sp>
        <p:nvSpPr>
          <p:cNvPr id="5" name="Oval 4"/>
          <p:cNvSpPr/>
          <p:nvPr/>
        </p:nvSpPr>
        <p:spPr bwMode="auto">
          <a:xfrm>
            <a:off x="769975" y="2919366"/>
            <a:ext cx="6394439" cy="2445027"/>
          </a:xfrm>
          <a:prstGeom prst="ellipse">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smtClean="0">
                <a:solidFill>
                  <a:schemeClr val="bg1"/>
                </a:solidFill>
                <a:latin typeface="Segoe" pitchFamily="34" charset="0"/>
              </a:rPr>
              <a:t>How might you use the Text Rendering Protocol with colleagues or in the classroom?</a:t>
            </a:r>
          </a:p>
        </p:txBody>
      </p:sp>
      <p:pic>
        <p:nvPicPr>
          <p:cNvPr id="6" name="Picture 6" descr="discussion 2.png"/>
          <p:cNvPicPr>
            <a:picLocks noChangeAspect="1"/>
          </p:cNvPicPr>
          <p:nvPr/>
        </p:nvPicPr>
        <p:blipFill>
          <a:blip r:embed="rId3" cstate="print"/>
          <a:srcRect/>
          <a:stretch>
            <a:fillRect/>
          </a:stretch>
        </p:blipFill>
        <p:spPr bwMode="auto">
          <a:xfrm>
            <a:off x="7110625" y="4465378"/>
            <a:ext cx="1454150" cy="1477963"/>
          </a:xfrm>
          <a:prstGeom prst="rect">
            <a:avLst/>
          </a:prstGeom>
          <a:noFill/>
          <a:ln w="9525">
            <a:noFill/>
            <a:miter lim="800000"/>
            <a:headEnd/>
            <a:tailEnd/>
          </a:ln>
          <a:effectLst/>
        </p:spPr>
      </p:pic>
      <p:sp>
        <p:nvSpPr>
          <p:cNvPr id="7" name="Footer Placeholder 6"/>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1034512022"/>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230188"/>
            <a:ext cx="8382000" cy="2437590"/>
          </a:xfrm>
        </p:spPr>
        <p:txBody>
          <a:bodyPr/>
          <a:lstStyle/>
          <a:p>
            <a:r>
              <a:rPr lang="en-US" sz="4000" dirty="0" smtClean="0"/>
              <a:t>How are the Connecticut Core Writing Standards Different?</a:t>
            </a:r>
            <a:r>
              <a:rPr lang="en-US" dirty="0" smtClean="0"/>
              <a:t/>
            </a:r>
            <a:br>
              <a:rPr lang="en-US" dirty="0" smtClean="0"/>
            </a:br>
            <a:r>
              <a:rPr lang="en-US" dirty="0" smtClean="0"/>
              <a:t/>
            </a:r>
            <a:br>
              <a:rPr lang="en-US" dirty="0" smtClean="0"/>
            </a:br>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20</a:t>
            </a:fld>
            <a:endParaRPr lang="en-US" dirty="0"/>
          </a:p>
        </p:txBody>
      </p:sp>
      <p:sp>
        <p:nvSpPr>
          <p:cNvPr id="2" name="TextBox 1"/>
          <p:cNvSpPr txBox="1"/>
          <p:nvPr/>
        </p:nvSpPr>
        <p:spPr>
          <a:xfrm>
            <a:off x="544546" y="1479176"/>
            <a:ext cx="7772400" cy="4131018"/>
          </a:xfrm>
          <a:prstGeom prst="rect">
            <a:avLst/>
          </a:prstGeom>
          <a:noFill/>
        </p:spPr>
        <p:txBody>
          <a:bodyPr wrap="square" rtlCol="0">
            <a:spAutoFit/>
          </a:bodyPr>
          <a:lstStyle/>
          <a:p>
            <a:pPr marL="396875" indent="-396875" defTabSz="914363">
              <a:lnSpc>
                <a:spcPct val="90000"/>
              </a:lnSpc>
              <a:spcBef>
                <a:spcPct val="20000"/>
              </a:spcBef>
              <a:buBlip>
                <a:blip r:embed="rId3"/>
              </a:buBlip>
            </a:pPr>
            <a:r>
              <a:rPr lang="en-US" sz="2800" dirty="0" smtClean="0"/>
              <a:t>Rigorous content </a:t>
            </a:r>
          </a:p>
          <a:p>
            <a:pPr marL="396875" indent="-396875" defTabSz="914363">
              <a:lnSpc>
                <a:spcPct val="90000"/>
              </a:lnSpc>
              <a:spcBef>
                <a:spcPct val="20000"/>
              </a:spcBef>
              <a:buBlip>
                <a:blip r:embed="rId3"/>
              </a:buBlip>
            </a:pPr>
            <a:r>
              <a:rPr lang="en-US" sz="2800" dirty="0" smtClean="0"/>
              <a:t>Higher-order thinking skills</a:t>
            </a:r>
          </a:p>
          <a:p>
            <a:pPr marL="396875" indent="-396875" defTabSz="914363">
              <a:lnSpc>
                <a:spcPct val="90000"/>
              </a:lnSpc>
              <a:spcBef>
                <a:spcPct val="20000"/>
              </a:spcBef>
              <a:buBlip>
                <a:blip r:embed="rId3"/>
              </a:buBlip>
            </a:pPr>
            <a:r>
              <a:rPr lang="en-US" sz="2800" dirty="0" smtClean="0"/>
              <a:t>Performance-based activities, integrated literacy across content areas </a:t>
            </a:r>
          </a:p>
          <a:p>
            <a:pPr marL="396875" indent="-396875" defTabSz="914363">
              <a:lnSpc>
                <a:spcPct val="90000"/>
              </a:lnSpc>
              <a:spcBef>
                <a:spcPct val="20000"/>
              </a:spcBef>
              <a:buBlip>
                <a:blip r:embed="rId3"/>
              </a:buBlip>
            </a:pPr>
            <a:r>
              <a:rPr lang="en-US" sz="2800" dirty="0" smtClean="0"/>
              <a:t>Emphasis on informational text, research, and media and digital skills</a:t>
            </a:r>
          </a:p>
          <a:p>
            <a:pPr marL="396875" indent="-396875" defTabSz="914363">
              <a:lnSpc>
                <a:spcPct val="90000"/>
              </a:lnSpc>
              <a:spcBef>
                <a:spcPct val="20000"/>
              </a:spcBef>
              <a:buBlip>
                <a:blip r:embed="rId3"/>
              </a:buBlip>
            </a:pPr>
            <a:r>
              <a:rPr lang="en-US" sz="2800" dirty="0" smtClean="0"/>
              <a:t>Connections to Reading, Speaking and Listening, and Language Standards</a:t>
            </a:r>
          </a:p>
          <a:p>
            <a:pPr marL="396875" indent="-396875" defTabSz="914363">
              <a:lnSpc>
                <a:spcPct val="90000"/>
              </a:lnSpc>
              <a:spcBef>
                <a:spcPct val="20000"/>
              </a:spcBef>
              <a:buBlip>
                <a:blip r:embed="rId3"/>
              </a:buBlip>
            </a:pPr>
            <a:r>
              <a:rPr lang="en-US" sz="2800" dirty="0" smtClean="0"/>
              <a:t>Emphasis on evidence-based writing</a:t>
            </a:r>
          </a:p>
        </p:txBody>
      </p:sp>
      <p:sp>
        <p:nvSpPr>
          <p:cNvPr id="9" name="Footer Placeholder 8"/>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248452671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2"/>
          <p:cNvSpPr>
            <a:spLocks noGrp="1"/>
          </p:cNvSpPr>
          <p:nvPr>
            <p:ph type="title"/>
          </p:nvPr>
        </p:nvSpPr>
        <p:spPr/>
        <p:txBody>
          <a:bodyPr/>
          <a:lstStyle/>
          <a:p>
            <a:r>
              <a:rPr lang="en-US" dirty="0" smtClean="0"/>
              <a:t>Today’s Session</a:t>
            </a:r>
          </a:p>
        </p:txBody>
      </p:sp>
      <p:sp>
        <p:nvSpPr>
          <p:cNvPr id="3" name="Slide Number Placeholder 2"/>
          <p:cNvSpPr>
            <a:spLocks noGrp="1"/>
          </p:cNvSpPr>
          <p:nvPr>
            <p:ph type="sldNum" sz="quarter" idx="12"/>
          </p:nvPr>
        </p:nvSpPr>
        <p:spPr/>
        <p:txBody>
          <a:bodyPr/>
          <a:lstStyle/>
          <a:p>
            <a:fld id="{EE3D4692-A625-460F-A072-DE10EEAA5719}" type="slidenum">
              <a:rPr lang="en-US" smtClean="0"/>
              <a:pPr/>
              <a:t>11</a:t>
            </a:fld>
            <a:endParaRPr lang="en-US" dirty="0"/>
          </a:p>
        </p:txBody>
      </p:sp>
      <p:graphicFrame>
        <p:nvGraphicFramePr>
          <p:cNvPr id="5" name="Content Placeholder 5"/>
          <p:cNvGraphicFramePr>
            <a:graphicFrameLocks noGrp="1"/>
          </p:cNvGraphicFramePr>
          <p:nvPr>
            <p:ph idx="4294967295"/>
            <p:extLst>
              <p:ext uri="{D42A27DB-BD31-4B8C-83A1-F6EECF244321}">
                <p14:modId xmlns:p14="http://schemas.microsoft.com/office/powerpoint/2010/main" val="2517480520"/>
              </p:ext>
            </p:extLst>
          </p:nvPr>
        </p:nvGraphicFramePr>
        <p:xfrm>
          <a:off x="381000" y="838200"/>
          <a:ext cx="8382000" cy="49911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Footer Placeholder 5"/>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714883928"/>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623888" y="2911912"/>
            <a:ext cx="7886700" cy="609398"/>
          </a:xfrm>
        </p:spPr>
        <p:txBody>
          <a:bodyPr/>
          <a:lstStyle/>
          <a:p>
            <a:r>
              <a:rPr lang="en-US" dirty="0" smtClean="0"/>
              <a:t>Part 2</a:t>
            </a:r>
          </a:p>
        </p:txBody>
      </p:sp>
      <p:sp>
        <p:nvSpPr>
          <p:cNvPr id="4" name="Text Placeholder 3"/>
          <p:cNvSpPr>
            <a:spLocks noGrp="1"/>
          </p:cNvSpPr>
          <p:nvPr>
            <p:ph type="body" idx="1"/>
          </p:nvPr>
        </p:nvSpPr>
        <p:spPr>
          <a:xfrm>
            <a:off x="623888" y="4257858"/>
            <a:ext cx="7886700" cy="1151084"/>
          </a:xfrm>
        </p:spPr>
        <p:txBody>
          <a:bodyPr/>
          <a:lstStyle/>
          <a:p>
            <a:pPr marL="396875" indent="-396875">
              <a:spcBef>
                <a:spcPct val="20000"/>
              </a:spcBef>
            </a:pPr>
            <a:r>
              <a:rPr lang="en-US" sz="3200" dirty="0" smtClean="0">
                <a:solidFill>
                  <a:schemeClr val="tx1"/>
                </a:solidFill>
              </a:rPr>
              <a:t>A Close Look at the Writing Standards</a:t>
            </a:r>
            <a:endParaRPr lang="en-US" sz="3200" dirty="0">
              <a:solidFill>
                <a:schemeClr val="tx1"/>
              </a:solidFill>
            </a:endParaRPr>
          </a:p>
          <a:p>
            <a:endParaRPr lang="en-US" dirty="0"/>
          </a:p>
        </p:txBody>
      </p:sp>
      <p:sp>
        <p:nvSpPr>
          <p:cNvPr id="6" name="Slide Number Placeholder 5"/>
          <p:cNvSpPr>
            <a:spLocks noGrp="1"/>
          </p:cNvSpPr>
          <p:nvPr>
            <p:ph type="sldNum" sz="quarter" idx="12"/>
          </p:nvPr>
        </p:nvSpPr>
        <p:spPr/>
        <p:txBody>
          <a:bodyPr/>
          <a:lstStyle/>
          <a:p>
            <a:fld id="{EE3D4692-A625-460F-A072-DE10EEAA5719}" type="slidenum">
              <a:rPr lang="en-US" smtClean="0"/>
              <a:pPr/>
              <a:t>12</a:t>
            </a:fld>
            <a:endParaRPr lang="en-US" dirty="0"/>
          </a:p>
        </p:txBody>
      </p:sp>
      <p:pic>
        <p:nvPicPr>
          <p:cNvPr id="5" name="Picture 5" descr="Picture10.png"/>
          <p:cNvPicPr>
            <a:picLocks noChangeAspect="1"/>
          </p:cNvPicPr>
          <p:nvPr/>
        </p:nvPicPr>
        <p:blipFill>
          <a:blip r:embed="rId3" cstate="print"/>
          <a:srcRect/>
          <a:stretch>
            <a:fillRect/>
          </a:stretch>
        </p:blipFill>
        <p:spPr bwMode="auto">
          <a:xfrm>
            <a:off x="767363" y="4885651"/>
            <a:ext cx="947738" cy="1033463"/>
          </a:xfrm>
          <a:prstGeom prst="rect">
            <a:avLst/>
          </a:prstGeom>
          <a:noFill/>
          <a:ln w="9525">
            <a:noFill/>
            <a:miter lim="800000"/>
            <a:headEnd/>
            <a:tailEnd/>
          </a:ln>
        </p:spPr>
      </p:pic>
      <p:sp>
        <p:nvSpPr>
          <p:cNvPr id="7" name="TextBox 6"/>
          <p:cNvSpPr txBox="1"/>
          <p:nvPr/>
        </p:nvSpPr>
        <p:spPr>
          <a:xfrm>
            <a:off x="819700" y="4881446"/>
            <a:ext cx="820270" cy="369332"/>
          </a:xfrm>
          <a:prstGeom prst="rect">
            <a:avLst/>
          </a:prstGeom>
          <a:noFill/>
        </p:spPr>
        <p:txBody>
          <a:bodyPr wrap="square" rtlCol="0">
            <a:spAutoFit/>
          </a:bodyPr>
          <a:lstStyle/>
          <a:p>
            <a:r>
              <a:rPr lang="en-US" dirty="0" smtClean="0"/>
              <a:t>Page 9</a:t>
            </a:r>
            <a:endParaRPr lang="en-US" dirty="0"/>
          </a:p>
        </p:txBody>
      </p:sp>
    </p:spTree>
    <p:extLst>
      <p:ext uri="{BB962C8B-B14F-4D97-AF65-F5344CB8AC3E}">
        <p14:creationId xmlns:p14="http://schemas.microsoft.com/office/powerpoint/2010/main" val="1492881496"/>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384048" y="1295400"/>
            <a:ext cx="8378952" cy="4475071"/>
          </a:xfrm>
        </p:spPr>
        <p:txBody>
          <a:bodyPr/>
          <a:lstStyle/>
          <a:p>
            <a:r>
              <a:rPr lang="en-US" dirty="0" smtClean="0"/>
              <a:t>3 Text Types and Purposes</a:t>
            </a:r>
          </a:p>
          <a:p>
            <a:pPr lvl="1"/>
            <a:r>
              <a:rPr lang="en-US" dirty="0" smtClean="0"/>
              <a:t>Argument</a:t>
            </a:r>
          </a:p>
          <a:p>
            <a:pPr lvl="1"/>
            <a:r>
              <a:rPr lang="en-US" dirty="0" smtClean="0"/>
              <a:t>Explanation</a:t>
            </a:r>
          </a:p>
          <a:p>
            <a:pPr lvl="1"/>
            <a:r>
              <a:rPr lang="en-US" dirty="0" smtClean="0"/>
              <a:t>Narrative</a:t>
            </a:r>
          </a:p>
          <a:p>
            <a:r>
              <a:rPr lang="en-US" dirty="0" smtClean="0"/>
              <a:t>3  Production and Distribution of Writing    (writing process)</a:t>
            </a:r>
          </a:p>
          <a:p>
            <a:r>
              <a:rPr lang="en-US" dirty="0" smtClean="0"/>
              <a:t>2 Research + 1 Evidence from Text</a:t>
            </a:r>
          </a:p>
          <a:p>
            <a:r>
              <a:rPr lang="en-US" dirty="0" smtClean="0"/>
              <a:t>1 Range of Writing</a:t>
            </a:r>
          </a:p>
          <a:p>
            <a:endParaRPr lang="en-US" dirty="0" smtClean="0"/>
          </a:p>
        </p:txBody>
      </p:sp>
      <p:sp>
        <p:nvSpPr>
          <p:cNvPr id="5" name="Title 4"/>
          <p:cNvSpPr>
            <a:spLocks noGrp="1"/>
          </p:cNvSpPr>
          <p:nvPr>
            <p:ph type="title"/>
          </p:nvPr>
        </p:nvSpPr>
        <p:spPr>
          <a:xfrm>
            <a:off x="384048" y="228600"/>
            <a:ext cx="8153400" cy="820044"/>
          </a:xfrm>
        </p:spPr>
        <p:txBody>
          <a:bodyPr>
            <a:normAutofit fontScale="90000"/>
          </a:bodyPr>
          <a:lstStyle/>
          <a:p>
            <a:r>
              <a:rPr lang="en-US" dirty="0" smtClean="0"/>
              <a:t>CCS ELA &amp; Literacy Writing Standards</a:t>
            </a:r>
            <a:endParaRPr lang="en-US" dirty="0"/>
          </a:p>
        </p:txBody>
      </p:sp>
      <p:sp>
        <p:nvSpPr>
          <p:cNvPr id="4" name="Slide Number Placeholder 3"/>
          <p:cNvSpPr>
            <a:spLocks noGrp="1"/>
          </p:cNvSpPr>
          <p:nvPr>
            <p:ph type="sldNum" sz="quarter" idx="11"/>
          </p:nvPr>
        </p:nvSpPr>
        <p:spPr/>
        <p:txBody>
          <a:bodyPr/>
          <a:lstStyle/>
          <a:p>
            <a:fld id="{7D5C1135-EF3A-441C-9DC2-8C709DF76F72}" type="slidenum">
              <a:rPr lang="en-US" smtClean="0"/>
              <a:pPr/>
              <a:t>13</a:t>
            </a:fld>
            <a:endParaRPr lang="en-US" dirty="0"/>
          </a:p>
        </p:txBody>
      </p:sp>
      <p:pic>
        <p:nvPicPr>
          <p:cNvPr id="7" name="Picture 4" descr="book spine poem.JPG"/>
          <p:cNvPicPr>
            <a:picLocks noChangeAspect="1"/>
          </p:cNvPicPr>
          <p:nvPr/>
        </p:nvPicPr>
        <p:blipFill>
          <a:blip r:embed="rId3" cstate="print"/>
          <a:srcRect/>
          <a:stretch>
            <a:fillRect/>
          </a:stretch>
        </p:blipFill>
        <p:spPr bwMode="auto">
          <a:xfrm>
            <a:off x="5593507" y="1338130"/>
            <a:ext cx="3083072" cy="1539542"/>
          </a:xfrm>
          <a:prstGeom prst="rect">
            <a:avLst/>
          </a:prstGeom>
          <a:noFill/>
          <a:ln w="9525">
            <a:noFill/>
            <a:miter lim="800000"/>
            <a:headEnd/>
            <a:tailEnd/>
          </a:ln>
        </p:spPr>
      </p:pic>
      <p:sp>
        <p:nvSpPr>
          <p:cNvPr id="8" name="Footer Placeholder 7"/>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3315906769"/>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384048" y="40341"/>
            <a:ext cx="8153400" cy="712694"/>
          </a:xfrm>
        </p:spPr>
        <p:txBody>
          <a:bodyPr>
            <a:normAutofit/>
          </a:bodyPr>
          <a:lstStyle/>
          <a:p>
            <a:r>
              <a:rPr lang="en-US" sz="4000" smtClean="0"/>
              <a:t>Common Core: Anchor Standards</a:t>
            </a:r>
            <a:endParaRPr lang="en-US" sz="4000" dirty="0" smtClean="0"/>
          </a:p>
        </p:txBody>
      </p:sp>
      <p:sp>
        <p:nvSpPr>
          <p:cNvPr id="8195" name="Content Placeholder 2"/>
          <p:cNvSpPr>
            <a:spLocks noGrp="1"/>
          </p:cNvSpPr>
          <p:nvPr>
            <p:ph sz="quarter" idx="1"/>
          </p:nvPr>
        </p:nvSpPr>
        <p:spPr>
          <a:xfrm>
            <a:off x="384048" y="655094"/>
            <a:ext cx="8302752" cy="5106013"/>
          </a:xfrm>
        </p:spPr>
        <p:txBody>
          <a:bodyPr/>
          <a:lstStyle/>
          <a:p>
            <a:pPr>
              <a:buFont typeface="Wingdings 2" pitchFamily="18" charset="2"/>
              <a:buNone/>
            </a:pPr>
            <a:r>
              <a:rPr lang="en-US" sz="2100" b="1" u="sng" dirty="0" smtClean="0"/>
              <a:t>Text Types and Purposes*</a:t>
            </a:r>
          </a:p>
          <a:p>
            <a:pPr>
              <a:buFont typeface="Wingdings 2" pitchFamily="18" charset="2"/>
              <a:buNone/>
            </a:pPr>
            <a:r>
              <a:rPr lang="en-US" sz="2100" dirty="0" smtClean="0"/>
              <a:t>1. Write arguments to support claims in an analysis of substantive topics or texts, using valid reasoning and relevant and sufficient evidence.</a:t>
            </a:r>
          </a:p>
          <a:p>
            <a:pPr>
              <a:buFont typeface="Wingdings 2" pitchFamily="18" charset="2"/>
              <a:buNone/>
            </a:pPr>
            <a:r>
              <a:rPr lang="en-US" sz="2100" dirty="0" smtClean="0"/>
              <a:t>2. Write informative/explanatory texts to examine and convey complex ideas and information clearly and accurately through the effective selection, organization, and analysis of content.</a:t>
            </a:r>
          </a:p>
          <a:p>
            <a:pPr>
              <a:buFont typeface="Wingdings 2" pitchFamily="18" charset="2"/>
              <a:buNone/>
            </a:pPr>
            <a:r>
              <a:rPr lang="en-US" sz="2100" dirty="0" smtClean="0"/>
              <a:t>3. Write narratives to develop real or imagined experiences or events using effective technique, well-chosen details, and well-structured event sequences.</a:t>
            </a:r>
          </a:p>
          <a:p>
            <a:pPr>
              <a:buFont typeface="Wingdings 2" pitchFamily="18" charset="2"/>
              <a:buNone/>
            </a:pPr>
            <a:r>
              <a:rPr lang="en-US" sz="2100" b="1" u="sng" dirty="0" smtClean="0"/>
              <a:t>Production and Distribution of Writing</a:t>
            </a:r>
          </a:p>
          <a:p>
            <a:pPr>
              <a:buFont typeface="Wingdings 2" pitchFamily="18" charset="2"/>
              <a:buNone/>
            </a:pPr>
            <a:r>
              <a:rPr lang="en-US" sz="2100" dirty="0" smtClean="0"/>
              <a:t>4. Produce clear and coherent writing in which the development, organization, and style are appropriate to task, purpose, and audience.</a:t>
            </a:r>
          </a:p>
          <a:p>
            <a:pPr>
              <a:buFont typeface="Wingdings 2" pitchFamily="18" charset="2"/>
              <a:buNone/>
            </a:pPr>
            <a:r>
              <a:rPr lang="en-US" sz="2100" dirty="0" smtClean="0"/>
              <a:t>5. Develop and strengthen writing as needed by planning, revising, editing, rewriting, or trying a new approach.</a:t>
            </a:r>
          </a:p>
          <a:p>
            <a:pPr>
              <a:buFont typeface="Wingdings 2" pitchFamily="18" charset="2"/>
              <a:buNone/>
            </a:pPr>
            <a:r>
              <a:rPr lang="en-US" sz="2100" dirty="0" smtClean="0"/>
              <a:t>6. Use technology, including the Internet, to produce and publish writing and to interact and collaborate with others.</a:t>
            </a:r>
          </a:p>
        </p:txBody>
      </p:sp>
      <p:sp>
        <p:nvSpPr>
          <p:cNvPr id="2" name="Slide Number Placeholder 1"/>
          <p:cNvSpPr>
            <a:spLocks noGrp="1"/>
          </p:cNvSpPr>
          <p:nvPr>
            <p:ph type="sldNum" sz="quarter" idx="11"/>
          </p:nvPr>
        </p:nvSpPr>
        <p:spPr/>
        <p:txBody>
          <a:bodyPr/>
          <a:lstStyle/>
          <a:p>
            <a:fld id="{EE3D4692-A625-460F-A072-DE10EEAA5719}" type="slidenum">
              <a:rPr lang="en-US" smtClean="0"/>
              <a:pPr/>
              <a:t>14</a:t>
            </a:fld>
            <a:endParaRPr lang="en-US" dirty="0"/>
          </a:p>
        </p:txBody>
      </p:sp>
      <p:sp>
        <p:nvSpPr>
          <p:cNvPr id="5" name="Footer Placeholder 4"/>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846936273"/>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384048" y="40341"/>
            <a:ext cx="8153400" cy="712694"/>
          </a:xfrm>
        </p:spPr>
        <p:txBody>
          <a:bodyPr>
            <a:normAutofit/>
          </a:bodyPr>
          <a:lstStyle/>
          <a:p>
            <a:r>
              <a:rPr lang="en-US" sz="4000" dirty="0" smtClean="0"/>
              <a:t>Common Core: Anchor Standards </a:t>
            </a:r>
          </a:p>
        </p:txBody>
      </p:sp>
      <p:sp>
        <p:nvSpPr>
          <p:cNvPr id="8195" name="Content Placeholder 2"/>
          <p:cNvSpPr>
            <a:spLocks noGrp="1"/>
          </p:cNvSpPr>
          <p:nvPr>
            <p:ph sz="quarter" idx="1"/>
          </p:nvPr>
        </p:nvSpPr>
        <p:spPr>
          <a:xfrm>
            <a:off x="384048" y="655094"/>
            <a:ext cx="8302752" cy="4750531"/>
          </a:xfrm>
        </p:spPr>
        <p:txBody>
          <a:bodyPr/>
          <a:lstStyle/>
          <a:p>
            <a:pPr>
              <a:buFont typeface="Wingdings 2" pitchFamily="18" charset="2"/>
              <a:buNone/>
            </a:pPr>
            <a:r>
              <a:rPr lang="en-US" sz="2100" b="1" u="sng" dirty="0" smtClean="0"/>
              <a:t>Research to Build and Present Knowledge</a:t>
            </a:r>
          </a:p>
          <a:p>
            <a:pPr>
              <a:buFont typeface="Wingdings 2" pitchFamily="18" charset="2"/>
              <a:buNone/>
            </a:pPr>
            <a:r>
              <a:rPr lang="en-US" sz="2100" dirty="0" smtClean="0"/>
              <a:t>7. Conduct short as well as more sustained research projects based on focused questions, demonstrating understanding of the subject under investigation.</a:t>
            </a:r>
          </a:p>
          <a:p>
            <a:pPr>
              <a:buFont typeface="Wingdings 2" pitchFamily="18" charset="2"/>
              <a:buNone/>
            </a:pPr>
            <a:r>
              <a:rPr lang="en-US" sz="2100" dirty="0" smtClean="0"/>
              <a:t>8. Gather relevant information from multiple print and digital sources, assess the credibility and accuracy of each source, and integrate the information while avoiding plagiarism.</a:t>
            </a:r>
          </a:p>
          <a:p>
            <a:pPr>
              <a:buFont typeface="Wingdings 2" pitchFamily="18" charset="2"/>
              <a:buNone/>
            </a:pPr>
            <a:r>
              <a:rPr lang="en-US" sz="2100" dirty="0" smtClean="0"/>
              <a:t>9. Draw evidence from literary or informational texts to support analysis, reflection, and research.</a:t>
            </a:r>
          </a:p>
          <a:p>
            <a:pPr>
              <a:buFont typeface="Wingdings 2" pitchFamily="18" charset="2"/>
              <a:buNone/>
            </a:pPr>
            <a:r>
              <a:rPr lang="en-US" sz="2100" b="1" u="sng" dirty="0" smtClean="0"/>
              <a:t>Range of Writing</a:t>
            </a:r>
          </a:p>
          <a:p>
            <a:pPr>
              <a:buFont typeface="Wingdings 2" pitchFamily="18" charset="2"/>
              <a:buNone/>
            </a:pPr>
            <a:r>
              <a:rPr lang="en-US" sz="2100" dirty="0" smtClean="0"/>
              <a:t>10. Write routinely over extended time frames (time for research, reflection, and revision) and shorter time frames (a single sitting or a day or two) for a range of tasks, purposes, and audiences.</a:t>
            </a:r>
          </a:p>
          <a:p>
            <a:pPr>
              <a:buNone/>
            </a:pPr>
            <a:r>
              <a:rPr lang="en-US" sz="2100" dirty="0" smtClean="0"/>
              <a:t>	*These broad types of writing include many subgenres. See Appendix A for definitions of key writing types.</a:t>
            </a:r>
          </a:p>
        </p:txBody>
      </p:sp>
      <p:sp>
        <p:nvSpPr>
          <p:cNvPr id="2" name="Slide Number Placeholder 1"/>
          <p:cNvSpPr>
            <a:spLocks noGrp="1"/>
          </p:cNvSpPr>
          <p:nvPr>
            <p:ph type="sldNum" sz="quarter" idx="11"/>
          </p:nvPr>
        </p:nvSpPr>
        <p:spPr/>
        <p:txBody>
          <a:bodyPr/>
          <a:lstStyle/>
          <a:p>
            <a:fld id="{EE3D4692-A625-460F-A072-DE10EEAA5719}" type="slidenum">
              <a:rPr lang="en-US" smtClean="0"/>
              <a:pPr/>
              <a:t>15</a:t>
            </a:fld>
            <a:endParaRPr lang="en-US" dirty="0"/>
          </a:p>
        </p:txBody>
      </p:sp>
      <p:sp>
        <p:nvSpPr>
          <p:cNvPr id="5" name="Footer Placeholder 4"/>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846936273"/>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156447"/>
            <a:ext cx="8153400" cy="4465101"/>
          </a:xfrm>
        </p:spPr>
        <p:txBody>
          <a:bodyPr/>
          <a:lstStyle/>
          <a:p>
            <a:pPr>
              <a:spcAft>
                <a:spcPts val="600"/>
              </a:spcAft>
              <a:buNone/>
            </a:pPr>
            <a:r>
              <a:rPr lang="en-US" sz="2800" dirty="0" smtClean="0"/>
              <a:t>1. Write arguments to support claims in an analysis of substantive topics or texts, using valid reasoning and relevant and sufficient evidence.</a:t>
            </a:r>
          </a:p>
          <a:p>
            <a:pPr>
              <a:spcAft>
                <a:spcPts val="600"/>
              </a:spcAft>
              <a:buNone/>
            </a:pPr>
            <a:r>
              <a:rPr lang="en-US" sz="2800" dirty="0" smtClean="0"/>
              <a:t>2. Write informative/explanatory texts to examine and convey complex ideas and information clearly and accurately through the effective selection, organization, and analysis of content.</a:t>
            </a:r>
          </a:p>
          <a:p>
            <a:pPr>
              <a:spcAft>
                <a:spcPts val="600"/>
              </a:spcAft>
              <a:buNone/>
            </a:pPr>
            <a:r>
              <a:rPr lang="en-US" sz="2800" dirty="0" smtClean="0"/>
              <a:t>3. Write narratives to develop real or imagined experiences or events using effective technique, well-chosen details, and well-structured event sequences.</a:t>
            </a:r>
            <a:endParaRPr lang="en-US" sz="2800" dirty="0"/>
          </a:p>
        </p:txBody>
      </p:sp>
      <p:sp>
        <p:nvSpPr>
          <p:cNvPr id="3" name="Title 2"/>
          <p:cNvSpPr>
            <a:spLocks noGrp="1"/>
          </p:cNvSpPr>
          <p:nvPr>
            <p:ph type="title"/>
          </p:nvPr>
        </p:nvSpPr>
        <p:spPr/>
        <p:txBody>
          <a:bodyPr>
            <a:normAutofit fontScale="90000"/>
          </a:bodyPr>
          <a:lstStyle/>
          <a:p>
            <a:r>
              <a:rPr lang="en-US" smtClean="0"/>
              <a:t>Text Types and Purposes</a:t>
            </a:r>
            <a:br>
              <a:rPr lang="en-US" smtClean="0"/>
            </a:br>
            <a:endParaRPr lang="en-US" dirty="0"/>
          </a:p>
        </p:txBody>
      </p:sp>
      <p:sp>
        <p:nvSpPr>
          <p:cNvPr id="4" name="Slide Number Placeholder 3"/>
          <p:cNvSpPr>
            <a:spLocks noGrp="1"/>
          </p:cNvSpPr>
          <p:nvPr>
            <p:ph type="sldNum" sz="quarter" idx="11"/>
          </p:nvPr>
        </p:nvSpPr>
        <p:spPr/>
        <p:txBody>
          <a:bodyPr/>
          <a:lstStyle/>
          <a:p>
            <a:fld id="{EE3D4692-A625-460F-A072-DE10EEAA5719}" type="slidenum">
              <a:rPr lang="en-US" smtClean="0"/>
              <a:pPr/>
              <a:t>16</a:t>
            </a:fld>
            <a:endParaRPr lang="en-US" dirty="0"/>
          </a:p>
        </p:txBody>
      </p:sp>
      <p:sp>
        <p:nvSpPr>
          <p:cNvPr id="8" name="Footer Placeholder 7"/>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2215324780"/>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1238250" y="228600"/>
            <a:ext cx="6854190" cy="1066800"/>
          </a:xfrm>
        </p:spPr>
        <p:txBody>
          <a:bodyPr>
            <a:noAutofit/>
          </a:bodyPr>
          <a:lstStyle/>
          <a:p>
            <a:r>
              <a:rPr lang="en-US" sz="4000" dirty="0" smtClean="0"/>
              <a:t>Activity 2: Types of Writing in </a:t>
            </a:r>
            <a:br>
              <a:rPr lang="en-US" sz="4000" dirty="0" smtClean="0"/>
            </a:br>
            <a:r>
              <a:rPr lang="en-US" sz="4000" dirty="0" smtClean="0"/>
              <a:t>CCS-ELA &amp; Literacy Standards</a:t>
            </a:r>
          </a:p>
        </p:txBody>
      </p:sp>
      <p:sp>
        <p:nvSpPr>
          <p:cNvPr id="3" name="Slide Number Placeholder 2"/>
          <p:cNvSpPr>
            <a:spLocks noGrp="1"/>
          </p:cNvSpPr>
          <p:nvPr>
            <p:ph type="sldNum" sz="quarter" idx="11"/>
          </p:nvPr>
        </p:nvSpPr>
        <p:spPr/>
        <p:txBody>
          <a:bodyPr/>
          <a:lstStyle/>
          <a:p>
            <a:fld id="{EE3D4692-A625-460F-A072-DE10EEAA5719}" type="slidenum">
              <a:rPr lang="en-US" smtClean="0"/>
              <a:pPr/>
              <a:t>17</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474033071"/>
              </p:ext>
            </p:extLst>
          </p:nvPr>
        </p:nvGraphicFramePr>
        <p:xfrm>
          <a:off x="874312" y="1599521"/>
          <a:ext cx="7700728" cy="3521433"/>
        </p:xfrm>
        <a:graphic>
          <a:graphicData uri="http://schemas.openxmlformats.org/drawingml/2006/table">
            <a:tbl>
              <a:tblPr firstRow="1">
                <a:effectLst/>
                <a:tableStyleId>{F5AB1C69-6EDB-4FF4-983F-18BD219EF322}</a:tableStyleId>
              </a:tblPr>
              <a:tblGrid>
                <a:gridCol w="7700728"/>
              </a:tblGrid>
              <a:tr h="48868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lt1"/>
                          </a:solidFill>
                          <a:effectLst/>
                          <a:latin typeface="+mn-lt"/>
                        </a:rPr>
                        <a:t>Activity 2: </a:t>
                      </a:r>
                      <a:r>
                        <a:rPr lang="en-US" sz="2400" dirty="0" smtClean="0"/>
                        <a:t>Types of Writing in CCS-ELA &amp; Literacy Standards</a:t>
                      </a:r>
                      <a:endParaRPr kumimoji="0" lang="en-US" sz="2400" b="1" i="0" u="none" strike="noStrike" cap="none" normalizeH="0" baseline="0" dirty="0">
                        <a:ln>
                          <a:noFill/>
                        </a:ln>
                        <a:solidFill>
                          <a:srgbClr val="FFFFFF"/>
                        </a:solidFill>
                        <a:effectLst/>
                        <a:latin typeface="Calibri" charset="0"/>
                      </a:endParaRPr>
                    </a:p>
                  </a:txBody>
                  <a:tcPr marT="45712" marB="45712" horzOverflow="overflow"/>
                </a:tc>
              </a:tr>
              <a:tr h="2890267">
                <a:tc>
                  <a:txBody>
                    <a:bodyPr/>
                    <a:lstStyle/>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Select a facilitator, timekeeper, recorder, and reporter.</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Read about one type of writing in Appendix A.</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Read once to get the gist.</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Read a second time to focus on guiding questions and “render” the text.</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Share and explain.</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kern="1200" cap="none" normalizeH="0" baseline="0" dirty="0" smtClean="0">
                          <a:ln>
                            <a:noFill/>
                          </a:ln>
                          <a:solidFill>
                            <a:schemeClr val="dk1"/>
                          </a:solidFill>
                          <a:effectLst/>
                          <a:latin typeface="+mn-lt"/>
                          <a:ea typeface="+mn-ea"/>
                          <a:cs typeface="+mn-cs"/>
                        </a:rPr>
                        <a:t>Answer questions and report out.</a:t>
                      </a:r>
                      <a:endParaRPr kumimoji="0" lang="en-US" sz="2400" u="none" strike="noStrike" kern="1200" cap="none" normalizeH="0" baseline="0" dirty="0">
                        <a:ln>
                          <a:noFill/>
                        </a:ln>
                        <a:solidFill>
                          <a:schemeClr val="dk1"/>
                        </a:solidFill>
                        <a:effectLst/>
                        <a:latin typeface="+mn-lt"/>
                        <a:ea typeface="+mn-ea"/>
                        <a:cs typeface="+mn-cs"/>
                      </a:endParaRPr>
                    </a:p>
                  </a:txBody>
                  <a:tcPr marT="45712" marB="45712" horzOverflow="overflow"/>
                </a:tc>
              </a:tr>
            </a:tbl>
          </a:graphicData>
        </a:graphic>
      </p:graphicFrame>
      <p:pic>
        <p:nvPicPr>
          <p:cNvPr id="25" name="Picture 2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133353" y="16"/>
            <a:ext cx="858190" cy="1457325"/>
          </a:xfrm>
          <a:prstGeom prst="rect">
            <a:avLst/>
          </a:prstGeom>
        </p:spPr>
      </p:pic>
      <p:sp>
        <p:nvSpPr>
          <p:cNvPr id="9" name="Footer Placeholder 8"/>
          <p:cNvSpPr>
            <a:spLocks noGrp="1"/>
          </p:cNvSpPr>
          <p:nvPr>
            <p:ph type="ftr" sz="quarter" idx="10"/>
          </p:nvPr>
        </p:nvSpPr>
        <p:spPr/>
        <p:txBody>
          <a:bodyPr/>
          <a:lstStyle/>
          <a:p>
            <a:endParaRPr lang="en-US" dirty="0"/>
          </a:p>
        </p:txBody>
      </p:sp>
      <p:pic>
        <p:nvPicPr>
          <p:cNvPr id="11" name="Picture 5" descr="Picture10.png"/>
          <p:cNvPicPr>
            <a:picLocks noChangeAspect="1"/>
          </p:cNvPicPr>
          <p:nvPr/>
        </p:nvPicPr>
        <p:blipFill>
          <a:blip r:embed="rId4" cstate="print"/>
          <a:srcRect/>
          <a:stretch>
            <a:fillRect/>
          </a:stretch>
        </p:blipFill>
        <p:spPr bwMode="auto">
          <a:xfrm>
            <a:off x="6847840" y="4575309"/>
            <a:ext cx="1053778" cy="1149095"/>
          </a:xfrm>
          <a:prstGeom prst="rect">
            <a:avLst/>
          </a:prstGeom>
          <a:noFill/>
          <a:ln w="9525">
            <a:noFill/>
            <a:miter lim="800000"/>
            <a:headEnd/>
            <a:tailEnd/>
          </a:ln>
        </p:spPr>
      </p:pic>
      <p:sp>
        <p:nvSpPr>
          <p:cNvPr id="12" name="TextBox 11"/>
          <p:cNvSpPr txBox="1"/>
          <p:nvPr/>
        </p:nvSpPr>
        <p:spPr>
          <a:xfrm>
            <a:off x="6803016" y="4591424"/>
            <a:ext cx="1203064" cy="353943"/>
          </a:xfrm>
          <a:prstGeom prst="rect">
            <a:avLst/>
          </a:prstGeom>
          <a:noFill/>
        </p:spPr>
        <p:txBody>
          <a:bodyPr wrap="square" rtlCol="0">
            <a:spAutoFit/>
          </a:bodyPr>
          <a:lstStyle/>
          <a:p>
            <a:r>
              <a:rPr lang="en-US" sz="1700" dirty="0" smtClean="0"/>
              <a:t>Pages 9-11</a:t>
            </a:r>
            <a:endParaRPr lang="en-US" sz="1700" dirty="0"/>
          </a:p>
        </p:txBody>
      </p:sp>
    </p:spTree>
    <p:extLst>
      <p:ext uri="{BB962C8B-B14F-4D97-AF65-F5344CB8AC3E}">
        <p14:creationId xmlns:p14="http://schemas.microsoft.com/office/powerpoint/2010/main" val="1395873085"/>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925592"/>
            <a:ext cx="8378952" cy="5524589"/>
          </a:xfrm>
        </p:spPr>
        <p:txBody>
          <a:bodyPr/>
          <a:lstStyle/>
          <a:p>
            <a:r>
              <a:rPr lang="en-US" sz="2800" dirty="0" smtClean="0"/>
              <a:t>Read one section:</a:t>
            </a:r>
          </a:p>
          <a:p>
            <a:pPr lvl="1"/>
            <a:r>
              <a:rPr lang="en-US" dirty="0" smtClean="0"/>
              <a:t>Argument (p. 23)</a:t>
            </a:r>
          </a:p>
          <a:p>
            <a:pPr lvl="1"/>
            <a:r>
              <a:rPr lang="en-US" dirty="0" smtClean="0"/>
              <a:t>Informational/Explanatory (p. 23)</a:t>
            </a:r>
          </a:p>
          <a:p>
            <a:pPr lvl="1"/>
            <a:r>
              <a:rPr lang="en-US" dirty="0" smtClean="0"/>
              <a:t>Narrative [and Creative] (pp. 23‒24)</a:t>
            </a:r>
          </a:p>
          <a:p>
            <a:pPr lvl="1"/>
            <a:r>
              <a:rPr lang="en-US" dirty="0" smtClean="0"/>
              <a:t>Special Place of Argument (pp. 24‒25)</a:t>
            </a:r>
          </a:p>
          <a:p>
            <a:r>
              <a:rPr lang="en-US" sz="2800" dirty="0" smtClean="0"/>
              <a:t>Record a significant </a:t>
            </a:r>
            <a:r>
              <a:rPr lang="en-US" sz="2800" b="1" dirty="0" smtClean="0"/>
              <a:t>sentence</a:t>
            </a:r>
            <a:r>
              <a:rPr lang="en-US" sz="2800" dirty="0" smtClean="0"/>
              <a:t>, a </a:t>
            </a:r>
            <a:r>
              <a:rPr lang="en-US" sz="2800" b="1" dirty="0" smtClean="0"/>
              <a:t>phrase</a:t>
            </a:r>
            <a:r>
              <a:rPr lang="en-US" sz="2800" dirty="0" smtClean="0"/>
              <a:t>, and a </a:t>
            </a:r>
            <a:r>
              <a:rPr lang="en-US" sz="2800" b="1" dirty="0" smtClean="0"/>
              <a:t>word </a:t>
            </a:r>
            <a:r>
              <a:rPr lang="en-US" sz="2800" dirty="0" smtClean="0"/>
              <a:t>related to: </a:t>
            </a:r>
          </a:p>
          <a:p>
            <a:pPr lvl="1"/>
            <a:r>
              <a:rPr lang="en-US" dirty="0" smtClean="0"/>
              <a:t>The purpose of this type of writing</a:t>
            </a:r>
          </a:p>
          <a:p>
            <a:pPr lvl="1"/>
            <a:r>
              <a:rPr lang="en-US" dirty="0" smtClean="0"/>
              <a:t>Important ideas from your section</a:t>
            </a:r>
          </a:p>
          <a:p>
            <a:r>
              <a:rPr lang="en-US" sz="2800" dirty="0" smtClean="0"/>
              <a:t>Take turns sharing with your group, then together, answer the questions in the Participant Guide.</a:t>
            </a:r>
          </a:p>
          <a:p>
            <a:pPr marL="0" indent="0">
              <a:buNone/>
            </a:pPr>
            <a:endParaRPr lang="en-US" dirty="0" smtClean="0"/>
          </a:p>
        </p:txBody>
      </p:sp>
      <p:sp>
        <p:nvSpPr>
          <p:cNvPr id="3" name="Title 2"/>
          <p:cNvSpPr>
            <a:spLocks noGrp="1"/>
          </p:cNvSpPr>
          <p:nvPr>
            <p:ph type="title"/>
          </p:nvPr>
        </p:nvSpPr>
        <p:spPr>
          <a:xfrm>
            <a:off x="384048" y="228600"/>
            <a:ext cx="8153400" cy="685800"/>
          </a:xfrm>
        </p:spPr>
        <p:txBody>
          <a:bodyPr/>
          <a:lstStyle/>
          <a:p>
            <a:r>
              <a:rPr lang="en-US" dirty="0" smtClean="0"/>
              <a:t>Text Rendering Protocol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18</a:t>
            </a:fld>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07690" y="899986"/>
            <a:ext cx="1828800" cy="1828800"/>
          </a:xfrm>
          <a:prstGeom prst="rect">
            <a:avLst/>
          </a:prstGeom>
        </p:spPr>
      </p:pic>
      <p:sp>
        <p:nvSpPr>
          <p:cNvPr id="7" name="TextBox 6"/>
          <p:cNvSpPr txBox="1"/>
          <p:nvPr/>
        </p:nvSpPr>
        <p:spPr>
          <a:xfrm>
            <a:off x="7155468" y="1344706"/>
            <a:ext cx="1184970" cy="369332"/>
          </a:xfrm>
          <a:prstGeom prst="rect">
            <a:avLst/>
          </a:prstGeom>
          <a:noFill/>
        </p:spPr>
        <p:txBody>
          <a:bodyPr wrap="square" rtlCol="0">
            <a:spAutoFit/>
          </a:bodyPr>
          <a:lstStyle/>
          <a:p>
            <a:r>
              <a:rPr lang="en-US" dirty="0" smtClean="0"/>
              <a:t>Page 49</a:t>
            </a:r>
            <a:endParaRPr lang="en-US" dirty="0"/>
          </a:p>
        </p:txBody>
      </p:sp>
      <p:sp>
        <p:nvSpPr>
          <p:cNvPr id="8" name="Footer Placeholder 7"/>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394434822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19563</TotalTime>
  <Words>1004</Words>
  <Application>Microsoft Office PowerPoint</Application>
  <PresentationFormat>On-screen Show (4:3)</PresentationFormat>
  <Paragraphs>109</Paragraphs>
  <Slides>11</Slides>
  <Notes>11</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11</vt:i4>
      </vt:variant>
    </vt:vector>
  </HeadingPairs>
  <TitlesOfParts>
    <vt:vector size="20" baseType="lpstr">
      <vt:lpstr>Arial</vt:lpstr>
      <vt:lpstr>Calibri</vt:lpstr>
      <vt:lpstr>Calibri Light</vt:lpstr>
      <vt:lpstr>Segoe</vt:lpstr>
      <vt:lpstr>Times New Roman</vt:lpstr>
      <vt:lpstr>Wingdings 2</vt:lpstr>
      <vt:lpstr>LtBkgBlueBorder</vt:lpstr>
      <vt:lpstr>LtBkgNoBorder</vt:lpstr>
      <vt:lpstr>Custom Design</vt:lpstr>
      <vt:lpstr>Connecticut Core Standards  for English Language Arts &amp; Literacy</vt:lpstr>
      <vt:lpstr>Today’s Session</vt:lpstr>
      <vt:lpstr>Part 2</vt:lpstr>
      <vt:lpstr>CCS ELA &amp; Literacy Writing Standards</vt:lpstr>
      <vt:lpstr>Common Core: Anchor Standards</vt:lpstr>
      <vt:lpstr>Common Core: Anchor Standards </vt:lpstr>
      <vt:lpstr>Text Types and Purposes </vt:lpstr>
      <vt:lpstr>Activity 2: Types of Writing in  CCS-ELA &amp; Literacy Standards</vt:lpstr>
      <vt:lpstr>Text Rendering Protocol </vt:lpstr>
      <vt:lpstr>Share Out</vt:lpstr>
      <vt:lpstr>How are the Connecticut Core Writing Standards Different?   </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1256</cp:revision>
  <cp:lastPrinted>2014-03-02T01:07:44Z</cp:lastPrinted>
  <dcterms:created xsi:type="dcterms:W3CDTF">2014-01-18T18:47:42Z</dcterms:created>
  <dcterms:modified xsi:type="dcterms:W3CDTF">2014-08-13T15:24:18Z</dcterms:modified>
</cp:coreProperties>
</file>