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90" showSpecialPlsOnTitleSld="0" saveSubsetFonts="1" bookmarkIdSeed="2">
  <p:sldMasterIdLst>
    <p:sldMasterId id="2147483687" r:id="rId1"/>
    <p:sldMasterId id="2147483711" r:id="rId2"/>
    <p:sldMasterId id="2147483723" r:id="rId3"/>
  </p:sldMasterIdLst>
  <p:notesMasterIdLst>
    <p:notesMasterId r:id="rId7"/>
  </p:notesMasterIdLst>
  <p:handoutMasterIdLst>
    <p:handoutMasterId r:id="rId8"/>
  </p:handoutMasterIdLst>
  <p:sldIdLst>
    <p:sldId id="370" r:id="rId4"/>
    <p:sldId id="710" r:id="rId5"/>
    <p:sldId id="714" r:id="rId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 userDrawn="1">
          <p15:clr>
            <a:srgbClr val="A4A3A4"/>
          </p15:clr>
        </p15:guide>
        <p15:guide id="2" pos="2184" userDrawn="1">
          <p15:clr>
            <a:srgbClr val="A4A3A4"/>
          </p15:clr>
        </p15:guide>
        <p15:guide id="3" orient="horz" pos="2957" userDrawn="1">
          <p15:clr>
            <a:srgbClr val="A4A3A4"/>
          </p15:clr>
        </p15:guide>
        <p15:guide id="4" pos="2237" userDrawn="1">
          <p15:clr>
            <a:srgbClr val="A4A3A4"/>
          </p15:clr>
        </p15:guide>
        <p15:guide id="5" orient="horz" pos="2880">
          <p15:clr>
            <a:srgbClr val="A4A3A4"/>
          </p15:clr>
        </p15:guide>
        <p15:guide id="6" orient="horz" pos="2932">
          <p15:clr>
            <a:srgbClr val="A4A3A4"/>
          </p15:clr>
        </p15:guide>
        <p15:guide id="7" pos="2160">
          <p15:clr>
            <a:srgbClr val="A4A3A4"/>
          </p15:clr>
        </p15:guide>
        <p15:guide id="8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B" initials="DB" lastIdx="8" clrIdx="0"/>
  <p:cmAuthor id="1" name="DeCarlo, Sharon" initials="DS" lastIdx="60" clrIdx="1"/>
  <p:cmAuthor id="2" name="Jackson, Dennis" initials="JD" lastIdx="12" clrIdx="2">
    <p:extLst/>
  </p:cmAuthor>
  <p:cmAuthor id="3" name="Kelley, Nora" initials="KN" lastIdx="2" clrIdx="3">
    <p:extLst/>
  </p:cmAuthor>
  <p:cmAuthor id="4" name="W2K" initials="W" lastIdx="28" clrIdx="4"/>
  <p:cmAuthor id="5" name="Michelle Wade" initials="MW" lastIdx="14" clrIdx="5"/>
  <p:cmAuthor id="6" name="Berlin, Debra" initials="BD" lastIdx="23" clrIdx="6">
    <p:extLst>
      <p:ext uri="{19B8F6BF-5375-455C-9EA6-DF929625EA0E}">
        <p15:presenceInfo xmlns:p15="http://schemas.microsoft.com/office/powerpoint/2012/main" userId="S-1-5-21-1417001333-1682526488-839522115-591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F497D"/>
    <a:srgbClr val="FFFF85"/>
    <a:srgbClr val="FFC000"/>
    <a:srgbClr val="DF8045"/>
    <a:srgbClr val="32C658"/>
    <a:srgbClr val="D4ECBA"/>
    <a:srgbClr val="92D050"/>
    <a:srgbClr val="9BBB59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61" autoAdjust="0"/>
    <p:restoredTop sz="73303" autoAdjust="0"/>
  </p:normalViewPr>
  <p:slideViewPr>
    <p:cSldViewPr snapToGrid="0">
      <p:cViewPr varScale="1">
        <p:scale>
          <a:sx n="65" d="100"/>
          <a:sy n="65" d="100"/>
        </p:scale>
        <p:origin x="159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886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-16746"/>
    </p:cViewPr>
  </p:sorterViewPr>
  <p:notesViewPr>
    <p:cSldViewPr snapToGrid="0">
      <p:cViewPr varScale="1">
        <p:scale>
          <a:sx n="49" d="100"/>
          <a:sy n="49" d="100"/>
        </p:scale>
        <p:origin x="-1860" y="-102"/>
      </p:cViewPr>
      <p:guideLst>
        <p:guide orient="horz" pos="2905"/>
        <p:guide pos="2184"/>
        <p:guide orient="horz" pos="2957"/>
        <p:guide pos="2237"/>
        <p:guide orient="horz" pos="2880"/>
        <p:guide orient="horz" pos="2932"/>
        <p:guide pos="2160"/>
        <p:guide pos="2212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3B46E3D7-5A05-4181-B712-1EC3FC55BC14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C2A77012-468A-4389-BDBB-3E5F798584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78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B133EB38-C064-4C52-A35D-D40DB2B7683B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8" rIns="93315" bIns="4665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15" tIns="46658" rIns="93315" bIns="4665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E538F621-8F2C-4F90-852A-E36809B397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2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6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(Allow 20 minutes for this activity; adjust time as needed.)</a:t>
            </a:r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181252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163845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E86A2665-5064-4C95-B42A-52ADBA250F55}" type="datetime1">
              <a:rPr lang="en-US" smtClean="0">
                <a:latin typeface="Arial" pitchFamily="34" charset="0"/>
              </a:rPr>
              <a:pPr/>
              <a:t>8/13/2014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81254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163847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49ECF7B-23D5-427F-B5F3-FF56EE220A7C}" type="slidenum">
              <a:rPr lang="en-US"/>
              <a:pPr/>
              <a:t>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353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692150"/>
            <a:ext cx="4614863" cy="34623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94461" y="4384439"/>
            <a:ext cx="5555690" cy="4153678"/>
          </a:xfrm>
          <a:prstGeom prst="rect">
            <a:avLst/>
          </a:prstGeo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spcBef>
                <a:spcPct val="0"/>
              </a:spcBef>
              <a:defRPr/>
            </a:pPr>
            <a:endParaRPr lang="en-US" dirty="0" smtClean="0"/>
          </a:p>
        </p:txBody>
      </p:sp>
      <p:sp>
        <p:nvSpPr>
          <p:cNvPr id="179204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179205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0171033-5C51-4732-B0DD-E606750B00A4}" type="datetime1">
              <a:rPr lang="en-US" smtClean="0"/>
              <a:pPr>
                <a:defRPr/>
              </a:pPr>
              <a:t>8/13/2014</a:t>
            </a:fld>
            <a:endParaRPr lang="en-US" dirty="0" smtClean="0"/>
          </a:p>
        </p:txBody>
      </p:sp>
      <p:sp>
        <p:nvSpPr>
          <p:cNvPr id="179206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179207" name="Slide Number Placeholder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9C40702-F907-4A3B-88DF-707BC77AFCAE}" type="slidenum">
              <a:rPr lang="en-US" smtClean="0"/>
              <a:pPr>
                <a:defRPr/>
              </a:pPr>
              <a:t>92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15051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10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859572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59572"/>
            <a:ext cx="4629150" cy="492454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344479"/>
            <a:ext cx="3017520" cy="33832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78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8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13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29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2302515"/>
            <a:ext cx="7886700" cy="1218795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231106"/>
          </a:xfrm>
        </p:spPr>
        <p:txBody>
          <a:bodyPr/>
          <a:lstStyle>
            <a:lvl1pPr marL="393192" indent="-402336" algn="l" defTabSz="914363" rtl="0" eaLnBrk="1" latinLnBrk="0" hangingPunct="1">
              <a:lnSpc>
                <a:spcPct val="90000"/>
              </a:lnSpc>
              <a:spcBef>
                <a:spcPts val="1200"/>
              </a:spcBef>
              <a:buFontTx/>
              <a:buBlip>
                <a:blip r:embed="rId2"/>
              </a:buBlip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93192" indent="-402336">
              <a:spcBef>
                <a:spcPts val="1200"/>
              </a:spcBef>
              <a:buNone/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marL="914400" lvl="1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dirty="0" smtClean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58432"/>
            <a:ext cx="2209524" cy="49523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3889583"/>
            <a:ext cx="9144000" cy="0"/>
          </a:xfrm>
          <a:prstGeom prst="line">
            <a:avLst/>
          </a:prstGeom>
          <a:ln w="508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99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26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17"/>
          <p:cNvSpPr>
            <a:spLocks noGrp="1"/>
          </p:cNvSpPr>
          <p:nvPr>
            <p:ph type="ftr" sz="quarter" idx="17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6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906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49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4048" y="1417320"/>
            <a:ext cx="8153400" cy="39730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153400" cy="1066800"/>
          </a:xfrm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ulle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6858000" cy="838200"/>
          </a:xfrm>
        </p:spPr>
        <p:txBody>
          <a:bodyPr/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261EF-24E7-4286-97C7-81257D0A8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9822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152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806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030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551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9566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5443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0275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260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6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29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9313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8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719879"/>
            <a:ext cx="7886700" cy="6647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38779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68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8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88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7886700" cy="66479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48" y="1284045"/>
            <a:ext cx="3868340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48" y="1806789"/>
            <a:ext cx="3868340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4045"/>
            <a:ext cx="3887391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6789"/>
            <a:ext cx="3887391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90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86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00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987426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5840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487837"/>
            <a:ext cx="3017520" cy="30836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9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0800000">
            <a:off x="0" y="6008687"/>
            <a:ext cx="9159875" cy="8493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3130474" y="6099583"/>
            <a:ext cx="3031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Activity 10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69" r:id="rId2"/>
    <p:sldLayoutId id="2147483690" r:id="rId3"/>
    <p:sldLayoutId id="2147483722" r:id="rId4"/>
    <p:sldLayoutId id="2147483718" r:id="rId5"/>
    <p:sldLayoutId id="2147483719" r:id="rId6"/>
    <p:sldLayoutId id="2147483694" r:id="rId7"/>
    <p:sldLayoutId id="2147483695" r:id="rId8"/>
    <p:sldLayoutId id="2147483720" r:id="rId9"/>
    <p:sldLayoutId id="2147483721" r:id="rId10"/>
    <p:sldLayoutId id="2147483710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35" r:id="rId3"/>
    <p:sldLayoutId id="2147483714" r:id="rId4"/>
    <p:sldLayoutId id="2147483715" r:id="rId5"/>
    <p:sldLayoutId id="2147483716" r:id="rId6"/>
    <p:sldLayoutId id="2147483717" r:id="rId7"/>
    <p:sldLayoutId id="2147483736" r:id="rId8"/>
    <p:sldLayoutId id="2147483737" r:id="rId9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chievethecore.org/page/507/in-common-effective-writing-for-all-students" TargetMode="External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ctcorestandards.org/?page_id=869" TargetMode="External"/><Relationship Id="rId5" Type="http://schemas.openxmlformats.org/officeDocument/2006/relationships/hyperlink" Target="http://www.ldc.org/" TargetMode="External"/><Relationship Id="rId4" Type="http://schemas.openxmlformats.org/officeDocument/2006/relationships/hyperlink" Target="http://achievethecore.org/page/751/bap-project-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048" y="1901880"/>
            <a:ext cx="7681913" cy="1523495"/>
          </a:xfrm>
        </p:spPr>
        <p:txBody>
          <a:bodyPr/>
          <a:lstStyle/>
          <a:p>
            <a:r>
              <a:rPr lang="en-US" sz="4400" dirty="0" smtClean="0"/>
              <a:t>Connecticut Core Standards </a:t>
            </a:r>
            <a:br>
              <a:rPr lang="en-US" sz="4400" dirty="0" smtClean="0"/>
            </a:br>
            <a:r>
              <a:rPr lang="en-US" sz="4400" dirty="0" smtClean="0"/>
              <a:t>for English Language Arts &amp; Literacy</a:t>
            </a:r>
            <a:endParaRPr lang="en-US" sz="4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23918" y="3441165"/>
            <a:ext cx="7681913" cy="461665"/>
          </a:xfrm>
        </p:spPr>
        <p:txBody>
          <a:bodyPr/>
          <a:lstStyle/>
          <a:p>
            <a:pPr lvl="0"/>
            <a:r>
              <a:rPr lang="en-US" sz="4000" dirty="0" smtClean="0"/>
              <a:t>Systems of Professional Learning</a:t>
            </a:r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585671" y="4244916"/>
            <a:ext cx="8046613" cy="110697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i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 smtClean="0">
                <a:solidFill>
                  <a:schemeClr val="tx2"/>
                </a:solidFill>
              </a:rPr>
              <a:t>Module 3 Grades 6–12: </a:t>
            </a:r>
          </a:p>
          <a:p>
            <a:r>
              <a:rPr lang="en-US" i="0" dirty="0" smtClean="0">
                <a:solidFill>
                  <a:schemeClr val="tx2"/>
                </a:solidFill>
              </a:rPr>
              <a:t>Supporting all Students in Writing and Research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3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444" y="169357"/>
            <a:ext cx="137160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90" y="371250"/>
            <a:ext cx="4000000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22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itle 2"/>
          <p:cNvSpPr>
            <a:spLocks noGrp="1"/>
          </p:cNvSpPr>
          <p:nvPr>
            <p:ph type="title"/>
          </p:nvPr>
        </p:nvSpPr>
        <p:spPr>
          <a:xfrm>
            <a:off x="1136072" y="228600"/>
            <a:ext cx="7401375" cy="10668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Activity 10: Action Planning 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91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66898"/>
              </p:ext>
            </p:extLst>
          </p:nvPr>
        </p:nvGraphicFramePr>
        <p:xfrm>
          <a:off x="609603" y="1953926"/>
          <a:ext cx="7791447" cy="305028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791447"/>
              </a:tblGrid>
              <a:tr h="387492"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Activity 10: Action Planning</a:t>
                      </a:r>
                      <a:endParaRPr lang="en-US" sz="2400" b="0" dirty="0"/>
                    </a:p>
                  </a:txBody>
                  <a:tcPr anchor="ctr"/>
                </a:tc>
              </a:tr>
              <a:tr h="2542061">
                <a:tc>
                  <a:txBody>
                    <a:bodyPr/>
                    <a:lstStyle/>
                    <a:p>
                      <a:pPr marL="365760" marR="0" indent="-36576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400" kern="1200" dirty="0" smtClean="0"/>
                        <a:t>Work with your school team (or with a job-alike partner from another school) to review today’s activities.</a:t>
                      </a:r>
                    </a:p>
                    <a:p>
                      <a:pPr marL="365760" marR="0" indent="-36576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</a:rPr>
                        <a:t> Develop a strategy for sharing Module 3’s key messages and resources (e.g., presentation, videos, resource links, and aligned instructional practices) with colleagues back at</a:t>
                      </a:r>
                      <a:r>
                        <a:rPr lang="en-US" sz="2400" kern="1200" baseline="0" dirty="0" smtClean="0">
                          <a:effectLst/>
                        </a:rPr>
                        <a:t> your</a:t>
                      </a:r>
                      <a:r>
                        <a:rPr lang="en-US" sz="2400" kern="1200" dirty="0" smtClean="0">
                          <a:effectLst/>
                        </a:rPr>
                        <a:t> schools.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133353" y="16"/>
            <a:ext cx="858190" cy="1457325"/>
          </a:xfrm>
          <a:prstGeom prst="rect">
            <a:avLst/>
          </a:prstGeom>
        </p:spPr>
      </p:pic>
      <p:pic>
        <p:nvPicPr>
          <p:cNvPr id="6" name="Picture 5" descr="Picture10.png"/>
          <p:cNvPicPr preferRelativeResize="0"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5602" y="4788771"/>
            <a:ext cx="950976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000725" y="4809087"/>
            <a:ext cx="1086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47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7145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2"/>
          <p:cNvSpPr>
            <a:spLocks noGrp="1"/>
          </p:cNvSpPr>
          <p:nvPr>
            <p:ph type="title"/>
          </p:nvPr>
        </p:nvSpPr>
        <p:spPr>
          <a:xfrm>
            <a:off x="238739" y="100780"/>
            <a:ext cx="81534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900" dirty="0" smtClean="0">
                <a:solidFill>
                  <a:schemeClr val="tx1"/>
                </a:solidFill>
              </a:rPr>
              <a:t>             </a:t>
            </a:r>
            <a:r>
              <a:rPr sz="4900" dirty="0" smtClean="0">
                <a:solidFill>
                  <a:schemeClr val="tx1"/>
                </a:solidFill>
              </a:rPr>
              <a:t> </a:t>
            </a:r>
            <a:r>
              <a:rPr dirty="0" smtClean="0"/>
              <a:t/>
            </a:r>
            <a:br>
              <a:rPr dirty="0" smtClean="0"/>
            </a:br>
            <a:endParaRPr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111613" y="6248197"/>
            <a:ext cx="56105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C12F230-765B-4702-9E56-3CF5BBF7A6D8}" type="slidenum">
              <a:rPr lang="en-US" smtClean="0"/>
              <a:pPr>
                <a:defRPr/>
              </a:pPr>
              <a:t>92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421639"/>
              </p:ext>
            </p:extLst>
          </p:nvPr>
        </p:nvGraphicFramePr>
        <p:xfrm>
          <a:off x="332508" y="1705557"/>
          <a:ext cx="8565816" cy="3535857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282908"/>
                <a:gridCol w="4282908"/>
              </a:tblGrid>
              <a:tr h="1683089">
                <a:tc>
                  <a:txBody>
                    <a:bodyPr/>
                    <a:lstStyle/>
                    <a:p>
                      <a:pPr marL="457200" indent="-457200">
                        <a:buNone/>
                      </a:pPr>
                      <a:r>
                        <a:rPr lang="en-US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In Common</a:t>
                      </a:r>
                      <a:endParaRPr lang="en-US" sz="2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-457200">
                        <a:buNone/>
                      </a:pPr>
                      <a:r>
                        <a:rPr lang="en-US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Achievethecore.org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800" b="0" dirty="0" smtClean="0">
                          <a:hlinkClick r:id="rId4"/>
                        </a:rPr>
                        <a:t>Anthology</a:t>
                      </a:r>
                      <a:r>
                        <a:rPr lang="en-US" sz="2800" b="0" baseline="0" dirty="0" smtClean="0">
                          <a:hlinkClick r:id="rId4"/>
                        </a:rPr>
                        <a:t> </a:t>
                      </a:r>
                      <a:r>
                        <a:rPr lang="en-US" sz="2800" b="0" dirty="0" smtClean="0">
                          <a:hlinkClick r:id="rId4"/>
                        </a:rPr>
                        <a:t>Alignment Project</a:t>
                      </a:r>
                      <a:endParaRPr lang="en-US" sz="2800" b="0" dirty="0" smtClean="0"/>
                    </a:p>
                    <a:p>
                      <a:pPr marL="0" indent="0">
                        <a:buNone/>
                      </a:pP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Achievethecore.org</a:t>
                      </a:r>
                    </a:p>
                    <a:p>
                      <a:endParaRPr lang="en-US" sz="2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73753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Literacy</a:t>
                      </a:r>
                      <a:r>
                        <a:rPr lang="en-US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Design Collaborative</a:t>
                      </a:r>
                      <a:endParaRPr lang="en-US" sz="2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LDC.org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/>
                      <a:r>
                        <a:rPr lang="en-US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Resources for Teachers on   </a:t>
                      </a:r>
                    </a:p>
                    <a:p>
                      <a:pPr marL="228600" indent="-228600"/>
                      <a:r>
                        <a:rPr lang="en-US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CT Core Standards</a:t>
                      </a:r>
                      <a:endParaRPr lang="en-US" sz="2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76092" y="6125600"/>
            <a:ext cx="2200847" cy="487722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404099"/>
              </p:ext>
            </p:extLst>
          </p:nvPr>
        </p:nvGraphicFramePr>
        <p:xfrm>
          <a:off x="332508" y="655093"/>
          <a:ext cx="8603673" cy="1050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3673"/>
              </a:tblGrid>
              <a:tr h="1050877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chemeClr val="bg1"/>
                          </a:solidFill>
                        </a:rPr>
                        <a:t>Resources for Writing</a:t>
                      </a:r>
                      <a:endParaRPr lang="en-US" sz="3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62425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BkgBlue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tBkgNo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BlueBar</Template>
  <TotalTime>19737</TotalTime>
  <Words>136</Words>
  <Application>Microsoft Office PowerPoint</Application>
  <PresentationFormat>On-screen Show (4:3)</PresentationFormat>
  <Paragraphs>31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LtBkgBlueBorder</vt:lpstr>
      <vt:lpstr>LtBkgNoBorder</vt:lpstr>
      <vt:lpstr>Custom Design</vt:lpstr>
      <vt:lpstr>Connecticut Core Standards  for English Language Arts &amp; Literacy</vt:lpstr>
      <vt:lpstr>Activity 10: Action Planning </vt:lpstr>
      <vt:lpstr>               </vt:lpstr>
    </vt:vector>
  </TitlesOfParts>
  <Company>Public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Systems of Professional Learning</dc:title>
  <dc:creator>Public Consulting Group</dc:creator>
  <cp:lastModifiedBy>Wade, Michelle</cp:lastModifiedBy>
  <cp:revision>1267</cp:revision>
  <cp:lastPrinted>2014-03-02T01:07:44Z</cp:lastPrinted>
  <dcterms:created xsi:type="dcterms:W3CDTF">2014-01-18T18:47:42Z</dcterms:created>
  <dcterms:modified xsi:type="dcterms:W3CDTF">2014-08-13T17:40:11Z</dcterms:modified>
</cp:coreProperties>
</file>