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9" showSpecialPlsOnTitleSld="0" saveSubsetFonts="1">
  <p:sldMasterIdLst>
    <p:sldMasterId id="2147483687" r:id="rId1"/>
    <p:sldMasterId id="2147483711" r:id="rId2"/>
  </p:sldMasterIdLst>
  <p:notesMasterIdLst>
    <p:notesMasterId r:id="rId14"/>
  </p:notesMasterIdLst>
  <p:handoutMasterIdLst>
    <p:handoutMasterId r:id="rId15"/>
  </p:handoutMasterIdLst>
  <p:sldIdLst>
    <p:sldId id="370" r:id="rId3"/>
    <p:sldId id="503" r:id="rId4"/>
    <p:sldId id="505" r:id="rId5"/>
    <p:sldId id="506" r:id="rId6"/>
    <p:sldId id="507" r:id="rId7"/>
    <p:sldId id="509" r:id="rId8"/>
    <p:sldId id="510" r:id="rId9"/>
    <p:sldId id="511" r:id="rId10"/>
    <p:sldId id="512" r:id="rId11"/>
    <p:sldId id="514" r:id="rId12"/>
    <p:sldId id="513"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ext uri="{19B8F6BF-5375-455C-9EA6-DF929625EA0E}">
        <p15:presenceInfo xmlns:p15="http://schemas.microsoft.com/office/powerpoint/2012/main" userId="S-1-5-21-1417001333-1682526488-839522115-32878" providerId="AD"/>
      </p:ext>
    </p:extLst>
  </p:cmAuthor>
  <p:cmAuthor id="3" name="Kelley, Nora" initials="KN" lastIdx="81" clrIdx="3">
    <p:extLst>
      <p:ext uri="{19B8F6BF-5375-455C-9EA6-DF929625EA0E}">
        <p15:presenceInfo xmlns:p15="http://schemas.microsoft.com/office/powerpoint/2012/main" userId="S-1-5-21-1417001333-1682526488-839522115-26731" providerId="AD"/>
      </p:ext>
    </p:extLst>
  </p:cmAuthor>
  <p:cmAuthor id="4" name="Michelle Wade" initials="MW"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045"/>
    <a:srgbClr val="32C658"/>
    <a:srgbClr val="E1E1E1"/>
    <a:srgbClr val="FFFF85"/>
    <a:srgbClr val="E2E2E2"/>
    <a:srgbClr val="0000FF"/>
    <a:srgbClr val="FFC000"/>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4" autoAdjust="0"/>
    <p:restoredTop sz="83409" autoAdjust="0"/>
  </p:normalViewPr>
  <p:slideViewPr>
    <p:cSldViewPr snapToGrid="0">
      <p:cViewPr varScale="1">
        <p:scale>
          <a:sx n="74" d="100"/>
          <a:sy n="74" d="100"/>
        </p:scale>
        <p:origin x="167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8" d="100"/>
          <a:sy n="88" d="100"/>
        </p:scale>
        <p:origin x="3696" y="96"/>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7/21/2014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7/21/2014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29</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being to wrap up this section click</a:t>
            </a:r>
            <a:r>
              <a:rPr lang="en-US" baseline="0" dirty="0" smtClean="0"/>
              <a:t> on “Watch Video” to p</a:t>
            </a:r>
            <a:r>
              <a:rPr lang="en-US" dirty="0" smtClean="0"/>
              <a:t>lay the video Gathering Momentum</a:t>
            </a:r>
            <a:r>
              <a:rPr lang="en-US" baseline="0" dirty="0" smtClean="0"/>
              <a:t> for Algebra from here: http://www.youtube.com/watch?v=ONPADo_Nt14. The video is </a:t>
            </a:r>
            <a:r>
              <a:rPr lang="en-US" b="1" baseline="0" dirty="0" smtClean="0"/>
              <a:t>2:08 </a:t>
            </a:r>
            <a:r>
              <a:rPr lang="en-US" b="0" baseline="0" dirty="0" smtClean="0"/>
              <a:t>long.</a:t>
            </a:r>
          </a:p>
          <a:p>
            <a:endParaRPr lang="en-US" b="0" baseline="0" dirty="0" smtClean="0"/>
          </a:p>
          <a:p>
            <a:r>
              <a:rPr lang="en-US" b="0" baseline="0" dirty="0" smtClean="0"/>
              <a:t>Use this video to transition to the next slide. </a:t>
            </a:r>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38</a:t>
            </a:fld>
            <a:endParaRPr lang="en-US" dirty="0"/>
          </a:p>
        </p:txBody>
      </p:sp>
    </p:spTree>
    <p:extLst>
      <p:ext uri="{BB962C8B-B14F-4D97-AF65-F5344CB8AC3E}">
        <p14:creationId xmlns:p14="http://schemas.microsoft.com/office/powerpoint/2010/main" val="797747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Reflect</a:t>
            </a:r>
          </a:p>
          <a:p>
            <a:r>
              <a:rPr lang="en-US" dirty="0" smtClean="0"/>
              <a:t>Now</a:t>
            </a:r>
            <a:r>
              <a:rPr lang="en-US" baseline="0" dirty="0" smtClean="0"/>
              <a:t> that participants have a deeper understanding of the CCSS-Math expectations around conceptual understanding, procedural skill and fluency, and application of mathematics at their grade level, ask them to reflect on the two questions on the slide and record their answers on </a:t>
            </a:r>
            <a:r>
              <a:rPr lang="en-US" b="1" baseline="0" dirty="0" smtClean="0"/>
              <a:t>page 18 </a:t>
            </a:r>
            <a:r>
              <a:rPr lang="en-US" baseline="0" dirty="0" smtClean="0"/>
              <a:t>in their Participant Guide. As time permits ask for volunteers to share their responses. Allow </a:t>
            </a:r>
            <a:r>
              <a:rPr lang="en-US" b="1" baseline="0" dirty="0" smtClean="0"/>
              <a:t>5 minutes</a:t>
            </a:r>
            <a:r>
              <a:rPr lang="en-US" baseline="0" dirty="0" smtClean="0"/>
              <a:t>.</a:t>
            </a:r>
          </a:p>
          <a:p>
            <a:endParaRPr lang="en-US" baseline="0" dirty="0" smtClean="0"/>
          </a:p>
          <a:p>
            <a:r>
              <a:rPr lang="en-US" baseline="0" dirty="0" smtClean="0"/>
              <a:t>Then, set-up the after lunch activities by explaining to participants that they will build off of their understanding of the Content Standards to explore the implications for teaching and learning in the classroom.</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39</a:t>
            </a:fld>
            <a:endParaRPr lang="en-US" dirty="0"/>
          </a:p>
        </p:txBody>
      </p:sp>
    </p:spTree>
    <p:extLst>
      <p:ext uri="{BB962C8B-B14F-4D97-AF65-F5344CB8AC3E}">
        <p14:creationId xmlns:p14="http://schemas.microsoft.com/office/powerpoint/2010/main" val="184006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n-US" b="1" dirty="0" smtClean="0"/>
              <a:t>Section 3: The Progressions of the Content Standards</a:t>
            </a:r>
            <a:endParaRPr lang="en-US" dirty="0" smtClean="0"/>
          </a:p>
          <a:p>
            <a:r>
              <a:rPr lang="en-US" b="0" dirty="0" smtClean="0"/>
              <a:t>Section</a:t>
            </a:r>
            <a:r>
              <a:rPr lang="en-US" b="0" baseline="0" dirty="0" smtClean="0"/>
              <a:t> 3 Time: 80 minutes</a:t>
            </a:r>
            <a:endParaRPr lang="en-US" b="0" dirty="0" smtClean="0"/>
          </a:p>
          <a:p>
            <a:endParaRPr lang="en-US" dirty="0" smtClean="0"/>
          </a:p>
          <a:p>
            <a:r>
              <a:rPr lang="en-US" dirty="0" smtClean="0"/>
              <a:t>Section 3 Training Objectives:</a:t>
            </a:r>
          </a:p>
          <a:p>
            <a:pPr>
              <a:buFont typeface="Arial" pitchFamily="34" charset="0"/>
              <a:buChar char="•"/>
            </a:pPr>
            <a:r>
              <a:rPr lang="en-US" sz="1200" kern="1200" dirty="0" smtClean="0">
                <a:solidFill>
                  <a:schemeClr val="tx1"/>
                </a:solidFill>
                <a:latin typeface="+mn-lt"/>
                <a:ea typeface="+mn-ea"/>
                <a:cs typeface="+mn-cs"/>
              </a:rPr>
              <a:t>To provide participants with information on and experience with identifying standards that address conceptual understanding, procedural skill and fluency, and application of mathematics. </a:t>
            </a:r>
          </a:p>
          <a:p>
            <a:pPr>
              <a:buFont typeface="Arial" pitchFamily="34" charset="0"/>
              <a:buChar char="•"/>
            </a:pPr>
            <a:r>
              <a:rPr lang="en-US" sz="1200" kern="1200" dirty="0" smtClean="0">
                <a:solidFill>
                  <a:schemeClr val="tx1"/>
                </a:solidFill>
                <a:latin typeface="+mn-lt"/>
                <a:ea typeface="+mn-ea"/>
                <a:cs typeface="+mn-cs"/>
              </a:rPr>
              <a:t>To have participants experience how concepts are developed within and across grade levels.</a:t>
            </a:r>
          </a:p>
          <a:p>
            <a:pPr>
              <a:buFont typeface="Arial" pitchFamily="34" charset="0"/>
              <a:buChar char="•"/>
            </a:pPr>
            <a:r>
              <a:rPr lang="en-US" sz="1200" kern="1200" dirty="0" smtClean="0">
                <a:solidFill>
                  <a:schemeClr val="tx1"/>
                </a:solidFill>
                <a:latin typeface="+mn-lt"/>
                <a:ea typeface="+mn-ea"/>
                <a:cs typeface="+mn-cs"/>
              </a:rPr>
              <a:t>To provide participants practice with identifying concept progressions.</a:t>
            </a:r>
          </a:p>
          <a:p>
            <a:pPr>
              <a:buFont typeface="Arial" pitchFamily="34" charset="0"/>
              <a:buChar char="•"/>
            </a:pPr>
            <a:r>
              <a:rPr lang="en-US" sz="1200" kern="1200" dirty="0" smtClean="0">
                <a:solidFill>
                  <a:schemeClr val="tx1"/>
                </a:solidFill>
                <a:latin typeface="+mn-lt"/>
                <a:ea typeface="+mn-ea"/>
                <a:cs typeface="+mn-cs"/>
              </a:rPr>
              <a:t>To provide participants with an understanding of how connections between standards across multiple domains can be made to support the deepening of mathematical understanding. </a:t>
            </a:r>
          </a:p>
          <a:p>
            <a:endParaRPr lang="en-US" dirty="0" smtClean="0"/>
          </a:p>
          <a:p>
            <a:r>
              <a:rPr lang="en-US" dirty="0" smtClean="0"/>
              <a:t>Section 3 Outline:</a:t>
            </a:r>
          </a:p>
          <a:p>
            <a:pPr>
              <a:buFont typeface="Arial" pitchFamily="34" charset="0"/>
              <a:buChar char="•"/>
            </a:pPr>
            <a:r>
              <a:rPr lang="en-US" sz="1200" b="0" kern="1200" dirty="0" smtClean="0">
                <a:solidFill>
                  <a:schemeClr val="tx1"/>
                </a:solidFill>
                <a:latin typeface="+mn-lt"/>
                <a:ea typeface="+mn-ea"/>
                <a:cs typeface="+mn-cs"/>
              </a:rPr>
              <a:t>The definitions of “conceptual understanding”, “fluency”, and “application” developed in the previous session are used to help participants analyze the content standards in three different ways.  In Exploring the Standards Part 1 participants explore the content standards for one domain, at one grade level, and determine which standards focus on developing conceptual understanding, procedural skill and fluency, and application of mathematics. </a:t>
            </a:r>
            <a:endParaRPr lang="en-US" sz="1200" b="1" kern="1200" dirty="0" smtClean="0">
              <a:solidFill>
                <a:schemeClr val="tx1"/>
              </a:solidFill>
              <a:latin typeface="+mn-lt"/>
              <a:ea typeface="+mn-ea"/>
              <a:cs typeface="+mn-cs"/>
            </a:endParaRPr>
          </a:p>
          <a:p>
            <a:pPr>
              <a:buFont typeface="Arial" pitchFamily="34" charset="0"/>
              <a:buChar char="•"/>
            </a:pPr>
            <a:r>
              <a:rPr lang="en-US" sz="1200" b="0" kern="1200" dirty="0" smtClean="0">
                <a:solidFill>
                  <a:schemeClr val="tx1"/>
                </a:solidFill>
                <a:latin typeface="+mn-lt"/>
                <a:ea typeface="+mn-ea"/>
                <a:cs typeface="+mn-cs"/>
              </a:rPr>
              <a:t>In Exploring the Standards Part 2, participants explore the content standards for one domain across grade levels and record five general observations about the progression of the concepts and two connections to the Practice Standards. </a:t>
            </a:r>
            <a:endParaRPr lang="en-US" sz="1200" b="1" kern="1200" dirty="0" smtClean="0">
              <a:solidFill>
                <a:schemeClr val="tx1"/>
              </a:solidFill>
              <a:latin typeface="+mn-lt"/>
              <a:ea typeface="+mn-ea"/>
              <a:cs typeface="+mn-cs"/>
            </a:endParaRPr>
          </a:p>
          <a:p>
            <a:pPr>
              <a:buFont typeface="Arial" pitchFamily="34" charset="0"/>
              <a:buChar char="•"/>
            </a:pPr>
            <a:r>
              <a:rPr lang="en-US" sz="1200" b="0" kern="1200" dirty="0" smtClean="0">
                <a:solidFill>
                  <a:schemeClr val="tx1"/>
                </a:solidFill>
                <a:latin typeface="+mn-lt"/>
                <a:ea typeface="+mn-ea"/>
                <a:cs typeface="+mn-cs"/>
              </a:rPr>
              <a:t>In Exploring the Standards Part 3, participants explore all of the domains for one grade level to identify connections across domains that can be referenced in a lesson or unit</a:t>
            </a:r>
            <a:r>
              <a:rPr lang="en-US" sz="1200" b="0" kern="1200" baseline="0" dirty="0" smtClean="0">
                <a:solidFill>
                  <a:schemeClr val="tx1"/>
                </a:solidFill>
                <a:latin typeface="+mn-lt"/>
                <a:ea typeface="+mn-ea"/>
                <a:cs typeface="+mn-cs"/>
              </a:rPr>
              <a:t> in order to support the deepening of mathematical understanding. </a:t>
            </a:r>
            <a:endParaRPr lang="en-US" sz="1200" b="1" kern="1200" dirty="0" smtClean="0">
              <a:solidFill>
                <a:schemeClr val="tx1"/>
              </a:solidFill>
              <a:latin typeface="+mn-lt"/>
              <a:ea typeface="+mn-ea"/>
              <a:cs typeface="+mn-cs"/>
            </a:endParaRPr>
          </a:p>
          <a:p>
            <a:pPr>
              <a:buFont typeface="Arial" pitchFamily="34" charset="0"/>
              <a:buChar char="•"/>
            </a:pPr>
            <a:r>
              <a:rPr lang="en-US" sz="1200" b="0" kern="1200" dirty="0" smtClean="0">
                <a:solidFill>
                  <a:schemeClr val="tx1"/>
                </a:solidFill>
                <a:latin typeface="+mn-lt"/>
                <a:ea typeface="+mn-ea"/>
                <a:cs typeface="+mn-cs"/>
              </a:rPr>
              <a:t>Participants will then discuss and reflect as a large group on the importance and instructional implications of the progressions and any new insights they now have into the standards.  </a:t>
            </a:r>
            <a:endParaRPr lang="en-US" sz="1200" b="1" kern="1200" dirty="0" smtClean="0">
              <a:solidFill>
                <a:schemeClr val="tx1"/>
              </a:solidFill>
              <a:latin typeface="+mn-lt"/>
              <a:ea typeface="+mn-ea"/>
              <a:cs typeface="+mn-cs"/>
            </a:endParaRPr>
          </a:p>
          <a:p>
            <a:pPr>
              <a:buFont typeface="Arial" pitchFamily="34" charset="0"/>
              <a:buChar char="•"/>
            </a:pPr>
            <a:r>
              <a:rPr lang="en-US" sz="1200" b="0" kern="1200" dirty="0" smtClean="0">
                <a:solidFill>
                  <a:schemeClr val="tx1"/>
                </a:solidFill>
                <a:latin typeface="+mn-lt"/>
                <a:ea typeface="+mn-ea"/>
                <a:cs typeface="+mn-cs"/>
              </a:rPr>
              <a:t>The activity will conclude with having participants view the video </a:t>
            </a:r>
            <a:r>
              <a:rPr lang="en-US" sz="1200" b="0" i="1" kern="1200" dirty="0" smtClean="0">
                <a:solidFill>
                  <a:schemeClr val="tx1"/>
                </a:solidFill>
                <a:latin typeface="+mn-lt"/>
                <a:ea typeface="+mn-ea"/>
                <a:cs typeface="+mn-cs"/>
              </a:rPr>
              <a:t>Gathering Momentum for Algebra</a:t>
            </a:r>
            <a:r>
              <a:rPr lang="en-US" sz="1200" b="0" kern="1200" dirty="0" smtClean="0">
                <a:solidFill>
                  <a:schemeClr val="tx1"/>
                </a:solidFill>
                <a:latin typeface="+mn-lt"/>
                <a:ea typeface="+mn-ea"/>
                <a:cs typeface="+mn-cs"/>
              </a:rPr>
              <a:t> in order to see where the K-5 content progressions impact the larger K-12 learning pathway. </a:t>
            </a:r>
            <a:endParaRPr lang="en-US" sz="1200" b="1" kern="1200" dirty="0" smtClean="0">
              <a:solidFill>
                <a:schemeClr val="tx1"/>
              </a:solidFill>
              <a:latin typeface="+mn-lt"/>
              <a:ea typeface="+mn-ea"/>
              <a:cs typeface="+mn-cs"/>
            </a:endParaRPr>
          </a:p>
          <a:p>
            <a:endParaRPr lang="en-US" b="1" dirty="0" smtClean="0"/>
          </a:p>
          <a:p>
            <a:r>
              <a:rPr lang="en-US" dirty="0" smtClean="0"/>
              <a:t>Supporting Documents:</a:t>
            </a:r>
          </a:p>
          <a:p>
            <a:r>
              <a:rPr lang="en-US" dirty="0" smtClean="0"/>
              <a:t>Standards for Mathematical Practice (participants should have their</a:t>
            </a:r>
            <a:r>
              <a:rPr lang="en-US" baseline="0" dirty="0" smtClean="0"/>
              <a:t> own copy or access them online)</a:t>
            </a:r>
            <a:endParaRPr lang="en-US" dirty="0" smtClean="0"/>
          </a:p>
          <a:p>
            <a:r>
              <a:rPr lang="en-US" i="1" dirty="0" smtClean="0"/>
              <a:t>Exploring</a:t>
            </a:r>
            <a:r>
              <a:rPr lang="en-US" i="1" baseline="0" dirty="0" smtClean="0"/>
              <a:t> the Content Standards Observations Sheet</a:t>
            </a:r>
            <a:endParaRPr lang="en-US" dirty="0" smtClean="0"/>
          </a:p>
          <a:p>
            <a:endParaRPr lang="en-US" dirty="0" smtClean="0"/>
          </a:p>
          <a:p>
            <a:r>
              <a:rPr lang="en-US" dirty="0" smtClean="0"/>
              <a:t>Materials</a:t>
            </a:r>
          </a:p>
          <a:p>
            <a:r>
              <a:rPr lang="en-US" dirty="0" smtClean="0"/>
              <a:t>Chart paper, markers</a:t>
            </a:r>
          </a:p>
          <a:p>
            <a:r>
              <a:rPr lang="en-US" dirty="0" smtClean="0"/>
              <a:t>Sets of Standards Progression Cards </a:t>
            </a:r>
            <a:r>
              <a:rPr lang="en-US" baseline="0" dirty="0" smtClean="0"/>
              <a:t>(one color per domain) (1 full domain color set per table group)</a:t>
            </a:r>
          </a:p>
          <a:p>
            <a:r>
              <a:rPr lang="en-US" baseline="0" dirty="0" smtClean="0"/>
              <a:t>Signs made for tables: K, 1, 2, 3, 4, 5</a:t>
            </a:r>
          </a:p>
          <a:p>
            <a:endParaRPr lang="en-US" baseline="0" dirty="0" smtClean="0"/>
          </a:p>
          <a:p>
            <a:r>
              <a:rPr lang="en-US" baseline="0" dirty="0" smtClean="0"/>
              <a:t>Video</a:t>
            </a:r>
          </a:p>
          <a:p>
            <a:r>
              <a:rPr lang="en-US" i="1" baseline="0" dirty="0" smtClean="0"/>
              <a:t>Gathering Momentum for Algebra</a:t>
            </a:r>
            <a:endParaRPr lang="en-US" i="1" dirty="0" smtClean="0"/>
          </a:p>
          <a:p>
            <a:pPr>
              <a:spcBef>
                <a:spcPct val="0"/>
              </a:spcBef>
            </a:pPr>
            <a:endParaRPr lang="en-US" b="1" dirty="0" smtClean="0"/>
          </a:p>
          <a:p>
            <a:pPr>
              <a:spcBef>
                <a:spcPct val="0"/>
              </a:spcBef>
            </a:pPr>
            <a:r>
              <a:rPr lang="en-US" b="1" dirty="0" smtClean="0"/>
              <a:t>Notes:</a:t>
            </a:r>
            <a:r>
              <a:rPr lang="en-US" b="1" baseline="0" dirty="0" smtClean="0"/>
              <a:t> </a:t>
            </a:r>
            <a:r>
              <a:rPr lang="en-US" b="0" baseline="0" dirty="0" smtClean="0"/>
              <a:t>In this activity you will have full sets of content standards with one standard per card. You begin by giving a table one grade level set that has all of the domains for that grade level and with that set they complete part 1. Then ask participants to give all of a particular domain to one table, so one table will have all of the Number and Operations – Fractions standards, one table will have all of the Geometry standards, etc. With that domain they complete part 2. Then, have participants separate the domain by grade level again and give each table the full grade level set again so that they can complete part 3. While participants should have a full set of print-based standards, having them work with the standards in this card format allows them to physically manipulate the standards and create connects and see the progressions side-by-side rather than having to flip through multiple pages. </a:t>
            </a:r>
            <a:endParaRPr lang="en-US" b="1" dirty="0" smtClean="0"/>
          </a:p>
        </p:txBody>
      </p:sp>
      <p:sp>
        <p:nvSpPr>
          <p:cNvPr id="20275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27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1C4AAFC-C8AF-4184-A5A2-52CD5DA5891D}" type="datetime1">
              <a:rPr lang="en-US">
                <a:solidFill>
                  <a:prstClr val="black"/>
                </a:solidFill>
                <a:latin typeface="Arial" pitchFamily="34" charset="0"/>
              </a:rPr>
              <a:pPr/>
              <a:t>7/21/2014</a:t>
            </a:fld>
            <a:endParaRPr lang="en-US" dirty="0">
              <a:solidFill>
                <a:prstClr val="black"/>
              </a:solidFill>
              <a:latin typeface="Arial" pitchFamily="34" charset="0"/>
            </a:endParaRPr>
          </a:p>
        </p:txBody>
      </p:sp>
      <p:sp>
        <p:nvSpPr>
          <p:cNvPr id="2027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275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7421D8-27AD-493C-913A-036CB3BC90BD}" type="slidenum">
              <a:rPr lang="en-US">
                <a:solidFill>
                  <a:prstClr val="black"/>
                </a:solidFill>
                <a:latin typeface="Arial" pitchFamily="34" charset="0"/>
              </a:rPr>
              <a:pPr/>
              <a:t>30</a:t>
            </a:fld>
            <a:endParaRPr lang="en-US" dirty="0">
              <a:solidFill>
                <a:prstClr val="black"/>
              </a:solidFill>
              <a:latin typeface="Arial" pitchFamily="34" charset="0"/>
            </a:endParaRPr>
          </a:p>
        </p:txBody>
      </p:sp>
    </p:spTree>
    <p:extLst>
      <p:ext uri="{BB962C8B-B14F-4D97-AF65-F5344CB8AC3E}">
        <p14:creationId xmlns:p14="http://schemas.microsoft.com/office/powerpoint/2010/main" val="2597037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The Organization</a:t>
            </a:r>
            <a:r>
              <a:rPr lang="en-US" b="1" baseline="0" dirty="0" smtClean="0"/>
              <a:t> of the Standards</a:t>
            </a:r>
            <a:endParaRPr lang="en-US" b="1" dirty="0" smtClean="0"/>
          </a:p>
          <a:p>
            <a:pPr>
              <a:spcBef>
                <a:spcPct val="0"/>
              </a:spcBef>
            </a:pPr>
            <a:r>
              <a:rPr lang="en-US" dirty="0" smtClean="0"/>
              <a:t>Quickly go through the organization of</a:t>
            </a:r>
            <a:r>
              <a:rPr lang="en-US" baseline="0" dirty="0" smtClean="0"/>
              <a:t> the Content Standards </a:t>
            </a:r>
            <a:r>
              <a:rPr lang="en-US" dirty="0" smtClean="0"/>
              <a:t>with the participants</a:t>
            </a:r>
            <a:r>
              <a:rPr lang="en-US" baseline="0" dirty="0" smtClean="0"/>
              <a:t>. Each grade level is organized by domains and within each domain there are associated groups of standards that make up a cluster. There can be multiple clusters within a domain. Transition to the next slide by explaining that domains span several grade levels.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31</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7/21/2014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103524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Domain Distribution</a:t>
            </a:r>
          </a:p>
          <a:p>
            <a:pPr>
              <a:spcBef>
                <a:spcPct val="0"/>
              </a:spcBef>
            </a:pPr>
            <a:r>
              <a:rPr lang="en-US" dirty="0" smtClean="0"/>
              <a:t>Explain that in K-5 there are four domains that span all of</a:t>
            </a:r>
            <a:r>
              <a:rPr lang="en-US" baseline="0" dirty="0" smtClean="0"/>
              <a:t> the grade levels: Number and Operations in Base Ten, Operations and Algebraic Thinking, Geometry, and Measurement and Data. </a:t>
            </a:r>
          </a:p>
          <a:p>
            <a:pPr>
              <a:spcBef>
                <a:spcPct val="0"/>
              </a:spcBef>
            </a:pPr>
            <a:endParaRPr lang="en-US" baseline="0" dirty="0" smtClean="0"/>
          </a:p>
          <a:p>
            <a:pPr>
              <a:spcBef>
                <a:spcPct val="0"/>
              </a:spcBef>
            </a:pPr>
            <a:r>
              <a:rPr lang="en-US" baseline="0" dirty="0" smtClean="0"/>
              <a:t>Kindergarten has a unique domain of Counting and Cardinality which includes standards that are foundational to both Number and Operations in Base Ten and Operations and Algebraic Thinking. </a:t>
            </a:r>
          </a:p>
          <a:p>
            <a:pPr>
              <a:spcBef>
                <a:spcPct val="0"/>
              </a:spcBef>
            </a:pPr>
            <a:endParaRPr lang="en-US" baseline="0" dirty="0" smtClean="0"/>
          </a:p>
          <a:p>
            <a:pPr>
              <a:spcBef>
                <a:spcPct val="0"/>
              </a:spcBef>
            </a:pPr>
            <a:r>
              <a:rPr lang="en-US" baseline="0" dirty="0" smtClean="0"/>
              <a:t>When students are developmentally ready and have a solid foundation in Number and Operations in Base Ten, Number and Operations – Fractions is layered on beginning in third grade. </a:t>
            </a:r>
          </a:p>
          <a:p>
            <a:pPr>
              <a:spcBef>
                <a:spcPct val="0"/>
              </a:spcBef>
            </a:pPr>
            <a:endParaRPr lang="en-US" baseline="0" dirty="0" smtClean="0"/>
          </a:p>
          <a:p>
            <a:pPr>
              <a:spcBef>
                <a:spcPct val="0"/>
              </a:spcBef>
            </a:pPr>
            <a:r>
              <a:rPr lang="en-US" baseline="0" dirty="0" smtClean="0"/>
              <a:t>Transition to the next slide by reminding participants that the domains were determined based on a very specific and coherent roadmap for learning called a progression.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32</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7/21/2014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453174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Domain Progression</a:t>
            </a:r>
          </a:p>
          <a:p>
            <a:r>
              <a:rPr lang="en-US" dirty="0" smtClean="0"/>
              <a:t>Remind participants</a:t>
            </a:r>
            <a:r>
              <a:rPr lang="en-US" baseline="0" dirty="0" smtClean="0"/>
              <a:t> </a:t>
            </a:r>
            <a:r>
              <a:rPr lang="en-US" dirty="0" smtClean="0"/>
              <a:t>that the domains</a:t>
            </a:r>
            <a:r>
              <a:rPr lang="en-US" baseline="0" dirty="0" smtClean="0"/>
              <a:t> were written so concepts build on each other grade after grade so that, in this particular progression, there is a clear pathway to high school Algebra. The video at the end of this section is an explanation of the progressions from CCSS-Math Co-Author Bill McCallum. </a:t>
            </a:r>
          </a:p>
          <a:p>
            <a:r>
              <a:rPr lang="en-US" baseline="0" dirty="0" smtClean="0"/>
              <a:t>More information about specific domain progressions can be found at the Common Core Tools Website: http://commoncoretools.me/category/progressions/. Have participants make a note of this resource.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33</a:t>
            </a:fld>
            <a:endParaRPr lang="en-US" dirty="0"/>
          </a:p>
        </p:txBody>
      </p:sp>
    </p:spTree>
    <p:extLst>
      <p:ext uri="{BB962C8B-B14F-4D97-AF65-F5344CB8AC3E}">
        <p14:creationId xmlns:p14="http://schemas.microsoft.com/office/powerpoint/2010/main" val="295812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Exploring</a:t>
            </a:r>
            <a:r>
              <a:rPr lang="en-US" b="1" baseline="0" dirty="0" smtClean="0"/>
              <a:t> the Content Standards</a:t>
            </a:r>
            <a:endParaRPr lang="en-US" b="1" dirty="0" smtClean="0"/>
          </a:p>
          <a:p>
            <a:r>
              <a:rPr lang="en-US" baseline="0" dirty="0" smtClean="0"/>
              <a:t>Participants will work in grade level alike groups to complete the three parts of Exploring the Standards. Signs for each grade, K-5, should be posted around the room. </a:t>
            </a:r>
            <a:r>
              <a:rPr lang="en-US" dirty="0" smtClean="0"/>
              <a:t>Assign each table one of the K-5 Content</a:t>
            </a:r>
            <a:r>
              <a:rPr lang="en-US" baseline="0" dirty="0" smtClean="0"/>
              <a:t> Standard</a:t>
            </a:r>
            <a:r>
              <a:rPr lang="en-US" dirty="0" smtClean="0"/>
              <a:t> domains</a:t>
            </a:r>
            <a:r>
              <a:rPr lang="en-US" baseline="0" dirty="0" smtClean="0"/>
              <a:t> and p</a:t>
            </a:r>
            <a:r>
              <a:rPr lang="en-US" dirty="0" smtClean="0"/>
              <a:t>ass out the color coded domain cards</a:t>
            </a:r>
            <a:r>
              <a:rPr lang="en-US" baseline="0" dirty="0" smtClean="0"/>
              <a:t> to each group.</a:t>
            </a:r>
          </a:p>
          <a:p>
            <a:r>
              <a:rPr lang="en-US" baseline="0" dirty="0" smtClean="0"/>
              <a:t>Note: Participants may choose whichever grade level group they want in order to further explore the standards from that grade, however try to ensure that there is a balanced number of participants in each group.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34</a:t>
            </a:fld>
            <a:endParaRPr lang="en-US" dirty="0"/>
          </a:p>
        </p:txBody>
      </p:sp>
    </p:spTree>
    <p:extLst>
      <p:ext uri="{BB962C8B-B14F-4D97-AF65-F5344CB8AC3E}">
        <p14:creationId xmlns:p14="http://schemas.microsoft.com/office/powerpoint/2010/main" val="1950791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Exploring a Progression</a:t>
            </a:r>
          </a:p>
          <a:p>
            <a:r>
              <a:rPr lang="en-US" dirty="0" smtClean="0"/>
              <a:t>For Part 1 of Exploring</a:t>
            </a:r>
            <a:r>
              <a:rPr lang="en-US" baseline="0" dirty="0" smtClean="0"/>
              <a:t> the Content Standards ask participants to examine their assigned domain and determine which standards focus on developing Conceptual Understanding, Procedural Skill and Fluency, and Application of Mathematics. Participants should use sticky notes to mark the card with either CU, PSF, or A according to how they sorted the cards. After sorting and marking the cards, have participants answer the following questions on </a:t>
            </a:r>
            <a:r>
              <a:rPr lang="en-US" b="1" baseline="0" dirty="0" smtClean="0"/>
              <a:t>page 15 </a:t>
            </a:r>
            <a:r>
              <a:rPr lang="en-US" baseline="0" dirty="0" smtClean="0"/>
              <a:t>in their Participant Guide:</a:t>
            </a:r>
          </a:p>
          <a:p>
            <a:endParaRPr lang="en-US" dirty="0" smtClean="0"/>
          </a:p>
          <a:p>
            <a:pPr>
              <a:buFont typeface="Arial" pitchFamily="34" charset="0"/>
              <a:buChar char="•"/>
            </a:pPr>
            <a:r>
              <a:rPr lang="en-US" dirty="0" smtClean="0"/>
              <a:t>What are the expectations</a:t>
            </a:r>
            <a:r>
              <a:rPr lang="en-US" baseline="0" dirty="0" smtClean="0"/>
              <a:t> around conceptual understanding at your grade level?</a:t>
            </a:r>
            <a:endParaRPr lang="en-US" dirty="0" smtClean="0"/>
          </a:p>
          <a:p>
            <a:pPr>
              <a:buFont typeface="Arial" pitchFamily="34" charset="0"/>
              <a:buChar char="•"/>
            </a:pPr>
            <a:r>
              <a:rPr lang="en-US" dirty="0" smtClean="0"/>
              <a:t>What are the</a:t>
            </a:r>
            <a:r>
              <a:rPr lang="en-US" baseline="0" dirty="0" smtClean="0"/>
              <a:t> fluency expectations at your grade level?</a:t>
            </a:r>
          </a:p>
          <a:p>
            <a:pPr>
              <a:buFont typeface="Arial" pitchFamily="34" charset="0"/>
              <a:buChar char="•"/>
            </a:pPr>
            <a:r>
              <a:rPr lang="en-US" baseline="0" dirty="0" smtClean="0"/>
              <a:t>What are the opportunities for application at your grade level?</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35</a:t>
            </a:fld>
            <a:endParaRPr lang="en-US" dirty="0"/>
          </a:p>
        </p:txBody>
      </p:sp>
    </p:spTree>
    <p:extLst>
      <p:ext uri="{BB962C8B-B14F-4D97-AF65-F5344CB8AC3E}">
        <p14:creationId xmlns:p14="http://schemas.microsoft.com/office/powerpoint/2010/main" val="2400716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21965">
              <a:defRPr/>
            </a:pPr>
            <a:r>
              <a:rPr lang="en-US" b="1" baseline="0" dirty="0" smtClean="0"/>
              <a:t>Exploring a Progression</a:t>
            </a:r>
          </a:p>
          <a:p>
            <a:pPr defTabSz="921965">
              <a:defRPr/>
            </a:pPr>
            <a:r>
              <a:rPr lang="en-US" baseline="0" dirty="0" smtClean="0"/>
              <a:t>Now, ask p</a:t>
            </a:r>
            <a:r>
              <a:rPr lang="en-US" dirty="0" smtClean="0"/>
              <a:t>articipants to examine</a:t>
            </a:r>
            <a:r>
              <a:rPr lang="en-US" baseline="0" dirty="0" smtClean="0"/>
              <a:t> the Content Standards in their assigned domain across grade levels and, on </a:t>
            </a:r>
            <a:r>
              <a:rPr lang="en-US" b="1" baseline="0" dirty="0" smtClean="0"/>
              <a:t>page 16 </a:t>
            </a:r>
            <a:r>
              <a:rPr lang="en-US" baseline="0" dirty="0" smtClean="0"/>
              <a:t>in the Participant Guide, complete the observation worksheet on which they record five general observations about the progression and two observations about how the Practices are integrated into the content. Allow each domain group to share their observations. </a:t>
            </a:r>
          </a:p>
          <a:p>
            <a:pPr defTabSz="921965">
              <a:defRPr/>
            </a:pPr>
            <a:endParaRPr lang="en-US" baseline="0" dirty="0" smtClean="0"/>
          </a:p>
          <a:p>
            <a:pPr defTabSz="921965">
              <a:defRPr/>
            </a:pPr>
            <a:r>
              <a:rPr lang="en-US" baseline="0" dirty="0" smtClean="0"/>
              <a:t>The goal here is for participants to see the progression of and how conceptual understanding, procedural skill and fluency, and application of mathematics are developed and addressed across grade levels. Because they are using the cards, participants should be able to line up the grade level domain standards side by side so that the vertical alignment can be seen horizontally across their table allowing for a continuous comparison. Some key points to make sure to bring out in the discussion are that participants should be able to see the build-up to Procedural Skill and Fluency (PSF) and to make the point that some students may develop PSF within a standard during their exploration and development of understanding around the concept. As long as the student understands their procedure and the mathematics behind what they are doing this is fine and should be encouraged. However, if students do not reach this point during a year prior to the year in which PSF is an expectation, the student is not ‘behind’. The expectation of PSF provides us with an end goal and not a specific spot on a student learning timeline that PSF should be addressed. In other words, the when of PSF is not the focal point, rather the build up to PSF with or from conceptual understanding should be. </a:t>
            </a:r>
          </a:p>
          <a:p>
            <a:pPr defTabSz="921965">
              <a:defRPr/>
            </a:pPr>
            <a:endParaRPr lang="en-US" baseline="0" dirty="0" smtClean="0"/>
          </a:p>
          <a:p>
            <a:pPr defTabSz="921965">
              <a:defRPr/>
            </a:pPr>
            <a:r>
              <a:rPr lang="en-US" baseline="0" dirty="0" smtClean="0"/>
              <a:t>Transition to Part 3 of the activity by explaining to participants that teaching the standards is not just about understanding how the Content Standards progress across a domain, but also about understanding how the standards of different domains work together. </a:t>
            </a:r>
          </a:p>
          <a:p>
            <a:pPr defTabSz="921965">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36</a:t>
            </a:fld>
            <a:endParaRPr lang="en-US" dirty="0"/>
          </a:p>
        </p:txBody>
      </p:sp>
    </p:spTree>
    <p:extLst>
      <p:ext uri="{BB962C8B-B14F-4D97-AF65-F5344CB8AC3E}">
        <p14:creationId xmlns:p14="http://schemas.microsoft.com/office/powerpoint/2010/main" val="199196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Making Connections</a:t>
            </a:r>
          </a:p>
          <a:p>
            <a:r>
              <a:rPr lang="en-US" dirty="0" smtClean="0"/>
              <a:t>Ask participants to separate</a:t>
            </a:r>
            <a:r>
              <a:rPr lang="en-US" baseline="0" dirty="0" smtClean="0"/>
              <a:t> their domain cards by grade level. Direct participants to the areas around the room designated for each grade, K-5. They should take the cards for their grade level from the table to the designated area. For each grade, the cards for all five domains will be combined so there is a complete set of Content Standards for each grade level. In larger groups there may be several complete sets so the grade groups can be broken into two or three smaller groups.</a:t>
            </a:r>
          </a:p>
          <a:p>
            <a:endParaRPr lang="en-US" baseline="0" dirty="0" smtClean="0"/>
          </a:p>
          <a:p>
            <a:r>
              <a:rPr lang="en-US" baseline="0" dirty="0" smtClean="0"/>
              <a:t>Once they have their complete set of standards ask participants to examine all of the Content Standards for their grade level and make connections across the domains that can be referenced as part of a lesson or unit. Allow participants </a:t>
            </a:r>
            <a:r>
              <a:rPr lang="en-US" b="1" baseline="0" dirty="0" smtClean="0"/>
              <a:t>10 minutes </a:t>
            </a:r>
            <a:r>
              <a:rPr lang="en-US" baseline="0" dirty="0" smtClean="0"/>
              <a:t>to create and record the connections and then take </a:t>
            </a:r>
            <a:r>
              <a:rPr lang="en-US" b="1" baseline="0" dirty="0" smtClean="0"/>
              <a:t>10 minutes </a:t>
            </a:r>
            <a:r>
              <a:rPr lang="en-US" baseline="0" dirty="0" smtClean="0"/>
              <a:t>to allow each grade level the opportunity to share one or two of their connections. They can record their thoughts on </a:t>
            </a:r>
            <a:r>
              <a:rPr lang="en-US" b="1" baseline="0" dirty="0" smtClean="0"/>
              <a:t>page 17 </a:t>
            </a:r>
            <a:r>
              <a:rPr lang="en-US" baseline="0" dirty="0" smtClean="0"/>
              <a:t>in the Participant Guide.</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37</a:t>
            </a:fld>
            <a:endParaRPr lang="en-US" dirty="0"/>
          </a:p>
        </p:txBody>
      </p:sp>
    </p:spTree>
    <p:extLst>
      <p:ext uri="{BB962C8B-B14F-4D97-AF65-F5344CB8AC3E}">
        <p14:creationId xmlns:p14="http://schemas.microsoft.com/office/powerpoint/2010/main" val="535366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5" name="TextBox 4"/>
          <p:cNvSpPr txBox="1"/>
          <p:nvPr userDrawn="1"/>
        </p:nvSpPr>
        <p:spPr>
          <a:xfrm>
            <a:off x="3474720" y="6021544"/>
            <a:ext cx="1742739" cy="584775"/>
          </a:xfrm>
          <a:prstGeom prst="rect">
            <a:avLst/>
          </a:prstGeom>
          <a:noFill/>
        </p:spPr>
        <p:txBody>
          <a:bodyPr wrap="square" rtlCol="0">
            <a:spAutoFit/>
          </a:bodyPr>
          <a:lstStyle/>
          <a:p>
            <a:pPr algn="ctr"/>
            <a:r>
              <a:rPr lang="en-US" sz="3200" b="1" smtClean="0">
                <a:solidFill>
                  <a:schemeClr val="bg1"/>
                </a:solidFill>
              </a:rPr>
              <a:t>Section 3</a:t>
            </a:r>
            <a:endParaRPr lang="en-US" sz="3200" b="1"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youtube.com/watch?v=ONPADo_Nt1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commoncoretools.me/category/progression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2 Grades K-5: </a:t>
            </a:r>
          </a:p>
          <a:p>
            <a:r>
              <a:rPr lang="en-US" i="0" dirty="0" smtClean="0">
                <a:solidFill>
                  <a:schemeClr val="tx2"/>
                </a:solidFill>
              </a:rPr>
              <a:t>Focus on Content Standards</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13027" t="16784" r="48886" b="46652"/>
          <a:stretch>
            <a:fillRect/>
          </a:stretch>
        </p:blipFill>
        <p:spPr bwMode="auto">
          <a:xfrm>
            <a:off x="1653988" y="1161827"/>
            <a:ext cx="6333566" cy="3800138"/>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a:t>From the Authors</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38</a:t>
            </a:fld>
            <a:endParaRPr lang="en-US" dirty="0"/>
          </a:p>
        </p:txBody>
      </p:sp>
      <p:sp>
        <p:nvSpPr>
          <p:cNvPr id="5" name="Rectangle 4"/>
          <p:cNvSpPr/>
          <p:nvPr/>
        </p:nvSpPr>
        <p:spPr>
          <a:xfrm>
            <a:off x="3821463" y="5217857"/>
            <a:ext cx="2486578" cy="523220"/>
          </a:xfrm>
          <a:prstGeom prst="rect">
            <a:avLst/>
          </a:prstGeom>
        </p:spPr>
        <p:txBody>
          <a:bodyPr wrap="none">
            <a:spAutoFit/>
          </a:bodyPr>
          <a:lstStyle/>
          <a:p>
            <a:r>
              <a:rPr lang="en-US" sz="2800" dirty="0" smtClean="0">
                <a:latin typeface="+mj-lt"/>
                <a:hlinkClick r:id="rId4"/>
              </a:rPr>
              <a:t>Watch Video</a:t>
            </a:r>
            <a:endParaRPr lang="en-US" sz="2800" dirty="0">
              <a:latin typeface="+mj-lt"/>
            </a:endParaRPr>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754874"/>
          </a:xfrm>
        </p:spPr>
        <p:txBody>
          <a:bodyPr/>
          <a:lstStyle/>
          <a:p>
            <a:r>
              <a:rPr lang="en-US" sz="3600" dirty="0"/>
              <a:t>How might you help teachers at your school to fully understand the progressions of the content standards?</a:t>
            </a:r>
          </a:p>
          <a:p>
            <a:pPr>
              <a:spcBef>
                <a:spcPts val="1200"/>
              </a:spcBef>
            </a:pPr>
            <a:r>
              <a:rPr lang="en-US" sz="3600" dirty="0"/>
              <a:t>What questions do you anticipate teachers having about the content standards? </a:t>
            </a:r>
          </a:p>
          <a:p>
            <a:endParaRPr lang="en-US" sz="3600" dirty="0"/>
          </a:p>
        </p:txBody>
      </p:sp>
      <p:sp>
        <p:nvSpPr>
          <p:cNvPr id="3" name="Title 2"/>
          <p:cNvSpPr>
            <a:spLocks noGrp="1"/>
          </p:cNvSpPr>
          <p:nvPr>
            <p:ph type="title"/>
          </p:nvPr>
        </p:nvSpPr>
        <p:spPr/>
        <p:txBody>
          <a:bodyPr/>
          <a:lstStyle/>
          <a:p>
            <a:r>
              <a:rPr lang="en-US" smtClean="0"/>
              <a:t>Reflect</a:t>
            </a:r>
            <a:endParaRPr lang="en-US" dirty="0"/>
          </a:p>
        </p:txBody>
      </p:sp>
      <p:sp>
        <p:nvSpPr>
          <p:cNvPr id="8" name="Footer Placeholder 7"/>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39</a:t>
            </a:fld>
            <a:endParaRPr lang="en-US" dirty="0"/>
          </a:p>
        </p:txBody>
      </p:sp>
      <p:grpSp>
        <p:nvGrpSpPr>
          <p:cNvPr id="5" name="Group 5"/>
          <p:cNvGrpSpPr>
            <a:grpSpLocks/>
          </p:cNvGrpSpPr>
          <p:nvPr/>
        </p:nvGrpSpPr>
        <p:grpSpPr bwMode="auto">
          <a:xfrm>
            <a:off x="6901030" y="4937093"/>
            <a:ext cx="1219200" cy="990600"/>
            <a:chOff x="7452360" y="4953000"/>
            <a:chExt cx="1219200" cy="990600"/>
          </a:xfrm>
        </p:grpSpPr>
        <p:pic>
          <p:nvPicPr>
            <p:cNvPr id="6" name="Picture 6" descr="participant guide call out.png"/>
            <p:cNvPicPr>
              <a:picLocks noChangeAspect="1" noChangeArrowheads="1"/>
            </p:cNvPicPr>
            <p:nvPr/>
          </p:nvPicPr>
          <p:blipFill>
            <a:blip r:embed="rId3" cstate="print"/>
            <a:srcRect/>
            <a:stretch>
              <a:fillRect/>
            </a:stretch>
          </p:blipFill>
          <p:spPr bwMode="auto">
            <a:xfrm>
              <a:off x="7620000" y="4953000"/>
              <a:ext cx="914400" cy="990600"/>
            </a:xfrm>
            <a:prstGeom prst="rect">
              <a:avLst/>
            </a:prstGeom>
            <a:noFill/>
            <a:ln w="9525">
              <a:noFill/>
              <a:miter lim="800000"/>
              <a:headEnd/>
              <a:tailEnd/>
            </a:ln>
          </p:spPr>
        </p:pic>
        <p:sp>
          <p:nvSpPr>
            <p:cNvPr id="7" name="TextBox 7"/>
            <p:cNvSpPr txBox="1">
              <a:spLocks noChangeArrowheads="1"/>
            </p:cNvSpPr>
            <p:nvPr/>
          </p:nvSpPr>
          <p:spPr bwMode="auto">
            <a:xfrm>
              <a:off x="7452360" y="4953000"/>
              <a:ext cx="1219200" cy="369332"/>
            </a:xfrm>
            <a:prstGeom prst="rect">
              <a:avLst/>
            </a:prstGeom>
            <a:noFill/>
            <a:ln w="9525">
              <a:noFill/>
              <a:miter lim="800000"/>
              <a:headEnd/>
              <a:tailEnd/>
            </a:ln>
          </p:spPr>
          <p:txBody>
            <a:bodyPr wrap="square">
              <a:spAutoFit/>
            </a:bodyPr>
            <a:lstStyle/>
            <a:p>
              <a:pPr algn="ctr"/>
              <a:r>
                <a:rPr lang="en-US" dirty="0" smtClean="0"/>
                <a:t>Page 18</a:t>
              </a:r>
              <a:endParaRPr lang="en-US" dirty="0"/>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smtClean="0"/>
              <a:t>The Progression of the Content Standards</a:t>
            </a:r>
          </a:p>
        </p:txBody>
      </p:sp>
      <p:sp>
        <p:nvSpPr>
          <p:cNvPr id="7" name="Text Placeholder 6"/>
          <p:cNvSpPr>
            <a:spLocks noGrp="1"/>
          </p:cNvSpPr>
          <p:nvPr>
            <p:ph type="body" idx="1"/>
          </p:nvPr>
        </p:nvSpPr>
        <p:spPr/>
        <p:txBody>
          <a:bodyPr/>
          <a:lstStyle/>
          <a:p>
            <a:r>
              <a:rPr lang="en-US" dirty="0" smtClean="0"/>
              <a:t>Section 3</a:t>
            </a:r>
            <a:endParaRPr lang="en-US" dirty="0"/>
          </a:p>
        </p:txBody>
      </p:sp>
      <p:sp>
        <p:nvSpPr>
          <p:cNvPr id="6" name="Slide Number Placeholder 5"/>
          <p:cNvSpPr>
            <a:spLocks noGrp="1"/>
          </p:cNvSpPr>
          <p:nvPr>
            <p:ph type="sldNum" sz="quarter" idx="12"/>
          </p:nvPr>
        </p:nvSpPr>
        <p:spPr/>
        <p:txBody>
          <a:bodyPr/>
          <a:lstStyle/>
          <a:p>
            <a:pPr>
              <a:defRPr/>
            </a:pPr>
            <a:fld id="{8302EB99-A2B1-4EE0-87C0-16390E92D0AE}" type="slidenum">
              <a:rPr lang="en-US" smtClean="0">
                <a:solidFill>
                  <a:prstClr val="black">
                    <a:tint val="75000"/>
                  </a:prstClr>
                </a:solidFill>
              </a:rPr>
              <a:pPr>
                <a:defRPr/>
              </a:pPr>
              <a:t>30</a:t>
            </a:fld>
            <a:endParaRPr lang="en-US" dirty="0">
              <a:solidFill>
                <a:prstClr val="black">
                  <a:tint val="75000"/>
                </a:prstClr>
              </a:solidFill>
            </a:endParaRPr>
          </a:p>
        </p:txBody>
      </p:sp>
      <p:pic>
        <p:nvPicPr>
          <p:cNvPr id="8" name="Picture 8" descr="participant guide call out.png"/>
          <p:cNvPicPr>
            <a:picLocks noChangeAspect="1" noChangeArrowheads="1"/>
          </p:cNvPicPr>
          <p:nvPr/>
        </p:nvPicPr>
        <p:blipFill>
          <a:blip r:embed="rId3" cstate="print"/>
          <a:srcRect/>
          <a:stretch>
            <a:fillRect/>
          </a:stretch>
        </p:blipFill>
        <p:spPr bwMode="auto">
          <a:xfrm>
            <a:off x="1003031" y="4842252"/>
            <a:ext cx="935822" cy="1013807"/>
          </a:xfrm>
          <a:prstGeom prst="rect">
            <a:avLst/>
          </a:prstGeom>
          <a:noFill/>
          <a:ln w="9525">
            <a:noFill/>
            <a:miter lim="800000"/>
            <a:headEnd/>
            <a:tailEnd/>
          </a:ln>
        </p:spPr>
      </p:pic>
      <p:sp>
        <p:nvSpPr>
          <p:cNvPr id="9" name="TextBox 7"/>
          <p:cNvSpPr txBox="1">
            <a:spLocks noChangeArrowheads="1"/>
          </p:cNvSpPr>
          <p:nvPr/>
        </p:nvSpPr>
        <p:spPr bwMode="auto">
          <a:xfrm>
            <a:off x="966041" y="4835284"/>
            <a:ext cx="9326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15</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a:t>The Organization of the Standards</a:t>
            </a:r>
            <a:endParaRPr dirty="0"/>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31</a:t>
            </a:fld>
            <a:endParaRPr lang="en-US" dirty="0"/>
          </a:p>
        </p:txBody>
      </p:sp>
      <p:pic>
        <p:nvPicPr>
          <p:cNvPr id="8" name="Picture 7"/>
          <p:cNvPicPr/>
          <p:nvPr/>
        </p:nvPicPr>
        <p:blipFill>
          <a:blip r:embed="rId3" cstate="print"/>
          <a:srcRect l="41414" t="44798" r="25962" b="39231"/>
          <a:stretch>
            <a:fillRect/>
          </a:stretch>
        </p:blipFill>
        <p:spPr bwMode="auto">
          <a:xfrm>
            <a:off x="457200" y="1676400"/>
            <a:ext cx="8686800" cy="3429000"/>
          </a:xfrm>
          <a:prstGeom prst="rect">
            <a:avLst/>
          </a:prstGeom>
          <a:noFill/>
          <a:ln w="9525">
            <a:noFill/>
            <a:miter lim="800000"/>
            <a:headEnd/>
            <a:tailEnd/>
          </a:ln>
        </p:spPr>
      </p:pic>
      <p:pic>
        <p:nvPicPr>
          <p:cNvPr id="9" name="Picture 8"/>
          <p:cNvPicPr/>
          <p:nvPr/>
        </p:nvPicPr>
        <p:blipFill>
          <a:blip r:embed="rId3" cstate="print"/>
          <a:srcRect l="68028" t="41249" r="27393" b="54492"/>
          <a:stretch>
            <a:fillRect/>
          </a:stretch>
        </p:blipFill>
        <p:spPr bwMode="auto">
          <a:xfrm>
            <a:off x="6858000" y="914400"/>
            <a:ext cx="1219200" cy="9144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a:t>Domain Distribution</a:t>
            </a:r>
            <a:endParaRPr dirty="0"/>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32</a:t>
            </a:fld>
            <a:endParaRPr lang="en-US" dirty="0"/>
          </a:p>
        </p:txBody>
      </p:sp>
      <p:pic>
        <p:nvPicPr>
          <p:cNvPr id="69634" name="Picture 2" descr="http://www.definingthecore.com/training/Intro_of_CCSS_for_%20Mathematics/graphics/progression.png"/>
          <p:cNvPicPr>
            <a:picLocks noChangeAspect="1" noChangeArrowheads="1"/>
          </p:cNvPicPr>
          <p:nvPr/>
        </p:nvPicPr>
        <p:blipFill>
          <a:blip r:embed="rId3" cstate="print"/>
          <a:srcRect/>
          <a:stretch>
            <a:fillRect/>
          </a:stretch>
        </p:blipFill>
        <p:spPr bwMode="auto">
          <a:xfrm>
            <a:off x="228600" y="1524000"/>
            <a:ext cx="8705850" cy="4009517"/>
          </a:xfrm>
          <a:prstGeom prst="rect">
            <a:avLst/>
          </a:prstGeom>
          <a:noFill/>
        </p:spPr>
      </p:pic>
      <p:sp>
        <p:nvSpPr>
          <p:cNvPr id="5" name="TextBox 4"/>
          <p:cNvSpPr txBox="1"/>
          <p:nvPr/>
        </p:nvSpPr>
        <p:spPr>
          <a:xfrm>
            <a:off x="4854633" y="5638800"/>
            <a:ext cx="4060767" cy="338554"/>
          </a:xfrm>
          <a:prstGeom prst="rect">
            <a:avLst/>
          </a:prstGeom>
          <a:noFill/>
        </p:spPr>
        <p:txBody>
          <a:bodyPr wrap="square" rtlCol="0">
            <a:spAutoFit/>
          </a:bodyPr>
          <a:lstStyle/>
          <a:p>
            <a:r>
              <a:rPr lang="en-US" sz="1600" dirty="0" smtClean="0"/>
              <a:t>Source: http://www.definingthecore.com</a:t>
            </a:r>
            <a:endParaRPr lang="en-US" sz="1600"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p:cNvPicPr>
            <a:picLocks noGrp="1" noChangeAspect="1" noChangeArrowheads="1"/>
          </p:cNvPicPr>
          <p:nvPr>
            <p:ph idx="1"/>
          </p:nvPr>
        </p:nvPicPr>
        <p:blipFill>
          <a:blip r:embed="rId3" cstate="print"/>
          <a:srcRect l="6256" t="13399" r="18840" b="16521"/>
          <a:stretch>
            <a:fillRect/>
          </a:stretch>
        </p:blipFill>
        <p:spPr bwMode="auto">
          <a:xfrm>
            <a:off x="544896" y="959227"/>
            <a:ext cx="7671128" cy="4485681"/>
          </a:xfrm>
          <a:prstGeom prst="rect">
            <a:avLst/>
          </a:prstGeom>
          <a:noFill/>
          <a:ln w="9525">
            <a:solidFill>
              <a:schemeClr val="tx1"/>
            </a:solidFill>
            <a:miter lim="800000"/>
            <a:headEnd/>
            <a:tailEnd/>
          </a:ln>
        </p:spPr>
      </p:pic>
      <p:sp>
        <p:nvSpPr>
          <p:cNvPr id="3" name="Title 2"/>
          <p:cNvSpPr>
            <a:spLocks noGrp="1"/>
          </p:cNvSpPr>
          <p:nvPr>
            <p:ph type="title"/>
          </p:nvPr>
        </p:nvSpPr>
        <p:spPr/>
        <p:txBody>
          <a:bodyPr/>
          <a:lstStyle/>
          <a:p>
            <a:r>
              <a:rPr lang="en-US" dirty="0"/>
              <a:t>Domain Progression</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33</a:t>
            </a:fld>
            <a:endParaRPr lang="en-US" dirty="0"/>
          </a:p>
        </p:txBody>
      </p:sp>
      <p:sp>
        <p:nvSpPr>
          <p:cNvPr id="6" name="TextBox 5">
            <a:hlinkClick r:id="rId4"/>
          </p:cNvPr>
          <p:cNvSpPr txBox="1"/>
          <p:nvPr/>
        </p:nvSpPr>
        <p:spPr>
          <a:xfrm>
            <a:off x="381000" y="5516624"/>
            <a:ext cx="8382000" cy="369332"/>
          </a:xfrm>
          <a:prstGeom prst="rect">
            <a:avLst/>
          </a:prstGeom>
          <a:noFill/>
        </p:spPr>
        <p:txBody>
          <a:bodyPr wrap="square" rtlCol="0">
            <a:spAutoFit/>
          </a:bodyPr>
          <a:lstStyle/>
          <a:p>
            <a:r>
              <a:rPr lang="en-US" dirty="0"/>
              <a:t>For </a:t>
            </a:r>
            <a:r>
              <a:rPr lang="en-US" dirty="0" smtClean="0"/>
              <a:t>more Information</a:t>
            </a:r>
            <a:r>
              <a:rPr lang="en-US" dirty="0"/>
              <a:t>: </a:t>
            </a:r>
            <a:r>
              <a:rPr lang="en-US" dirty="0">
                <a:solidFill>
                  <a:srgbClr val="0000FF"/>
                </a:solidFill>
              </a:rPr>
              <a:t>http://commoncoretools.me/category/progressions/</a:t>
            </a:r>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4136517"/>
          </a:xfrm>
        </p:spPr>
        <p:txBody>
          <a:bodyPr/>
          <a:lstStyle/>
          <a:p>
            <a:pPr algn="ctr">
              <a:buNone/>
            </a:pPr>
            <a:r>
              <a:rPr lang="en-US" b="1" dirty="0" smtClean="0">
                <a:solidFill>
                  <a:srgbClr val="FF0000"/>
                </a:solidFill>
                <a:latin typeface="+mj-lt"/>
              </a:rPr>
              <a:t>Number and Operations in Base Ten</a:t>
            </a:r>
          </a:p>
          <a:p>
            <a:pPr algn="ctr">
              <a:buNone/>
            </a:pPr>
            <a:endParaRPr lang="en-US" sz="1600" b="1" dirty="0" smtClean="0">
              <a:solidFill>
                <a:schemeClr val="accent5">
                  <a:lumMod val="75000"/>
                </a:schemeClr>
              </a:solidFill>
              <a:latin typeface="+mj-lt"/>
            </a:endParaRPr>
          </a:p>
          <a:p>
            <a:pPr algn="ctr">
              <a:buNone/>
            </a:pPr>
            <a:r>
              <a:rPr lang="en-US" b="1" dirty="0" smtClean="0">
                <a:solidFill>
                  <a:srgbClr val="32C658"/>
                </a:solidFill>
                <a:latin typeface="+mj-lt"/>
              </a:rPr>
              <a:t>Number and Operations in Fractions</a:t>
            </a:r>
          </a:p>
          <a:p>
            <a:pPr algn="ctr">
              <a:buNone/>
            </a:pPr>
            <a:endParaRPr lang="en-US" sz="1600" b="1" dirty="0" smtClean="0">
              <a:solidFill>
                <a:schemeClr val="accent5">
                  <a:lumMod val="75000"/>
                </a:schemeClr>
              </a:solidFill>
              <a:latin typeface="+mj-lt"/>
            </a:endParaRPr>
          </a:p>
          <a:p>
            <a:pPr algn="ctr">
              <a:buNone/>
            </a:pPr>
            <a:r>
              <a:rPr lang="en-US" b="1" dirty="0" smtClean="0">
                <a:solidFill>
                  <a:schemeClr val="accent3">
                    <a:lumMod val="75000"/>
                  </a:schemeClr>
                </a:solidFill>
                <a:latin typeface="+mj-lt"/>
              </a:rPr>
              <a:t>Counting and Cardinality &amp; Operations and Algebraic Thinking</a:t>
            </a:r>
          </a:p>
          <a:p>
            <a:pPr algn="ctr">
              <a:buNone/>
            </a:pPr>
            <a:endParaRPr lang="en-US" sz="1600" b="1" dirty="0" smtClean="0">
              <a:solidFill>
                <a:schemeClr val="accent3">
                  <a:lumMod val="75000"/>
                </a:schemeClr>
              </a:solidFill>
              <a:latin typeface="+mj-lt"/>
            </a:endParaRPr>
          </a:p>
          <a:p>
            <a:pPr algn="ctr">
              <a:buNone/>
            </a:pPr>
            <a:r>
              <a:rPr lang="en-US" b="1" dirty="0" smtClean="0">
                <a:solidFill>
                  <a:srgbClr val="DF8045"/>
                </a:solidFill>
                <a:latin typeface="+mj-lt"/>
              </a:rPr>
              <a:t>Measurement and Data</a:t>
            </a:r>
          </a:p>
          <a:p>
            <a:pPr algn="ctr">
              <a:buNone/>
            </a:pPr>
            <a:endParaRPr lang="en-US" sz="1600" b="1" dirty="0" smtClean="0">
              <a:solidFill>
                <a:schemeClr val="accent4">
                  <a:lumMod val="75000"/>
                </a:schemeClr>
              </a:solidFill>
              <a:latin typeface="+mj-lt"/>
            </a:endParaRPr>
          </a:p>
          <a:p>
            <a:pPr algn="ctr">
              <a:buNone/>
            </a:pPr>
            <a:r>
              <a:rPr lang="en-US" b="1" dirty="0" smtClean="0">
                <a:solidFill>
                  <a:srgbClr val="7030A0"/>
                </a:solidFill>
                <a:latin typeface="+mj-lt"/>
              </a:rPr>
              <a:t>Geometry</a:t>
            </a:r>
            <a:endParaRPr lang="en-US" b="1" dirty="0">
              <a:solidFill>
                <a:srgbClr val="7030A0"/>
              </a:solidFill>
              <a:latin typeface="+mj-lt"/>
            </a:endParaRPr>
          </a:p>
        </p:txBody>
      </p:sp>
      <p:sp>
        <p:nvSpPr>
          <p:cNvPr id="3" name="Title 2"/>
          <p:cNvSpPr>
            <a:spLocks noGrp="1"/>
          </p:cNvSpPr>
          <p:nvPr>
            <p:ph type="title"/>
          </p:nvPr>
        </p:nvSpPr>
        <p:spPr/>
        <p:txBody>
          <a:bodyPr/>
          <a:lstStyle/>
          <a:p>
            <a:r>
              <a:rPr lang="en-US" dirty="0"/>
              <a:t>Exploring the Content Standards</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34</a:t>
            </a:fld>
            <a:endParaRPr lang="en-US" dirty="0"/>
          </a:p>
        </p:txBody>
      </p:sp>
      <p:sp>
        <p:nvSpPr>
          <p:cNvPr id="5" name="Footer Placeholder 4"/>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Exploring the Content Standards </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35</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3313034866"/>
              </p:ext>
            </p:extLst>
          </p:nvPr>
        </p:nvGraphicFramePr>
        <p:xfrm>
          <a:off x="533400" y="1371600"/>
          <a:ext cx="8001000" cy="2895600"/>
        </p:xfrm>
        <a:graphic>
          <a:graphicData uri="http://schemas.openxmlformats.org/drawingml/2006/table">
            <a:tbl>
              <a:tblPr firstRow="1" bandRow="1">
                <a:tableStyleId>{5C22544A-7EE6-4342-B048-85BDC9FD1C3A}</a:tableStyleId>
              </a:tblPr>
              <a:tblGrid>
                <a:gridCol w="8001000"/>
              </a:tblGrid>
              <a:tr h="609600">
                <a:tc>
                  <a:txBody>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Part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r>
              <a:tr h="1797756">
                <a:tc>
                  <a:txBody>
                    <a:bodyPr/>
                    <a:lstStyle/>
                    <a:p>
                      <a:pPr>
                        <a:buNone/>
                      </a:pPr>
                      <a:r>
                        <a:rPr lang="en-US" sz="2400" b="1" kern="1200" dirty="0" smtClean="0">
                          <a:solidFill>
                            <a:schemeClr val="bg1"/>
                          </a:solidFill>
                          <a:latin typeface="+mn-lt"/>
                          <a:ea typeface="+mn-ea"/>
                          <a:cs typeface="+mn-cs"/>
                        </a:rPr>
                        <a:t>Examine your assigned domain and determine which standards focus on:</a:t>
                      </a:r>
                    </a:p>
                    <a:p>
                      <a:pPr lvl="1">
                        <a:buFont typeface="Arial" pitchFamily="34" charset="0"/>
                        <a:buChar char="•"/>
                      </a:pPr>
                      <a:r>
                        <a:rPr lang="en-US" sz="2400" b="1" kern="1200" dirty="0" smtClean="0">
                          <a:solidFill>
                            <a:schemeClr val="bg1"/>
                          </a:solidFill>
                          <a:latin typeface="+mn-lt"/>
                          <a:ea typeface="+mn-ea"/>
                          <a:cs typeface="+mn-cs"/>
                        </a:rPr>
                        <a:t> Conceptual Understanding (CU)</a:t>
                      </a:r>
                    </a:p>
                    <a:p>
                      <a:pPr lvl="1">
                        <a:buFont typeface="Arial" pitchFamily="34" charset="0"/>
                        <a:buChar char="•"/>
                      </a:pPr>
                      <a:r>
                        <a:rPr lang="en-US" sz="2400" b="1" kern="1200" dirty="0" smtClean="0">
                          <a:solidFill>
                            <a:schemeClr val="bg1"/>
                          </a:solidFill>
                          <a:latin typeface="+mn-lt"/>
                          <a:ea typeface="+mn-ea"/>
                          <a:cs typeface="+mn-cs"/>
                        </a:rPr>
                        <a:t> Procedural Skill and Fluency (PSF)</a:t>
                      </a:r>
                    </a:p>
                    <a:p>
                      <a:pPr lvl="1">
                        <a:buFont typeface="Arial" pitchFamily="34" charset="0"/>
                        <a:buChar char="•"/>
                      </a:pPr>
                      <a:r>
                        <a:rPr lang="en-US" sz="2400" b="1" kern="1200" dirty="0" smtClean="0">
                          <a:solidFill>
                            <a:schemeClr val="bg1"/>
                          </a:solidFill>
                          <a:latin typeface="+mn-lt"/>
                          <a:ea typeface="+mn-ea"/>
                          <a:cs typeface="+mn-cs"/>
                        </a:rPr>
                        <a:t> Application (A)</a:t>
                      </a:r>
                    </a:p>
                    <a:p>
                      <a:endParaRPr lang="en-US"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r>
            </a:tbl>
          </a:graphicData>
        </a:graphic>
      </p:graphicFrame>
      <p:grpSp>
        <p:nvGrpSpPr>
          <p:cNvPr id="2" name="Group 8"/>
          <p:cNvGrpSpPr/>
          <p:nvPr/>
        </p:nvGrpSpPr>
        <p:grpSpPr>
          <a:xfrm>
            <a:off x="4114800" y="3657600"/>
            <a:ext cx="4552237" cy="2228850"/>
            <a:chOff x="4114800" y="4114800"/>
            <a:chExt cx="4552237" cy="2228850"/>
          </a:xfrm>
        </p:grpSpPr>
        <p:sp>
          <p:nvSpPr>
            <p:cNvPr id="2052" name="Text Box 4"/>
            <p:cNvSpPr txBox="1">
              <a:spLocks noChangeArrowheads="1"/>
            </p:cNvSpPr>
            <p:nvPr/>
          </p:nvSpPr>
          <p:spPr bwMode="auto">
            <a:xfrm rot="588012">
              <a:off x="6742987" y="4219067"/>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2.NBT.1</a:t>
              </a: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Understand that three digits of a three-digit number represent amounts of hundreds, tens, and ones; e.g. 706 equals 7 hundreds, 0 tens, and 6 ones.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rot="21090352">
              <a:off x="4114800" y="42672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K.NBT.1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Compose and decompose numbers from 11to19 into ten ones and some further ones e.g. by using objects, drawings, and record each composition or decomposition by a drawing or equation.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5562600" y="41148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smtClean="0">
                  <a:latin typeface="Calibri" pitchFamily="34" charset="0"/>
                  <a:cs typeface="Arial" pitchFamily="34" charset="0"/>
                </a:rPr>
                <a:t>4</a:t>
              </a:r>
              <a:r>
                <a:rPr kumimoji="0" lang="en-US" sz="1200" b="1" i="0" u="none" strike="noStrike" cap="none" normalizeH="0" baseline="0" dirty="0" smtClean="0">
                  <a:ln>
                    <a:noFill/>
                  </a:ln>
                  <a:solidFill>
                    <a:schemeClr val="tx1"/>
                  </a:solidFill>
                  <a:effectLst/>
                  <a:latin typeface="Calibri" pitchFamily="34" charset="0"/>
                  <a:cs typeface="Arial" pitchFamily="34" charset="0"/>
                </a:rPr>
                <a:t>.NBT.4</a:t>
              </a: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Fluently add and subtract multi-digit whole numbers to any place.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1" name="Picture 6" descr="participant guide call out.png"/>
          <p:cNvPicPr preferRelativeResize="0">
            <a:picLocks noChangeArrowheads="1"/>
          </p:cNvPicPr>
          <p:nvPr/>
        </p:nvPicPr>
        <p:blipFill>
          <a:blip r:embed="rId3" cstate="print"/>
          <a:srcRect/>
          <a:stretch>
            <a:fillRect/>
          </a:stretch>
        </p:blipFill>
        <p:spPr bwMode="auto">
          <a:xfrm>
            <a:off x="6248400" y="4876800"/>
            <a:ext cx="932688" cy="1014984"/>
          </a:xfrm>
          <a:prstGeom prst="rect">
            <a:avLst/>
          </a:prstGeom>
          <a:noFill/>
          <a:ln w="9525">
            <a:noFill/>
            <a:miter lim="800000"/>
            <a:headEnd/>
            <a:tailEnd/>
          </a:ln>
        </p:spPr>
      </p:pic>
      <p:sp>
        <p:nvSpPr>
          <p:cNvPr id="15" name="TextBox 7"/>
          <p:cNvSpPr txBox="1">
            <a:spLocks noChangeArrowheads="1"/>
          </p:cNvSpPr>
          <p:nvPr/>
        </p:nvSpPr>
        <p:spPr bwMode="auto">
          <a:xfrm>
            <a:off x="6187440" y="4907280"/>
            <a:ext cx="990600" cy="369332"/>
          </a:xfrm>
          <a:prstGeom prst="rect">
            <a:avLst/>
          </a:prstGeom>
          <a:noFill/>
          <a:ln w="9525">
            <a:noFill/>
            <a:miter lim="800000"/>
            <a:headEnd/>
            <a:tailEnd/>
          </a:ln>
        </p:spPr>
        <p:txBody>
          <a:bodyPr wrap="square">
            <a:spAutoFit/>
          </a:bodyPr>
          <a:lstStyle/>
          <a:p>
            <a:pPr algn="ctr"/>
            <a:r>
              <a:rPr lang="en-US" dirty="0" smtClean="0"/>
              <a:t>Page 15</a:t>
            </a:r>
            <a:endParaRPr lang="en-US" dirty="0"/>
          </a:p>
        </p:txBody>
      </p:sp>
      <p:sp>
        <p:nvSpPr>
          <p:cNvPr id="5" name="Footer Placeholder 4"/>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Exploring the Content Standards </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36</a:t>
            </a:fld>
            <a:endParaRPr lang="en-US" dirty="0"/>
          </a:p>
        </p:txBody>
      </p:sp>
      <p:graphicFrame>
        <p:nvGraphicFramePr>
          <p:cNvPr id="14" name="Table 13"/>
          <p:cNvGraphicFramePr>
            <a:graphicFrameLocks noGrp="1"/>
          </p:cNvGraphicFramePr>
          <p:nvPr/>
        </p:nvGraphicFramePr>
        <p:xfrm>
          <a:off x="533400" y="1371600"/>
          <a:ext cx="8001000" cy="2529840"/>
        </p:xfrm>
        <a:graphic>
          <a:graphicData uri="http://schemas.openxmlformats.org/drawingml/2006/table">
            <a:tbl>
              <a:tblPr firstRow="1" bandRow="1">
                <a:tableStyleId>{5C22544A-7EE6-4342-B048-85BDC9FD1C3A}</a:tableStyleId>
              </a:tblPr>
              <a:tblGrid>
                <a:gridCol w="8001000"/>
              </a:tblGrid>
              <a:tr h="609600">
                <a:tc>
                  <a:txBody>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Part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r>
              <a:tr h="1797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mn-lt"/>
                          <a:ea typeface="+mn-ea"/>
                          <a:cs typeface="+mn-cs"/>
                        </a:rPr>
                        <a:t>Examine your assigned domain across the K-5 grade band and record five general observations about the progression and two observations about the relationship between the Content and Practice Standards. </a:t>
                      </a:r>
                      <a:endParaRPr lang="en-US" sz="2400" baseline="0" dirty="0" smtClean="0">
                        <a:solidFill>
                          <a:schemeClr val="bg1"/>
                        </a:solidFill>
                      </a:endParaRPr>
                    </a:p>
                    <a:p>
                      <a:endParaRPr lang="en-US" sz="24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r>
            </a:tbl>
          </a:graphicData>
        </a:graphic>
      </p:graphicFrame>
      <p:grpSp>
        <p:nvGrpSpPr>
          <p:cNvPr id="2" name="Group 5"/>
          <p:cNvGrpSpPr/>
          <p:nvPr/>
        </p:nvGrpSpPr>
        <p:grpSpPr>
          <a:xfrm>
            <a:off x="4038600" y="3505200"/>
            <a:ext cx="4552237" cy="2228850"/>
            <a:chOff x="4114800" y="4114800"/>
            <a:chExt cx="4552237" cy="2228850"/>
          </a:xfrm>
        </p:grpSpPr>
        <p:sp>
          <p:nvSpPr>
            <p:cNvPr id="7" name="Text Box 4"/>
            <p:cNvSpPr txBox="1">
              <a:spLocks noChangeArrowheads="1"/>
            </p:cNvSpPr>
            <p:nvPr/>
          </p:nvSpPr>
          <p:spPr bwMode="auto">
            <a:xfrm rot="588012">
              <a:off x="6742987" y="4219067"/>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2.NBT.1</a:t>
              </a: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Understand that three digits of a three-digit number represent amounts of hundreds, tens, and ones; e.g. 706 equals 7 hundreds, 0 tens, and 6 ones.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2"/>
            <p:cNvSpPr txBox="1">
              <a:spLocks noChangeArrowheads="1"/>
            </p:cNvSpPr>
            <p:nvPr/>
          </p:nvSpPr>
          <p:spPr bwMode="auto">
            <a:xfrm rot="21090352">
              <a:off x="4114800" y="42672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K.NBT.1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Compose and decompose numbers from 11to19 into ten ones and some further ones e.g. by using objects, drawings, and record each composition or decomposition by a drawing or equation.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3"/>
            <p:cNvSpPr txBox="1">
              <a:spLocks noChangeArrowheads="1"/>
            </p:cNvSpPr>
            <p:nvPr/>
          </p:nvSpPr>
          <p:spPr bwMode="auto">
            <a:xfrm>
              <a:off x="5562600" y="41148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1.NBT.2a</a:t>
              </a: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Understand that numbers from 11 to 19 are composed of a ten and one, two, three, four, five, six, seven, eight, or nine ones.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 name="Group 5"/>
          <p:cNvGrpSpPr>
            <a:grpSpLocks/>
          </p:cNvGrpSpPr>
          <p:nvPr/>
        </p:nvGrpSpPr>
        <p:grpSpPr bwMode="auto">
          <a:xfrm>
            <a:off x="5933440" y="5003799"/>
            <a:ext cx="1219200" cy="1065382"/>
            <a:chOff x="7543800" y="4952999"/>
            <a:chExt cx="1066800" cy="923331"/>
          </a:xfrm>
        </p:grpSpPr>
        <p:sp>
          <p:nvSpPr>
            <p:cNvPr id="12" name="TextBox 7"/>
            <p:cNvSpPr txBox="1">
              <a:spLocks noChangeArrowheads="1"/>
            </p:cNvSpPr>
            <p:nvPr/>
          </p:nvSpPr>
          <p:spPr bwMode="auto">
            <a:xfrm>
              <a:off x="7543800" y="4953000"/>
              <a:ext cx="1066800" cy="923330"/>
            </a:xfrm>
            <a:prstGeom prst="rect">
              <a:avLst/>
            </a:prstGeom>
            <a:noFill/>
            <a:ln w="9525">
              <a:noFill/>
              <a:miter lim="800000"/>
              <a:headEnd/>
              <a:tailEnd/>
            </a:ln>
          </p:spPr>
          <p:txBody>
            <a:bodyPr wrap="square">
              <a:spAutoFit/>
            </a:bodyPr>
            <a:lstStyle/>
            <a:p>
              <a:pPr algn="ctr"/>
              <a:r>
                <a:rPr lang="en-US" dirty="0" smtClean="0"/>
                <a:t>Guide Pages</a:t>
              </a:r>
              <a:endParaRPr lang="en-US" dirty="0"/>
            </a:p>
            <a:p>
              <a:pPr algn="ctr"/>
              <a:r>
                <a:rPr lang="en-US" dirty="0" smtClean="0"/>
                <a:t>14-15</a:t>
              </a:r>
              <a:endParaRPr lang="en-US" dirty="0"/>
            </a:p>
          </p:txBody>
        </p:sp>
        <p:pic>
          <p:nvPicPr>
            <p:cNvPr id="11" name="Picture 6" descr="participant guide call out.png"/>
            <p:cNvPicPr preferRelativeResize="0">
              <a:picLocks noChangeArrowheads="1"/>
            </p:cNvPicPr>
            <p:nvPr/>
          </p:nvPicPr>
          <p:blipFill>
            <a:blip r:embed="rId3" cstate="print"/>
            <a:srcRect/>
            <a:stretch>
              <a:fillRect/>
            </a:stretch>
          </p:blipFill>
          <p:spPr bwMode="auto">
            <a:xfrm>
              <a:off x="7620000" y="4952999"/>
              <a:ext cx="816102" cy="879653"/>
            </a:xfrm>
            <a:prstGeom prst="rect">
              <a:avLst/>
            </a:prstGeom>
            <a:noFill/>
            <a:ln w="9525">
              <a:noFill/>
              <a:miter lim="800000"/>
              <a:headEnd/>
              <a:tailEnd/>
            </a:ln>
          </p:spPr>
        </p:pic>
      </p:grpSp>
      <p:sp>
        <p:nvSpPr>
          <p:cNvPr id="15" name="TextBox 14"/>
          <p:cNvSpPr txBox="1"/>
          <p:nvPr/>
        </p:nvSpPr>
        <p:spPr>
          <a:xfrm>
            <a:off x="5807364" y="5080000"/>
            <a:ext cx="1345275" cy="369332"/>
          </a:xfrm>
          <a:prstGeom prst="rect">
            <a:avLst/>
          </a:prstGeom>
          <a:noFill/>
        </p:spPr>
        <p:txBody>
          <a:bodyPr wrap="square" rtlCol="0">
            <a:spAutoFit/>
          </a:bodyPr>
          <a:lstStyle/>
          <a:p>
            <a:pPr algn="ctr"/>
            <a:r>
              <a:rPr lang="en-US" dirty="0" smtClean="0"/>
              <a:t>Page 16</a:t>
            </a:r>
            <a:endParaRPr lang="en-US" dirty="0"/>
          </a:p>
        </p:txBody>
      </p:sp>
      <p:sp>
        <p:nvSpPr>
          <p:cNvPr id="6" name="Footer Placeholder 5"/>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Exploring the Content Standards</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37</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276707429"/>
              </p:ext>
            </p:extLst>
          </p:nvPr>
        </p:nvGraphicFramePr>
        <p:xfrm>
          <a:off x="533400" y="1371600"/>
          <a:ext cx="8001000" cy="2407356"/>
        </p:xfrm>
        <a:graphic>
          <a:graphicData uri="http://schemas.openxmlformats.org/drawingml/2006/table">
            <a:tbl>
              <a:tblPr firstRow="1" bandRow="1">
                <a:tableStyleId>{5C22544A-7EE6-4342-B048-85BDC9FD1C3A}</a:tableStyleId>
              </a:tblPr>
              <a:tblGrid>
                <a:gridCol w="8001000"/>
              </a:tblGrid>
              <a:tr h="609600">
                <a:tc>
                  <a:txBody>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Part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r>
              <a:tr h="1797756">
                <a:tc>
                  <a:txBody>
                    <a:bodyPr/>
                    <a:lstStyle/>
                    <a:p>
                      <a:r>
                        <a:rPr lang="en-US" sz="2400" b="1" kern="1200" dirty="0" smtClean="0">
                          <a:solidFill>
                            <a:schemeClr val="bg1"/>
                          </a:solidFill>
                          <a:latin typeface="+mn-lt"/>
                          <a:ea typeface="+mn-ea"/>
                          <a:cs typeface="+mn-cs"/>
                        </a:rPr>
                        <a:t>Examine all of the Content Standards for your assigned grade level. Make connections across domains and create clusters that can be taught as part of a lesson or unit. </a:t>
                      </a:r>
                      <a:endParaRPr lang="en-US" sz="24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r>
            </a:tbl>
          </a:graphicData>
        </a:graphic>
      </p:graphicFrame>
      <p:grpSp>
        <p:nvGrpSpPr>
          <p:cNvPr id="2" name="Group 4"/>
          <p:cNvGrpSpPr/>
          <p:nvPr/>
        </p:nvGrpSpPr>
        <p:grpSpPr>
          <a:xfrm>
            <a:off x="4191000" y="3276600"/>
            <a:ext cx="4552237" cy="2228850"/>
            <a:chOff x="4114800" y="4114800"/>
            <a:chExt cx="4552237" cy="2228850"/>
          </a:xfrm>
        </p:grpSpPr>
        <p:sp>
          <p:nvSpPr>
            <p:cNvPr id="6" name="Text Box 4"/>
            <p:cNvSpPr txBox="1">
              <a:spLocks noChangeArrowheads="1"/>
            </p:cNvSpPr>
            <p:nvPr/>
          </p:nvSpPr>
          <p:spPr bwMode="auto">
            <a:xfrm rot="588012">
              <a:off x="6742987" y="4219067"/>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FF0000"/>
                  </a:solidFill>
                  <a:effectLst/>
                  <a:latin typeface="Calibri" pitchFamily="34" charset="0"/>
                  <a:cs typeface="Arial" pitchFamily="34" charset="0"/>
                </a:rPr>
                <a:t>3.NBT.2</a:t>
              </a:r>
              <a:endParaRPr kumimoji="0" lang="en-US" sz="1200" b="1" i="0" u="none" strike="noStrike" cap="none" normalizeH="0" baseline="0" dirty="0" smtClean="0">
                <a:ln>
                  <a:noFill/>
                </a:ln>
                <a:solidFill>
                  <a:srgbClr val="FF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rgbClr val="FF0000"/>
                  </a:solidFill>
                  <a:effectLst/>
                  <a:latin typeface="Calibri" pitchFamily="34" charset="0"/>
                  <a:cs typeface="Arial" pitchFamily="34" charset="0"/>
                </a:rPr>
                <a:t>Fluently add and</a:t>
              </a:r>
              <a:r>
                <a:rPr kumimoji="0" lang="en-US" sz="1100" b="0" i="0" u="none" strike="noStrike" cap="none" normalizeH="0" dirty="0" smtClean="0">
                  <a:ln>
                    <a:noFill/>
                  </a:ln>
                  <a:solidFill>
                    <a:srgbClr val="FF0000"/>
                  </a:solidFill>
                  <a:effectLst/>
                  <a:latin typeface="Calibri" pitchFamily="34" charset="0"/>
                  <a:cs typeface="Arial" pitchFamily="34" charset="0"/>
                </a:rPr>
                <a:t> subtract within 1000 using strategies and algorithms based on place value, properties of operations, and/or the relationship between addition and subtraction. </a:t>
              </a:r>
              <a:endParaRPr kumimoji="0" 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Text Box 2"/>
            <p:cNvSpPr txBox="1">
              <a:spLocks noChangeArrowheads="1"/>
            </p:cNvSpPr>
            <p:nvPr/>
          </p:nvSpPr>
          <p:spPr bwMode="auto">
            <a:xfrm rot="20850619">
              <a:off x="4114800" y="42672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accent3">
                      <a:lumMod val="75000"/>
                    </a:schemeClr>
                  </a:solidFill>
                  <a:effectLst/>
                  <a:latin typeface="Calibri" pitchFamily="34" charset="0"/>
                  <a:cs typeface="Arial" pitchFamily="34" charset="0"/>
                </a:rPr>
                <a:t>3.OA.8</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accent3">
                      <a:lumMod val="75000"/>
                    </a:schemeClr>
                  </a:solidFill>
                  <a:effectLst/>
                  <a:latin typeface="Calibri" pitchFamily="34" charset="0"/>
                  <a:cs typeface="Arial" pitchFamily="34" charset="0"/>
                </a:rPr>
                <a:t>Solve two-step</a:t>
              </a:r>
              <a:r>
                <a:rPr kumimoji="0" lang="en-US" sz="1100" b="0" i="0" u="none" strike="noStrike" cap="none" normalizeH="0" dirty="0" smtClean="0">
                  <a:ln>
                    <a:noFill/>
                  </a:ln>
                  <a:solidFill>
                    <a:schemeClr val="accent3">
                      <a:lumMod val="75000"/>
                    </a:schemeClr>
                  </a:solidFill>
                  <a:effectLst/>
                  <a:latin typeface="Calibri" pitchFamily="34" charset="0"/>
                  <a:cs typeface="Arial" pitchFamily="34" charset="0"/>
                </a:rPr>
                <a:t> word problems using the four operations. Represent these problems using equations with a letter standing for the unknown quantity. Assess the reasonableness of answers using mental computation and estimation strategies including rounding. 	</a:t>
              </a:r>
              <a:endParaRPr kumimoji="0" lang="en-US" sz="18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
          <p:nvSpPr>
            <p:cNvPr id="8" name="Text Box 3"/>
            <p:cNvSpPr txBox="1">
              <a:spLocks noChangeArrowheads="1"/>
            </p:cNvSpPr>
            <p:nvPr/>
          </p:nvSpPr>
          <p:spPr bwMode="auto">
            <a:xfrm>
              <a:off x="5410200" y="4114800"/>
              <a:ext cx="1924050" cy="220980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accent4">
                      <a:lumMod val="75000"/>
                    </a:schemeClr>
                  </a:solidFill>
                  <a:effectLst/>
                  <a:latin typeface="Calibri" pitchFamily="34" charset="0"/>
                  <a:cs typeface="Arial" pitchFamily="34" charset="0"/>
                </a:rPr>
                <a:t>3.MD.8</a:t>
              </a:r>
              <a:endParaRPr kumimoji="0" lang="en-US" sz="1200" b="1" i="0" u="none" strike="noStrike" cap="none" normalizeH="0" baseline="0" dirty="0" smtClean="0">
                <a:ln>
                  <a:noFill/>
                </a:ln>
                <a:solidFill>
                  <a:schemeClr val="accent4">
                    <a:lumMod val="75000"/>
                  </a:schemeClr>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accent4">
                      <a:lumMod val="75000"/>
                    </a:schemeClr>
                  </a:solidFill>
                  <a:effectLst/>
                  <a:latin typeface="Calibri" pitchFamily="34" charset="0"/>
                  <a:cs typeface="Arial" pitchFamily="34" charset="0"/>
                </a:rPr>
                <a:t>Solve real world and</a:t>
              </a:r>
              <a:r>
                <a:rPr kumimoji="0" lang="en-US" sz="1100" b="0" i="0" u="none" strike="noStrike" cap="none" normalizeH="0" dirty="0" smtClean="0">
                  <a:ln>
                    <a:noFill/>
                  </a:ln>
                  <a:solidFill>
                    <a:schemeClr val="accent4">
                      <a:lumMod val="75000"/>
                    </a:schemeClr>
                  </a:solidFill>
                  <a:effectLst/>
                  <a:latin typeface="Calibri" pitchFamily="34" charset="0"/>
                  <a:cs typeface="Arial" pitchFamily="34" charset="0"/>
                </a:rPr>
                <a:t> mathematical problems involving perimeters of polygons, including finding the perimeter given the side lengths, finding an unknown side length, and exhibiting rectangles with the same perimeter and different areas or with the same area and different perimeters. </a:t>
              </a:r>
              <a:endParaRPr kumimoji="0" lang="en-US"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pSp>
      <p:sp>
        <p:nvSpPr>
          <p:cNvPr id="5" name="Footer Placeholder 4"/>
          <p:cNvSpPr>
            <a:spLocks noGrp="1"/>
          </p:cNvSpPr>
          <p:nvPr>
            <p:ph type="ftr" sz="quarter" idx="10"/>
          </p:nvPr>
        </p:nvSpPr>
        <p:spPr/>
        <p:txBody>
          <a:bodyPr/>
          <a:lstStyle/>
          <a:p>
            <a:r>
              <a:rPr lang="en-US" dirty="0" smtClean="0"/>
              <a:t> </a:t>
            </a:r>
            <a:endParaRPr lang="en-US" dirty="0"/>
          </a:p>
        </p:txBody>
      </p:sp>
      <p:grpSp>
        <p:nvGrpSpPr>
          <p:cNvPr id="15" name="Group 5"/>
          <p:cNvGrpSpPr>
            <a:grpSpLocks/>
          </p:cNvGrpSpPr>
          <p:nvPr/>
        </p:nvGrpSpPr>
        <p:grpSpPr bwMode="auto">
          <a:xfrm>
            <a:off x="6400800" y="5105399"/>
            <a:ext cx="1219200" cy="1065382"/>
            <a:chOff x="7543800" y="4952999"/>
            <a:chExt cx="1066800" cy="923331"/>
          </a:xfrm>
        </p:grpSpPr>
        <p:sp>
          <p:nvSpPr>
            <p:cNvPr id="17" name="TextBox 7"/>
            <p:cNvSpPr txBox="1">
              <a:spLocks noChangeArrowheads="1"/>
            </p:cNvSpPr>
            <p:nvPr/>
          </p:nvSpPr>
          <p:spPr bwMode="auto">
            <a:xfrm>
              <a:off x="7543800" y="4953000"/>
              <a:ext cx="1066800" cy="923330"/>
            </a:xfrm>
            <a:prstGeom prst="rect">
              <a:avLst/>
            </a:prstGeom>
            <a:noFill/>
            <a:ln w="9525">
              <a:noFill/>
              <a:miter lim="800000"/>
              <a:headEnd/>
              <a:tailEnd/>
            </a:ln>
          </p:spPr>
          <p:txBody>
            <a:bodyPr wrap="square">
              <a:spAutoFit/>
            </a:bodyPr>
            <a:lstStyle/>
            <a:p>
              <a:pPr algn="ctr"/>
              <a:r>
                <a:rPr lang="en-US" dirty="0" smtClean="0"/>
                <a:t>Guide Pages</a:t>
              </a:r>
              <a:endParaRPr lang="en-US" dirty="0"/>
            </a:p>
            <a:p>
              <a:pPr algn="ctr"/>
              <a:r>
                <a:rPr lang="en-US" dirty="0" smtClean="0"/>
                <a:t>14-15</a:t>
              </a:r>
              <a:endParaRPr lang="en-US" dirty="0"/>
            </a:p>
          </p:txBody>
        </p:sp>
        <p:pic>
          <p:nvPicPr>
            <p:cNvPr id="18" name="Picture 6" descr="participant guide call out.png"/>
            <p:cNvPicPr preferRelativeResize="0">
              <a:picLocks noChangeArrowheads="1"/>
            </p:cNvPicPr>
            <p:nvPr/>
          </p:nvPicPr>
          <p:blipFill>
            <a:blip r:embed="rId3" cstate="print"/>
            <a:srcRect/>
            <a:stretch>
              <a:fillRect/>
            </a:stretch>
          </p:blipFill>
          <p:spPr bwMode="auto">
            <a:xfrm>
              <a:off x="7620000" y="4952999"/>
              <a:ext cx="816102" cy="879653"/>
            </a:xfrm>
            <a:prstGeom prst="rect">
              <a:avLst/>
            </a:prstGeom>
            <a:noFill/>
            <a:ln w="9525">
              <a:noFill/>
              <a:miter lim="800000"/>
              <a:headEnd/>
              <a:tailEnd/>
            </a:ln>
          </p:spPr>
        </p:pic>
      </p:grpSp>
      <p:sp>
        <p:nvSpPr>
          <p:cNvPr id="19" name="TextBox 18"/>
          <p:cNvSpPr txBox="1"/>
          <p:nvPr/>
        </p:nvSpPr>
        <p:spPr>
          <a:xfrm>
            <a:off x="6295044" y="5140960"/>
            <a:ext cx="1345275" cy="369332"/>
          </a:xfrm>
          <a:prstGeom prst="rect">
            <a:avLst/>
          </a:prstGeom>
          <a:noFill/>
        </p:spPr>
        <p:txBody>
          <a:bodyPr wrap="square" rtlCol="0">
            <a:spAutoFit/>
          </a:bodyPr>
          <a:lstStyle/>
          <a:p>
            <a:pPr algn="ctr"/>
            <a:r>
              <a:rPr lang="en-US" dirty="0" smtClean="0"/>
              <a:t>Page 17</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11954</TotalTime>
  <Words>2292</Words>
  <Application>Microsoft Office PowerPoint</Application>
  <PresentationFormat>On-screen Show (4:3)</PresentationFormat>
  <Paragraphs>176</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Times New Roman</vt:lpstr>
      <vt:lpstr>LtBkgBlueBorder</vt:lpstr>
      <vt:lpstr>LtBkgNoBorder</vt:lpstr>
      <vt:lpstr>Connecticut Core Standards  for Mathematics</vt:lpstr>
      <vt:lpstr>The Progression of the Content Standards</vt:lpstr>
      <vt:lpstr>The Organization of the Standards</vt:lpstr>
      <vt:lpstr>Domain Distribution</vt:lpstr>
      <vt:lpstr>Domain Progression</vt:lpstr>
      <vt:lpstr>Exploring the Content Standards</vt:lpstr>
      <vt:lpstr>Exploring the Content Standards </vt:lpstr>
      <vt:lpstr>Exploring the Content Standards </vt:lpstr>
      <vt:lpstr>Exploring the Content Standards</vt:lpstr>
      <vt:lpstr>From the Authors</vt:lpstr>
      <vt:lpstr>Reflect</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487</cp:revision>
  <dcterms:created xsi:type="dcterms:W3CDTF">2014-01-18T18:47:42Z</dcterms:created>
  <dcterms:modified xsi:type="dcterms:W3CDTF">2014-07-21T19:07:25Z</dcterms:modified>
</cp:coreProperties>
</file>