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9" showSpecialPlsOnTitleSld="0" saveSubsetFonts="1">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535" r:id="rId5"/>
    <p:sldId id="536" r:id="rId6"/>
    <p:sldId id="537" r:id="rId7"/>
    <p:sldId id="538"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9"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8045"/>
    <a:srgbClr val="FFC000"/>
    <a:srgbClr val="32C658"/>
    <a:srgbClr val="803E16"/>
    <a:srgbClr val="0000FF"/>
    <a:srgbClr val="FFFF85"/>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43" autoAdjust="0"/>
    <p:restoredTop sz="83861" autoAdjust="0"/>
  </p:normalViewPr>
  <p:slideViewPr>
    <p:cSldViewPr snapToGrid="0">
      <p:cViewPr varScale="1">
        <p:scale>
          <a:sx n="74" d="100"/>
          <a:sy n="74" d="100"/>
        </p:scale>
        <p:origin x="1428"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0" d="100"/>
        <a:sy n="6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7/29/2014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7/29/2014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pPr>
              <a:spcBef>
                <a:spcPct val="0"/>
              </a:spcBef>
            </a:pPr>
            <a:r>
              <a:rPr lang="en-US" b="1" dirty="0" smtClean="0"/>
              <a:t>Section</a:t>
            </a:r>
            <a:r>
              <a:rPr lang="en-US" b="1" baseline="0" dirty="0" smtClean="0"/>
              <a:t> 5: </a:t>
            </a:r>
            <a:r>
              <a:rPr lang="en-US" b="1" dirty="0" smtClean="0"/>
              <a:t>Supporting Change</a:t>
            </a:r>
          </a:p>
          <a:p>
            <a:pPr>
              <a:spcBef>
                <a:spcPct val="0"/>
              </a:spcBef>
            </a:pPr>
            <a:r>
              <a:rPr lang="en-US" b="0" dirty="0" smtClean="0"/>
              <a:t>Section 5</a:t>
            </a:r>
            <a:r>
              <a:rPr lang="en-US" b="0" baseline="0" dirty="0" smtClean="0"/>
              <a:t> Time: 85 minutes</a:t>
            </a:r>
            <a:endParaRPr lang="en-US" b="0" dirty="0" smtClean="0"/>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Section Training Objectives:</a:t>
            </a:r>
          </a:p>
          <a:p>
            <a:pPr>
              <a:buFont typeface="Arial" pitchFamily="34" charset="0"/>
              <a:buChar char="•"/>
            </a:pPr>
            <a:r>
              <a:rPr lang="en-US" sz="1200" kern="1200" dirty="0" smtClean="0">
                <a:solidFill>
                  <a:schemeClr val="tx1"/>
                </a:solidFill>
                <a:latin typeface="+mn-lt"/>
                <a:ea typeface="+mn-ea"/>
                <a:cs typeface="+mn-cs"/>
              </a:rPr>
              <a:t>To help participants identify elements of lessons that work to develop conceptual understanding, procedural skill and fluency, and application of mathematics. </a:t>
            </a:r>
          </a:p>
          <a:p>
            <a:pPr>
              <a:buFont typeface="Arial" pitchFamily="34" charset="0"/>
              <a:buChar char="•"/>
            </a:pPr>
            <a:r>
              <a:rPr lang="en-US" sz="1200" kern="1200" dirty="0" smtClean="0">
                <a:solidFill>
                  <a:schemeClr val="tx1"/>
                </a:solidFill>
                <a:latin typeface="+mn-lt"/>
                <a:ea typeface="+mn-ea"/>
                <a:cs typeface="+mn-cs"/>
              </a:rPr>
              <a:t>To provide participants with instructional strategies for teaching the content standards through problem solving,</a:t>
            </a:r>
            <a:r>
              <a:rPr lang="en-US" sz="1200" kern="1200" baseline="0" dirty="0" smtClean="0">
                <a:solidFill>
                  <a:schemeClr val="tx1"/>
                </a:solidFill>
                <a:latin typeface="+mn-lt"/>
                <a:ea typeface="+mn-ea"/>
                <a:cs typeface="+mn-cs"/>
              </a:rPr>
              <a:t> for helping students to develop procedural skill and fluency, and to provide students with opportunities to apply their mathematical understandings. </a:t>
            </a:r>
            <a:endParaRPr lang="en-US"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To have participants create a plan for disseminating big ideas from the session with teachers at their school</a:t>
            </a:r>
          </a:p>
          <a:p>
            <a:pPr>
              <a:buFont typeface="Arial" pitchFamily="34" charset="0"/>
              <a:buChar char="•"/>
            </a:pPr>
            <a:r>
              <a:rPr lang="en-US" sz="1200" kern="1200" dirty="0" smtClean="0">
                <a:solidFill>
                  <a:schemeClr val="tx1"/>
                </a:solidFill>
                <a:latin typeface="+mn-lt"/>
                <a:ea typeface="+mn-ea"/>
                <a:cs typeface="+mn-cs"/>
              </a:rPr>
              <a:t>To have participants anticipate specific teacher questions and challenges around implementing lessons that incorporate the Standards for Mathematical Content</a:t>
            </a:r>
          </a:p>
          <a:p>
            <a:pPr>
              <a:spcBef>
                <a:spcPct val="0"/>
              </a:spcBef>
            </a:pPr>
            <a:endParaRPr lang="en-US" sz="1200" kern="1200" baseline="0" dirty="0" smtClean="0">
              <a:solidFill>
                <a:schemeClr val="tx1"/>
              </a:solidFill>
              <a:latin typeface="+mn-lt"/>
              <a:ea typeface="+mn-ea"/>
              <a:cs typeface="+mn-cs"/>
            </a:endParaRPr>
          </a:p>
          <a:p>
            <a:pPr>
              <a:spcBef>
                <a:spcPct val="0"/>
              </a:spcBef>
            </a:pPr>
            <a:r>
              <a:rPr lang="en-US" b="1" baseline="0" dirty="0" smtClean="0"/>
              <a:t>Section 5 Outline: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latin typeface="+mn-lt"/>
                <a:ea typeface="+mn-ea"/>
                <a:cs typeface="+mn-cs"/>
              </a:rPr>
              <a:t>Participants will begin by watching the videos </a:t>
            </a:r>
            <a:r>
              <a:rPr lang="en-US" sz="1200" i="1" kern="1200" dirty="0" smtClean="0">
                <a:solidFill>
                  <a:schemeClr val="tx1"/>
                </a:solidFill>
                <a:latin typeface="+mn-lt"/>
                <a:ea typeface="+mn-ea"/>
                <a:cs typeface="+mn-cs"/>
              </a:rPr>
              <a:t>What’s Your</a:t>
            </a:r>
            <a:r>
              <a:rPr lang="en-US" sz="1200" i="1" kern="1200" baseline="0" dirty="0" smtClean="0">
                <a:solidFill>
                  <a:schemeClr val="tx1"/>
                </a:solidFill>
                <a:latin typeface="+mn-lt"/>
                <a:ea typeface="+mn-ea"/>
                <a:cs typeface="+mn-cs"/>
              </a:rPr>
              <a:t> Sign?</a:t>
            </a:r>
            <a:r>
              <a:rPr lang="en-US" sz="1200" kern="1200" dirty="0" smtClean="0">
                <a:solidFill>
                  <a:schemeClr val="tx1"/>
                </a:solidFill>
                <a:latin typeface="+mn-lt"/>
                <a:ea typeface="+mn-ea"/>
                <a:cs typeface="+mn-cs"/>
              </a:rPr>
              <a:t> and </a:t>
            </a:r>
            <a:r>
              <a:rPr lang="en-US" sz="1200" b="0" i="1" kern="1200" dirty="0" smtClean="0">
                <a:solidFill>
                  <a:schemeClr val="tx1"/>
                </a:solidFill>
                <a:latin typeface="+mn-lt"/>
                <a:ea typeface="+mn-ea"/>
                <a:cs typeface="+mn-cs"/>
              </a:rPr>
              <a:t>Zero Pairs, Manipulatives, and a Real-World Scenario. </a:t>
            </a:r>
            <a:r>
              <a:rPr lang="en-US" sz="1200" b="0" kern="1200" dirty="0" smtClean="0">
                <a:solidFill>
                  <a:schemeClr val="tx1"/>
                </a:solidFill>
                <a:latin typeface="+mn-lt"/>
                <a:ea typeface="+mn-ea"/>
                <a:cs typeface="+mn-cs"/>
              </a:rPr>
              <a:t>During each video, participants will take notes on the corresponding </a:t>
            </a:r>
            <a:r>
              <a:rPr lang="en-US" sz="1200" b="0" i="1" kern="1200" dirty="0" smtClean="0">
                <a:solidFill>
                  <a:schemeClr val="tx1"/>
                </a:solidFill>
                <a:latin typeface="+mn-lt"/>
                <a:ea typeface="+mn-ea"/>
                <a:cs typeface="+mn-cs"/>
              </a:rPr>
              <a:t>Video Observation </a:t>
            </a:r>
            <a:r>
              <a:rPr lang="en-US" sz="1200" b="0" kern="1200" dirty="0" smtClean="0">
                <a:solidFill>
                  <a:schemeClr val="tx1"/>
                </a:solidFill>
                <a:latin typeface="+mn-lt"/>
                <a:ea typeface="+mn-ea"/>
                <a:cs typeface="+mn-cs"/>
              </a:rPr>
              <a:t>worksheet. After watching both videos, they will discuss the strategies that were seen and the evidence provided as a large group and chart strategies to use as a master resource. </a:t>
            </a:r>
          </a:p>
          <a:p>
            <a:pPr marL="228600" lvl="0" indent="-228600">
              <a:buFont typeface="+mj-lt"/>
              <a:buAutoNum type="arabicPeriod"/>
            </a:pPr>
            <a:r>
              <a:rPr lang="en-US" sz="1200" b="0" kern="1200" dirty="0" smtClean="0">
                <a:solidFill>
                  <a:schemeClr val="tx1"/>
                </a:solidFill>
                <a:latin typeface="+mn-lt"/>
                <a:ea typeface="+mn-ea"/>
                <a:cs typeface="+mn-cs"/>
              </a:rPr>
              <a:t>Participants will then begin to think about areas of instructional practice that will need to be addressed with the teachers with whom they work. Participants will be asked to consider this through the lens of approaching teachers with the idea of rather than learning to teach in a completely new way, working towards enhancing the instructional strategies in place now so that they help students to meet the expectations of the CCS-Math. To experience this, participants will explore ways that current strategies, such as concept cards/maps, journals, group work, decision making and so forth, can be restructured to meet the new expectations. Participants will jigsaw each of the instructional strategy areas during which they will examine instructional strategies and/or examples, discuss how the examples can be implemented, and generate at least one new idea to share with others.  </a:t>
            </a:r>
          </a:p>
          <a:p>
            <a:pPr marL="228600" lvl="0" indent="-228600">
              <a:buFont typeface="+mj-lt"/>
              <a:buAutoNum type="arabicPeriod"/>
            </a:pPr>
            <a:r>
              <a:rPr lang="en-US" sz="1200" b="0" kern="1200" dirty="0" smtClean="0">
                <a:solidFill>
                  <a:schemeClr val="tx1"/>
                </a:solidFill>
                <a:latin typeface="+mn-lt"/>
                <a:ea typeface="+mn-ea"/>
                <a:cs typeface="+mn-cs"/>
              </a:rPr>
              <a:t>Participants will return to their ‘home’ group and discuss their strategy and new idea and as a group will wrap-up the activity by working together to make a plan for helping the teachers they work with understand and implement the key ideas and strategies presented in the module</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a:spcBef>
                <a:spcPct val="0"/>
              </a:spcBef>
            </a:pPr>
            <a:r>
              <a:rPr lang="en-US" b="1" baseline="0" dirty="0" smtClean="0"/>
              <a:t>Section 5 Supporting Documents</a:t>
            </a:r>
          </a:p>
          <a:p>
            <a:pPr indent="-228600">
              <a:buFont typeface="Arial" pitchFamily="34" charset="0"/>
              <a:buChar char="•"/>
            </a:pPr>
            <a:r>
              <a:rPr lang="en-US" sz="1200" kern="1200" dirty="0" smtClean="0">
                <a:solidFill>
                  <a:schemeClr val="tx1"/>
                </a:solidFill>
                <a:latin typeface="+mn-lt"/>
                <a:ea typeface="+mn-ea"/>
                <a:cs typeface="+mn-cs"/>
              </a:rPr>
              <a:t>Video Observation Sheets</a:t>
            </a:r>
          </a:p>
          <a:p>
            <a:pPr indent="-228600">
              <a:buFont typeface="Arial" pitchFamily="34" charset="0"/>
              <a:buChar char="•"/>
            </a:pPr>
            <a:r>
              <a:rPr lang="en-US" sz="1200" kern="1200" dirty="0" smtClean="0">
                <a:solidFill>
                  <a:schemeClr val="tx1"/>
                </a:solidFill>
                <a:latin typeface="+mn-lt"/>
                <a:ea typeface="+mn-ea"/>
                <a:cs typeface="+mn-cs"/>
              </a:rPr>
              <a:t>A New Spin on Old Strategies</a:t>
            </a:r>
          </a:p>
          <a:p>
            <a:pPr indent="-228600">
              <a:buFont typeface="Arial" pitchFamily="34" charset="0"/>
              <a:buChar char="•"/>
            </a:pPr>
            <a:r>
              <a:rPr lang="en-US" sz="1200" kern="1200" dirty="0" smtClean="0">
                <a:solidFill>
                  <a:schemeClr val="tx1"/>
                </a:solidFill>
                <a:latin typeface="+mn-lt"/>
                <a:ea typeface="+mn-ea"/>
                <a:cs typeface="+mn-cs"/>
              </a:rPr>
              <a:t>Group 1: Math Journals</a:t>
            </a:r>
          </a:p>
          <a:p>
            <a:pPr indent="-228600">
              <a:buFont typeface="Arial" pitchFamily="34" charset="0"/>
              <a:buChar char="•"/>
            </a:pPr>
            <a:r>
              <a:rPr lang="en-US" sz="1200" kern="1200" dirty="0" smtClean="0">
                <a:solidFill>
                  <a:schemeClr val="tx1"/>
                </a:solidFill>
                <a:latin typeface="+mn-lt"/>
                <a:ea typeface="+mn-ea"/>
                <a:cs typeface="+mn-cs"/>
              </a:rPr>
              <a:t>Group 2: Mathematical Language</a:t>
            </a:r>
          </a:p>
          <a:p>
            <a:pPr indent="-228600">
              <a:buFont typeface="Arial" pitchFamily="34" charset="0"/>
              <a:buChar char="•"/>
            </a:pPr>
            <a:r>
              <a:rPr lang="en-US" sz="1200" kern="1200" dirty="0" smtClean="0">
                <a:solidFill>
                  <a:schemeClr val="tx1"/>
                </a:solidFill>
                <a:latin typeface="+mn-lt"/>
                <a:ea typeface="+mn-ea"/>
                <a:cs typeface="+mn-cs"/>
              </a:rPr>
              <a:t>Group 3: </a:t>
            </a:r>
            <a:r>
              <a:rPr lang="en-US" sz="1200" i="1" kern="1200" dirty="0" smtClean="0">
                <a:solidFill>
                  <a:schemeClr val="tx1"/>
                </a:solidFill>
                <a:latin typeface="+mn-lt"/>
                <a:ea typeface="+mn-ea"/>
                <a:cs typeface="+mn-cs"/>
              </a:rPr>
              <a:t>Instructional Implementation Sequence:</a:t>
            </a:r>
            <a:r>
              <a:rPr lang="en-US" sz="1200" kern="1200" dirty="0" smtClean="0">
                <a:solidFill>
                  <a:schemeClr val="tx1"/>
                </a:solidFill>
                <a:latin typeface="+mn-lt"/>
                <a:ea typeface="+mn-ea"/>
                <a:cs typeface="+mn-cs"/>
              </a:rPr>
              <a:t> Attaining the CCSS Mathematical Practices Engagement Strategies (separate handout)</a:t>
            </a:r>
          </a:p>
          <a:p>
            <a:pPr indent="-228600">
              <a:buFont typeface="Arial" pitchFamily="34" charset="0"/>
              <a:buChar char="•"/>
            </a:pPr>
            <a:r>
              <a:rPr lang="en-US" sz="1200" kern="1200" dirty="0" smtClean="0">
                <a:solidFill>
                  <a:schemeClr val="tx1"/>
                </a:solidFill>
                <a:latin typeface="+mn-lt"/>
                <a:ea typeface="+mn-ea"/>
                <a:cs typeface="+mn-cs"/>
              </a:rPr>
              <a:t>Group 4: Group Work and Decision Making</a:t>
            </a:r>
          </a:p>
          <a:p>
            <a:pPr indent="-228600">
              <a:buFont typeface="Arial" pitchFamily="34" charset="0"/>
              <a:buChar char="•"/>
            </a:pPr>
            <a:r>
              <a:rPr lang="en-US" sz="1200" kern="1200" dirty="0" smtClean="0">
                <a:solidFill>
                  <a:schemeClr val="tx1"/>
                </a:solidFill>
                <a:latin typeface="+mn-lt"/>
                <a:ea typeface="+mn-ea"/>
                <a:cs typeface="+mn-cs"/>
              </a:rPr>
              <a:t>Next Steps</a:t>
            </a:r>
          </a:p>
          <a:p>
            <a:pPr>
              <a:spcBef>
                <a:spcPct val="0"/>
              </a:spcBef>
            </a:pPr>
            <a:endParaRPr lang="en-US" baseline="0" dirty="0" smtClean="0"/>
          </a:p>
          <a:p>
            <a:pPr>
              <a:spcBef>
                <a:spcPct val="0"/>
              </a:spcBef>
            </a:pPr>
            <a:r>
              <a:rPr lang="en-US" b="1" baseline="0" dirty="0" smtClean="0"/>
              <a:t>Section 5 Materials</a:t>
            </a:r>
          </a:p>
          <a:p>
            <a:pPr lvl="0"/>
            <a:r>
              <a:rPr lang="en-US" sz="1200" b="0" kern="1200" dirty="0" smtClean="0">
                <a:solidFill>
                  <a:schemeClr val="tx1"/>
                </a:solidFill>
                <a:latin typeface="+mn-lt"/>
                <a:ea typeface="+mn-ea"/>
                <a:cs typeface="+mn-cs"/>
              </a:rPr>
              <a:t>Chart paper, Markers</a:t>
            </a:r>
          </a:p>
          <a:p>
            <a:pPr>
              <a:spcBef>
                <a:spcPct val="0"/>
              </a:spcBef>
              <a:buFont typeface="Arial" pitchFamily="34" charset="0"/>
              <a:buChar char="•"/>
            </a:pPr>
            <a:endParaRPr lang="en-US" baseline="0" dirty="0" smtClean="0"/>
          </a:p>
          <a:p>
            <a:r>
              <a:rPr lang="en-US" sz="1200" b="1" kern="1200" dirty="0" smtClean="0">
                <a:solidFill>
                  <a:schemeClr val="tx1"/>
                </a:solidFill>
                <a:latin typeface="+mn-lt"/>
                <a:ea typeface="+mn-ea"/>
                <a:cs typeface="+mn-cs"/>
              </a:rPr>
              <a:t>Notes: If time is a factor at this point in the day, you may opt to only play one video giving participants enough time to review each of the strategies in the Jigsaw activity. </a:t>
            </a:r>
            <a:endParaRPr lang="en-US" sz="1200" kern="1200" dirty="0" smtClean="0">
              <a:solidFill>
                <a:schemeClr val="tx1"/>
              </a:solidFill>
              <a:latin typeface="+mn-lt"/>
              <a:ea typeface="+mn-ea"/>
              <a:cs typeface="+mn-cs"/>
            </a:endParaRPr>
          </a:p>
          <a:p>
            <a:pPr>
              <a:spcBef>
                <a:spcPct val="0"/>
              </a:spcBef>
            </a:pPr>
            <a:endParaRPr lang="en-US" baseline="0" dirty="0" smtClean="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7/29/2014</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60</a:t>
            </a:fld>
            <a:endParaRPr lang="en-US" dirty="0">
              <a:solidFill>
                <a:prstClr val="black"/>
              </a:solidFill>
              <a:latin typeface="Arial" pitchFamily="34" charset="0"/>
            </a:endParaRPr>
          </a:p>
        </p:txBody>
      </p:sp>
    </p:spTree>
    <p:extLst>
      <p:ext uri="{BB962C8B-B14F-4D97-AF65-F5344CB8AC3E}">
        <p14:creationId xmlns:p14="http://schemas.microsoft.com/office/powerpoint/2010/main" val="111269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What’s Your Sign? </a:t>
            </a:r>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Pass</a:t>
            </a:r>
            <a:r>
              <a:rPr lang="en-US" baseline="0" dirty="0" smtClean="0"/>
              <a:t> out the CCSS Instructional Practice Guide. E</a:t>
            </a:r>
            <a:r>
              <a:rPr lang="en-US" dirty="0" smtClean="0"/>
              <a:t>xplain to participants that they will watch two videos; both lessons focus on operations with integers in Grade 7 classrooms</a:t>
            </a:r>
            <a:r>
              <a:rPr lang="en-US" baseline="0" dirty="0" smtClean="0"/>
              <a:t>. While watching the videos, participants can make notes on the Video Observation sheet provided in the Participant Guide on </a:t>
            </a:r>
            <a:r>
              <a:rPr lang="en-US" b="1" baseline="0" dirty="0" smtClean="0"/>
              <a:t>pages 26-27</a:t>
            </a:r>
            <a:r>
              <a:rPr lang="en-US" baseline="0" dirty="0" smtClean="0"/>
              <a:t>. The goal of watching the videos is to get participants looking for examples of the important aspects of teaching the Content Standards that have been discussed throughout this session, but to also look at additional teaching strategies that they want to bring back to teachers at their school. </a:t>
            </a:r>
          </a:p>
          <a:p>
            <a:pPr marL="0" marR="0" indent="0" algn="l" defTabSz="914400" rtl="0" eaLnBrk="1" fontAlgn="auto" latinLnBrk="0" hangingPunct="1">
              <a:lnSpc>
                <a:spcPct val="100000"/>
              </a:lnSpc>
              <a:spcBef>
                <a:spcPct val="0"/>
              </a:spcBef>
              <a:spcAft>
                <a:spcPts val="0"/>
              </a:spcAft>
              <a:buClrTx/>
              <a:buSzTx/>
              <a:buFontTx/>
              <a:buNone/>
              <a:tabLst/>
              <a:defRPr/>
            </a:pPr>
            <a:endParaRPr lang="en-US" baseline="0" dirty="0" smtClean="0"/>
          </a:p>
          <a:p>
            <a:pPr>
              <a:spcBef>
                <a:spcPct val="0"/>
              </a:spcBef>
            </a:pPr>
            <a:r>
              <a:rPr lang="en-US" baseline="0" dirty="0" smtClean="0"/>
              <a:t>Begin by watching the first video, </a:t>
            </a:r>
            <a:r>
              <a:rPr lang="en-US" i="1" baseline="0" dirty="0" smtClean="0"/>
              <a:t>What’s Your Sign?: Integer Addition, </a:t>
            </a:r>
            <a:r>
              <a:rPr lang="en-US" i="0" baseline="0" dirty="0" smtClean="0"/>
              <a:t>that shows part of a Grade 7 lesson. Click on “Watch Video” to play the video from here: </a:t>
            </a:r>
            <a:r>
              <a:rPr lang="en-US" dirty="0" smtClean="0"/>
              <a:t>https://www.teachingchannel.org/videos/adding-integers-lesson-idea. The video is </a:t>
            </a:r>
            <a:r>
              <a:rPr lang="en-US" b="1" dirty="0" smtClean="0"/>
              <a:t>5 minutes </a:t>
            </a:r>
            <a:r>
              <a:rPr lang="en-US" dirty="0" smtClean="0"/>
              <a:t>long.</a:t>
            </a:r>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61</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7/29/2014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2807722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z="1200" b="1" kern="1200" dirty="0" smtClean="0">
                <a:solidFill>
                  <a:schemeClr val="tx1"/>
                </a:solidFill>
                <a:latin typeface="+mn-lt"/>
                <a:ea typeface="+mn-ea"/>
                <a:cs typeface="+mn-cs"/>
              </a:rPr>
              <a:t>Zero Pairs, Manipulatives, and a Real-World Scenario</a:t>
            </a:r>
          </a:p>
          <a:p>
            <a:pPr>
              <a:spcBef>
                <a:spcPct val="0"/>
              </a:spcBef>
            </a:pPr>
            <a:r>
              <a:rPr lang="en-US" dirty="0" smtClean="0"/>
              <a:t>Watch </a:t>
            </a:r>
            <a:r>
              <a:rPr lang="en-US" baseline="0" dirty="0" smtClean="0"/>
              <a:t>the video </a:t>
            </a:r>
            <a:r>
              <a:rPr lang="en-US" sz="1200" b="0" i="1" kern="1200" dirty="0" smtClean="0">
                <a:solidFill>
                  <a:schemeClr val="tx1"/>
                </a:solidFill>
                <a:latin typeface="+mn-lt"/>
                <a:ea typeface="+mn-ea"/>
                <a:cs typeface="+mn-cs"/>
              </a:rPr>
              <a:t>Zero Pairs, Manipulatives, and a Real-World Scenario</a:t>
            </a:r>
            <a:r>
              <a:rPr lang="en-US" i="0" baseline="0" dirty="0" smtClean="0"/>
              <a:t>. Click on “Watch Video” to play the video from here: </a:t>
            </a:r>
            <a:r>
              <a:rPr lang="en-US" dirty="0" smtClean="0"/>
              <a:t>https://www.teachingchannel.org/videos/teaching-subtracting-integers. The</a:t>
            </a:r>
            <a:r>
              <a:rPr lang="en-US" baseline="0" dirty="0" smtClean="0"/>
              <a:t> video</a:t>
            </a:r>
            <a:r>
              <a:rPr lang="en-US" dirty="0" smtClean="0"/>
              <a:t> is </a:t>
            </a:r>
            <a:r>
              <a:rPr lang="en-US" b="1" dirty="0" smtClean="0"/>
              <a:t>6 minutes </a:t>
            </a:r>
            <a:r>
              <a:rPr lang="en-US" dirty="0" smtClean="0"/>
              <a:t>long.</a:t>
            </a:r>
          </a:p>
          <a:p>
            <a:pPr>
              <a:spcBef>
                <a:spcPct val="0"/>
              </a:spcBef>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Chart the instructional strategies</a:t>
            </a:r>
            <a:r>
              <a:rPr lang="en-US" baseline="0" dirty="0" smtClean="0"/>
              <a:t> used by the teachers in the two videos. </a:t>
            </a:r>
          </a:p>
          <a:p>
            <a:pPr marL="0" marR="0" indent="0" algn="l" defTabSz="914400" rtl="0" eaLnBrk="1" fontAlgn="auto" latinLnBrk="0" hangingPunct="1">
              <a:lnSpc>
                <a:spcPct val="100000"/>
              </a:lnSpc>
              <a:spcBef>
                <a:spcPct val="0"/>
              </a:spcBef>
              <a:spcAft>
                <a:spcPts val="0"/>
              </a:spcAft>
              <a:buClrTx/>
              <a:buSzTx/>
              <a:buFontTx/>
              <a:buNone/>
              <a:tabLst/>
              <a:defRPr/>
            </a:pPr>
            <a:endParaRPr lang="en-US" baseline="0" dirty="0" smtClean="0"/>
          </a:p>
          <a:p>
            <a:pPr>
              <a:spcBef>
                <a:spcPct val="0"/>
              </a:spcBef>
            </a:pPr>
            <a:r>
              <a:rPr lang="en-US" dirty="0" smtClean="0"/>
              <a:t>Explain to participants</a:t>
            </a:r>
            <a:r>
              <a:rPr lang="en-US" baseline="0" dirty="0" smtClean="0"/>
              <a:t> that they will now have an opportunity to explore some additional strategies and resources for teaching the CCS-Math Content Standards. </a:t>
            </a: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62</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7/29/2014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3693279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r>
              <a:rPr lang="en-US" b="1" dirty="0" smtClean="0"/>
              <a:t>A New Spin on Old Strategies</a:t>
            </a:r>
            <a:endParaRPr lang="en-US" dirty="0" smtClean="0"/>
          </a:p>
          <a:p>
            <a:r>
              <a:rPr lang="en-US" dirty="0" smtClean="0"/>
              <a:t>Participants will work in small groups to examine four different Math strategies and/or resources. The group</a:t>
            </a:r>
            <a:r>
              <a:rPr lang="en-US" baseline="0" dirty="0" smtClean="0"/>
              <a:t> that the participant sat in to watch the video will become their home group. Have p</a:t>
            </a:r>
            <a:r>
              <a:rPr lang="en-US" dirty="0" smtClean="0"/>
              <a:t>articipants number off at each table until everyone has a number representing 1, 2, 3, or 4. Then, participants will move into their</a:t>
            </a:r>
            <a:r>
              <a:rPr lang="en-US" baseline="0" dirty="0" smtClean="0"/>
              <a:t> Jigsaw groups (1’s will become Group 1 and discuss Journals, 2’s will become Group 2 and discuss Mathematical Language, etc.). On the notes page in the Participant Guide, each participant should note key points that come out of the discussion and the group should develop at least one new way to implement the strategy being discussed. (Allow 15 minutes for the Jigsaw discussions)</a:t>
            </a:r>
          </a:p>
          <a:p>
            <a:endParaRPr lang="en-US" baseline="0" dirty="0" smtClean="0"/>
          </a:p>
          <a:p>
            <a:r>
              <a:rPr lang="en-US" baseline="0" dirty="0" smtClean="0"/>
              <a:t>When time is called, participants will move back to their ‘home’ group and each person will have 5 minutes to discuss their strategy/resource. </a:t>
            </a:r>
            <a:endParaRPr lang="en-US" dirty="0" smtClean="0"/>
          </a:p>
          <a:p>
            <a:endParaRPr lang="en-US" dirty="0" smtClean="0"/>
          </a:p>
          <a:p>
            <a:r>
              <a:rPr lang="en-US" dirty="0" smtClean="0"/>
              <a:t>Notes about setting up and managing movement to tables:</a:t>
            </a:r>
          </a:p>
          <a:p>
            <a:pPr indent="-228600"/>
            <a:r>
              <a:rPr lang="en-US" dirty="0" smtClean="0"/>
              <a:t>• In cases where you are working with a large number of participants, create multiple Jigsaw groups (e.g., two to three groups labeled as Group 1, two to three groups labeled as Group 2, etc.) so that there are no more than six participants at any one table at any one time.</a:t>
            </a:r>
          </a:p>
          <a:p>
            <a:pPr indent="-228600"/>
            <a:r>
              <a:rPr lang="en-US" dirty="0" smtClean="0"/>
              <a:t>•Make sure that each table is clearly labeled (using the cardstock</a:t>
            </a:r>
            <a:r>
              <a:rPr lang="en-US" baseline="0" dirty="0" smtClean="0"/>
              <a:t> that has been provided) </a:t>
            </a:r>
            <a:r>
              <a:rPr lang="en-US" dirty="0" smtClean="0"/>
              <a:t>so that groups are not trying to figure out where they are going as they move.</a:t>
            </a:r>
          </a:p>
          <a:p>
            <a:pPr indent="-228600"/>
            <a:r>
              <a:rPr lang="en-US" dirty="0" smtClean="0"/>
              <a:t>•Give participants a 1 minute wrap up warning at each table so that they can conclude their conversations and prepare to move to the next table.</a:t>
            </a:r>
          </a:p>
          <a:p>
            <a:pPr indent="-228600"/>
            <a:r>
              <a:rPr lang="en-US" dirty="0" smtClean="0"/>
              <a:t> </a:t>
            </a:r>
          </a:p>
          <a:p>
            <a:r>
              <a:rPr lang="en-US" dirty="0" smtClean="0"/>
              <a:t>“Set up” this activity to participants by explaining that they might explore strategies they already know. However, a new spin has been put on each strategy in order to meet the challenges presented by the CCS-Math. Also, explain that at there is space within the Participant</a:t>
            </a:r>
            <a:r>
              <a:rPr lang="en-US" baseline="0" dirty="0" smtClean="0"/>
              <a:t> Guide on </a:t>
            </a:r>
            <a:r>
              <a:rPr lang="en-US" b="1" baseline="0" dirty="0" smtClean="0"/>
              <a:t>pages 28-29 </a:t>
            </a:r>
            <a:r>
              <a:rPr lang="en-US" baseline="0" dirty="0" smtClean="0"/>
              <a:t>on which they can make notes about the important points they want to bring back to their ‘home’ group and to teachers at their school.</a:t>
            </a:r>
            <a:endParaRPr lang="en-US" dirty="0" smtClean="0"/>
          </a:p>
          <a:p>
            <a:r>
              <a:rPr lang="en-US" dirty="0" smtClean="0"/>
              <a:t> </a:t>
            </a:r>
          </a:p>
          <a:p>
            <a:r>
              <a:rPr lang="en-US" dirty="0" smtClean="0"/>
              <a:t>After the ‘home’ group discussion is complete, debrief the strategies/resources as a large group and highlight and chart some new ideas generated.</a:t>
            </a:r>
            <a:r>
              <a:rPr lang="en-US" baseline="0" dirty="0" smtClean="0"/>
              <a:t> </a:t>
            </a:r>
            <a:endParaRPr lang="en-US" dirty="0" smtClean="0"/>
          </a:p>
          <a:p>
            <a:r>
              <a:rPr lang="en-US" dirty="0" smtClean="0"/>
              <a:t> </a:t>
            </a:r>
          </a:p>
          <a:p>
            <a:r>
              <a:rPr lang="en-US" dirty="0" smtClean="0"/>
              <a:t>Transition to the last part of this</a:t>
            </a:r>
            <a:r>
              <a:rPr lang="en-US" baseline="0" dirty="0" smtClean="0"/>
              <a:t> section</a:t>
            </a:r>
            <a:r>
              <a:rPr lang="en-US" dirty="0" smtClean="0"/>
              <a:t> by asking participants how they will now share this information back at their school site</a:t>
            </a:r>
            <a:r>
              <a:rPr lang="en-US" baseline="0" dirty="0" smtClean="0"/>
              <a:t> and allow participants to make notes on the Next Steps worksheet on </a:t>
            </a:r>
            <a:r>
              <a:rPr lang="en-US" b="1" baseline="0" dirty="0" smtClean="0"/>
              <a:t>page 39 </a:t>
            </a:r>
            <a:r>
              <a:rPr lang="en-US" baseline="0" dirty="0" smtClean="0"/>
              <a:t>in the Participant Guide.</a:t>
            </a:r>
            <a:endParaRPr lang="en-US" dirty="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63</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7/29/2014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2881040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7.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311645" y="6126049"/>
            <a:ext cx="2850776" cy="461665"/>
          </a:xfrm>
          <a:prstGeom prst="rect">
            <a:avLst/>
          </a:prstGeom>
          <a:noFill/>
        </p:spPr>
        <p:txBody>
          <a:bodyPr wrap="square" rtlCol="0">
            <a:spAutoFit/>
          </a:bodyPr>
          <a:lstStyle/>
          <a:p>
            <a:pPr algn="ctr"/>
            <a:r>
              <a:rPr lang="en-US" sz="2400" b="1" dirty="0" smtClean="0">
                <a:solidFill>
                  <a:schemeClr val="bg1"/>
                </a:solidFill>
              </a:rPr>
              <a:t>Section 5</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40"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www.teachingchannel.org/videos/adding-integers-lesson-ide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hyperlink" Target="https://www.teachingchannel.org/videos/teaching-subtracting-integer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6-12: </a:t>
            </a:r>
          </a:p>
          <a:p>
            <a:r>
              <a:rPr lang="en-US" i="0" dirty="0" smtClean="0">
                <a:solidFill>
                  <a:schemeClr val="tx2"/>
                </a:solidFill>
              </a:rPr>
              <a:t>Focus on Content Standards</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Supporting Change</a:t>
            </a:r>
          </a:p>
        </p:txBody>
      </p:sp>
      <p:sp>
        <p:nvSpPr>
          <p:cNvPr id="7" name="Text Placeholder 6"/>
          <p:cNvSpPr>
            <a:spLocks noGrp="1"/>
          </p:cNvSpPr>
          <p:nvPr>
            <p:ph type="body" idx="1"/>
          </p:nvPr>
        </p:nvSpPr>
        <p:spPr/>
        <p:txBody>
          <a:bodyPr/>
          <a:lstStyle/>
          <a:p>
            <a:r>
              <a:rPr lang="en-US" dirty="0" smtClean="0"/>
              <a:t>Section 5</a:t>
            </a:r>
            <a:endParaRPr lang="en-US" dirty="0"/>
          </a:p>
        </p:txBody>
      </p:sp>
      <p:sp>
        <p:nvSpPr>
          <p:cNvPr id="6" name="Slide Number Placeholder 5"/>
          <p:cNvSpPr>
            <a:spLocks noGrp="1"/>
          </p:cNvSpPr>
          <p:nvPr>
            <p:ph type="sldNum" sz="quarter" idx="12"/>
          </p:nvPr>
        </p:nvSpPr>
        <p:spPr/>
        <p:txBody>
          <a:bodyPr/>
          <a:lstStyle/>
          <a:p>
            <a:pPr>
              <a:defRPr/>
            </a:pPr>
            <a:fld id="{FE5848D7-388A-4B96-9685-F153F1A674E1}" type="slidenum">
              <a:rPr lang="en-US" smtClean="0">
                <a:solidFill>
                  <a:prstClr val="black">
                    <a:tint val="75000"/>
                  </a:prstClr>
                </a:solidFill>
              </a:rPr>
              <a:pPr>
                <a:defRPr/>
              </a:pPr>
              <a:t>60</a:t>
            </a:fld>
            <a:endParaRPr lang="en-US" dirty="0">
              <a:solidFill>
                <a:prstClr val="black">
                  <a:tint val="75000"/>
                </a:prstClr>
              </a:solidFill>
            </a:endParaRPr>
          </a:p>
        </p:txBody>
      </p:sp>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26</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lvl1pPr>
              <a:defRPr/>
            </a:lvl1pPr>
          </a:lstStyle>
          <a:p>
            <a:pPr>
              <a:defRPr/>
            </a:pPr>
            <a:fld id="{D88B8E49-E3D5-4FA1-B12B-A3E242820753}" type="slidenum">
              <a:rPr lang="en-US"/>
              <a:pPr>
                <a:defRPr/>
              </a:pPr>
              <a:t>61</a:t>
            </a:fld>
            <a:endParaRPr lang="en-US" dirty="0"/>
          </a:p>
        </p:txBody>
      </p:sp>
      <p:sp>
        <p:nvSpPr>
          <p:cNvPr id="7" name="Rectangle 6"/>
          <p:cNvSpPr/>
          <p:nvPr/>
        </p:nvSpPr>
        <p:spPr>
          <a:xfrm>
            <a:off x="3464764" y="5082281"/>
            <a:ext cx="2156360" cy="461665"/>
          </a:xfrm>
          <a:prstGeom prst="rect">
            <a:avLst/>
          </a:prstGeom>
        </p:spPr>
        <p:txBody>
          <a:bodyPr wrap="none">
            <a:spAutoFit/>
          </a:bodyPr>
          <a:lstStyle/>
          <a:p>
            <a:pPr lvl="0"/>
            <a:r>
              <a:rPr lang="en-US" sz="2400" dirty="0" smtClean="0">
                <a:solidFill>
                  <a:prstClr val="black"/>
                </a:solidFill>
                <a:latin typeface="Century Gothic"/>
                <a:hlinkClick r:id="rId3"/>
              </a:rPr>
              <a:t>Watch Video</a:t>
            </a:r>
            <a:endParaRPr lang="en-US" sz="2400" dirty="0">
              <a:solidFill>
                <a:prstClr val="black"/>
              </a:solidFill>
              <a:latin typeface="Century Gothic"/>
            </a:endParaRPr>
          </a:p>
        </p:txBody>
      </p:sp>
      <p:pic>
        <p:nvPicPr>
          <p:cNvPr id="3" name="Picture 2" descr="Screen Shot 2014-03-30 at 8.48.54 AM.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4746885"/>
          </a:xfrm>
          <a:prstGeom prst="rect">
            <a:avLst/>
          </a:prstGeom>
        </p:spPr>
      </p:pic>
      <p:sp>
        <p:nvSpPr>
          <p:cNvPr id="4" name="Footer Placeholder 3"/>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lvl1pPr>
              <a:defRPr/>
            </a:lvl1pPr>
          </a:lstStyle>
          <a:p>
            <a:pPr>
              <a:defRPr/>
            </a:pPr>
            <a:fld id="{D88B8E49-E3D5-4FA1-B12B-A3E242820753}" type="slidenum">
              <a:rPr lang="en-US"/>
              <a:pPr>
                <a:defRPr/>
              </a:pPr>
              <a:t>62</a:t>
            </a:fld>
            <a:endParaRPr lang="en-US" dirty="0"/>
          </a:p>
        </p:txBody>
      </p:sp>
      <p:sp>
        <p:nvSpPr>
          <p:cNvPr id="7" name="Rectangle 6"/>
          <p:cNvSpPr/>
          <p:nvPr/>
        </p:nvSpPr>
        <p:spPr>
          <a:xfrm>
            <a:off x="3442285" y="4967593"/>
            <a:ext cx="2156360" cy="461665"/>
          </a:xfrm>
          <a:prstGeom prst="rect">
            <a:avLst/>
          </a:prstGeom>
        </p:spPr>
        <p:txBody>
          <a:bodyPr wrap="none">
            <a:spAutoFit/>
          </a:bodyPr>
          <a:lstStyle/>
          <a:p>
            <a:pPr lvl="0"/>
            <a:r>
              <a:rPr lang="en-US" sz="2400" dirty="0" smtClean="0">
                <a:solidFill>
                  <a:prstClr val="black"/>
                </a:solidFill>
                <a:latin typeface="Century Gothic"/>
                <a:hlinkClick r:id="rId3"/>
              </a:rPr>
              <a:t>Watch Video</a:t>
            </a:r>
            <a:endParaRPr lang="en-US" sz="2400" dirty="0">
              <a:solidFill>
                <a:prstClr val="black"/>
              </a:solidFill>
              <a:latin typeface="Century Gothic"/>
            </a:endParaRPr>
          </a:p>
        </p:txBody>
      </p:sp>
      <p:pic>
        <p:nvPicPr>
          <p:cNvPr id="3" name="Picture 2" descr="Screen Shot 2014-03-30 at 9.07.53 AM.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5184" y="784626"/>
            <a:ext cx="6734139" cy="3738017"/>
          </a:xfrm>
          <a:prstGeom prst="rect">
            <a:avLst/>
          </a:prstGeom>
        </p:spPr>
      </p:pic>
      <p:sp>
        <p:nvSpPr>
          <p:cNvPr id="4" name="Footer Placeholder 3"/>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p:txBody>
          <a:bodyPr/>
          <a:lstStyle/>
          <a:p>
            <a:r>
              <a:rPr lang="en-US" dirty="0"/>
              <a:t> A New Spin on Old Strategies</a:t>
            </a:r>
            <a:endParaRPr dirty="0"/>
          </a:p>
        </p:txBody>
      </p:sp>
      <p:sp>
        <p:nvSpPr>
          <p:cNvPr id="10" name="Slide Number Placeholder 5"/>
          <p:cNvSpPr>
            <a:spLocks noGrp="1"/>
          </p:cNvSpPr>
          <p:nvPr>
            <p:ph type="sldNum" sz="quarter" idx="12"/>
          </p:nvPr>
        </p:nvSpPr>
        <p:spPr/>
        <p:txBody>
          <a:bodyPr/>
          <a:lstStyle>
            <a:lvl1pPr>
              <a:defRPr/>
            </a:lvl1pPr>
          </a:lstStyle>
          <a:p>
            <a:pPr>
              <a:defRPr/>
            </a:pPr>
            <a:fld id="{D88B8E49-E3D5-4FA1-B12B-A3E242820753}" type="slidenum">
              <a:rPr lang="en-US"/>
              <a:pPr>
                <a:defRPr/>
              </a:pPr>
              <a:t>63</a:t>
            </a:fld>
            <a:endParaRPr lang="en-US" dirty="0"/>
          </a:p>
        </p:txBody>
      </p:sp>
      <p:sp>
        <p:nvSpPr>
          <p:cNvPr id="11" name="TextBox 10"/>
          <p:cNvSpPr txBox="1"/>
          <p:nvPr/>
        </p:nvSpPr>
        <p:spPr>
          <a:xfrm>
            <a:off x="565150" y="977901"/>
            <a:ext cx="6347637" cy="523220"/>
          </a:xfrm>
          <a:prstGeom prst="rect">
            <a:avLst/>
          </a:prstGeom>
          <a:solidFill>
            <a:schemeClr val="accent4"/>
          </a:solidFill>
        </p:spPr>
        <p:txBody>
          <a:bodyPr wrap="square" rtlCol="0">
            <a:spAutoFit/>
          </a:bodyPr>
          <a:lstStyle/>
          <a:p>
            <a:r>
              <a:rPr lang="en-US" sz="2800" dirty="0" smtClean="0">
                <a:solidFill>
                  <a:schemeClr val="bg1"/>
                </a:solidFill>
              </a:rPr>
              <a:t>Group 1: Journals</a:t>
            </a:r>
            <a:endParaRPr lang="en-US" dirty="0">
              <a:solidFill>
                <a:schemeClr val="bg1"/>
              </a:solidFill>
            </a:endParaRPr>
          </a:p>
        </p:txBody>
      </p:sp>
      <p:sp>
        <p:nvSpPr>
          <p:cNvPr id="12" name="TextBox 11"/>
          <p:cNvSpPr txBox="1"/>
          <p:nvPr/>
        </p:nvSpPr>
        <p:spPr>
          <a:xfrm>
            <a:off x="565150" y="1634605"/>
            <a:ext cx="6337745" cy="523220"/>
          </a:xfrm>
          <a:prstGeom prst="rect">
            <a:avLst/>
          </a:prstGeom>
          <a:solidFill>
            <a:schemeClr val="accent3"/>
          </a:solidFill>
        </p:spPr>
        <p:txBody>
          <a:bodyPr wrap="square" rtlCol="0">
            <a:spAutoFit/>
          </a:bodyPr>
          <a:lstStyle/>
          <a:p>
            <a:r>
              <a:rPr lang="en-US" sz="2800" dirty="0" smtClean="0">
                <a:solidFill>
                  <a:schemeClr val="bg1"/>
                </a:solidFill>
              </a:rPr>
              <a:t>Group 2: Mathematical Language</a:t>
            </a:r>
            <a:endParaRPr lang="en-US" dirty="0">
              <a:solidFill>
                <a:schemeClr val="bg1"/>
              </a:solidFill>
            </a:endParaRPr>
          </a:p>
        </p:txBody>
      </p:sp>
      <p:sp>
        <p:nvSpPr>
          <p:cNvPr id="13" name="TextBox 12"/>
          <p:cNvSpPr txBox="1"/>
          <p:nvPr/>
        </p:nvSpPr>
        <p:spPr>
          <a:xfrm>
            <a:off x="565150" y="2292350"/>
            <a:ext cx="6283842" cy="523220"/>
          </a:xfrm>
          <a:prstGeom prst="rect">
            <a:avLst/>
          </a:prstGeom>
          <a:solidFill>
            <a:schemeClr val="accent4"/>
          </a:solidFill>
        </p:spPr>
        <p:txBody>
          <a:bodyPr wrap="square" rtlCol="0">
            <a:spAutoFit/>
          </a:bodyPr>
          <a:lstStyle/>
          <a:p>
            <a:r>
              <a:rPr lang="en-US" sz="2800" dirty="0" smtClean="0">
                <a:solidFill>
                  <a:schemeClr val="bg1"/>
                </a:solidFill>
              </a:rPr>
              <a:t>Group 3: Engagement Strategies</a:t>
            </a:r>
            <a:endParaRPr lang="en-US" dirty="0">
              <a:solidFill>
                <a:schemeClr val="bg1"/>
              </a:solidFill>
            </a:endParaRPr>
          </a:p>
        </p:txBody>
      </p:sp>
      <p:sp>
        <p:nvSpPr>
          <p:cNvPr id="14" name="TextBox 13"/>
          <p:cNvSpPr txBox="1"/>
          <p:nvPr/>
        </p:nvSpPr>
        <p:spPr>
          <a:xfrm>
            <a:off x="565150" y="2965450"/>
            <a:ext cx="6305108" cy="523220"/>
          </a:xfrm>
          <a:prstGeom prst="rect">
            <a:avLst/>
          </a:prstGeom>
          <a:solidFill>
            <a:schemeClr val="accent3"/>
          </a:solidFill>
        </p:spPr>
        <p:txBody>
          <a:bodyPr wrap="square" rtlCol="0">
            <a:spAutoFit/>
          </a:bodyPr>
          <a:lstStyle/>
          <a:p>
            <a:r>
              <a:rPr lang="en-US" sz="2800" dirty="0" smtClean="0">
                <a:solidFill>
                  <a:schemeClr val="bg1"/>
                </a:solidFill>
              </a:rPr>
              <a:t>Group 4: Group Work &amp; Decision Making</a:t>
            </a:r>
            <a:endParaRPr lang="en-US" dirty="0">
              <a:solidFill>
                <a:schemeClr val="bg1"/>
              </a:solidFill>
            </a:endParaRPr>
          </a:p>
        </p:txBody>
      </p:sp>
      <p:sp>
        <p:nvSpPr>
          <p:cNvPr id="20" name="TextBox 19"/>
          <p:cNvSpPr txBox="1"/>
          <p:nvPr/>
        </p:nvSpPr>
        <p:spPr>
          <a:xfrm>
            <a:off x="641350" y="3676775"/>
            <a:ext cx="8502650" cy="1815882"/>
          </a:xfrm>
          <a:prstGeom prst="rect">
            <a:avLst/>
          </a:prstGeom>
          <a:noFill/>
        </p:spPr>
        <p:txBody>
          <a:bodyPr wrap="square" rtlCol="0">
            <a:spAutoFit/>
          </a:bodyPr>
          <a:lstStyle/>
          <a:p>
            <a:pPr marL="514350" indent="-514350">
              <a:buAutoNum type="arabicPeriod"/>
            </a:pPr>
            <a:r>
              <a:rPr lang="en-US" sz="2800" dirty="0"/>
              <a:t>How can this strategy/resource support the CCS-Math content and practice standards?</a:t>
            </a:r>
          </a:p>
          <a:p>
            <a:pPr marL="514350" indent="-514350">
              <a:buAutoNum type="arabicPeriod"/>
            </a:pPr>
            <a:r>
              <a:rPr lang="en-US" sz="2800" dirty="0"/>
              <a:t>Generate at least one new idea for the use of </a:t>
            </a:r>
            <a:r>
              <a:rPr lang="en-US" sz="2800" dirty="0" smtClean="0"/>
              <a:t/>
            </a:r>
            <a:br>
              <a:rPr lang="en-US" sz="2800" dirty="0" smtClean="0"/>
            </a:br>
            <a:r>
              <a:rPr lang="en-US" sz="2800" dirty="0" smtClean="0"/>
              <a:t>the </a:t>
            </a:r>
            <a:r>
              <a:rPr lang="en-US" sz="2800" dirty="0"/>
              <a:t>strategy/resource with students.  </a:t>
            </a:r>
          </a:p>
        </p:txBody>
      </p:sp>
      <p:sp>
        <p:nvSpPr>
          <p:cNvPr id="2" name="Footer Placeholder 1"/>
          <p:cNvSpPr>
            <a:spLocks noGrp="1"/>
          </p:cNvSpPr>
          <p:nvPr>
            <p:ph type="ftr" sz="quarter" idx="11"/>
          </p:nvPr>
        </p:nvSpPr>
        <p:spPr/>
        <p:txBody>
          <a:bodyPr/>
          <a:lstStyle/>
          <a:p>
            <a:r>
              <a:rPr lang="en-US" dirty="0" smtClean="0"/>
              <a:t> </a:t>
            </a:r>
            <a:endParaRPr lang="en-US" dirty="0"/>
          </a:p>
        </p:txBody>
      </p:sp>
      <p:pic>
        <p:nvPicPr>
          <p:cNvPr id="15" name="Picture 6" descr="participant guide call out.png"/>
          <p:cNvPicPr>
            <a:picLocks noChangeAspect="1" noChangeArrowheads="1"/>
          </p:cNvPicPr>
          <p:nvPr/>
        </p:nvPicPr>
        <p:blipFill>
          <a:blip r:embed="rId3" cstate="print"/>
          <a:srcRect/>
          <a:stretch>
            <a:fillRect/>
          </a:stretch>
        </p:blipFill>
        <p:spPr bwMode="auto">
          <a:xfrm>
            <a:off x="7227277" y="5076093"/>
            <a:ext cx="932688" cy="1010412"/>
          </a:xfrm>
          <a:prstGeom prst="rect">
            <a:avLst/>
          </a:prstGeom>
          <a:noFill/>
          <a:ln w="9525">
            <a:noFill/>
            <a:miter lim="800000"/>
            <a:headEnd/>
            <a:tailEnd/>
          </a:ln>
        </p:spPr>
      </p:pic>
      <p:sp>
        <p:nvSpPr>
          <p:cNvPr id="16" name="TextBox 7"/>
          <p:cNvSpPr txBox="1">
            <a:spLocks noChangeArrowheads="1"/>
          </p:cNvSpPr>
          <p:nvPr/>
        </p:nvSpPr>
        <p:spPr bwMode="auto">
          <a:xfrm>
            <a:off x="7215551" y="5134706"/>
            <a:ext cx="914400" cy="369332"/>
          </a:xfrm>
          <a:prstGeom prst="rect">
            <a:avLst/>
          </a:prstGeom>
          <a:noFill/>
          <a:ln w="9525">
            <a:noFill/>
            <a:miter lim="800000"/>
            <a:headEnd/>
            <a:tailEnd/>
          </a:ln>
        </p:spPr>
        <p:txBody>
          <a:bodyPr wrap="square">
            <a:spAutoFit/>
          </a:bodyPr>
          <a:lstStyle/>
          <a:p>
            <a:pPr algn="ctr"/>
            <a:r>
              <a:rPr lang="en-US" dirty="0" smtClean="0"/>
              <a:t>Page 28</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12007</TotalTime>
  <Words>1142</Words>
  <Application>Microsoft Office PowerPoint</Application>
  <PresentationFormat>On-screen Show (4:3)</PresentationFormat>
  <Paragraphs>94</Paragraphs>
  <Slides>5</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Arial</vt:lpstr>
      <vt:lpstr>Calibri</vt:lpstr>
      <vt:lpstr>Calibri Light</vt:lpstr>
      <vt:lpstr>Century Gothic</vt:lpstr>
      <vt:lpstr>Times New Roman</vt:lpstr>
      <vt:lpstr>LtBkgBlueBorder</vt:lpstr>
      <vt:lpstr>LtBkgNoBorder</vt:lpstr>
      <vt:lpstr>Custom Design</vt:lpstr>
      <vt:lpstr>Connecticut Core Standards  for Mathematics</vt:lpstr>
      <vt:lpstr>Supporting Change</vt:lpstr>
      <vt:lpstr>PowerPoint Presentation</vt:lpstr>
      <vt:lpstr>PowerPoint Presentation</vt:lpstr>
      <vt:lpstr> A New Spin on Old Strategies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559</cp:revision>
  <dcterms:created xsi:type="dcterms:W3CDTF">2014-01-18T18:47:42Z</dcterms:created>
  <dcterms:modified xsi:type="dcterms:W3CDTF">2014-07-29T23:11:58Z</dcterms:modified>
</cp:coreProperties>
</file>