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0" showSpecialPlsOnTitleSld="0" saveSubsetFonts="1">
  <p:sldMasterIdLst>
    <p:sldMasterId id="2147483687" r:id="rId1"/>
    <p:sldMasterId id="2147483711" r:id="rId2"/>
    <p:sldMasterId id="2147483723" r:id="rId3"/>
  </p:sldMasterIdLst>
  <p:notesMasterIdLst>
    <p:notesMasterId r:id="rId23"/>
  </p:notesMasterIdLst>
  <p:handoutMasterIdLst>
    <p:handoutMasterId r:id="rId24"/>
  </p:handoutMasterIdLst>
  <p:sldIdLst>
    <p:sldId id="370" r:id="rId4"/>
    <p:sldId id="516" r:id="rId5"/>
    <p:sldId id="517" r:id="rId6"/>
    <p:sldId id="518" r:id="rId7"/>
    <p:sldId id="519" r:id="rId8"/>
    <p:sldId id="520" r:id="rId9"/>
    <p:sldId id="521" r:id="rId10"/>
    <p:sldId id="522" r:id="rId11"/>
    <p:sldId id="523" r:id="rId12"/>
    <p:sldId id="524" r:id="rId13"/>
    <p:sldId id="525" r:id="rId14"/>
    <p:sldId id="526" r:id="rId15"/>
    <p:sldId id="527" r:id="rId16"/>
    <p:sldId id="528" r:id="rId17"/>
    <p:sldId id="529" r:id="rId18"/>
    <p:sldId id="530" r:id="rId19"/>
    <p:sldId id="531" r:id="rId20"/>
    <p:sldId id="532" r:id="rId21"/>
    <p:sldId id="533" r:id="rId2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9"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8045"/>
    <a:srgbClr val="FFC000"/>
    <a:srgbClr val="32C658"/>
    <a:srgbClr val="803E16"/>
    <a:srgbClr val="0000FF"/>
    <a:srgbClr val="FFFF85"/>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43" autoAdjust="0"/>
    <p:restoredTop sz="83861" autoAdjust="0"/>
  </p:normalViewPr>
  <p:slideViewPr>
    <p:cSldViewPr snapToGrid="0">
      <p:cViewPr varScale="1">
        <p:scale>
          <a:sx n="74" d="100"/>
          <a:sy n="74" d="100"/>
        </p:scale>
        <p:origin x="1428"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0" d="100"/>
        <a:sy n="60" d="100"/>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image" Target="../media/image16.emf"/><Relationship Id="rId6" Type="http://schemas.openxmlformats.org/officeDocument/2006/relationships/image" Target="../media/image21.emf"/><Relationship Id="rId5" Type="http://schemas.openxmlformats.org/officeDocument/2006/relationships/image" Target="../media/image20.emf"/><Relationship Id="rId4" Type="http://schemas.openxmlformats.org/officeDocument/2006/relationships/image" Target="../media/image1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7/29/2014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7/29/2014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This</a:t>
            </a:r>
            <a:r>
              <a:rPr lang="en-US" b="0" baseline="0" dirty="0" smtClean="0"/>
              <a:t> begins the discussion of the four strategies listed on the slide. Explain that one of the key things to keep in mind when differentiating mathematics tasks is that teachers will want to be sure to make modifications or offer choices in tasks that allow students the needed point for entry into the mathematics, but at the same time keeping the level of rigor high. Often mathematics is differentiated by providing ‘easier’ tasks to students who may not yet be ready for the main task. These ‘easier’ tasks sometimes lower the level of rigor to the point that the students’ receiving that task are never given the opportunity to engage in deeper reasoning about the mathematics. Whenever possible, teachers should maintain the level of rigor, but make modifications in such a way that a solution is still within the students’ reach. The five strategies that will be discussed are those that teachers can use to do just that. </a:t>
            </a:r>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49</a:t>
            </a:fld>
            <a:endParaRPr lang="en-US" dirty="0"/>
          </a:p>
        </p:txBody>
      </p:sp>
    </p:spTree>
    <p:extLst>
      <p:ext uri="{BB962C8B-B14F-4D97-AF65-F5344CB8AC3E}">
        <p14:creationId xmlns:p14="http://schemas.microsoft.com/office/powerpoint/2010/main" val="701605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Begin by revisiting scaffolding. Explain to participants that just as we stripped the scaffolding away from the picture frame problem earlier to increase the level of rigor of the problem, scaffolding can be added back in, as needed, to help students reason about the mathematics. These scaffolds can be added back in through the problem itself or through the implementation (questioning, group work, representations, etc). The key here would be to start with the original or root task and then add the scaffolding as needed by the student, when the student reaches the point of not being able to go any further. Teachers should plan the scaffolds out before hand so that they are ready to provide them within the lesson.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Have participants discuss scaffolds that can be added to the problem and those that can be added during implementation. Chart participants’ responses for later reference.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Problem background: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This is a high school sample item from Smarter Balanced. Note that while this is a sample assessment item the context used here is using the problem as an instructional task. This task addresses standard CCSS.8.G.8 and CCSS.8.EE.6. Notes from SBAC on this task: “</a:t>
            </a:r>
            <a:r>
              <a:rPr lang="en-US" sz="1200" kern="1200" dirty="0" smtClean="0">
                <a:solidFill>
                  <a:schemeClr val="tx1"/>
                </a:solidFill>
                <a:latin typeface="+mn-lt"/>
                <a:ea typeface="+mn-ea"/>
                <a:cs typeface="+mn-cs"/>
              </a:rPr>
              <a:t>This item is the less difficult of two items designed to assess the same content. It lends itself to multiple approaches, including the proportional reasoning from grade 7, distance between points in the coordinate plane from grade 8, and the trigonometric approaches in high school. Smarter Balanced is exploring different student response formats for items of this type.”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For a rubric on how this item</a:t>
            </a:r>
            <a:r>
              <a:rPr lang="en-US" sz="1200" kern="1200" baseline="0" dirty="0" smtClean="0">
                <a:solidFill>
                  <a:schemeClr val="tx1"/>
                </a:solidFill>
                <a:latin typeface="+mn-lt"/>
                <a:ea typeface="+mn-ea"/>
                <a:cs typeface="+mn-cs"/>
              </a:rPr>
              <a:t> would be scored, go to:  http://www.smarterbalanced.org/wordpress/wp-content/uploads/2012/09/math-rubrics/43046Rubric.pdf</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50</a:t>
            </a:fld>
            <a:endParaRPr lang="en-US" dirty="0"/>
          </a:p>
        </p:txBody>
      </p:sp>
    </p:spTree>
    <p:extLst>
      <p:ext uri="{BB962C8B-B14F-4D97-AF65-F5344CB8AC3E}">
        <p14:creationId xmlns:p14="http://schemas.microsoft.com/office/powerpoint/2010/main" val="30375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Open Questions</a:t>
            </a:r>
          </a:p>
          <a:p>
            <a:r>
              <a:rPr lang="en-US" b="0" dirty="0" smtClean="0"/>
              <a:t>Explain to participants that open questions are</a:t>
            </a:r>
            <a:r>
              <a:rPr lang="en-US" b="0" baseline="0" dirty="0" smtClean="0"/>
              <a:t> questions posed in problem form to students that allow multiple responses and approaches to correctly answer the questions. These types of questions allow all students, no matter their developmental and readiness level, to participate in in small and large group mathematical discussions. </a:t>
            </a:r>
          </a:p>
          <a:p>
            <a:r>
              <a:rPr lang="en-US" b="0" baseline="0" dirty="0" smtClean="0"/>
              <a:t>Show Example 1 and ask participants to solve this individually. Then, have participants share their answers and briefly discuss how even though they may have used different numbers and created a different problem everyone was essentially working on the same concept. Have participants determine where on the Cognitive Rigor Matrix this problem might fall. </a:t>
            </a:r>
          </a:p>
          <a:p>
            <a:endParaRPr lang="en-US" b="0" baseline="0" dirty="0" smtClean="0"/>
          </a:p>
          <a:p>
            <a:r>
              <a:rPr lang="en-US" b="0" baseline="0" dirty="0" smtClean="0"/>
              <a:t>Repeat this process for the remaining examples on this slide and on the next slide. </a:t>
            </a:r>
          </a:p>
        </p:txBody>
      </p:sp>
      <p:sp>
        <p:nvSpPr>
          <p:cNvPr id="4" name="Slide Number Placeholder 3"/>
          <p:cNvSpPr>
            <a:spLocks noGrp="1"/>
          </p:cNvSpPr>
          <p:nvPr>
            <p:ph type="sldNum" sz="quarter" idx="10"/>
          </p:nvPr>
        </p:nvSpPr>
        <p:spPr/>
        <p:txBody>
          <a:bodyPr/>
          <a:lstStyle/>
          <a:p>
            <a:fld id="{E538F621-8F2C-4F90-852A-E36809B397B3}" type="slidenum">
              <a:rPr lang="en-US" smtClean="0"/>
              <a:pPr/>
              <a:t>51</a:t>
            </a:fld>
            <a:endParaRPr lang="en-US" dirty="0"/>
          </a:p>
        </p:txBody>
      </p:sp>
    </p:spTree>
    <p:extLst>
      <p:ext uri="{BB962C8B-B14F-4D97-AF65-F5344CB8AC3E}">
        <p14:creationId xmlns:p14="http://schemas.microsoft.com/office/powerpoint/2010/main" val="1846350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baseline="0" dirty="0" smtClean="0"/>
              <a:t>After going over the two examples, ask participants to think for a moment about how they might introduce this strategy to teachers and what example they might use during their introduction. Participants may need to utilize the standards to create an example of an open question if one of the four examples here will not work for a particular grade level, or they may modify one of the examples shown here. After participants complete their notes, move on to the next strategy, parallel tasks. </a:t>
            </a:r>
          </a:p>
        </p:txBody>
      </p:sp>
      <p:sp>
        <p:nvSpPr>
          <p:cNvPr id="4" name="Slide Number Placeholder 3"/>
          <p:cNvSpPr>
            <a:spLocks noGrp="1"/>
          </p:cNvSpPr>
          <p:nvPr>
            <p:ph type="sldNum" sz="quarter" idx="10"/>
          </p:nvPr>
        </p:nvSpPr>
        <p:spPr/>
        <p:txBody>
          <a:bodyPr/>
          <a:lstStyle/>
          <a:p>
            <a:fld id="{E538F621-8F2C-4F90-852A-E36809B397B3}" type="slidenum">
              <a:rPr lang="en-US" smtClean="0"/>
              <a:pPr/>
              <a:t>52</a:t>
            </a:fld>
            <a:endParaRPr lang="en-US" dirty="0"/>
          </a:p>
        </p:txBody>
      </p:sp>
    </p:spTree>
    <p:extLst>
      <p:ext uri="{BB962C8B-B14F-4D97-AF65-F5344CB8AC3E}">
        <p14:creationId xmlns:p14="http://schemas.microsoft.com/office/powerpoint/2010/main" val="2161128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to participants</a:t>
            </a:r>
            <a:r>
              <a:rPr lang="en-US" baseline="0" dirty="0" smtClean="0"/>
              <a:t> that parallel tasks are sets of tasks that students can choose from that are close enough to address the same standard(s) but different enough to allow for the multiple entry points into the mathematics. Also, just as with open questions, students, no matter which task they have selected, are able to equally engage in mathematical discussions. </a:t>
            </a:r>
          </a:p>
          <a:p>
            <a:endParaRPr lang="en-US" dirty="0" smtClean="0"/>
          </a:p>
          <a:p>
            <a:r>
              <a:rPr lang="en-US" dirty="0" smtClean="0"/>
              <a:t>Go over Example 1 on the slide and Example 2 on the next slide.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53</a:t>
            </a:fld>
            <a:endParaRPr lang="en-US" dirty="0"/>
          </a:p>
        </p:txBody>
      </p:sp>
    </p:spTree>
    <p:extLst>
      <p:ext uri="{BB962C8B-B14F-4D97-AF65-F5344CB8AC3E}">
        <p14:creationId xmlns:p14="http://schemas.microsoft.com/office/powerpoint/2010/main" val="1123760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After going over the example, have</a:t>
            </a:r>
            <a:r>
              <a:rPr lang="en-US" baseline="0" dirty="0" smtClean="0"/>
              <a:t> participants discuss at their table how parallel tasks are related to open questions. Then, have them think about how they might introduce this strategy to teachers </a:t>
            </a:r>
            <a:r>
              <a:rPr lang="en-US" b="0" baseline="0" dirty="0" smtClean="0"/>
              <a:t>and what example they might use during their introduction. Participants may need to utilize the standards to create an example of an open question if one of the four examples here will not work for a particular grade level, or they may modify one of the examples shown here.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54</a:t>
            </a:fld>
            <a:endParaRPr lang="en-US" dirty="0"/>
          </a:p>
        </p:txBody>
      </p:sp>
    </p:spTree>
    <p:extLst>
      <p:ext uri="{BB962C8B-B14F-4D97-AF65-F5344CB8AC3E}">
        <p14:creationId xmlns:p14="http://schemas.microsoft.com/office/powerpoint/2010/main" val="26935412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to participants that C-R-A stands</a:t>
            </a:r>
            <a:r>
              <a:rPr lang="en-US" baseline="0" dirty="0" smtClean="0"/>
              <a:t> for concrete to representational to abstract and is a strategy for differentiation that does not involve changing the problem, but rather, involves changing the models students use to solve the problem. C-R-A can be thought of as a continuum where we want all students to eventually get to the point of using abstract (mathematical symbols) models to represent a problem, but some students may need to step back on the continuum to representational models (drawings) or even to concrete models (some form of manipulative). Teachers should move students along the continuum, both forward and backward, as needed. Again, however, with the end goal of getting to the abstract.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following site provides more information on the CRA approach for facilitators:  </a:t>
            </a:r>
            <a:r>
              <a:rPr lang="en-US" sz="1200" kern="1200" dirty="0" smtClean="0">
                <a:solidFill>
                  <a:schemeClr val="tx1"/>
                </a:solidFill>
                <a:effectLst/>
                <a:latin typeface="+mn-lt"/>
                <a:ea typeface="+mn-ea"/>
                <a:cs typeface="+mn-cs"/>
              </a:rPr>
              <a:t>http://www.coedu.usf.edu/main/departments/sped/mathvids/strategies/cra.html</a:t>
            </a:r>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55</a:t>
            </a:fld>
            <a:endParaRPr lang="en-US" dirty="0"/>
          </a:p>
        </p:txBody>
      </p:sp>
    </p:spTree>
    <p:extLst>
      <p:ext uri="{BB962C8B-B14F-4D97-AF65-F5344CB8AC3E}">
        <p14:creationId xmlns:p14="http://schemas.microsoft.com/office/powerpoint/2010/main" val="41777828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Have participants discuss with</a:t>
            </a:r>
            <a:r>
              <a:rPr lang="en-US" baseline="0" dirty="0" smtClean="0"/>
              <a:t> their group how they might use C-R-A to help students complete the task on the slide, and determine how they might move a student forward on the continuum based on the student’s entry point.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56</a:t>
            </a:fld>
            <a:endParaRPr lang="en-US" dirty="0"/>
          </a:p>
        </p:txBody>
      </p:sp>
    </p:spTree>
    <p:extLst>
      <p:ext uri="{BB962C8B-B14F-4D97-AF65-F5344CB8AC3E}">
        <p14:creationId xmlns:p14="http://schemas.microsoft.com/office/powerpoint/2010/main" val="24766624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to participants</a:t>
            </a:r>
            <a:r>
              <a:rPr lang="en-US" baseline="0" dirty="0" smtClean="0"/>
              <a:t> that the strategies that they just examined and discussed can be used with tasks from their curricular materials or, if needed, they can find additional tasks online. If time permits and if an internet connection is available, show participants the tasks available at each of the resources on the slide. </a:t>
            </a:r>
          </a:p>
          <a:p>
            <a:endParaRPr lang="en-US" baseline="0" dirty="0" smtClean="0"/>
          </a:p>
          <a:p>
            <a:r>
              <a:rPr lang="en-US" baseline="0" dirty="0" smtClean="0"/>
              <a:t>Wrap up this section by having participants complete the reflection, either individually or in small groups, on the next slide.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57</a:t>
            </a:fld>
            <a:endParaRPr lang="en-US" dirty="0"/>
          </a:p>
        </p:txBody>
      </p:sp>
    </p:spTree>
    <p:extLst>
      <p:ext uri="{BB962C8B-B14F-4D97-AF65-F5344CB8AC3E}">
        <p14:creationId xmlns:p14="http://schemas.microsoft.com/office/powerpoint/2010/main" val="1446417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Reflect</a:t>
            </a:r>
          </a:p>
          <a:p>
            <a:r>
              <a:rPr lang="en-US" dirty="0" smtClean="0"/>
              <a:t>Allow participants</a:t>
            </a:r>
            <a:r>
              <a:rPr lang="en-US" baseline="0" dirty="0" smtClean="0"/>
              <a:t> to respond to the reflection questions on the slide and in their Participant Guide on </a:t>
            </a:r>
            <a:r>
              <a:rPr lang="en-US" b="1" baseline="0" dirty="0" smtClean="0"/>
              <a:t>page 24</a:t>
            </a:r>
            <a:r>
              <a:rPr lang="en-US" baseline="0" dirty="0" smtClean="0"/>
              <a:t>. As time permits have volunteers share their thinking. </a:t>
            </a:r>
          </a:p>
          <a:p>
            <a:endParaRPr lang="en-US" baseline="0" dirty="0" smtClean="0"/>
          </a:p>
          <a:p>
            <a:r>
              <a:rPr lang="en-US" baseline="0" dirty="0" smtClean="0"/>
              <a:t>Transition to the next section by telling participants that now that they have looked at strategies for creating multiple entry ways into the mathematics through the problems provided, they will now examine instructional strategies that can be used by teachers to implement tasks. Because participants will be moving from table to table in the next activity, ask participants to put their personal belongings to the side. </a:t>
            </a:r>
            <a:endParaRPr lang="en-US"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58</a:t>
            </a:fld>
            <a:endParaRPr lang="en-US" dirty="0"/>
          </a:p>
        </p:txBody>
      </p:sp>
    </p:spTree>
    <p:extLst>
      <p:ext uri="{BB962C8B-B14F-4D97-AF65-F5344CB8AC3E}">
        <p14:creationId xmlns:p14="http://schemas.microsoft.com/office/powerpoint/2010/main" val="1490685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normAutofit fontScale="47500" lnSpcReduction="20000"/>
          </a:bodyPr>
          <a:lstStyle/>
          <a:p>
            <a:pPr>
              <a:spcBef>
                <a:spcPct val="0"/>
              </a:spcBef>
            </a:pPr>
            <a:r>
              <a:rPr lang="en-US" b="1" dirty="0" smtClean="0"/>
              <a:t>Section 4: Meeting the Expectations</a:t>
            </a:r>
            <a:r>
              <a:rPr lang="en-US" b="1" baseline="0" dirty="0" smtClean="0"/>
              <a:t> of the Content Standards by Teaching with </a:t>
            </a:r>
            <a:r>
              <a:rPr lang="en-US" b="1" baseline="0" smtClean="0"/>
              <a:t>Cognitively Rigorous Tasks</a:t>
            </a:r>
            <a:endParaRPr lang="en-US" b="1" baseline="0" dirty="0" smtClean="0"/>
          </a:p>
          <a:p>
            <a:pPr>
              <a:spcBef>
                <a:spcPct val="0"/>
              </a:spcBef>
            </a:pPr>
            <a:endParaRPr lang="en-US" b="1" dirty="0" smtClean="0"/>
          </a:p>
          <a:p>
            <a:pPr>
              <a:spcBef>
                <a:spcPct val="0"/>
              </a:spcBef>
            </a:pPr>
            <a:r>
              <a:rPr lang="en-US" baseline="0" dirty="0" smtClean="0"/>
              <a:t>Total Time on Section 4: </a:t>
            </a:r>
            <a:r>
              <a:rPr lang="en-US" b="0" baseline="0" dirty="0" smtClean="0"/>
              <a:t>85 minutes</a:t>
            </a:r>
          </a:p>
          <a:p>
            <a:pPr>
              <a:spcBef>
                <a:spcPct val="0"/>
              </a:spcBef>
            </a:pPr>
            <a:endParaRPr lang="en-US" baseline="0" dirty="0" smtClean="0"/>
          </a:p>
          <a:p>
            <a:r>
              <a:rPr lang="en-US" sz="1200" b="1" kern="1200" dirty="0" smtClean="0">
                <a:solidFill>
                  <a:schemeClr val="tx1"/>
                </a:solidFill>
                <a:latin typeface="+mn-lt"/>
                <a:ea typeface="+mn-ea"/>
                <a:cs typeface="+mn-cs"/>
              </a:rPr>
              <a:t>Section 4 Training Objectives:</a:t>
            </a:r>
          </a:p>
          <a:p>
            <a:pPr>
              <a:buFont typeface="Arial" pitchFamily="34" charset="0"/>
              <a:buChar char="•"/>
            </a:pPr>
            <a:r>
              <a:rPr lang="en-US" sz="1200" kern="1200" dirty="0" smtClean="0">
                <a:solidFill>
                  <a:schemeClr val="tx1"/>
                </a:solidFill>
                <a:latin typeface="+mn-lt"/>
                <a:ea typeface="+mn-ea"/>
                <a:cs typeface="+mn-cs"/>
              </a:rPr>
              <a:t>For participants to understand the definition of a cognitively</a:t>
            </a:r>
            <a:r>
              <a:rPr lang="en-US" sz="1200" kern="1200" baseline="0" dirty="0" smtClean="0">
                <a:solidFill>
                  <a:schemeClr val="tx1"/>
                </a:solidFill>
                <a:latin typeface="+mn-lt"/>
                <a:ea typeface="+mn-ea"/>
                <a:cs typeface="+mn-cs"/>
              </a:rPr>
              <a:t> rigorous </a:t>
            </a:r>
            <a:r>
              <a:rPr lang="en-US" sz="1200" kern="1200" dirty="0" smtClean="0">
                <a:solidFill>
                  <a:schemeClr val="tx1"/>
                </a:solidFill>
                <a:latin typeface="+mn-lt"/>
                <a:ea typeface="+mn-ea"/>
                <a:cs typeface="+mn-cs"/>
              </a:rPr>
              <a:t>task.</a:t>
            </a:r>
          </a:p>
          <a:p>
            <a:pPr>
              <a:buFont typeface="Arial" pitchFamily="34" charset="0"/>
              <a:buChar char="•"/>
            </a:pPr>
            <a:r>
              <a:rPr lang="en-US" sz="1200" kern="1200" dirty="0" smtClean="0">
                <a:solidFill>
                  <a:schemeClr val="tx1"/>
                </a:solidFill>
                <a:latin typeface="+mn-lt"/>
                <a:ea typeface="+mn-ea"/>
                <a:cs typeface="+mn-cs"/>
              </a:rPr>
              <a:t>To deepen participants understanding of why incorporating cognitively</a:t>
            </a:r>
            <a:r>
              <a:rPr lang="en-US" sz="1200" kern="1200" baseline="0" dirty="0" smtClean="0">
                <a:solidFill>
                  <a:schemeClr val="tx1"/>
                </a:solidFill>
                <a:latin typeface="+mn-lt"/>
                <a:ea typeface="+mn-ea"/>
                <a:cs typeface="+mn-cs"/>
              </a:rPr>
              <a:t> rigorous </a:t>
            </a:r>
            <a:r>
              <a:rPr lang="en-US" sz="1200" kern="1200" dirty="0" smtClean="0">
                <a:solidFill>
                  <a:schemeClr val="tx1"/>
                </a:solidFill>
                <a:latin typeface="+mn-lt"/>
                <a:ea typeface="+mn-ea"/>
                <a:cs typeface="+mn-cs"/>
              </a:rPr>
              <a:t>tasks into their mathematics instruction is important. </a:t>
            </a:r>
          </a:p>
          <a:p>
            <a:pPr>
              <a:buFont typeface="Arial" pitchFamily="34" charset="0"/>
              <a:buChar char="•"/>
            </a:pPr>
            <a:r>
              <a:rPr lang="en-US" sz="1200" kern="1200" dirty="0" smtClean="0">
                <a:solidFill>
                  <a:schemeClr val="tx1"/>
                </a:solidFill>
                <a:latin typeface="+mn-lt"/>
                <a:ea typeface="+mn-ea"/>
                <a:cs typeface="+mn-cs"/>
              </a:rPr>
              <a:t>To examine strategies that can be used to incorporate cognitively</a:t>
            </a:r>
            <a:r>
              <a:rPr lang="en-US" sz="1200" kern="1200" baseline="0" dirty="0" smtClean="0">
                <a:solidFill>
                  <a:schemeClr val="tx1"/>
                </a:solidFill>
                <a:latin typeface="+mn-lt"/>
                <a:ea typeface="+mn-ea"/>
                <a:cs typeface="+mn-cs"/>
              </a:rPr>
              <a:t> rigorous </a:t>
            </a:r>
            <a:r>
              <a:rPr lang="en-US" sz="1200" kern="1200" dirty="0" smtClean="0">
                <a:solidFill>
                  <a:schemeClr val="tx1"/>
                </a:solidFill>
                <a:latin typeface="+mn-lt"/>
                <a:ea typeface="+mn-ea"/>
                <a:cs typeface="+mn-cs"/>
              </a:rPr>
              <a:t>tasks that will benefit all students. </a:t>
            </a:r>
          </a:p>
          <a:p>
            <a:pPr>
              <a:buFont typeface="Arial" pitchFamily="34" charset="0"/>
              <a:buNone/>
            </a:pPr>
            <a:endParaRPr lang="en-US" sz="1200" kern="1200" dirty="0" smtClean="0">
              <a:solidFill>
                <a:schemeClr val="tx1"/>
              </a:solidFill>
              <a:latin typeface="+mn-lt"/>
              <a:ea typeface="+mn-ea"/>
              <a:cs typeface="+mn-cs"/>
            </a:endParaRPr>
          </a:p>
          <a:p>
            <a:pPr>
              <a:buFont typeface="Arial" pitchFamily="34" charset="0"/>
              <a:buNone/>
            </a:pPr>
            <a:r>
              <a:rPr lang="en-US" sz="1200" b="1" kern="1200" dirty="0" smtClean="0">
                <a:solidFill>
                  <a:schemeClr val="tx1"/>
                </a:solidFill>
                <a:latin typeface="+mn-lt"/>
                <a:ea typeface="+mn-ea"/>
                <a:cs typeface="+mn-cs"/>
              </a:rPr>
              <a:t>Section</a:t>
            </a:r>
            <a:r>
              <a:rPr lang="en-US" sz="1200" b="1" kern="1200" baseline="0" dirty="0" smtClean="0">
                <a:solidFill>
                  <a:schemeClr val="tx1"/>
                </a:solidFill>
                <a:latin typeface="+mn-lt"/>
                <a:ea typeface="+mn-ea"/>
                <a:cs typeface="+mn-cs"/>
              </a:rPr>
              <a:t> 4 Outline:</a:t>
            </a:r>
            <a:endParaRPr lang="en-US" sz="1200" b="1"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Participants begin by viewing</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video Dan Meyer: </a:t>
            </a:r>
            <a:r>
              <a:rPr lang="en-US" sz="1200" i="1" kern="1200" dirty="0" smtClean="0">
                <a:solidFill>
                  <a:schemeClr val="tx1"/>
                </a:solidFill>
                <a:latin typeface="+mn-lt"/>
                <a:ea typeface="+mn-ea"/>
                <a:cs typeface="+mn-cs"/>
              </a:rPr>
              <a:t>Math Class Needs a Makeover</a:t>
            </a:r>
            <a:r>
              <a:rPr lang="en-US" sz="1200" kern="1200" dirty="0" smtClean="0">
                <a:solidFill>
                  <a:schemeClr val="tx1"/>
                </a:solidFill>
                <a:latin typeface="+mn-lt"/>
                <a:ea typeface="+mn-ea"/>
                <a:cs typeface="+mn-cs"/>
              </a:rPr>
              <a:t> which is about problem solving. Participants</a:t>
            </a:r>
            <a:r>
              <a:rPr lang="en-US" sz="1200" kern="1200" baseline="0" dirty="0" smtClean="0">
                <a:solidFill>
                  <a:schemeClr val="tx1"/>
                </a:solidFill>
                <a:latin typeface="+mn-lt"/>
                <a:ea typeface="+mn-ea"/>
                <a:cs typeface="+mn-cs"/>
              </a:rPr>
              <a:t> will discuss the video and compare their previous experience with </a:t>
            </a:r>
            <a:r>
              <a:rPr lang="en-US" sz="1200" i="0" kern="1200" baseline="0" dirty="0" smtClean="0">
                <a:solidFill>
                  <a:schemeClr val="tx1"/>
                </a:solidFill>
                <a:latin typeface="+mn-lt"/>
                <a:ea typeface="+mn-ea"/>
                <a:cs typeface="+mn-cs"/>
              </a:rPr>
              <a:t>the</a:t>
            </a:r>
            <a:r>
              <a:rPr lang="en-US" sz="1200" i="1" kern="1200" baseline="0" dirty="0" smtClean="0">
                <a:solidFill>
                  <a:schemeClr val="tx1"/>
                </a:solidFill>
                <a:latin typeface="+mn-lt"/>
                <a:ea typeface="+mn-ea"/>
                <a:cs typeface="+mn-cs"/>
              </a:rPr>
              <a:t> Kites Activity</a:t>
            </a:r>
            <a:r>
              <a:rPr lang="en-US" sz="1200" i="0" kern="1200" baseline="0" dirty="0" smtClean="0">
                <a:solidFill>
                  <a:schemeClr val="tx1"/>
                </a:solidFill>
                <a:latin typeface="+mn-lt"/>
                <a:ea typeface="+mn-ea"/>
                <a:cs typeface="+mn-cs"/>
              </a:rPr>
              <a:t> with Dan Meyer’s message in the video. </a:t>
            </a:r>
          </a:p>
          <a:p>
            <a:pPr marL="228600" indent="-228600">
              <a:buAutoNum type="arabicPeriod"/>
            </a:pPr>
            <a:r>
              <a:rPr lang="en-US" sz="1200" kern="1200" dirty="0" smtClean="0">
                <a:solidFill>
                  <a:schemeClr val="tx1"/>
                </a:solidFill>
                <a:latin typeface="+mn-lt"/>
                <a:ea typeface="+mn-ea"/>
                <a:cs typeface="+mn-cs"/>
              </a:rPr>
              <a:t>Participants are then shown how</a:t>
            </a:r>
            <a:r>
              <a:rPr lang="en-US" sz="1200" kern="1200" baseline="0" dirty="0" smtClean="0">
                <a:solidFill>
                  <a:schemeClr val="tx1"/>
                </a:solidFill>
                <a:latin typeface="+mn-lt"/>
                <a:ea typeface="+mn-ea"/>
                <a:cs typeface="+mn-cs"/>
              </a:rPr>
              <a:t> scaffolds can be removed slowly from a problem in order to deepen the level of cognitive rigor. Participants use Hess’s Cognitive Rigor Matrix to discuss the problem example. </a:t>
            </a:r>
          </a:p>
          <a:p>
            <a:pPr marL="228600" indent="-228600">
              <a:buAutoNum type="arabicPeriod"/>
            </a:pPr>
            <a:r>
              <a:rPr lang="en-US" sz="1200" kern="1200" dirty="0" smtClean="0">
                <a:solidFill>
                  <a:schemeClr val="tx1"/>
                </a:solidFill>
                <a:latin typeface="+mn-lt"/>
                <a:ea typeface="+mn-ea"/>
                <a:cs typeface="+mn-cs"/>
              </a:rPr>
              <a:t>Participants will brainstorm how cognitively</a:t>
            </a:r>
            <a:r>
              <a:rPr lang="en-US" sz="1200" kern="1200" baseline="0" dirty="0" smtClean="0">
                <a:solidFill>
                  <a:schemeClr val="tx1"/>
                </a:solidFill>
                <a:latin typeface="+mn-lt"/>
                <a:ea typeface="+mn-ea"/>
                <a:cs typeface="+mn-cs"/>
              </a:rPr>
              <a:t> rigorous </a:t>
            </a:r>
            <a:r>
              <a:rPr lang="en-US" sz="1200" kern="1200" dirty="0" smtClean="0">
                <a:solidFill>
                  <a:schemeClr val="tx1"/>
                </a:solidFill>
                <a:latin typeface="+mn-lt"/>
                <a:ea typeface="+mn-ea"/>
                <a:cs typeface="+mn-cs"/>
              </a:rPr>
              <a:t>mathematics tasks can be used to benefit all students and will be presented with four strategies that can be used to differentiate cognitively rigorous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tasks for all students, </a:t>
            </a:r>
            <a:r>
              <a:rPr lang="en-US" sz="1200" kern="1200" baseline="0" dirty="0" smtClean="0">
                <a:solidFill>
                  <a:schemeClr val="tx1"/>
                </a:solidFill>
                <a:latin typeface="+mn-lt"/>
                <a:ea typeface="+mn-ea"/>
                <a:cs typeface="+mn-cs"/>
              </a:rPr>
              <a:t>as needed, in order to provide multiple entry points into the mathematics while maintaining the problem’s rigor. </a:t>
            </a:r>
          </a:p>
          <a:p>
            <a:pPr marL="228600" indent="-228600">
              <a:buAutoNum type="arabicPeriod"/>
            </a:pPr>
            <a:r>
              <a:rPr lang="en-US" sz="1200" kern="1200" dirty="0" smtClean="0">
                <a:solidFill>
                  <a:schemeClr val="tx1"/>
                </a:solidFill>
                <a:latin typeface="+mn-lt"/>
                <a:ea typeface="+mn-ea"/>
                <a:cs typeface="+mn-cs"/>
              </a:rPr>
              <a:t>Participants will wrap up the activity by making connections back to “conceptual understanding,” “fluency,” and “application” and how each of these is addressed through cognitively</a:t>
            </a:r>
            <a:r>
              <a:rPr lang="en-US" sz="1200" kern="1200" baseline="0" dirty="0" smtClean="0">
                <a:solidFill>
                  <a:schemeClr val="tx1"/>
                </a:solidFill>
                <a:latin typeface="+mn-lt"/>
                <a:ea typeface="+mn-ea"/>
                <a:cs typeface="+mn-cs"/>
              </a:rPr>
              <a:t> rigorous </a:t>
            </a:r>
            <a:r>
              <a:rPr lang="en-US" sz="1200" kern="1200" dirty="0" smtClean="0">
                <a:solidFill>
                  <a:schemeClr val="tx1"/>
                </a:solidFill>
                <a:latin typeface="+mn-lt"/>
                <a:ea typeface="+mn-ea"/>
                <a:cs typeface="+mn-cs"/>
              </a:rPr>
              <a:t>tasks. </a:t>
            </a:r>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Supporting Documents</a:t>
            </a:r>
          </a:p>
          <a:p>
            <a:r>
              <a:rPr lang="en-US" sz="1200" i="1" kern="1200" dirty="0" smtClean="0">
                <a:solidFill>
                  <a:schemeClr val="tx1"/>
                </a:solidFill>
                <a:latin typeface="+mn-lt"/>
                <a:ea typeface="+mn-ea"/>
                <a:cs typeface="+mn-cs"/>
              </a:rPr>
              <a:t>Video Observation Sheet</a:t>
            </a:r>
          </a:p>
          <a:p>
            <a:r>
              <a:rPr lang="en-US" sz="1200" i="1" kern="1200" dirty="0" smtClean="0">
                <a:solidFill>
                  <a:schemeClr val="tx1"/>
                </a:solidFill>
                <a:latin typeface="+mn-lt"/>
                <a:ea typeface="+mn-ea"/>
                <a:cs typeface="+mn-cs"/>
              </a:rPr>
              <a:t>Hess’s Cognitive</a:t>
            </a:r>
            <a:r>
              <a:rPr lang="en-US" sz="1200" i="1" kern="1200" baseline="0" dirty="0" smtClean="0">
                <a:solidFill>
                  <a:schemeClr val="tx1"/>
                </a:solidFill>
                <a:latin typeface="+mn-lt"/>
                <a:ea typeface="+mn-ea"/>
                <a:cs typeface="+mn-cs"/>
              </a:rPr>
              <a:t> Rigor Matrix </a:t>
            </a:r>
            <a:r>
              <a:rPr lang="en-US" sz="1200" i="0" kern="1200" baseline="0" dirty="0" smtClean="0">
                <a:solidFill>
                  <a:schemeClr val="tx1"/>
                </a:solidFill>
                <a:latin typeface="+mn-lt"/>
                <a:ea typeface="+mn-ea"/>
                <a:cs typeface="+mn-cs"/>
              </a:rPr>
              <a:t>for Mathematics and Science</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Strategies</a:t>
            </a:r>
            <a:r>
              <a:rPr lang="en-US" sz="1200" i="1" kern="1200" baseline="0" dirty="0" smtClean="0">
                <a:solidFill>
                  <a:schemeClr val="tx1"/>
                </a:solidFill>
                <a:latin typeface="+mn-lt"/>
                <a:ea typeface="+mn-ea"/>
                <a:cs typeface="+mn-cs"/>
              </a:rPr>
              <a:t> for Differentiating Cognitively Rigorous Tasks </a:t>
            </a:r>
            <a:r>
              <a:rPr lang="en-US" sz="1200" i="0" kern="1200" baseline="0" dirty="0" smtClean="0">
                <a:solidFill>
                  <a:schemeClr val="tx1"/>
                </a:solidFill>
                <a:latin typeface="+mn-lt"/>
                <a:ea typeface="+mn-ea"/>
                <a:cs typeface="+mn-cs"/>
              </a:rPr>
              <a:t>notes page</a:t>
            </a:r>
          </a:p>
          <a:p>
            <a:r>
              <a:rPr lang="en-US" sz="1200" i="1" kern="1200" baseline="0" dirty="0" smtClean="0">
                <a:solidFill>
                  <a:schemeClr val="tx1"/>
                </a:solidFill>
                <a:latin typeface="+mn-lt"/>
                <a:ea typeface="+mn-ea"/>
                <a:cs typeface="+mn-cs"/>
              </a:rPr>
              <a:t>Resources for Finding Tasks</a:t>
            </a:r>
          </a:p>
          <a:p>
            <a:r>
              <a:rPr lang="en-US" sz="1200" i="1" kern="1200" baseline="0" dirty="0" smtClean="0">
                <a:solidFill>
                  <a:schemeClr val="tx1"/>
                </a:solidFill>
                <a:latin typeface="+mn-lt"/>
                <a:ea typeface="+mn-ea"/>
                <a:cs typeface="+mn-cs"/>
              </a:rPr>
              <a:t>Reflect  </a:t>
            </a:r>
            <a:r>
              <a:rPr lang="en-US" sz="1200" i="0" kern="1200" baseline="0" dirty="0" smtClean="0">
                <a:solidFill>
                  <a:schemeClr val="tx1"/>
                </a:solidFill>
                <a:latin typeface="+mn-lt"/>
                <a:ea typeface="+mn-ea"/>
                <a:cs typeface="+mn-cs"/>
              </a:rPr>
              <a:t>worksheet</a:t>
            </a:r>
            <a:endParaRPr lang="en-US" sz="1200" i="1" kern="1200" baseline="0" dirty="0" smtClean="0">
              <a:solidFill>
                <a:schemeClr val="tx1"/>
              </a:solidFill>
              <a:latin typeface="+mn-lt"/>
              <a:ea typeface="+mn-ea"/>
              <a:cs typeface="+mn-cs"/>
            </a:endParaRPr>
          </a:p>
          <a:p>
            <a:endParaRPr lang="en-US" sz="1200" i="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Materials </a:t>
            </a:r>
          </a:p>
          <a:p>
            <a:r>
              <a:rPr lang="en-US" sz="1200" kern="1200" dirty="0" smtClean="0">
                <a:solidFill>
                  <a:schemeClr val="tx1"/>
                </a:solidFill>
                <a:latin typeface="+mn-lt"/>
                <a:ea typeface="+mn-ea"/>
                <a:cs typeface="+mn-cs"/>
              </a:rPr>
              <a:t>Chart paper, markers</a:t>
            </a:r>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Video</a:t>
            </a:r>
          </a:p>
          <a:p>
            <a:r>
              <a:rPr lang="en-US" sz="1200" b="0" kern="1200" dirty="0" smtClean="0">
                <a:solidFill>
                  <a:schemeClr val="tx1"/>
                </a:solidFill>
                <a:latin typeface="+mn-lt"/>
                <a:ea typeface="+mn-ea"/>
                <a:cs typeface="+mn-cs"/>
              </a:rPr>
              <a:t>Dan Meyer: Math Class Needs a Makeover </a:t>
            </a:r>
            <a:endParaRPr lang="en-US" sz="1200" b="1" kern="1200" dirty="0" smtClean="0">
              <a:solidFill>
                <a:schemeClr val="tx1"/>
              </a:solidFill>
              <a:latin typeface="+mn-lt"/>
              <a:ea typeface="+mn-ea"/>
              <a:cs typeface="+mn-cs"/>
            </a:endParaRPr>
          </a:p>
          <a:p>
            <a:pPr marL="230491" indent="-230491">
              <a:spcBef>
                <a:spcPct val="0"/>
              </a:spcBef>
              <a:buAutoNum type="arabicPeriod"/>
            </a:pPr>
            <a:endParaRPr lang="en-US" dirty="0" smtClean="0"/>
          </a:p>
          <a:p>
            <a:pPr marL="230491" indent="-230491">
              <a:spcBef>
                <a:spcPct val="0"/>
              </a:spcBef>
              <a:buNone/>
            </a:pPr>
            <a:r>
              <a:rPr lang="en-US" b="1" dirty="0" smtClean="0"/>
              <a:t>Background Resources</a:t>
            </a:r>
          </a:p>
          <a:p>
            <a:pPr marL="230491" indent="-230491">
              <a:spcBef>
                <a:spcPct val="0"/>
              </a:spcBef>
              <a:buFont typeface="Arial" pitchFamily="34" charset="0"/>
              <a:buChar char="•"/>
            </a:pPr>
            <a:r>
              <a:rPr lang="en-US" b="0" dirty="0" smtClean="0"/>
              <a:t>Use the following to gain</a:t>
            </a:r>
            <a:r>
              <a:rPr lang="en-US" b="0" baseline="0" dirty="0" smtClean="0"/>
              <a:t> a deeper understanding of Bloom’s Taxonomy, Depth of Knowledge, and Hess’ Cognitive Rigor Matrix that will be used during this section. </a:t>
            </a:r>
          </a:p>
          <a:p>
            <a:pPr marL="687691" lvl="1" indent="-230491">
              <a:spcBef>
                <a:spcPct val="0"/>
              </a:spcBef>
              <a:buFont typeface="Arial" pitchFamily="34" charset="0"/>
              <a:buChar char="•"/>
            </a:pPr>
            <a:r>
              <a:rPr lang="en-US" b="0" baseline="0" dirty="0" smtClean="0"/>
              <a:t>Bloom’s Taxonomy: http://cft.vanderbilt.edu/guides-sub-pages/blooms-taxonomy/</a:t>
            </a:r>
          </a:p>
          <a:p>
            <a:pPr marL="687691" lvl="1" indent="-230491">
              <a:spcBef>
                <a:spcPct val="0"/>
              </a:spcBef>
              <a:buFont typeface="Arial" pitchFamily="34" charset="0"/>
              <a:buChar char="•"/>
            </a:pPr>
            <a:r>
              <a:rPr lang="en-US" b="0" baseline="0" dirty="0" smtClean="0"/>
              <a:t>Depth of Knowledge: http://schools.nyc.gov/NR/rdonlyres/2711181C-2108-40C4-A7F8-76F243C9B910/0/DOKFourContentAreas.pdf</a:t>
            </a:r>
          </a:p>
          <a:p>
            <a:pPr marL="687691" lvl="1" indent="-230491">
              <a:spcBef>
                <a:spcPct val="0"/>
              </a:spcBef>
              <a:buFont typeface="Arial" pitchFamily="34" charset="0"/>
              <a:buChar char="•"/>
            </a:pPr>
            <a:r>
              <a:rPr lang="en-US" b="0" baseline="0" dirty="0" smtClean="0"/>
              <a:t>Karen Hess &amp; Cognitive Rigor Matrix: http://vimeo.com/20998609  and http://www.sde.idaho.gov/site/common/webinars/Cognitive%20Rigor%20Matrix%20Article_Hess,%20Carlock,%20Jones,%20and%20Walkup.pdf</a:t>
            </a:r>
          </a:p>
          <a:p>
            <a:pPr marL="230491" indent="-230491">
              <a:spcBef>
                <a:spcPct val="0"/>
              </a:spcBef>
              <a:buNone/>
            </a:pPr>
            <a:endParaRPr lang="en-US" b="0" dirty="0" smtClean="0"/>
          </a:p>
          <a:p>
            <a:pPr marL="230491" indent="-230491">
              <a:spcBef>
                <a:spcPct val="0"/>
              </a:spcBef>
              <a:buAutoNum type="arabicPeriod"/>
            </a:pPr>
            <a:endParaRPr lang="en-US" dirty="0" smtClean="0"/>
          </a:p>
        </p:txBody>
      </p:sp>
      <p:sp>
        <p:nvSpPr>
          <p:cNvPr id="13824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
        <p:nvSpPr>
          <p:cNvPr id="13824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E550F5EF-EA7A-4F7E-B452-463359D24A4E}" type="datetime1">
              <a:rPr lang="en-US">
                <a:latin typeface="Arial" pitchFamily="34" charset="0"/>
              </a:rPr>
              <a:pPr/>
              <a:t>7/29/2014</a:t>
            </a:fld>
            <a:endParaRPr lang="en-US" dirty="0">
              <a:latin typeface="Arial" pitchFamily="34" charset="0"/>
            </a:endParaRPr>
          </a:p>
        </p:txBody>
      </p:sp>
      <p:sp>
        <p:nvSpPr>
          <p:cNvPr id="13824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824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05CC7A-BD72-4614-86BB-531A03EB3EEC}" type="slidenum">
              <a:rPr lang="en-US">
                <a:latin typeface="Arial" pitchFamily="34" charset="0"/>
              </a:rPr>
              <a:pPr/>
              <a:t>41</a:t>
            </a:fld>
            <a:endParaRPr lang="en-US" dirty="0">
              <a:latin typeface="Arial" pitchFamily="34" charset="0"/>
            </a:endParaRPr>
          </a:p>
        </p:txBody>
      </p:sp>
    </p:spTree>
    <p:extLst>
      <p:ext uri="{BB962C8B-B14F-4D97-AF65-F5344CB8AC3E}">
        <p14:creationId xmlns:p14="http://schemas.microsoft.com/office/powerpoint/2010/main" val="2469694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Math Class</a:t>
            </a:r>
            <a:r>
              <a:rPr lang="en-US" b="1" baseline="0" dirty="0" smtClean="0"/>
              <a:t> Needs a Makeover</a:t>
            </a:r>
            <a:endParaRPr lang="en-US" b="1" dirty="0" smtClean="0"/>
          </a:p>
          <a:p>
            <a:pPr>
              <a:spcBef>
                <a:spcPct val="0"/>
              </a:spcBef>
            </a:pPr>
            <a:r>
              <a:rPr lang="en-US" dirty="0" smtClean="0"/>
              <a:t>Begin the activity by explaining</a:t>
            </a:r>
            <a:r>
              <a:rPr lang="en-US" baseline="0" dirty="0" smtClean="0"/>
              <a:t> to participants that they are going to watch a video in which math expert, Dan Meyer, discusses the types of problems that students should be doing in math class.  </a:t>
            </a:r>
          </a:p>
          <a:p>
            <a:pPr>
              <a:spcBef>
                <a:spcPct val="0"/>
              </a:spcBef>
            </a:pPr>
            <a:endParaRPr lang="en-US" baseline="0" dirty="0" smtClean="0"/>
          </a:p>
          <a:p>
            <a:pPr>
              <a:spcBef>
                <a:spcPct val="0"/>
              </a:spcBef>
            </a:pPr>
            <a:r>
              <a:rPr lang="en-US" baseline="0" dirty="0" smtClean="0"/>
              <a:t>Click on “Watch Video” to play the video </a:t>
            </a:r>
            <a:r>
              <a:rPr lang="en-US" i="1" baseline="0" dirty="0" smtClean="0"/>
              <a:t>Math Class Needs a Makeover </a:t>
            </a:r>
            <a:r>
              <a:rPr lang="en-US" i="0" baseline="0" dirty="0" smtClean="0"/>
              <a:t>from here: </a:t>
            </a:r>
            <a:r>
              <a:rPr lang="en-US" i="0" dirty="0" smtClean="0"/>
              <a:t>http</a:t>
            </a:r>
            <a:r>
              <a:rPr lang="en-US" dirty="0" smtClean="0"/>
              <a:t>://www.ted.com/talks/dan_meyer_math_curriculum_makeover.html. The video is </a:t>
            </a:r>
            <a:r>
              <a:rPr lang="en-US" b="1" dirty="0" smtClean="0"/>
              <a:t>11:39</a:t>
            </a:r>
            <a:r>
              <a:rPr lang="en-US" dirty="0" smtClean="0"/>
              <a:t> long.</a:t>
            </a:r>
          </a:p>
          <a:p>
            <a:pPr>
              <a:spcBef>
                <a:spcPct val="0"/>
              </a:spcBef>
            </a:pPr>
            <a:endParaRPr lang="en-US" dirty="0" smtClean="0"/>
          </a:p>
          <a:p>
            <a:pPr>
              <a:spcBef>
                <a:spcPct val="0"/>
              </a:spcBef>
            </a:pPr>
            <a:r>
              <a:rPr lang="en-US" dirty="0" smtClean="0"/>
              <a:t>After</a:t>
            </a:r>
            <a:r>
              <a:rPr lang="en-US" baseline="0" dirty="0" smtClean="0"/>
              <a:t> viewing, debrief the video with participants by first asking for their thoughts on Dan Myer’s message. After two or three volunteers share, explain to participants that one of the keys to using the types of problems that Dan Meyer talks about is taking a math problem and removing part, if not all, of the scaffolding that is in place within the problem itself and moving the scaffolding into the process of teaching. Transition to the next slide by having participants think back to their experience in Module 1 when they worked on the </a:t>
            </a:r>
            <a:r>
              <a:rPr lang="en-US" i="1" baseline="0" dirty="0" smtClean="0"/>
              <a:t>Kites Activity.</a:t>
            </a:r>
            <a:endParaRPr lang="en-US" dirty="0" smtClean="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DEEBDC-6C7C-4611-BAED-0831A32EE61B}" type="slidenum">
              <a:rPr lang="en-US">
                <a:latin typeface="Arial" pitchFamily="34" charset="0"/>
              </a:rPr>
              <a:pPr/>
              <a:t>42</a:t>
            </a:fld>
            <a:endParaRPr lang="en-US" dirty="0">
              <a:latin typeface="Arial" pitchFamily="34" charset="0"/>
            </a:endParaRPr>
          </a:p>
        </p:txBody>
      </p:sp>
      <p:sp>
        <p:nvSpPr>
          <p:cNvPr id="1392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B29E4E7-2CBB-40DA-9F47-79628AF82323}" type="datetime1">
              <a:rPr lang="en-US">
                <a:latin typeface="Arial" pitchFamily="34" charset="0"/>
              </a:rPr>
              <a:pPr/>
              <a:t>7/29/2014</a:t>
            </a:fld>
            <a:endParaRPr lang="en-US" dirty="0">
              <a:latin typeface="Arial" pitchFamily="34" charset="0"/>
            </a:endParaRPr>
          </a:p>
        </p:txBody>
      </p:sp>
      <p:sp>
        <p:nvSpPr>
          <p:cNvPr id="1392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9271"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Tree>
    <p:extLst>
      <p:ext uri="{BB962C8B-B14F-4D97-AF65-F5344CB8AC3E}">
        <p14:creationId xmlns:p14="http://schemas.microsoft.com/office/powerpoint/2010/main" val="2994890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Slide Image Placeholder 1"/>
          <p:cNvSpPr>
            <a:spLocks noGrp="1" noRot="1" noChangeAspect="1" noTextEdit="1"/>
          </p:cNvSpPr>
          <p:nvPr>
            <p:ph type="sldImg"/>
          </p:nvPr>
        </p:nvSpPr>
        <p:spPr bwMode="auto">
          <a:noFill/>
          <a:ln>
            <a:solidFill>
              <a:srgbClr val="000000"/>
            </a:solidFill>
            <a:miter lim="800000"/>
            <a:headEnd/>
            <a:tailEnd/>
          </a:ln>
        </p:spPr>
      </p:sp>
      <p:sp>
        <p:nvSpPr>
          <p:cNvPr id="203779" name="Notes Placeholder 2"/>
          <p:cNvSpPr>
            <a:spLocks noGrp="1"/>
          </p:cNvSpPr>
          <p:nvPr>
            <p:ph type="body" idx="1"/>
          </p:nvPr>
        </p:nvSpPr>
        <p:spPr bwMode="auto">
          <a:noFill/>
        </p:spPr>
        <p:txBody>
          <a:bodyPr wrap="square" numCol="1" anchor="t" anchorCtr="0" compatLnSpc="1">
            <a:prstTxWarp prst="textNoShape">
              <a:avLst/>
            </a:prstTxWarp>
          </a:bodyPr>
          <a:lstStyle/>
          <a:p>
            <a:pPr defTabSz="931686">
              <a:spcBef>
                <a:spcPct val="0"/>
              </a:spcBef>
            </a:pPr>
            <a:r>
              <a:rPr lang="en-US" i="0" baseline="0" dirty="0" smtClean="0"/>
              <a:t>Ask participants to look and determine what, if any, scaffolds are in place within the problem itself. When thinking about scaffolds in this context they should look for anything in the problem that is given, but that students could actually figure out for themselves. Did scaffolding take place during the task through clarification or through asking and answering questions to help individuals move forward, etc.? Allow participants to briefly discuss the differences in their experience with solving a problem with scaffolds built in to the teaching rather than having scaffolds built into the problem. </a:t>
            </a:r>
          </a:p>
          <a:p>
            <a:pPr defTabSz="931686">
              <a:spcBef>
                <a:spcPct val="0"/>
              </a:spcBef>
            </a:pPr>
            <a:endParaRPr lang="en-US" i="0" baseline="0" dirty="0" smtClean="0"/>
          </a:p>
          <a:p>
            <a:pPr defTabSz="931686">
              <a:spcBef>
                <a:spcPct val="0"/>
              </a:spcBef>
            </a:pPr>
            <a:r>
              <a:rPr lang="en-US" i="0" baseline="0" dirty="0" smtClean="0"/>
              <a:t>Now, have participants turn to Hess’ Cognitive Rigor Matrix  for  Math and Science on </a:t>
            </a:r>
            <a:r>
              <a:rPr lang="en-US" b="1" i="0" baseline="0" dirty="0" smtClean="0"/>
              <a:t>page 22</a:t>
            </a:r>
            <a:r>
              <a:rPr lang="en-US" i="0" baseline="0" dirty="0" smtClean="0"/>
              <a:t> in their Participant Guide. Go over how to read the matrix; revised Bloom’s Taxonomy are on left hand side going down and Webb’s Depth of Knowledge levels go across the page. In their groups, have participants determine where, for them, the </a:t>
            </a:r>
            <a:r>
              <a:rPr lang="en-US" i="1" baseline="0" dirty="0" smtClean="0"/>
              <a:t>Kites Activity</a:t>
            </a:r>
            <a:r>
              <a:rPr lang="en-US" i="0" baseline="0" dirty="0" smtClean="0"/>
              <a:t> falls on the matrix. As time permits, ask groups to share their determination and what evidence, in the problem and the implementation of the problem, they used to make this judgment. </a:t>
            </a:r>
          </a:p>
          <a:p>
            <a:pPr defTabSz="931686">
              <a:spcBef>
                <a:spcPct val="0"/>
              </a:spcBef>
            </a:pPr>
            <a:endParaRPr lang="en-US" i="0" baseline="0" dirty="0" smtClean="0"/>
          </a:p>
          <a:p>
            <a:pPr defTabSz="931686">
              <a:spcBef>
                <a:spcPct val="0"/>
              </a:spcBef>
            </a:pPr>
            <a:r>
              <a:rPr lang="en-US" i="0" baseline="0" dirty="0" smtClean="0"/>
              <a:t>Transition to the next slide by explaining to participants that they will now look at another problem. </a:t>
            </a:r>
          </a:p>
          <a:p>
            <a:pPr defTabSz="931686">
              <a:spcBef>
                <a:spcPct val="0"/>
              </a:spcBef>
            </a:pPr>
            <a:endParaRPr lang="en-US" b="1" dirty="0" smtClean="0"/>
          </a:p>
        </p:txBody>
      </p:sp>
      <p:sp>
        <p:nvSpPr>
          <p:cNvPr id="203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206619-00BC-429A-ADDD-F68B1359E1F7}" type="slidenum">
              <a:rPr lang="en-US">
                <a:latin typeface="Arial" pitchFamily="34" charset="0"/>
              </a:rPr>
              <a:pPr/>
              <a:t>43</a:t>
            </a:fld>
            <a:endParaRPr lang="en-US" dirty="0">
              <a:latin typeface="Arial" pitchFamily="34" charset="0"/>
            </a:endParaRPr>
          </a:p>
        </p:txBody>
      </p:sp>
    </p:spTree>
    <p:extLst>
      <p:ext uri="{BB962C8B-B14F-4D97-AF65-F5344CB8AC3E}">
        <p14:creationId xmlns:p14="http://schemas.microsoft.com/office/powerpoint/2010/main" val="1443309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Have</a:t>
            </a:r>
            <a:r>
              <a:rPr lang="en-US" b="0" baseline="0" dirty="0" smtClean="0"/>
              <a:t> participants look at the problem on the slide and determine its placement on the Cognitive Rigor Matrix and have groups their share their response. </a:t>
            </a:r>
          </a:p>
          <a:p>
            <a:endParaRPr lang="en-US" b="0" baseline="0" dirty="0" smtClean="0"/>
          </a:p>
          <a:p>
            <a:r>
              <a:rPr lang="en-US" b="0" baseline="0" dirty="0" smtClean="0"/>
              <a:t>Note: This has been modified from a high school PARCC sample assessment task (A-SSE.1) for the purposes of this module. Due to the scaffolding, this problem would fall on the Cognitive Rigor Matrix somewhere around the Apply/DOK Level 1 range because students are provided a set of steps and only need to determine the dimensions of the frame, apply the formula for area, subtract the algebraic expressions, and solve a linear equation for x. </a:t>
            </a:r>
          </a:p>
          <a:p>
            <a:endParaRPr lang="en-US" b="0" baseline="0" dirty="0" smtClean="0"/>
          </a:p>
          <a:p>
            <a:r>
              <a:rPr lang="en-US" b="0" baseline="0" dirty="0" smtClean="0"/>
              <a:t>After participants have shared their response and an agreement is made on the matrix placement, transition to the next slide by asking how the problem might change if some or all of the scaffolding is removed. </a:t>
            </a:r>
            <a:endParaRPr lang="en-US" b="0" dirty="0" smtClean="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44</a:t>
            </a:fld>
            <a:endParaRPr lang="en-US" dirty="0"/>
          </a:p>
        </p:txBody>
      </p:sp>
    </p:spTree>
    <p:extLst>
      <p:ext uri="{BB962C8B-B14F-4D97-AF65-F5344CB8AC3E}">
        <p14:creationId xmlns:p14="http://schemas.microsoft.com/office/powerpoint/2010/main" val="899615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Have</a:t>
            </a:r>
            <a:r>
              <a:rPr lang="en-US" b="0" baseline="0" dirty="0" smtClean="0"/>
              <a:t> participants determine if removing the scaffold (the steps to follow) changes the problems placement on the matrix. Some participants may say that the placement has not changed, however an argument can be made here that the problem is still in the Apply range but has moved to DOK 2 because students need to make the determination of having to calculate the area of the picture, and the picture and frame, vs. being specifically asked to find the area in the previous version. As there are elements of both DOK 1 and DOK 2 present in the problem, a definitive level may not be agreed upon, however that is okay because the two are very closely related. As long as participants are not way off on their placement determination go ahead and move to the next slide where more of the scaffolding has been removed. </a:t>
            </a:r>
            <a:endParaRPr lang="en-US" b="0" dirty="0" smtClean="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45</a:t>
            </a:fld>
            <a:endParaRPr lang="en-US" dirty="0"/>
          </a:p>
        </p:txBody>
      </p:sp>
    </p:spTree>
    <p:extLst>
      <p:ext uri="{BB962C8B-B14F-4D97-AF65-F5344CB8AC3E}">
        <p14:creationId xmlns:p14="http://schemas.microsoft.com/office/powerpoint/2010/main" val="3671885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Have participants repeat the</a:t>
            </a:r>
            <a:r>
              <a:rPr lang="en-US" b="0" baseline="0" dirty="0" smtClean="0"/>
              <a:t> process of determining the problem’s placement on the matrix. But note, as more of the scaffolding is covered up, where the problem actually falls is beginning to become more dependent on what students know and how the teacher implements the problem. For example, if students do not understand what a ‘one-inch frame’ means, they may need to ask the teacher clarifying questions which may push the problem further into the Analyze range. However if a students understands the concepts involved and is easily able to determine the algebraic expression that represents the area of the frame, then this would stay in the Apply range. </a:t>
            </a:r>
          </a:p>
          <a:p>
            <a:endParaRPr lang="en-US" b="0" dirty="0" smtClean="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46</a:t>
            </a:fld>
            <a:endParaRPr lang="en-US" dirty="0"/>
          </a:p>
        </p:txBody>
      </p:sp>
    </p:spTree>
    <p:extLst>
      <p:ext uri="{BB962C8B-B14F-4D97-AF65-F5344CB8AC3E}">
        <p14:creationId xmlns:p14="http://schemas.microsoft.com/office/powerpoint/2010/main" val="637983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1" dirty="0" smtClean="0"/>
              <a:t>Take</a:t>
            </a:r>
            <a:r>
              <a:rPr lang="en-US" b="1" baseline="0" dirty="0" smtClean="0"/>
              <a:t> a Look</a:t>
            </a:r>
            <a:endParaRPr lang="en-US" b="1" dirty="0" smtClean="0"/>
          </a:p>
          <a:p>
            <a:r>
              <a:rPr lang="en-US" dirty="0" smtClean="0"/>
              <a:t>Have the participants</a:t>
            </a:r>
            <a:r>
              <a:rPr lang="en-US" baseline="0" dirty="0" smtClean="0"/>
              <a:t> examine the revised task and determine its placement on the matrix. The problem has changed significantly because students are generalizing relationships and interpreting the expression for the area of the frame as a multiple of 4. Again, the placement on the matrix will be dependent somewhat on students’ understanding and teacher implementation, but if focusing on what the tasks is asking, it should be placed somewhere around the Apply/Analyze and DOK 3 range. Again, make sure that participants understand that not every problem is going to fit nicely into one spot on the matrix, but that they should be able to find a general area based on the criteria given. </a:t>
            </a:r>
          </a:p>
          <a:p>
            <a:endParaRPr lang="en-US" baseline="0" dirty="0" smtClean="0"/>
          </a:p>
          <a:p>
            <a:r>
              <a:rPr lang="en-US" dirty="0" smtClean="0"/>
              <a:t>Finally, ask participants w</a:t>
            </a:r>
            <a:r>
              <a:rPr lang="en-US" baseline="0" dirty="0" smtClean="0"/>
              <a:t>hat challenges they may face when asking teachers to move students towards thinking at this level of mathematics. A key point to bring out in the discussion, if it is not brought out by participants, is that many teachers may feel that not all students are ready to work tasks such as this. Use the answer to this question to transition to the next slide. </a:t>
            </a:r>
          </a:p>
          <a:p>
            <a:endParaRPr lang="en-US" baseline="0" dirty="0" smtClean="0"/>
          </a:p>
          <a:p>
            <a:r>
              <a:rPr lang="en-US" baseline="0" dirty="0" smtClean="0"/>
              <a:t>Task Background: This particular task has been adapted from an Algebra I PARCC Assessment prototype task for the purposes of this Module. (Original task can be found at:  http://www.parcconline.org/sites/parcc/files/HS-Alg1Math2PictureFrame.pdf)</a:t>
            </a:r>
          </a:p>
          <a:p>
            <a:endParaRPr lang="en-US" baseline="0" dirty="0" smtClean="0"/>
          </a:p>
          <a:p>
            <a:r>
              <a:rPr lang="en-US" dirty="0" smtClean="0"/>
              <a:t>Content Standards covered by the task as originally written: A-SSE.1-2 (identified as major content in the</a:t>
            </a:r>
            <a:r>
              <a:rPr lang="en-US" baseline="0" dirty="0" smtClean="0"/>
              <a:t> Algebra I course). The task was aligned to MP 7 and MP 2.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47</a:t>
            </a:fld>
            <a:endParaRPr lang="en-US" dirty="0"/>
          </a:p>
        </p:txBody>
      </p:sp>
    </p:spTree>
    <p:extLst>
      <p:ext uri="{BB962C8B-B14F-4D97-AF65-F5344CB8AC3E}">
        <p14:creationId xmlns:p14="http://schemas.microsoft.com/office/powerpoint/2010/main" val="1803197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a:t>
            </a:r>
            <a:r>
              <a:rPr lang="en-US" b="1" baseline="0" dirty="0" smtClean="0"/>
              <a:t> Big Question</a:t>
            </a:r>
            <a:endParaRPr lang="en-US" b="1" dirty="0" smtClean="0"/>
          </a:p>
          <a:p>
            <a:r>
              <a:rPr lang="en-US" baseline="0" dirty="0" smtClean="0"/>
              <a:t>Explain to participants that if students are going to be expected to work cognitively rigorous tasks as they enter college, such as those Dan Meyer discussed, we have to prepare them for this in K-12. The question now becomes  “H</a:t>
            </a:r>
            <a:r>
              <a:rPr lang="en-US" dirty="0" smtClean="0"/>
              <a:t>ow can I h</a:t>
            </a:r>
            <a:r>
              <a:rPr lang="en-US" baseline="0" dirty="0" smtClean="0"/>
              <a:t>elp teachers incorporate cognitively rigorous tasks that will benefit all students?” This is the question participants will focus on now. </a:t>
            </a:r>
            <a:r>
              <a:rPr lang="en-US" dirty="0" smtClean="0"/>
              <a:t>Explain to participants</a:t>
            </a:r>
            <a:r>
              <a:rPr lang="en-US" baseline="0" dirty="0" smtClean="0"/>
              <a:t> that they will now examine strategies that can be used to provide multiple pathways into the mathematics of cognitively rigorous tasks so that all students can benefit from its use. </a:t>
            </a:r>
            <a:endParaRPr lang="en-US"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48</a:t>
            </a:fld>
            <a:endParaRPr lang="en-US" dirty="0"/>
          </a:p>
        </p:txBody>
      </p:sp>
    </p:spTree>
    <p:extLst>
      <p:ext uri="{BB962C8B-B14F-4D97-AF65-F5344CB8AC3E}">
        <p14:creationId xmlns:p14="http://schemas.microsoft.com/office/powerpoint/2010/main" val="3513016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5.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4.png"/><Relationship Id="rId5" Type="http://schemas.openxmlformats.org/officeDocument/2006/relationships/slideLayout" Target="../slideLayouts/slideLayout17.xml"/><Relationship Id="rId10" Type="http://schemas.openxmlformats.org/officeDocument/2006/relationships/image" Target="../media/image7.png"/><Relationship Id="rId4" Type="http://schemas.openxmlformats.org/officeDocument/2006/relationships/slideLayout" Target="../slideLayouts/slideLayout16.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5"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311645" y="6129266"/>
            <a:ext cx="2850776" cy="461665"/>
          </a:xfrm>
          <a:prstGeom prst="rect">
            <a:avLst/>
          </a:prstGeom>
          <a:noFill/>
        </p:spPr>
        <p:txBody>
          <a:bodyPr wrap="square" rtlCol="0">
            <a:spAutoFit/>
          </a:bodyPr>
          <a:lstStyle/>
          <a:p>
            <a:pPr algn="ctr"/>
            <a:r>
              <a:rPr lang="en-US" sz="2400" b="1" smtClean="0">
                <a:solidFill>
                  <a:schemeClr val="bg1"/>
                </a:solidFill>
              </a:rPr>
              <a:t>Section 4</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40" r:id="rId11"/>
    <p:sldLayoutId id="2147483710" r:id="rId12"/>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1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4.e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20.emf"/><Relationship Id="rId3" Type="http://schemas.openxmlformats.org/officeDocument/2006/relationships/notesSlide" Target="../notesSlides/notesSlide15.xml"/><Relationship Id="rId7" Type="http://schemas.openxmlformats.org/officeDocument/2006/relationships/image" Target="../media/image17.emf"/><Relationship Id="rId12"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image" Target="../media/image19.emf"/><Relationship Id="rId5" Type="http://schemas.openxmlformats.org/officeDocument/2006/relationships/image" Target="../media/image16.emf"/><Relationship Id="rId15" Type="http://schemas.openxmlformats.org/officeDocument/2006/relationships/image" Target="../media/image21.e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18.emf"/><Relationship Id="rId1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7.xml.rels><?xml version="1.0" encoding="UTF-8" standalone="yes"?>
<Relationships xmlns="http://schemas.openxmlformats.org/package/2006/relationships"><Relationship Id="rId3" Type="http://schemas.openxmlformats.org/officeDocument/2006/relationships/hyperlink" Target="http://www.illustrativemathematics.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3" Type="http://schemas.openxmlformats.org/officeDocument/2006/relationships/hyperlink" Target="http://www.illustrativemathematics.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map.mathshell.org/materials/index.php" TargetMode="External"/><Relationship Id="rId5" Type="http://schemas.openxmlformats.org/officeDocument/2006/relationships/hyperlink" Target="http://achievethecore.org/" TargetMode="Externa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ted.com/talks/dan_meyer_math_curriculum_makeover.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6-12: </a:t>
            </a:r>
          </a:p>
          <a:p>
            <a:r>
              <a:rPr lang="en-US" i="0" dirty="0" smtClean="0">
                <a:solidFill>
                  <a:schemeClr val="tx2"/>
                </a:solidFill>
              </a:rPr>
              <a:t>Focus on Content Standards</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2065020"/>
            <a:ext cx="8153400" cy="2843855"/>
          </a:xfrm>
        </p:spPr>
        <p:txBody>
          <a:bodyPr/>
          <a:lstStyle/>
          <a:p>
            <a:pPr algn="ctr">
              <a:buNone/>
            </a:pPr>
            <a:r>
              <a:rPr lang="en-US" sz="4400" dirty="0" smtClean="0">
                <a:latin typeface="+mj-lt"/>
              </a:rPr>
              <a:t>Scaffolding</a:t>
            </a:r>
          </a:p>
          <a:p>
            <a:pPr algn="ctr">
              <a:buNone/>
            </a:pPr>
            <a:r>
              <a:rPr lang="en-US" sz="4400" dirty="0" smtClean="0">
                <a:latin typeface="+mj-lt"/>
              </a:rPr>
              <a:t>Open Questions</a:t>
            </a:r>
          </a:p>
          <a:p>
            <a:pPr algn="ctr">
              <a:buNone/>
            </a:pPr>
            <a:r>
              <a:rPr lang="en-US" sz="4400" dirty="0" smtClean="0">
                <a:latin typeface="+mj-lt"/>
              </a:rPr>
              <a:t>Parallel Tasks</a:t>
            </a:r>
          </a:p>
          <a:p>
            <a:pPr algn="ctr">
              <a:buNone/>
            </a:pPr>
            <a:r>
              <a:rPr lang="en-US" sz="4400" dirty="0" smtClean="0">
                <a:latin typeface="+mj-lt"/>
              </a:rPr>
              <a:t>C-R-A</a:t>
            </a:r>
          </a:p>
        </p:txBody>
      </p:sp>
      <p:sp>
        <p:nvSpPr>
          <p:cNvPr id="3" name="Title 2"/>
          <p:cNvSpPr>
            <a:spLocks noGrp="1"/>
          </p:cNvSpPr>
          <p:nvPr>
            <p:ph type="title"/>
          </p:nvPr>
        </p:nvSpPr>
        <p:spPr>
          <a:xfrm>
            <a:off x="384048" y="228600"/>
            <a:ext cx="8153400" cy="1602106"/>
          </a:xfrm>
        </p:spPr>
        <p:txBody>
          <a:bodyPr>
            <a:noAutofit/>
          </a:bodyPr>
          <a:lstStyle/>
          <a:p>
            <a:r>
              <a:rPr lang="en-US" dirty="0"/>
              <a:t>Strategies for Differentiating </a:t>
            </a:r>
            <a:br>
              <a:rPr lang="en-US" dirty="0"/>
            </a:br>
            <a:r>
              <a:rPr lang="en-US" dirty="0"/>
              <a:t>Cognitively Rigorous Tasks</a:t>
            </a:r>
          </a:p>
        </p:txBody>
      </p:sp>
      <p:sp>
        <p:nvSpPr>
          <p:cNvPr id="4" name="Slide Number Placeholder 3"/>
          <p:cNvSpPr>
            <a:spLocks noGrp="1"/>
          </p:cNvSpPr>
          <p:nvPr>
            <p:ph type="sldNum" sz="quarter" idx="11"/>
          </p:nvPr>
        </p:nvSpPr>
        <p:spPr/>
        <p:txBody>
          <a:bodyPr/>
          <a:lstStyle/>
          <a:p>
            <a:pPr>
              <a:defRPr/>
            </a:pPr>
            <a:fld id="{C764B1F6-F012-4E8E-B53D-F4E04D8AE6B5}" type="slidenum">
              <a:rPr lang="en-US" smtClean="0"/>
              <a:pPr>
                <a:defRPr/>
              </a:pPr>
              <a:t>49</a:t>
            </a:fld>
            <a:endParaRPr lang="en-US" dirty="0"/>
          </a:p>
        </p:txBody>
      </p:sp>
      <p:sp>
        <p:nvSpPr>
          <p:cNvPr id="6" name="Footer Placeholder 5"/>
          <p:cNvSpPr>
            <a:spLocks noGrp="1"/>
          </p:cNvSpPr>
          <p:nvPr>
            <p:ph type="ftr" sz="quarter" idx="10"/>
          </p:nvPr>
        </p:nvSpPr>
        <p:spPr/>
        <p:txBody>
          <a:bodyPr/>
          <a:lstStyle/>
          <a:p>
            <a:r>
              <a:rPr lang="en-US" dirty="0" smtClean="0"/>
              <a:t> </a:t>
            </a:r>
            <a:endParaRPr lang="en-US" dirty="0"/>
          </a:p>
        </p:txBody>
      </p:sp>
      <p:pic>
        <p:nvPicPr>
          <p:cNvPr id="11" name="Picture 6" descr="participant guide call out.png"/>
          <p:cNvPicPr>
            <a:picLocks noChangeAspect="1" noChangeArrowheads="1"/>
          </p:cNvPicPr>
          <p:nvPr/>
        </p:nvPicPr>
        <p:blipFill>
          <a:blip r:embed="rId3" cstate="print"/>
          <a:srcRect/>
          <a:stretch>
            <a:fillRect/>
          </a:stretch>
        </p:blipFill>
        <p:spPr bwMode="auto">
          <a:xfrm>
            <a:off x="6998677" y="4654062"/>
            <a:ext cx="932688" cy="1010412"/>
          </a:xfrm>
          <a:prstGeom prst="rect">
            <a:avLst/>
          </a:prstGeom>
          <a:noFill/>
          <a:ln w="9525">
            <a:noFill/>
            <a:miter lim="800000"/>
            <a:headEnd/>
            <a:tailEnd/>
          </a:ln>
        </p:spPr>
      </p:pic>
      <p:sp>
        <p:nvSpPr>
          <p:cNvPr id="12" name="TextBox 7"/>
          <p:cNvSpPr txBox="1">
            <a:spLocks noChangeArrowheads="1"/>
          </p:cNvSpPr>
          <p:nvPr/>
        </p:nvSpPr>
        <p:spPr bwMode="auto">
          <a:xfrm>
            <a:off x="6986951" y="4712676"/>
            <a:ext cx="914400" cy="646331"/>
          </a:xfrm>
          <a:prstGeom prst="rect">
            <a:avLst/>
          </a:prstGeom>
          <a:noFill/>
          <a:ln w="9525">
            <a:noFill/>
            <a:miter lim="800000"/>
            <a:headEnd/>
            <a:tailEnd/>
          </a:ln>
        </p:spPr>
        <p:txBody>
          <a:bodyPr wrap="square">
            <a:spAutoFit/>
          </a:bodyPr>
          <a:lstStyle/>
          <a:p>
            <a:pPr algn="ctr"/>
            <a:r>
              <a:rPr lang="en-US" dirty="0" smtClean="0"/>
              <a:t>Page 23</a:t>
            </a:r>
          </a:p>
          <a:p>
            <a:pPr algn="ctr"/>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4511024"/>
            <a:ext cx="8153400" cy="984885"/>
          </a:xfrm>
        </p:spPr>
        <p:txBody>
          <a:bodyPr/>
          <a:lstStyle/>
          <a:p>
            <a:r>
              <a:rPr lang="en-US" dirty="0" smtClean="0"/>
              <a:t>What can be added to the problem?</a:t>
            </a:r>
          </a:p>
          <a:p>
            <a:r>
              <a:rPr lang="en-US" dirty="0" smtClean="0"/>
              <a:t>What can happen during the implementation?</a:t>
            </a:r>
            <a:endParaRPr lang="en-US" dirty="0"/>
          </a:p>
        </p:txBody>
      </p:sp>
      <p:sp>
        <p:nvSpPr>
          <p:cNvPr id="3" name="Title 2"/>
          <p:cNvSpPr>
            <a:spLocks noGrp="1"/>
          </p:cNvSpPr>
          <p:nvPr>
            <p:ph type="title"/>
          </p:nvPr>
        </p:nvSpPr>
        <p:spPr/>
        <p:txBody>
          <a:bodyPr/>
          <a:lstStyle/>
          <a:p>
            <a:r>
              <a:rPr lang="en-US" dirty="0"/>
              <a:t>Scaffolding</a:t>
            </a:r>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50</a:t>
            </a:fld>
            <a:endParaRPr lang="en-US" dirty="0"/>
          </a:p>
        </p:txBody>
      </p:sp>
      <p:sp>
        <p:nvSpPr>
          <p:cNvPr id="6" name="Rectangle 5"/>
          <p:cNvSpPr/>
          <p:nvPr/>
        </p:nvSpPr>
        <p:spPr>
          <a:xfrm>
            <a:off x="635000" y="1106438"/>
            <a:ext cx="7902448" cy="2831544"/>
          </a:xfrm>
          <a:prstGeom prst="rect">
            <a:avLst/>
          </a:prstGeom>
        </p:spPr>
        <p:txBody>
          <a:bodyPr wrap="square">
            <a:spAutoFit/>
          </a:bodyPr>
          <a:lstStyle/>
          <a:p>
            <a:pPr>
              <a:spcBef>
                <a:spcPts val="1200"/>
              </a:spcBef>
            </a:pPr>
            <a:r>
              <a:rPr lang="en-US" sz="2800" b="1" dirty="0"/>
              <a:t>A circle has its center at (6, 7) and goes through the point (1, 4). A second circle is tangent to the first circle at the point (1, 4) and has the same area.</a:t>
            </a:r>
          </a:p>
          <a:p>
            <a:pPr>
              <a:spcBef>
                <a:spcPts val="1200"/>
              </a:spcBef>
            </a:pPr>
            <a:r>
              <a:rPr lang="en-US" sz="2800" b="1" dirty="0" smtClean="0"/>
              <a:t>What </a:t>
            </a:r>
            <a:r>
              <a:rPr lang="en-US" sz="2800" b="1" dirty="0"/>
              <a:t>are the coordinates for the center of the second circle? Show your work or explain how you found your answer</a:t>
            </a:r>
            <a:r>
              <a:rPr lang="en-US" sz="2800" b="1" dirty="0" smtClean="0"/>
              <a:t>.</a:t>
            </a:r>
            <a:endParaRPr lang="en-US" sz="2800" b="1"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2178" y="1614197"/>
            <a:ext cx="7914470" cy="894604"/>
          </a:xfrm>
        </p:spPr>
        <p:txBody>
          <a:bodyPr/>
          <a:lstStyle/>
          <a:p>
            <a:pPr marL="0" indent="0">
              <a:buNone/>
            </a:pPr>
            <a:r>
              <a:rPr lang="en-US" dirty="0" smtClean="0"/>
              <a:t>Example 1:   </a:t>
            </a:r>
            <a:r>
              <a:rPr lang="en-US" dirty="0"/>
              <a:t>I have three natural numbers whose average is nine.  What are the numbers?</a:t>
            </a:r>
          </a:p>
        </p:txBody>
      </p:sp>
      <p:sp>
        <p:nvSpPr>
          <p:cNvPr id="3" name="Title 2"/>
          <p:cNvSpPr>
            <a:spLocks noGrp="1"/>
          </p:cNvSpPr>
          <p:nvPr>
            <p:ph type="title"/>
          </p:nvPr>
        </p:nvSpPr>
        <p:spPr/>
        <p:txBody>
          <a:bodyPr/>
          <a:lstStyle/>
          <a:p>
            <a:r>
              <a:rPr lang="en-US" dirty="0" smtClean="0"/>
              <a:t>Open Questions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51</a:t>
            </a:fld>
            <a:endParaRPr lang="en-US" dirty="0"/>
          </a:p>
        </p:txBody>
      </p:sp>
      <p:sp>
        <p:nvSpPr>
          <p:cNvPr id="6" name="Content Placeholder 1"/>
          <p:cNvSpPr txBox="1">
            <a:spLocks/>
          </p:cNvSpPr>
          <p:nvPr/>
        </p:nvSpPr>
        <p:spPr>
          <a:xfrm>
            <a:off x="575057" y="3533432"/>
            <a:ext cx="7859958" cy="1337802"/>
          </a:xfrm>
          <a:prstGeom prst="rect">
            <a:avLst/>
          </a:prstGeom>
        </p:spPr>
        <p:txBody>
          <a:bodyPr vert="horz" wrap="square" lIns="0" tIns="0" rIns="0" bIns="0" rtlCol="0">
            <a:spAutoFit/>
          </a:bodyPr>
          <a:lstStyle/>
          <a:p>
            <a:pPr lvl="0" defTabSz="914363">
              <a:lnSpc>
                <a:spcPct val="90000"/>
              </a:lnSpc>
              <a:spcBef>
                <a:spcPct val="20000"/>
              </a:spcBef>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Example 2:   </a:t>
            </a:r>
            <a:r>
              <a:rPr lang="en-US" sz="3200" dirty="0"/>
              <a:t>I have a rectangle whose </a:t>
            </a:r>
            <a:r>
              <a:rPr lang="en-US" sz="3200" dirty="0" smtClean="0"/>
              <a:t>perimeter </a:t>
            </a:r>
            <a:r>
              <a:rPr lang="en-US" sz="3200" dirty="0"/>
              <a:t>is 24 </a:t>
            </a:r>
            <a:r>
              <a:rPr lang="en-US" sz="3200" dirty="0" smtClean="0"/>
              <a:t>cm.  </a:t>
            </a:r>
            <a:r>
              <a:rPr lang="en-US" sz="3200" dirty="0"/>
              <a:t>What are the dimensions of the rectangle?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6938" y="1417320"/>
            <a:ext cx="7890509" cy="1781000"/>
          </a:xfrm>
        </p:spPr>
        <p:txBody>
          <a:bodyPr/>
          <a:lstStyle/>
          <a:p>
            <a:pPr marL="0" indent="0">
              <a:buNone/>
            </a:pPr>
            <a:r>
              <a:rPr lang="en-US" dirty="0" smtClean="0"/>
              <a:t>Example 3: Identify </a:t>
            </a:r>
            <a:r>
              <a:rPr lang="en-US" dirty="0"/>
              <a:t>three numbers whose greatest common factor is 5 and whose least common multiple is 180. Describe how you found the numbers</a:t>
            </a:r>
            <a:r>
              <a:rPr lang="en-US" dirty="0" smtClean="0"/>
              <a:t>.</a:t>
            </a:r>
            <a:endParaRPr lang="en-US" dirty="0"/>
          </a:p>
        </p:txBody>
      </p:sp>
      <p:sp>
        <p:nvSpPr>
          <p:cNvPr id="3" name="Title 2"/>
          <p:cNvSpPr>
            <a:spLocks noGrp="1"/>
          </p:cNvSpPr>
          <p:nvPr>
            <p:ph type="title"/>
          </p:nvPr>
        </p:nvSpPr>
        <p:spPr/>
        <p:txBody>
          <a:bodyPr/>
          <a:lstStyle/>
          <a:p>
            <a:r>
              <a:rPr lang="en-US" dirty="0" smtClean="0"/>
              <a:t>Open Questions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52</a:t>
            </a:fld>
            <a:endParaRPr lang="en-US" dirty="0"/>
          </a:p>
        </p:txBody>
      </p:sp>
      <p:sp>
        <p:nvSpPr>
          <p:cNvPr id="6" name="Content Placeholder 1"/>
          <p:cNvSpPr txBox="1">
            <a:spLocks/>
          </p:cNvSpPr>
          <p:nvPr/>
        </p:nvSpPr>
        <p:spPr>
          <a:xfrm>
            <a:off x="622978" y="3709583"/>
            <a:ext cx="7817938" cy="1337802"/>
          </a:xfrm>
          <a:prstGeom prst="rect">
            <a:avLst/>
          </a:prstGeom>
        </p:spPr>
        <p:txBody>
          <a:bodyPr vert="horz" wrap="square" lIns="0" tIns="0" rIns="0" bIns="0" rtlCol="0">
            <a:spAutoFit/>
          </a:bodyPr>
          <a:lstStyle/>
          <a:p>
            <a:pPr marR="0" lvl="0" algn="l" defTabSz="914363" rtl="0" eaLnBrk="1" fontAlgn="auto" latinLnBrk="0" hangingPunct="1">
              <a:lnSpc>
                <a:spcPct val="90000"/>
              </a:lnSpc>
              <a:spcBef>
                <a:spcPct val="2000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Example 4: Give the dimensions of a</a:t>
            </a:r>
            <a:r>
              <a:rPr kumimoji="0" lang="en-US" sz="3200" b="0" i="0" u="none" strike="noStrike" kern="1200" cap="none" spc="0" normalizeH="0" noProof="0" dirty="0" smtClean="0">
                <a:ln>
                  <a:noFill/>
                </a:ln>
                <a:solidFill>
                  <a:schemeClr val="tx1"/>
                </a:solidFill>
                <a:effectLst/>
                <a:uLnTx/>
                <a:uFillTx/>
                <a:latin typeface="+mn-lt"/>
                <a:ea typeface="+mn-ea"/>
                <a:cs typeface="+mn-cs"/>
              </a:rPr>
              <a:t> prism and a pyramid that have the same volume.  </a:t>
            </a:r>
            <a:r>
              <a:rPr lang="en-US" sz="3200" dirty="0" smtClean="0"/>
              <a:t>Explain why the two solids have the same volume.</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4235006"/>
          </a:xfrm>
        </p:spPr>
        <p:txBody>
          <a:bodyPr/>
          <a:lstStyle/>
          <a:p>
            <a:pPr>
              <a:buNone/>
            </a:pPr>
            <a:r>
              <a:rPr lang="en-US" dirty="0" smtClean="0"/>
              <a:t>Example 1</a:t>
            </a:r>
          </a:p>
          <a:p>
            <a:pPr>
              <a:buNone/>
            </a:pPr>
            <a:r>
              <a:rPr lang="en-US" dirty="0" smtClean="0"/>
              <a:t>Choice 1: Draw a visual model that shows why</a:t>
            </a:r>
          </a:p>
          <a:p>
            <a:pPr>
              <a:buNone/>
            </a:pPr>
            <a:endParaRPr lang="en-US" dirty="0" smtClean="0"/>
          </a:p>
          <a:p>
            <a:pPr>
              <a:buNone/>
            </a:pPr>
            <a:endParaRPr lang="en-US" dirty="0" smtClean="0"/>
          </a:p>
          <a:p>
            <a:pPr>
              <a:buNone/>
            </a:pPr>
            <a:endParaRPr lang="en-US" dirty="0" smtClean="0"/>
          </a:p>
          <a:p>
            <a:pPr>
              <a:buNone/>
            </a:pPr>
            <a:r>
              <a:rPr lang="en-US" dirty="0" smtClean="0"/>
              <a:t>Choice 2: Draw a visual model that shows why</a:t>
            </a:r>
          </a:p>
          <a:p>
            <a:pPr>
              <a:buNone/>
            </a:pPr>
            <a:endParaRPr lang="en-US" dirty="0" smtClean="0"/>
          </a:p>
          <a:p>
            <a:pPr>
              <a:buNone/>
            </a:pPr>
            <a:endParaRPr lang="en-US" dirty="0"/>
          </a:p>
        </p:txBody>
      </p:sp>
      <p:sp>
        <p:nvSpPr>
          <p:cNvPr id="3" name="Title 2"/>
          <p:cNvSpPr>
            <a:spLocks noGrp="1"/>
          </p:cNvSpPr>
          <p:nvPr>
            <p:ph type="title"/>
          </p:nvPr>
        </p:nvSpPr>
        <p:spPr/>
        <p:txBody>
          <a:bodyPr/>
          <a:lstStyle/>
          <a:p>
            <a:r>
              <a:rPr lang="en-US" dirty="0" smtClean="0"/>
              <a:t>Parallel Tasks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53</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752563315"/>
              </p:ext>
            </p:extLst>
          </p:nvPr>
        </p:nvGraphicFramePr>
        <p:xfrm>
          <a:off x="3498261" y="2422248"/>
          <a:ext cx="1557445" cy="1142126"/>
        </p:xfrm>
        <a:graphic>
          <a:graphicData uri="http://schemas.openxmlformats.org/presentationml/2006/ole">
            <mc:AlternateContent xmlns:mc="http://schemas.openxmlformats.org/markup-compatibility/2006">
              <mc:Choice xmlns:v="urn:schemas-microsoft-com:vml" Requires="v">
                <p:oleObj spid="_x0000_s2168" name="Equation" r:id="rId4" imgW="557640" imgH="411120" progId="">
                  <p:embed/>
                </p:oleObj>
              </mc:Choice>
              <mc:Fallback>
                <p:oleObj name="Equation" r:id="rId4" imgW="557640" imgH="411120" progId="">
                  <p:embed/>
                  <p:pic>
                    <p:nvPicPr>
                      <p:cNvPr id="0" name="Picture 9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8261" y="2422248"/>
                        <a:ext cx="1557445" cy="11421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245192419"/>
              </p:ext>
            </p:extLst>
          </p:nvPr>
        </p:nvGraphicFramePr>
        <p:xfrm>
          <a:off x="3498261" y="4569302"/>
          <a:ext cx="1545115" cy="1133084"/>
        </p:xfrm>
        <a:graphic>
          <a:graphicData uri="http://schemas.openxmlformats.org/presentationml/2006/ole">
            <mc:AlternateContent xmlns:mc="http://schemas.openxmlformats.org/markup-compatibility/2006">
              <mc:Choice xmlns:v="urn:schemas-microsoft-com:vml" Requires="v">
                <p:oleObj spid="_x0000_s2169" name="Equation" r:id="rId6" imgW="557640" imgH="411120" progId="">
                  <p:embed/>
                </p:oleObj>
              </mc:Choice>
              <mc:Fallback>
                <p:oleObj name="Equation" r:id="rId6" imgW="557640" imgH="411120" progId="">
                  <p:embed/>
                  <p:pic>
                    <p:nvPicPr>
                      <p:cNvPr id="0" name="Picture 9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98261" y="4569302"/>
                        <a:ext cx="1545115" cy="11330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6029" y="1377603"/>
            <a:ext cx="8153400" cy="4144724"/>
          </a:xfrm>
        </p:spPr>
        <p:txBody>
          <a:bodyPr/>
          <a:lstStyle/>
          <a:p>
            <a:pPr marL="0" indent="0">
              <a:buNone/>
            </a:pPr>
            <a:r>
              <a:rPr lang="en-US" dirty="0" smtClean="0"/>
              <a:t>Example 2: Order these expressions from least to greatest</a:t>
            </a:r>
          </a:p>
          <a:p>
            <a:pPr>
              <a:buNone/>
            </a:pPr>
            <a:endParaRPr lang="en-US" dirty="0" smtClean="0"/>
          </a:p>
          <a:p>
            <a:pPr>
              <a:buNone/>
            </a:pPr>
            <a:r>
              <a:rPr lang="en-US" dirty="0" smtClean="0"/>
              <a:t>Choice 1:  |-4|,       , -3 , </a:t>
            </a:r>
          </a:p>
          <a:p>
            <a:pPr>
              <a:buNone/>
            </a:pPr>
            <a:endParaRPr lang="en-US" dirty="0" smtClean="0"/>
          </a:p>
          <a:p>
            <a:pPr>
              <a:buNone/>
            </a:pPr>
            <a:r>
              <a:rPr lang="en-US" dirty="0" smtClean="0"/>
              <a:t>Choice 2:  -3, 0, |-1|,       , </a:t>
            </a:r>
            <a:r>
              <a:rPr lang="en-US" dirty="0" smtClean="0">
                <a:latin typeface="Calibri"/>
                <a:cs typeface="Calibri"/>
              </a:rPr>
              <a:t>-2.5</a:t>
            </a:r>
          </a:p>
          <a:p>
            <a:pPr>
              <a:buNone/>
            </a:pPr>
            <a:endParaRPr lang="en-US" dirty="0" smtClean="0"/>
          </a:p>
          <a:p>
            <a:pPr>
              <a:buNone/>
            </a:pPr>
            <a:r>
              <a:rPr lang="en-US" dirty="0" smtClean="0"/>
              <a:t>Choice 3: </a:t>
            </a:r>
            <a:r>
              <a:rPr lang="en-US" dirty="0"/>
              <a:t> </a:t>
            </a:r>
            <a:r>
              <a:rPr lang="en-US" dirty="0" smtClean="0"/>
              <a:t>             ,      , </a:t>
            </a:r>
            <a:r>
              <a:rPr lang="en-US" dirty="0" smtClean="0">
                <a:latin typeface="Calibri"/>
                <a:cs typeface="Calibri"/>
              </a:rPr>
              <a:t>|-3|, -4+5</a:t>
            </a:r>
          </a:p>
        </p:txBody>
      </p:sp>
      <p:sp>
        <p:nvSpPr>
          <p:cNvPr id="3" name="Title 2"/>
          <p:cNvSpPr>
            <a:spLocks noGrp="1"/>
          </p:cNvSpPr>
          <p:nvPr>
            <p:ph type="title"/>
          </p:nvPr>
        </p:nvSpPr>
        <p:spPr/>
        <p:txBody>
          <a:bodyPr/>
          <a:lstStyle/>
          <a:p>
            <a:r>
              <a:rPr lang="en-US" dirty="0" smtClean="0"/>
              <a:t>Parallel Tasks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54</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581135465"/>
              </p:ext>
            </p:extLst>
          </p:nvPr>
        </p:nvGraphicFramePr>
        <p:xfrm>
          <a:off x="2947167" y="2851011"/>
          <a:ext cx="568319" cy="598954"/>
        </p:xfrm>
        <a:graphic>
          <a:graphicData uri="http://schemas.openxmlformats.org/presentationml/2006/ole">
            <mc:AlternateContent xmlns:mc="http://schemas.openxmlformats.org/markup-compatibility/2006">
              <mc:Choice xmlns:v="urn:schemas-microsoft-com:vml" Requires="v">
                <p:oleObj spid="_x0000_s3434" name="Equation" r:id="rId4" imgW="237600" imgH="228240" progId="">
                  <p:embed/>
                </p:oleObj>
              </mc:Choice>
              <mc:Fallback>
                <p:oleObj name="Equation" r:id="rId4" imgW="237600" imgH="228240" progId="">
                  <p:embed/>
                  <p:pic>
                    <p:nvPicPr>
                      <p:cNvPr id="0" name="Picture 28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47167" y="2851011"/>
                        <a:ext cx="568319" cy="59895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305956559"/>
              </p:ext>
            </p:extLst>
          </p:nvPr>
        </p:nvGraphicFramePr>
        <p:xfrm>
          <a:off x="4384805" y="2681278"/>
          <a:ext cx="503175" cy="936391"/>
        </p:xfrm>
        <a:graphic>
          <a:graphicData uri="http://schemas.openxmlformats.org/presentationml/2006/ole">
            <mc:AlternateContent xmlns:mc="http://schemas.openxmlformats.org/markup-compatibility/2006">
              <mc:Choice xmlns:v="urn:schemas-microsoft-com:vml" Requires="v">
                <p:oleObj spid="_x0000_s3435" name="Equation" r:id="rId6" imgW="136800" imgH="411120" progId="">
                  <p:embed/>
                </p:oleObj>
              </mc:Choice>
              <mc:Fallback>
                <p:oleObj name="Equation" r:id="rId6" imgW="136800" imgH="411120" progId="">
                  <p:embed/>
                  <p:pic>
                    <p:nvPicPr>
                      <p:cNvPr id="0" name="Picture 28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84805" y="2681278"/>
                        <a:ext cx="503175" cy="9363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177853248"/>
              </p:ext>
            </p:extLst>
          </p:nvPr>
        </p:nvGraphicFramePr>
        <p:xfrm>
          <a:off x="3870279" y="3761419"/>
          <a:ext cx="562450" cy="1046686"/>
        </p:xfrm>
        <a:graphic>
          <a:graphicData uri="http://schemas.openxmlformats.org/presentationml/2006/ole">
            <mc:AlternateContent xmlns:mc="http://schemas.openxmlformats.org/markup-compatibility/2006">
              <mc:Choice xmlns:v="urn:schemas-microsoft-com:vml" Requires="v">
                <p:oleObj spid="_x0000_s3436" name="Equation" r:id="rId8" imgW="182520" imgH="411120" progId="">
                  <p:embed/>
                </p:oleObj>
              </mc:Choice>
              <mc:Fallback>
                <p:oleObj name="Equation" r:id="rId8" imgW="182520" imgH="411120" progId="">
                  <p:embed/>
                  <p:pic>
                    <p:nvPicPr>
                      <p:cNvPr id="0" name="Picture 28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70279" y="3761419"/>
                        <a:ext cx="562450" cy="10466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942789782"/>
              </p:ext>
            </p:extLst>
          </p:nvPr>
        </p:nvGraphicFramePr>
        <p:xfrm>
          <a:off x="4648200" y="3187700"/>
          <a:ext cx="127000" cy="190500"/>
        </p:xfrm>
        <a:graphic>
          <a:graphicData uri="http://schemas.openxmlformats.org/presentationml/2006/ole">
            <mc:AlternateContent xmlns:mc="http://schemas.openxmlformats.org/markup-compatibility/2006">
              <mc:Choice xmlns:v="urn:schemas-microsoft-com:vml" Requires="v">
                <p:oleObj spid="_x0000_s3437" name="Equation" r:id="rId10" imgW="118800" imgH="182520" progId="">
                  <p:embed/>
                </p:oleObj>
              </mc:Choice>
              <mc:Fallback>
                <p:oleObj name="Equation" r:id="rId10" imgW="118800" imgH="182520" progId="">
                  <p:embed/>
                  <p:pic>
                    <p:nvPicPr>
                      <p:cNvPr id="0" name="Picture 28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48200" y="3187700"/>
                        <a:ext cx="1270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385313074"/>
              </p:ext>
            </p:extLst>
          </p:nvPr>
        </p:nvGraphicFramePr>
        <p:xfrm>
          <a:off x="2071688" y="4864100"/>
          <a:ext cx="1193800" cy="755650"/>
        </p:xfrm>
        <a:graphic>
          <a:graphicData uri="http://schemas.openxmlformats.org/presentationml/2006/ole">
            <mc:AlternateContent xmlns:mc="http://schemas.openxmlformats.org/markup-compatibility/2006">
              <mc:Choice xmlns:v="urn:schemas-microsoft-com:vml" Requires="v">
                <p:oleObj spid="_x0000_s3438" name="Equation" r:id="rId12" imgW="411120" imgH="228240" progId="">
                  <p:embed/>
                </p:oleObj>
              </mc:Choice>
              <mc:Fallback>
                <p:oleObj name="Equation" r:id="rId12" imgW="411120" imgH="228240" progId="">
                  <p:embed/>
                  <p:pic>
                    <p:nvPicPr>
                      <p:cNvPr id="0" name="Picture 28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71688" y="4864100"/>
                        <a:ext cx="1193800" cy="755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2225937143"/>
              </p:ext>
            </p:extLst>
          </p:nvPr>
        </p:nvGraphicFramePr>
        <p:xfrm>
          <a:off x="3413505" y="4887448"/>
          <a:ext cx="436170" cy="785237"/>
        </p:xfrm>
        <a:graphic>
          <a:graphicData uri="http://schemas.openxmlformats.org/presentationml/2006/ole">
            <mc:AlternateContent xmlns:mc="http://schemas.openxmlformats.org/markup-compatibility/2006">
              <mc:Choice xmlns:v="urn:schemas-microsoft-com:vml" Requires="v">
                <p:oleObj spid="_x0000_s3439" name="Equation" r:id="rId14" imgW="136800" imgH="411120" progId="">
                  <p:embed/>
                </p:oleObj>
              </mc:Choice>
              <mc:Fallback>
                <p:oleObj name="Equation" r:id="rId14" imgW="136800" imgH="411120" progId="">
                  <p:embed/>
                  <p:pic>
                    <p:nvPicPr>
                      <p:cNvPr id="0" name="Picture 28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13505" y="4887448"/>
                        <a:ext cx="436170" cy="785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4088" y="1702133"/>
            <a:ext cx="1519703" cy="443198"/>
          </a:xfrm>
        </p:spPr>
        <p:txBody>
          <a:bodyPr/>
          <a:lstStyle/>
          <a:p>
            <a:pPr>
              <a:buNone/>
            </a:pPr>
            <a:r>
              <a:rPr lang="en-US" dirty="0" smtClean="0"/>
              <a:t>Concrete</a:t>
            </a:r>
            <a:endParaRPr lang="en-US" dirty="0"/>
          </a:p>
        </p:txBody>
      </p:sp>
      <p:sp>
        <p:nvSpPr>
          <p:cNvPr id="3" name="Title 2"/>
          <p:cNvSpPr>
            <a:spLocks noGrp="1"/>
          </p:cNvSpPr>
          <p:nvPr>
            <p:ph type="title"/>
          </p:nvPr>
        </p:nvSpPr>
        <p:spPr/>
        <p:txBody>
          <a:bodyPr/>
          <a:lstStyle/>
          <a:p>
            <a:r>
              <a:rPr lang="en-US" dirty="0" smtClean="0"/>
              <a:t>C-R-A</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55</a:t>
            </a:fld>
            <a:endParaRPr lang="en-US" dirty="0"/>
          </a:p>
        </p:txBody>
      </p:sp>
      <p:sp>
        <p:nvSpPr>
          <p:cNvPr id="6" name="Content Placeholder 1"/>
          <p:cNvSpPr txBox="1">
            <a:spLocks/>
          </p:cNvSpPr>
          <p:nvPr/>
        </p:nvSpPr>
        <p:spPr>
          <a:xfrm>
            <a:off x="3129746" y="1719621"/>
            <a:ext cx="2956269" cy="451406"/>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Representational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1"/>
          <p:cNvSpPr txBox="1">
            <a:spLocks/>
          </p:cNvSpPr>
          <p:nvPr/>
        </p:nvSpPr>
        <p:spPr>
          <a:xfrm>
            <a:off x="7267032" y="1749602"/>
            <a:ext cx="1442254" cy="44319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Abstract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9" name="Straight Arrow Connector 8"/>
          <p:cNvCxnSpPr/>
          <p:nvPr/>
        </p:nvCxnSpPr>
        <p:spPr>
          <a:xfrm flipV="1">
            <a:off x="314794" y="2398426"/>
            <a:ext cx="8274570" cy="29980"/>
          </a:xfrm>
          <a:prstGeom prst="straightConnector1">
            <a:avLst/>
          </a:prstGeom>
          <a:ln w="44450">
            <a:headEnd type="oval"/>
            <a:tailEnd type="ova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2058723" y="3752536"/>
            <a:ext cx="615692" cy="1924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376923" y="3770350"/>
            <a:ext cx="510290" cy="562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17" name="Picture 16" descr="Screen Shot 2014-03-29 at 11.19.41 PM.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5325" y="2864268"/>
            <a:ext cx="1663439" cy="1919353"/>
          </a:xfrm>
          <a:prstGeom prst="rect">
            <a:avLst/>
          </a:prstGeom>
        </p:spPr>
      </p:pic>
      <p:pic>
        <p:nvPicPr>
          <p:cNvPr id="11" name="Picture 10" descr="Screen Shot 2014-03-29 at 11.27.22 PM.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99167" y="2962963"/>
            <a:ext cx="3330676" cy="1368771"/>
          </a:xfrm>
          <a:prstGeom prst="rect">
            <a:avLst/>
          </a:prstGeom>
        </p:spPr>
      </p:pic>
      <p:sp>
        <p:nvSpPr>
          <p:cNvPr id="13" name="TextBox 12"/>
          <p:cNvSpPr txBox="1"/>
          <p:nvPr/>
        </p:nvSpPr>
        <p:spPr>
          <a:xfrm>
            <a:off x="7070790" y="3044088"/>
            <a:ext cx="1801482" cy="2062103"/>
          </a:xfrm>
          <a:prstGeom prst="rect">
            <a:avLst/>
          </a:prstGeom>
          <a:noFill/>
        </p:spPr>
        <p:txBody>
          <a:bodyPr wrap="square" rtlCol="0">
            <a:spAutoFit/>
          </a:bodyPr>
          <a:lstStyle/>
          <a:p>
            <a:r>
              <a:rPr lang="en-US" sz="2000" dirty="0" smtClean="0"/>
              <a:t>2x + 3 = 7</a:t>
            </a:r>
          </a:p>
          <a:p>
            <a:r>
              <a:rPr lang="en-US" sz="2000" dirty="0"/>
              <a:t> </a:t>
            </a:r>
            <a:r>
              <a:rPr lang="en-US" sz="2000" dirty="0" smtClean="0"/>
              <a:t>   </a:t>
            </a:r>
            <a:r>
              <a:rPr lang="en-US" sz="2000" u="sng" dirty="0" smtClean="0"/>
              <a:t>   -3   -3</a:t>
            </a:r>
          </a:p>
          <a:p>
            <a:r>
              <a:rPr lang="en-US" sz="2000" dirty="0" smtClean="0"/>
              <a:t> </a:t>
            </a:r>
            <a:r>
              <a:rPr lang="en-US" sz="2000" u="sng" dirty="0" smtClean="0"/>
              <a:t>2x</a:t>
            </a:r>
            <a:r>
              <a:rPr lang="en-US" sz="2000" dirty="0" smtClean="0"/>
              <a:t>      =  </a:t>
            </a:r>
            <a:r>
              <a:rPr lang="en-US" sz="2000" u="sng" dirty="0" smtClean="0"/>
              <a:t>4</a:t>
            </a:r>
          </a:p>
          <a:p>
            <a:r>
              <a:rPr lang="en-US" sz="2000" dirty="0"/>
              <a:t> </a:t>
            </a:r>
            <a:r>
              <a:rPr lang="en-US" sz="2000" dirty="0" smtClean="0"/>
              <a:t> 2           2</a:t>
            </a:r>
          </a:p>
          <a:p>
            <a:r>
              <a:rPr lang="en-US" sz="2000" dirty="0"/>
              <a:t> </a:t>
            </a:r>
            <a:r>
              <a:rPr lang="en-US" sz="2000" dirty="0" smtClean="0"/>
              <a:t>   x = 2</a:t>
            </a:r>
          </a:p>
          <a:p>
            <a:r>
              <a:rPr lang="en-US" sz="2800" u="sng" dirty="0"/>
              <a:t> </a:t>
            </a:r>
            <a:r>
              <a:rPr lang="en-US" sz="2800" u="sng" dirty="0" smtClean="0"/>
              <a:t>         </a:t>
            </a:r>
            <a:endParaRPr lang="en-US" sz="2800" u="sng"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54972" y="1075564"/>
            <a:ext cx="8425387" cy="3619452"/>
          </a:xfrm>
        </p:spPr>
        <p:txBody>
          <a:bodyPr/>
          <a:lstStyle/>
          <a:p>
            <a:pPr marL="115888" indent="-115888">
              <a:buNone/>
            </a:pPr>
            <a:r>
              <a:rPr lang="en-US" sz="2800" dirty="0"/>
              <a:t>Here are the low temperatures (in Celsius) for one </a:t>
            </a:r>
            <a:r>
              <a:rPr lang="en-US" sz="2800" dirty="0" smtClean="0"/>
              <a:t>week</a:t>
            </a:r>
          </a:p>
          <a:p>
            <a:pPr marL="115888" indent="-115888">
              <a:buNone/>
            </a:pPr>
            <a:r>
              <a:rPr lang="en-US" sz="2800" dirty="0" smtClean="0"/>
              <a:t>in </a:t>
            </a:r>
            <a:r>
              <a:rPr lang="en-US" sz="2800" dirty="0"/>
              <a:t>Juneau, Alaska</a:t>
            </a:r>
            <a:r>
              <a:rPr lang="en-US" sz="2800" dirty="0" smtClean="0"/>
              <a:t>: </a:t>
            </a:r>
          </a:p>
          <a:p>
            <a:pPr marL="115888" indent="-115888">
              <a:buNone/>
            </a:pPr>
            <a:endParaRPr lang="en-US" sz="2800" dirty="0"/>
          </a:p>
          <a:p>
            <a:pPr marL="115888" indent="-115888">
              <a:buNone/>
            </a:pPr>
            <a:endParaRPr lang="en-US" sz="2800" dirty="0" smtClean="0"/>
          </a:p>
          <a:p>
            <a:pPr marL="115888" indent="-115888">
              <a:buNone/>
            </a:pPr>
            <a:endParaRPr lang="en-US" sz="2800" dirty="0"/>
          </a:p>
          <a:p>
            <a:pPr marL="115888" indent="-115888">
              <a:buNone/>
            </a:pPr>
            <a:endParaRPr lang="en-US" sz="2800" dirty="0"/>
          </a:p>
          <a:p>
            <a:pPr marL="0" indent="0">
              <a:buNone/>
            </a:pPr>
            <a:r>
              <a:rPr lang="en-US" sz="2800" dirty="0"/>
              <a:t>Arrange them in order from coldest to </a:t>
            </a:r>
            <a:r>
              <a:rPr lang="en-US" sz="2800" dirty="0" smtClean="0"/>
              <a:t>warmest temperature.</a:t>
            </a:r>
          </a:p>
        </p:txBody>
      </p:sp>
      <p:sp>
        <p:nvSpPr>
          <p:cNvPr id="3" name="Title 2"/>
          <p:cNvSpPr>
            <a:spLocks noGrp="1"/>
          </p:cNvSpPr>
          <p:nvPr>
            <p:ph type="title"/>
          </p:nvPr>
        </p:nvSpPr>
        <p:spPr/>
        <p:txBody>
          <a:bodyPr/>
          <a:lstStyle/>
          <a:p>
            <a:r>
              <a:rPr lang="en-US" dirty="0" smtClean="0"/>
              <a:t>C-R-A</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56</a:t>
            </a:fld>
            <a:endParaRPr lang="en-US" dirty="0"/>
          </a:p>
        </p:txBody>
      </p:sp>
      <p:sp>
        <p:nvSpPr>
          <p:cNvPr id="11" name="TextBox 10"/>
          <p:cNvSpPr txBox="1"/>
          <p:nvPr/>
        </p:nvSpPr>
        <p:spPr>
          <a:xfrm>
            <a:off x="774442" y="5503336"/>
            <a:ext cx="7767379" cy="369332"/>
          </a:xfrm>
          <a:prstGeom prst="rect">
            <a:avLst/>
          </a:prstGeom>
          <a:noFill/>
          <a:ln>
            <a:noFill/>
          </a:ln>
        </p:spPr>
        <p:txBody>
          <a:bodyPr wrap="square" rtlCol="0">
            <a:spAutoFit/>
          </a:bodyPr>
          <a:lstStyle/>
          <a:p>
            <a:r>
              <a:rPr lang="en-US" dirty="0" smtClean="0"/>
              <a:t>Retrieved from Illustrative Mathematics </a:t>
            </a:r>
            <a:r>
              <a:rPr lang="en-US" dirty="0" smtClean="0">
                <a:hlinkClick r:id="rId3"/>
              </a:rPr>
              <a:t>http://www.illustrativemathematics.org/</a:t>
            </a:r>
            <a:endParaRPr lang="en-US" dirty="0"/>
          </a:p>
        </p:txBody>
      </p:sp>
      <p:pic>
        <p:nvPicPr>
          <p:cNvPr id="12" name="Picture 11" descr="Screen Shot 2014-03-30 at 7.52.12 AM.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45141" y="2179123"/>
            <a:ext cx="6031214" cy="926238"/>
          </a:xfrm>
          <a:prstGeom prst="rect">
            <a:avLst/>
          </a:prstGeom>
        </p:spPr>
      </p:pic>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8648" y="1112520"/>
            <a:ext cx="7769352" cy="1071880"/>
          </a:xfrm>
        </p:spPr>
        <p:txBody>
          <a:bodyPr/>
          <a:lstStyle/>
          <a:p>
            <a:r>
              <a:rPr lang="en-US" sz="2800" dirty="0" smtClean="0"/>
              <a:t>Illustrative Mathematics</a:t>
            </a:r>
          </a:p>
          <a:p>
            <a:pPr>
              <a:buNone/>
            </a:pPr>
            <a:r>
              <a:rPr lang="en-US" sz="2800" dirty="0" smtClean="0">
                <a:hlinkClick r:id="rId3"/>
              </a:rPr>
              <a:t>http://www.illustrativemathematics.org/</a:t>
            </a:r>
            <a:endParaRPr lang="en-US" sz="2800" dirty="0" smtClean="0"/>
          </a:p>
          <a:p>
            <a:pPr>
              <a:buNone/>
            </a:pPr>
            <a:endParaRPr lang="en-US" dirty="0"/>
          </a:p>
        </p:txBody>
      </p:sp>
      <p:sp>
        <p:nvSpPr>
          <p:cNvPr id="3" name="Title 2"/>
          <p:cNvSpPr>
            <a:spLocks noGrp="1"/>
          </p:cNvSpPr>
          <p:nvPr>
            <p:ph type="title"/>
          </p:nvPr>
        </p:nvSpPr>
        <p:spPr/>
        <p:txBody>
          <a:bodyPr/>
          <a:lstStyle/>
          <a:p>
            <a:r>
              <a:rPr lang="en-US" dirty="0" smtClean="0"/>
              <a:t>Resources for Finding Tasks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57</a:t>
            </a:fld>
            <a:endParaRPr lang="en-US" dirty="0"/>
          </a:p>
        </p:txBody>
      </p:sp>
      <p:sp>
        <p:nvSpPr>
          <p:cNvPr id="6" name="Content Placeholder 1"/>
          <p:cNvSpPr txBox="1">
            <a:spLocks/>
          </p:cNvSpPr>
          <p:nvPr/>
        </p:nvSpPr>
        <p:spPr>
          <a:xfrm>
            <a:off x="346156" y="2262182"/>
            <a:ext cx="8153400" cy="1411668"/>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r>
              <a:rPr kumimoji="0" lang="en-US" sz="2800" b="0" i="0" u="none" strike="noStrike" kern="1200" cap="none" spc="0" normalizeH="0" baseline="0" noProof="0" dirty="0" smtClean="0">
                <a:ln>
                  <a:noFill/>
                </a:ln>
                <a:solidFill>
                  <a:schemeClr val="tx1"/>
                </a:solidFill>
                <a:effectLst/>
                <a:uLnTx/>
                <a:uFillTx/>
              </a:rPr>
              <a:t>Achieve the Core</a:t>
            </a:r>
          </a:p>
          <a:p>
            <a:pPr marL="396875" lvl="0" indent="-396875" defTabSz="914363">
              <a:lnSpc>
                <a:spcPct val="90000"/>
              </a:lnSpc>
              <a:spcBef>
                <a:spcPct val="20000"/>
              </a:spcBef>
            </a:pPr>
            <a:r>
              <a:rPr lang="en-US" sz="2800" dirty="0" smtClean="0">
                <a:hlinkClick r:id="rId5"/>
              </a:rPr>
              <a:t>http://achievethecore.org/</a:t>
            </a:r>
            <a:endParaRPr kumimoji="0" lang="en-US" sz="2800" b="0" i="0" u="none" strike="noStrike" kern="1200" cap="none" spc="0" normalizeH="0" baseline="0" noProof="0" dirty="0" smtClean="0">
              <a:ln>
                <a:noFill/>
              </a:ln>
              <a:solidFill>
                <a:schemeClr val="tx1"/>
              </a:solidFill>
              <a:effectLst/>
              <a:uLnTx/>
              <a:uFillTx/>
            </a:endParaRPr>
          </a:p>
          <a:p>
            <a:pPr marL="396875" marR="0" lvl="0" indent="-396875" algn="l" defTabSz="914363" rtl="0" eaLnBrk="1" fontAlgn="auto" latinLnBrk="0" hangingPunct="1">
              <a:lnSpc>
                <a:spcPct val="90000"/>
              </a:lnSpc>
              <a:spcBef>
                <a:spcPct val="20000"/>
              </a:spcBef>
              <a:spcAft>
                <a:spcPts val="0"/>
              </a:spcAft>
              <a:buClrTx/>
              <a:buSzTx/>
              <a:buFontTx/>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Content Placeholder 1"/>
          <p:cNvSpPr txBox="1">
            <a:spLocks/>
          </p:cNvSpPr>
          <p:nvPr/>
        </p:nvSpPr>
        <p:spPr>
          <a:xfrm>
            <a:off x="344074" y="3512195"/>
            <a:ext cx="8153400" cy="1411668"/>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r>
              <a:rPr kumimoji="0" lang="en-US" sz="2800" b="0" i="0" u="none" strike="noStrike" kern="1200" cap="none" spc="0" normalizeH="0" baseline="0" noProof="0" dirty="0" smtClean="0">
                <a:ln>
                  <a:noFill/>
                </a:ln>
                <a:solidFill>
                  <a:schemeClr val="tx1"/>
                </a:solidFill>
                <a:effectLst/>
                <a:uLnTx/>
                <a:uFillTx/>
              </a:rPr>
              <a:t>Smarter</a:t>
            </a:r>
            <a:r>
              <a:rPr kumimoji="0" lang="en-US" sz="2800" b="0" i="0" u="none" strike="noStrike" kern="1200" cap="none" spc="0" normalizeH="0" noProof="0" dirty="0" smtClean="0">
                <a:ln>
                  <a:noFill/>
                </a:ln>
                <a:solidFill>
                  <a:schemeClr val="tx1"/>
                </a:solidFill>
                <a:effectLst/>
                <a:uLnTx/>
                <a:uFillTx/>
              </a:rPr>
              <a:t> Balanced</a:t>
            </a:r>
            <a:endParaRPr kumimoji="0" lang="en-US" sz="2800" b="0" i="0" u="none" strike="noStrike" kern="1200" cap="none" spc="0" normalizeH="0" baseline="0" noProof="0" dirty="0" smtClean="0">
              <a:ln>
                <a:noFill/>
              </a:ln>
              <a:solidFill>
                <a:schemeClr val="tx1"/>
              </a:solidFill>
              <a:effectLst/>
              <a:uLnTx/>
              <a:uFillTx/>
            </a:endParaRPr>
          </a:p>
          <a:p>
            <a:pPr marL="396875" lvl="0" indent="-396875" defTabSz="914363">
              <a:lnSpc>
                <a:spcPct val="90000"/>
              </a:lnSpc>
              <a:spcBef>
                <a:spcPct val="20000"/>
              </a:spcBef>
            </a:pPr>
            <a:r>
              <a:rPr lang="en-US" sz="2800" dirty="0" smtClean="0">
                <a:hlinkClick r:id="rId5"/>
              </a:rPr>
              <a:t>http://smarterbalanced.org/</a:t>
            </a:r>
            <a:endParaRPr kumimoji="0" lang="en-US" sz="2800" b="0" i="0" u="none" strike="noStrike" kern="1200" cap="none" spc="0" normalizeH="0" baseline="0" noProof="0" dirty="0" smtClean="0">
              <a:ln>
                <a:noFill/>
              </a:ln>
              <a:solidFill>
                <a:schemeClr val="tx1"/>
              </a:solidFill>
              <a:effectLst/>
              <a:uLnTx/>
              <a:uFillTx/>
            </a:endParaRPr>
          </a:p>
          <a:p>
            <a:pPr marL="396875" marR="0" lvl="0" indent="-396875" algn="l" defTabSz="914363" rtl="0" eaLnBrk="1" fontAlgn="auto" latinLnBrk="0" hangingPunct="1">
              <a:lnSpc>
                <a:spcPct val="90000"/>
              </a:lnSpc>
              <a:spcBef>
                <a:spcPct val="20000"/>
              </a:spcBef>
              <a:spcAft>
                <a:spcPts val="0"/>
              </a:spcAft>
              <a:buClrTx/>
              <a:buSzTx/>
              <a:buFontTx/>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p:cNvSpPr/>
          <p:nvPr/>
        </p:nvSpPr>
        <p:spPr>
          <a:xfrm>
            <a:off x="228600" y="4678327"/>
            <a:ext cx="7340600" cy="1341906"/>
          </a:xfrm>
          <a:prstGeom prst="rect">
            <a:avLst/>
          </a:prstGeom>
        </p:spPr>
        <p:txBody>
          <a:bodyPr wrap="square">
            <a:spAutoFit/>
          </a:bodyPr>
          <a:lstStyle/>
          <a:p>
            <a:pPr marL="396875" lvl="0" indent="-396875" defTabSz="914363">
              <a:lnSpc>
                <a:spcPct val="90000"/>
              </a:lnSpc>
              <a:spcBef>
                <a:spcPct val="20000"/>
              </a:spcBef>
              <a:buBlip>
                <a:blip r:embed="rId4"/>
              </a:buBlip>
              <a:defRPr/>
            </a:pPr>
            <a:r>
              <a:rPr lang="en-US" sz="2800" dirty="0" smtClean="0"/>
              <a:t>Mathematics Assessment Project</a:t>
            </a:r>
            <a:endParaRPr lang="en-US" sz="2800" dirty="0"/>
          </a:p>
          <a:p>
            <a:r>
              <a:rPr lang="en-US" sz="2800" dirty="0">
                <a:hlinkClick r:id="rId6"/>
              </a:rPr>
              <a:t>http://map.mathshell.org/materials/</a:t>
            </a:r>
            <a:r>
              <a:rPr lang="en-US" sz="2800" dirty="0" smtClean="0">
                <a:hlinkClick r:id="rId6"/>
              </a:rPr>
              <a:t>index.php</a:t>
            </a:r>
            <a:endParaRPr lang="en-US" sz="2800" dirty="0" smtClean="0"/>
          </a:p>
          <a:p>
            <a:endParaRPr lang="en-US" sz="2800"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8319" y="953104"/>
            <a:ext cx="8153400" cy="4628960"/>
          </a:xfrm>
        </p:spPr>
        <p:txBody>
          <a:bodyPr/>
          <a:lstStyle/>
          <a:p>
            <a:pPr marL="514350" indent="-514350">
              <a:buAutoNum type="arabicPeriod"/>
            </a:pPr>
            <a:r>
              <a:rPr lang="en-US" dirty="0"/>
              <a:t>What other sites/materials do you know of that are good resources for cognitively rigorous tasks?  </a:t>
            </a:r>
          </a:p>
          <a:p>
            <a:pPr marL="514350" indent="-514350">
              <a:buAutoNum type="arabicPeriod"/>
            </a:pPr>
            <a:r>
              <a:rPr lang="en-US" dirty="0"/>
              <a:t>How do cognitively rigorous tasks relate to conceptual understanding, procedural skill and fluency, and application of mathematics?</a:t>
            </a:r>
          </a:p>
          <a:p>
            <a:pPr marL="584200" indent="-584200">
              <a:buNone/>
            </a:pPr>
            <a:r>
              <a:rPr lang="en-US" dirty="0"/>
              <a:t>3.    How do cognitively rigorous tasks help students to develop the mathematical expertise in the Standards for Mathematical Practice?</a:t>
            </a:r>
          </a:p>
        </p:txBody>
      </p:sp>
      <p:sp>
        <p:nvSpPr>
          <p:cNvPr id="3" name="Title 2"/>
          <p:cNvSpPr>
            <a:spLocks noGrp="1"/>
          </p:cNvSpPr>
          <p:nvPr>
            <p:ph type="title"/>
          </p:nvPr>
        </p:nvSpPr>
        <p:spPr>
          <a:xfrm>
            <a:off x="384048" y="228600"/>
            <a:ext cx="8153400" cy="656614"/>
          </a:xfrm>
        </p:spPr>
        <p:txBody>
          <a:bodyPr>
            <a:normAutofit fontScale="90000"/>
          </a:bodyPr>
          <a:lstStyle/>
          <a:p>
            <a:r>
              <a:rPr lang="en-US" dirty="0"/>
              <a:t>Reflect</a:t>
            </a:r>
          </a:p>
        </p:txBody>
      </p:sp>
      <p:sp>
        <p:nvSpPr>
          <p:cNvPr id="4" name="Slide Number Placeholder 3"/>
          <p:cNvSpPr>
            <a:spLocks noGrp="1"/>
          </p:cNvSpPr>
          <p:nvPr>
            <p:ph type="sldNum" sz="quarter" idx="11"/>
          </p:nvPr>
        </p:nvSpPr>
        <p:spPr/>
        <p:txBody>
          <a:bodyPr/>
          <a:lstStyle/>
          <a:p>
            <a:pPr>
              <a:defRPr/>
            </a:pPr>
            <a:fld id="{C764B1F6-F012-4E8E-B53D-F4E04D8AE6B5}" type="slidenum">
              <a:rPr lang="en-US" smtClean="0"/>
              <a:pPr>
                <a:defRPr/>
              </a:pPr>
              <a:t>58</a:t>
            </a:fld>
            <a:endParaRPr lang="en-US" dirty="0"/>
          </a:p>
        </p:txBody>
      </p:sp>
      <p:sp>
        <p:nvSpPr>
          <p:cNvPr id="8" name="Footer Placeholder 7"/>
          <p:cNvSpPr>
            <a:spLocks noGrp="1"/>
          </p:cNvSpPr>
          <p:nvPr>
            <p:ph type="ftr" sz="quarter" idx="10"/>
          </p:nvPr>
        </p:nvSpPr>
        <p:spPr/>
        <p:txBody>
          <a:bodyPr/>
          <a:lstStyle/>
          <a:p>
            <a:r>
              <a:rPr lang="en-US" dirty="0" smtClean="0"/>
              <a:t> </a:t>
            </a:r>
            <a:endParaRPr lang="en-US" dirty="0"/>
          </a:p>
        </p:txBody>
      </p:sp>
      <p:pic>
        <p:nvPicPr>
          <p:cNvPr id="9" name="Picture 6" descr="participant guide call out.png"/>
          <p:cNvPicPr>
            <a:picLocks noChangeAspect="1" noChangeArrowheads="1"/>
          </p:cNvPicPr>
          <p:nvPr/>
        </p:nvPicPr>
        <p:blipFill>
          <a:blip r:embed="rId3" cstate="print"/>
          <a:srcRect/>
          <a:stretch>
            <a:fillRect/>
          </a:stretch>
        </p:blipFill>
        <p:spPr bwMode="auto">
          <a:xfrm>
            <a:off x="6506308" y="5251938"/>
            <a:ext cx="932688" cy="1010412"/>
          </a:xfrm>
          <a:prstGeom prst="rect">
            <a:avLst/>
          </a:prstGeom>
          <a:noFill/>
          <a:ln w="9525">
            <a:noFill/>
            <a:miter lim="800000"/>
            <a:headEnd/>
            <a:tailEnd/>
          </a:ln>
        </p:spPr>
      </p:pic>
      <p:sp>
        <p:nvSpPr>
          <p:cNvPr id="10" name="TextBox 7"/>
          <p:cNvSpPr txBox="1">
            <a:spLocks noChangeArrowheads="1"/>
          </p:cNvSpPr>
          <p:nvPr/>
        </p:nvSpPr>
        <p:spPr bwMode="auto">
          <a:xfrm>
            <a:off x="6494582" y="5310552"/>
            <a:ext cx="914400" cy="646331"/>
          </a:xfrm>
          <a:prstGeom prst="rect">
            <a:avLst/>
          </a:prstGeom>
          <a:noFill/>
          <a:ln w="9525">
            <a:noFill/>
            <a:miter lim="800000"/>
            <a:headEnd/>
            <a:tailEnd/>
          </a:ln>
        </p:spPr>
        <p:txBody>
          <a:bodyPr wrap="square">
            <a:spAutoFit/>
          </a:bodyPr>
          <a:lstStyle/>
          <a:p>
            <a:pPr algn="ctr"/>
            <a:r>
              <a:rPr lang="en-US" dirty="0" smtClean="0"/>
              <a:t>Page 24</a:t>
            </a:r>
          </a:p>
          <a:p>
            <a:pPr algn="ct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sz="2800" dirty="0" smtClean="0"/>
              <a:t/>
            </a:r>
            <a:br>
              <a:rPr sz="2800" dirty="0" smtClean="0"/>
            </a:br>
            <a:r>
              <a:rPr sz="4000" dirty="0" smtClean="0"/>
              <a:t>Meeting t</a:t>
            </a:r>
            <a:r>
              <a:rPr lang="en-US" sz="4000" dirty="0" smtClean="0"/>
              <a:t>he</a:t>
            </a:r>
            <a:r>
              <a:rPr sz="4000" dirty="0" smtClean="0"/>
              <a:t> Expectations of the Content </a:t>
            </a:r>
            <a:br>
              <a:rPr sz="4000" dirty="0" smtClean="0"/>
            </a:br>
            <a:r>
              <a:rPr sz="4000" dirty="0" smtClean="0"/>
              <a:t>Standards by Teaching with </a:t>
            </a:r>
            <a:r>
              <a:rPr lang="en-US" sz="4000" dirty="0" smtClean="0"/>
              <a:t>Cognitively Rigorous </a:t>
            </a:r>
            <a:r>
              <a:rPr sz="4000" dirty="0" smtClean="0"/>
              <a:t>Tasks</a:t>
            </a:r>
          </a:p>
        </p:txBody>
      </p:sp>
      <p:sp>
        <p:nvSpPr>
          <p:cNvPr id="4" name="Text Placeholder 3"/>
          <p:cNvSpPr>
            <a:spLocks noGrp="1"/>
          </p:cNvSpPr>
          <p:nvPr>
            <p:ph type="body" idx="1"/>
          </p:nvPr>
        </p:nvSpPr>
        <p:spPr>
          <a:xfrm>
            <a:off x="623888" y="4257858"/>
            <a:ext cx="7886700" cy="553998"/>
          </a:xfrm>
        </p:spPr>
        <p:txBody>
          <a:bodyPr/>
          <a:lstStyle/>
          <a:p>
            <a:r>
              <a:rPr lang="en-US" dirty="0"/>
              <a:t>Section </a:t>
            </a:r>
            <a:r>
              <a:rPr lang="en-US" dirty="0" smtClean="0"/>
              <a:t>4</a:t>
            </a:r>
            <a:endParaRPr lang="en-US" dirty="0"/>
          </a:p>
        </p:txBody>
      </p:sp>
      <p:sp>
        <p:nvSpPr>
          <p:cNvPr id="6" name="Slide Number Placeholder 5"/>
          <p:cNvSpPr>
            <a:spLocks noGrp="1"/>
          </p:cNvSpPr>
          <p:nvPr>
            <p:ph type="sldNum" sz="quarter" idx="12"/>
          </p:nvPr>
        </p:nvSpPr>
        <p:spPr/>
        <p:txBody>
          <a:bodyPr/>
          <a:lstStyle/>
          <a:p>
            <a:pPr>
              <a:defRPr/>
            </a:pPr>
            <a:fld id="{3611EA82-1C65-4BB5-848E-566682F190E3}" type="slidenum">
              <a:rPr lang="en-US" smtClean="0"/>
              <a:pPr>
                <a:defRPr/>
              </a:pPr>
              <a:t>41</a:t>
            </a:fld>
            <a:endParaRPr lang="en-US" dirty="0"/>
          </a:p>
        </p:txBody>
      </p:sp>
      <p:pic>
        <p:nvPicPr>
          <p:cNvPr id="5" name="Picture 6" descr="participant guide call out.png"/>
          <p:cNvPicPr>
            <a:picLocks noChangeAspect="1" noChangeArrowheads="1"/>
          </p:cNvPicPr>
          <p:nvPr/>
        </p:nvPicPr>
        <p:blipFill>
          <a:blip r:embed="rId3" cstate="print"/>
          <a:srcRect/>
          <a:stretch>
            <a:fillRect/>
          </a:stretch>
        </p:blipFill>
        <p:spPr bwMode="auto">
          <a:xfrm>
            <a:off x="826477" y="4812323"/>
            <a:ext cx="932688" cy="1010412"/>
          </a:xfrm>
          <a:prstGeom prst="rect">
            <a:avLst/>
          </a:prstGeom>
          <a:noFill/>
          <a:ln w="9525">
            <a:noFill/>
            <a:miter lim="800000"/>
            <a:headEnd/>
            <a:tailEnd/>
          </a:ln>
        </p:spPr>
      </p:pic>
      <p:sp>
        <p:nvSpPr>
          <p:cNvPr id="7" name="TextBox 7"/>
          <p:cNvSpPr txBox="1">
            <a:spLocks noChangeArrowheads="1"/>
          </p:cNvSpPr>
          <p:nvPr/>
        </p:nvSpPr>
        <p:spPr bwMode="auto">
          <a:xfrm>
            <a:off x="814751" y="4870937"/>
            <a:ext cx="914400" cy="369332"/>
          </a:xfrm>
          <a:prstGeom prst="rect">
            <a:avLst/>
          </a:prstGeom>
          <a:noFill/>
          <a:ln w="9525">
            <a:noFill/>
            <a:miter lim="800000"/>
            <a:headEnd/>
            <a:tailEnd/>
          </a:ln>
        </p:spPr>
        <p:txBody>
          <a:bodyPr wrap="square">
            <a:spAutoFit/>
          </a:bodyPr>
          <a:lstStyle/>
          <a:p>
            <a:pPr algn="ctr"/>
            <a:r>
              <a:rPr lang="en-US" dirty="0" smtClean="0"/>
              <a:t>Page 21</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1"/>
          <p:cNvSpPr>
            <a:spLocks noGrp="1"/>
          </p:cNvSpPr>
          <p:nvPr>
            <p:ph type="title"/>
          </p:nvPr>
        </p:nvSpPr>
        <p:spPr/>
        <p:txBody>
          <a:bodyPr>
            <a:normAutofit fontScale="90000"/>
          </a:bodyPr>
          <a:lstStyle/>
          <a:p>
            <a:pPr algn="ctr"/>
            <a:r>
              <a:rPr lang="en-US" dirty="0"/>
              <a:t>Math Class Needs a Makeover</a:t>
            </a:r>
            <a:br>
              <a:rPr lang="en-US" dirty="0"/>
            </a:br>
            <a:r>
              <a:rPr lang="en-US" dirty="0"/>
              <a:t>Dan Meyer</a:t>
            </a:r>
            <a:endParaRPr dirty="0"/>
          </a:p>
        </p:txBody>
      </p:sp>
      <p:sp>
        <p:nvSpPr>
          <p:cNvPr id="10" name="Slide Number Placeholder 5"/>
          <p:cNvSpPr>
            <a:spLocks noGrp="1"/>
          </p:cNvSpPr>
          <p:nvPr>
            <p:ph type="sldNum" sz="quarter" idx="11"/>
          </p:nvPr>
        </p:nvSpPr>
        <p:spPr/>
        <p:txBody>
          <a:bodyPr/>
          <a:lstStyle>
            <a:lvl1pPr>
              <a:defRPr/>
            </a:lvl1pPr>
          </a:lstStyle>
          <a:p>
            <a:pPr>
              <a:defRPr/>
            </a:pPr>
            <a:fld id="{D88B8E49-E3D5-4FA1-B12B-A3E242820753}" type="slidenum">
              <a:rPr lang="en-US"/>
              <a:pPr>
                <a:defRPr/>
              </a:pPr>
              <a:t>42</a:t>
            </a:fld>
            <a:endParaRPr lang="en-US" dirty="0"/>
          </a:p>
        </p:txBody>
      </p:sp>
      <p:pic>
        <p:nvPicPr>
          <p:cNvPr id="7" name="Picture 3"/>
          <p:cNvPicPr>
            <a:picLocks noChangeAspect="1" noChangeArrowheads="1"/>
          </p:cNvPicPr>
          <p:nvPr/>
        </p:nvPicPr>
        <p:blipFill>
          <a:blip r:embed="rId3" cstate="print"/>
          <a:srcRect l="26667" t="57143" r="47619" b="20762"/>
          <a:stretch>
            <a:fillRect/>
          </a:stretch>
        </p:blipFill>
        <p:spPr bwMode="auto">
          <a:xfrm>
            <a:off x="876300" y="1466849"/>
            <a:ext cx="7086600" cy="3805767"/>
          </a:xfrm>
          <a:prstGeom prst="rect">
            <a:avLst/>
          </a:prstGeom>
          <a:noFill/>
          <a:ln w="9525">
            <a:noFill/>
            <a:miter lim="800000"/>
            <a:headEnd/>
            <a:tailEnd/>
          </a:ln>
        </p:spPr>
      </p:pic>
      <p:sp>
        <p:nvSpPr>
          <p:cNvPr id="2" name="Rectangle 1"/>
          <p:cNvSpPr/>
          <p:nvPr/>
        </p:nvSpPr>
        <p:spPr>
          <a:xfrm>
            <a:off x="3614786" y="5424824"/>
            <a:ext cx="1775166" cy="461665"/>
          </a:xfrm>
          <a:prstGeom prst="rect">
            <a:avLst/>
          </a:prstGeom>
        </p:spPr>
        <p:txBody>
          <a:bodyPr wrap="none">
            <a:spAutoFit/>
          </a:bodyPr>
          <a:lstStyle/>
          <a:p>
            <a:r>
              <a:rPr lang="en-US" sz="2400" dirty="0">
                <a:hlinkClick r:id="rId4"/>
              </a:rPr>
              <a:t>Watch Video</a:t>
            </a:r>
            <a:endParaRPr lang="en-US" sz="2400" dirty="0"/>
          </a:p>
        </p:txBody>
      </p:sp>
      <p:sp>
        <p:nvSpPr>
          <p:cNvPr id="3" name="Footer Placeholder 2"/>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2"/>
          <p:cNvSpPr>
            <a:spLocks noGrp="1"/>
          </p:cNvSpPr>
          <p:nvPr>
            <p:ph type="title"/>
          </p:nvPr>
        </p:nvSpPr>
        <p:spPr/>
        <p:txBody>
          <a:bodyPr/>
          <a:lstStyle/>
          <a:p>
            <a:r>
              <a:rPr lang="en-US" dirty="0"/>
              <a:t>Kites Activity</a:t>
            </a:r>
            <a:endParaRPr dirty="0"/>
          </a:p>
        </p:txBody>
      </p:sp>
      <p:sp>
        <p:nvSpPr>
          <p:cNvPr id="4" name="Slide Number Placeholder 3"/>
          <p:cNvSpPr>
            <a:spLocks noGrp="1"/>
          </p:cNvSpPr>
          <p:nvPr>
            <p:ph type="sldNum" sz="quarter" idx="11"/>
          </p:nvPr>
        </p:nvSpPr>
        <p:spPr/>
        <p:txBody>
          <a:bodyPr/>
          <a:lstStyle/>
          <a:p>
            <a:pPr>
              <a:defRPr/>
            </a:pPr>
            <a:fld id="{933E523B-432A-45A6-AB77-E8589D394005}" type="slidenum">
              <a:rPr lang="en-US"/>
              <a:pPr>
                <a:defRPr/>
              </a:pPr>
              <a:t>43</a:t>
            </a:fld>
            <a:endParaRPr lang="en-US" dirty="0"/>
          </a:p>
        </p:txBody>
      </p:sp>
      <p:sp>
        <p:nvSpPr>
          <p:cNvPr id="95236" name="Rectangle 1"/>
          <p:cNvSpPr>
            <a:spLocks noChangeArrowheads="1"/>
          </p:cNvSpPr>
          <p:nvPr/>
        </p:nvSpPr>
        <p:spPr bwMode="auto">
          <a:xfrm>
            <a:off x="392545" y="1181100"/>
            <a:ext cx="8370455" cy="4708981"/>
          </a:xfrm>
          <a:prstGeom prst="rect">
            <a:avLst/>
          </a:prstGeom>
          <a:noFill/>
          <a:ln w="9525">
            <a:noFill/>
            <a:miter lim="800000"/>
            <a:headEnd/>
            <a:tailEnd/>
          </a:ln>
        </p:spPr>
        <p:txBody>
          <a:bodyPr wrap="square">
            <a:spAutoFit/>
          </a:bodyPr>
          <a:lstStyle/>
          <a:p>
            <a:pPr>
              <a:spcBef>
                <a:spcPts val="1200"/>
              </a:spcBef>
            </a:pPr>
            <a:r>
              <a:rPr lang="en-US" sz="2400" dirty="0"/>
              <a:t>A store sells kits to make kites. All the kites are quadrilaterals. Some are what we call “kite-shaped.” Others are rectangles, squares, rhombi, and four sided shapes with no particular characteristics. A kit has string, paper, and two sticks to form the skeleton of the kite</a:t>
            </a:r>
            <a:r>
              <a:rPr lang="en-US" sz="2400" dirty="0" smtClean="0"/>
              <a:t>.</a:t>
            </a:r>
          </a:p>
          <a:p>
            <a:pPr>
              <a:spcBef>
                <a:spcPts val="1200"/>
              </a:spcBef>
            </a:pPr>
            <a:r>
              <a:rPr lang="en-US" sz="2400" dirty="0" smtClean="0"/>
              <a:t>The </a:t>
            </a:r>
            <a:r>
              <a:rPr lang="en-US" sz="2400" dirty="0"/>
              <a:t>store owner needs to know what sticks to put in the kits for each shape, and how to tell the purchaser how to put the sticks together for each </a:t>
            </a:r>
            <a:r>
              <a:rPr lang="en-US" sz="2400" dirty="0" smtClean="0"/>
              <a:t>shape.  Your </a:t>
            </a:r>
            <a:r>
              <a:rPr lang="en-US" sz="2400" dirty="0"/>
              <a:t>job is to give the store owner information about making squares, rectangles, trapezoids, and typical kite shapes. For </a:t>
            </a:r>
            <a:r>
              <a:rPr lang="en-US" sz="2600" dirty="0"/>
              <a:t>each</a:t>
            </a:r>
            <a:r>
              <a:rPr lang="en-US" sz="2400" dirty="0"/>
              <a:t> shape, list the sticks needed and how they should be put </a:t>
            </a:r>
            <a:r>
              <a:rPr lang="en-US" sz="2400" dirty="0" smtClean="0"/>
              <a:t>together.  Use </a:t>
            </a:r>
            <a:r>
              <a:rPr lang="en-US" sz="2400" dirty="0"/>
              <a:t>the paper strips as your sticks and connect them using the brads to make your kite shapes</a:t>
            </a:r>
            <a:r>
              <a:rPr lang="en-US" sz="2400" dirty="0" smtClean="0"/>
              <a:t>.</a:t>
            </a:r>
            <a:endParaRPr lang="en-US" sz="2400" dirty="0"/>
          </a:p>
        </p:txBody>
      </p:sp>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6441" y="228600"/>
            <a:ext cx="8153400" cy="900193"/>
          </a:xfrm>
        </p:spPr>
        <p:txBody>
          <a:bodyPr/>
          <a:lstStyle/>
          <a:p>
            <a:r>
              <a:rPr lang="en-US" dirty="0"/>
              <a:t>Take a Look…</a:t>
            </a:r>
          </a:p>
        </p:txBody>
      </p:sp>
      <p:sp>
        <p:nvSpPr>
          <p:cNvPr id="4" name="Slide Number Placeholder 3"/>
          <p:cNvSpPr>
            <a:spLocks noGrp="1"/>
          </p:cNvSpPr>
          <p:nvPr>
            <p:ph type="sldNum" sz="quarter" idx="11"/>
          </p:nvPr>
        </p:nvSpPr>
        <p:spPr/>
        <p:txBody>
          <a:bodyPr/>
          <a:lstStyle/>
          <a:p>
            <a:pPr>
              <a:defRPr/>
            </a:pPr>
            <a:fld id="{C764B1F6-F012-4E8E-B53D-F4E04D8AE6B5}" type="slidenum">
              <a:rPr lang="en-US" smtClean="0"/>
              <a:pPr>
                <a:defRPr/>
              </a:pPr>
              <a:t>44</a:t>
            </a:fld>
            <a:endParaRPr lang="en-US" dirty="0"/>
          </a:p>
        </p:txBody>
      </p:sp>
      <p:pic>
        <p:nvPicPr>
          <p:cNvPr id="8" name="Picture 7" descr="Screen Shot 2014-03-29 at 3.47.54 PM.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60720" y="682875"/>
            <a:ext cx="2743200" cy="2400300"/>
          </a:xfrm>
          <a:prstGeom prst="rect">
            <a:avLst/>
          </a:prstGeom>
        </p:spPr>
      </p:pic>
      <p:sp>
        <p:nvSpPr>
          <p:cNvPr id="9" name="TextBox 8"/>
          <p:cNvSpPr txBox="1"/>
          <p:nvPr/>
        </p:nvSpPr>
        <p:spPr>
          <a:xfrm>
            <a:off x="1017062" y="975084"/>
            <a:ext cx="4450158" cy="1815882"/>
          </a:xfrm>
          <a:prstGeom prst="rect">
            <a:avLst/>
          </a:prstGeom>
          <a:noFill/>
        </p:spPr>
        <p:txBody>
          <a:bodyPr wrap="square" rtlCol="0">
            <a:spAutoFit/>
          </a:bodyPr>
          <a:lstStyle/>
          <a:p>
            <a:pPr algn="r"/>
            <a:r>
              <a:rPr lang="en-US" sz="2800" dirty="0" smtClean="0">
                <a:solidFill>
                  <a:srgbClr val="803E16"/>
                </a:solidFill>
              </a:rPr>
              <a:t>Sam uses one-inch frames for pictures for which the length is 2 inches longer than the width, as shown.</a:t>
            </a:r>
            <a:endParaRPr lang="en-US" sz="2800" dirty="0">
              <a:solidFill>
                <a:srgbClr val="803E16"/>
              </a:solidFill>
            </a:endParaRPr>
          </a:p>
        </p:txBody>
      </p:sp>
      <p:sp>
        <p:nvSpPr>
          <p:cNvPr id="13" name="TextBox 12"/>
          <p:cNvSpPr txBox="1"/>
          <p:nvPr/>
        </p:nvSpPr>
        <p:spPr>
          <a:xfrm>
            <a:off x="514350" y="3159266"/>
            <a:ext cx="8248650" cy="2831544"/>
          </a:xfrm>
          <a:prstGeom prst="rect">
            <a:avLst/>
          </a:prstGeom>
          <a:noFill/>
        </p:spPr>
        <p:txBody>
          <a:bodyPr wrap="square" rtlCol="0">
            <a:spAutoFit/>
          </a:bodyPr>
          <a:lstStyle/>
          <a:p>
            <a:pPr marL="342900" indent="-342900">
              <a:spcAft>
                <a:spcPts val="600"/>
              </a:spcAft>
              <a:buAutoNum type="alphaLcPeriod"/>
            </a:pPr>
            <a:r>
              <a:rPr lang="en-US" sz="2800" kern="0" dirty="0" smtClean="0"/>
              <a:t>Write an algebraic expression for the area of the picture alone.</a:t>
            </a:r>
          </a:p>
          <a:p>
            <a:pPr marL="342900" indent="-342900">
              <a:spcAft>
                <a:spcPts val="600"/>
              </a:spcAft>
              <a:buAutoNum type="alphaLcPeriod"/>
            </a:pPr>
            <a:r>
              <a:rPr lang="en-US" sz="2800" kern="0" dirty="0" smtClean="0"/>
              <a:t>Write an algebraic expression for the area of the picture and frame together.</a:t>
            </a:r>
          </a:p>
          <a:p>
            <a:pPr marL="339725" indent="-339725"/>
            <a:r>
              <a:rPr lang="en-US" sz="2800" kern="0" dirty="0" smtClean="0"/>
              <a:t>c.  </a:t>
            </a:r>
            <a:r>
              <a:rPr lang="en-US" sz="2800" kern="0" dirty="0"/>
              <a:t>If the area of a frame is 24 square inches, what are the dimensions of the picture</a:t>
            </a:r>
            <a:r>
              <a:rPr lang="en-US" sz="2800" kern="0" dirty="0" smtClean="0"/>
              <a:t>?</a:t>
            </a:r>
            <a:endParaRPr lang="en-US" sz="2000" kern="0" dirty="0"/>
          </a:p>
        </p:txBody>
      </p:sp>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4048" y="228600"/>
            <a:ext cx="8153400" cy="746659"/>
          </a:xfrm>
        </p:spPr>
        <p:txBody>
          <a:bodyPr/>
          <a:lstStyle/>
          <a:p>
            <a:r>
              <a:rPr lang="en-US" dirty="0"/>
              <a:t>Take a Look…</a:t>
            </a:r>
          </a:p>
        </p:txBody>
      </p:sp>
      <p:sp>
        <p:nvSpPr>
          <p:cNvPr id="4" name="Slide Number Placeholder 3"/>
          <p:cNvSpPr>
            <a:spLocks noGrp="1"/>
          </p:cNvSpPr>
          <p:nvPr>
            <p:ph type="sldNum" sz="quarter" idx="11"/>
          </p:nvPr>
        </p:nvSpPr>
        <p:spPr/>
        <p:txBody>
          <a:bodyPr/>
          <a:lstStyle/>
          <a:p>
            <a:pPr>
              <a:defRPr/>
            </a:pPr>
            <a:fld id="{C764B1F6-F012-4E8E-B53D-F4E04D8AE6B5}" type="slidenum">
              <a:rPr lang="en-US" smtClean="0"/>
              <a:pPr>
                <a:defRPr/>
              </a:pPr>
              <a:t>45</a:t>
            </a:fld>
            <a:endParaRPr lang="en-US" dirty="0"/>
          </a:p>
        </p:txBody>
      </p:sp>
      <p:pic>
        <p:nvPicPr>
          <p:cNvPr id="17" name="Picture 16" descr="Screen Shot 2014-03-29 at 3.47.54 PM.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60720" y="914400"/>
            <a:ext cx="2743200" cy="2400300"/>
          </a:xfrm>
          <a:prstGeom prst="rect">
            <a:avLst/>
          </a:prstGeom>
        </p:spPr>
      </p:pic>
      <p:sp>
        <p:nvSpPr>
          <p:cNvPr id="18" name="TextBox 17"/>
          <p:cNvSpPr txBox="1"/>
          <p:nvPr/>
        </p:nvSpPr>
        <p:spPr>
          <a:xfrm>
            <a:off x="1293935" y="1206609"/>
            <a:ext cx="4197983" cy="1815882"/>
          </a:xfrm>
          <a:prstGeom prst="rect">
            <a:avLst/>
          </a:prstGeom>
          <a:noFill/>
        </p:spPr>
        <p:txBody>
          <a:bodyPr wrap="square" rtlCol="0">
            <a:spAutoFit/>
          </a:bodyPr>
          <a:lstStyle/>
          <a:p>
            <a:pPr algn="r"/>
            <a:r>
              <a:rPr lang="en-US" sz="2800" dirty="0">
                <a:solidFill>
                  <a:srgbClr val="803E16"/>
                </a:solidFill>
              </a:rPr>
              <a:t>Sam uses one-inch frames for pictures for which the length is 2 inches </a:t>
            </a:r>
            <a:r>
              <a:rPr lang="en-US" sz="2800" dirty="0" smtClean="0">
                <a:solidFill>
                  <a:srgbClr val="803E16"/>
                </a:solidFill>
              </a:rPr>
              <a:t>longer </a:t>
            </a:r>
            <a:r>
              <a:rPr lang="en-US" sz="2800" dirty="0">
                <a:solidFill>
                  <a:srgbClr val="803E16"/>
                </a:solidFill>
              </a:rPr>
              <a:t>than the width as shown.</a:t>
            </a:r>
          </a:p>
        </p:txBody>
      </p:sp>
      <p:sp>
        <p:nvSpPr>
          <p:cNvPr id="19" name="TextBox 18"/>
          <p:cNvSpPr txBox="1"/>
          <p:nvPr/>
        </p:nvSpPr>
        <p:spPr>
          <a:xfrm>
            <a:off x="1167620" y="3931542"/>
            <a:ext cx="6680980" cy="1384995"/>
          </a:xfrm>
          <a:prstGeom prst="rect">
            <a:avLst/>
          </a:prstGeom>
          <a:noFill/>
        </p:spPr>
        <p:txBody>
          <a:bodyPr wrap="square" rtlCol="0">
            <a:spAutoFit/>
          </a:bodyPr>
          <a:lstStyle/>
          <a:p>
            <a:r>
              <a:rPr lang="en-US" sz="2800" dirty="0" smtClean="0"/>
              <a:t>If </a:t>
            </a:r>
            <a:r>
              <a:rPr lang="en-US" sz="2800" dirty="0"/>
              <a:t>the area of a frame is 24 square inches, what are the dimensions of the picture?</a:t>
            </a:r>
          </a:p>
          <a:p>
            <a:r>
              <a:rPr lang="en-US" sz="2800" dirty="0" smtClean="0"/>
              <a:t>	</a:t>
            </a:r>
            <a:endParaRPr lang="en-US" sz="2800" dirty="0"/>
          </a:p>
        </p:txBody>
      </p:sp>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Take a Look…</a:t>
            </a:r>
          </a:p>
        </p:txBody>
      </p:sp>
      <p:sp>
        <p:nvSpPr>
          <p:cNvPr id="4" name="Slide Number Placeholder 3"/>
          <p:cNvSpPr>
            <a:spLocks noGrp="1"/>
          </p:cNvSpPr>
          <p:nvPr>
            <p:ph type="sldNum" sz="quarter" idx="11"/>
          </p:nvPr>
        </p:nvSpPr>
        <p:spPr/>
        <p:txBody>
          <a:bodyPr/>
          <a:lstStyle/>
          <a:p>
            <a:pPr>
              <a:defRPr/>
            </a:pPr>
            <a:fld id="{C764B1F6-F012-4E8E-B53D-F4E04D8AE6B5}" type="slidenum">
              <a:rPr lang="en-US" smtClean="0"/>
              <a:pPr>
                <a:defRPr/>
              </a:pPr>
              <a:t>46</a:t>
            </a:fld>
            <a:endParaRPr lang="en-US" dirty="0"/>
          </a:p>
        </p:txBody>
      </p:sp>
      <p:sp>
        <p:nvSpPr>
          <p:cNvPr id="13" name="TextBox 12"/>
          <p:cNvSpPr txBox="1"/>
          <p:nvPr/>
        </p:nvSpPr>
        <p:spPr>
          <a:xfrm>
            <a:off x="1157659" y="1206609"/>
            <a:ext cx="4063450" cy="1815882"/>
          </a:xfrm>
          <a:prstGeom prst="rect">
            <a:avLst/>
          </a:prstGeom>
          <a:noFill/>
        </p:spPr>
        <p:txBody>
          <a:bodyPr wrap="square" rtlCol="0">
            <a:spAutoFit/>
          </a:bodyPr>
          <a:lstStyle/>
          <a:p>
            <a:pPr algn="r"/>
            <a:r>
              <a:rPr lang="en-US" sz="2800" dirty="0">
                <a:solidFill>
                  <a:srgbClr val="803E16"/>
                </a:solidFill>
              </a:rPr>
              <a:t>Sam uses one-inch frames for pictures for which the length is 2 inches </a:t>
            </a:r>
            <a:r>
              <a:rPr lang="en-US" sz="2800" dirty="0" smtClean="0">
                <a:solidFill>
                  <a:srgbClr val="803E16"/>
                </a:solidFill>
              </a:rPr>
              <a:t>longer </a:t>
            </a:r>
            <a:r>
              <a:rPr lang="en-US" sz="2800" dirty="0">
                <a:solidFill>
                  <a:srgbClr val="803E16"/>
                </a:solidFill>
              </a:rPr>
              <a:t>than the width.</a:t>
            </a:r>
          </a:p>
        </p:txBody>
      </p:sp>
      <p:sp>
        <p:nvSpPr>
          <p:cNvPr id="14" name="TextBox 13"/>
          <p:cNvSpPr txBox="1"/>
          <p:nvPr/>
        </p:nvSpPr>
        <p:spPr>
          <a:xfrm>
            <a:off x="1065820" y="3895254"/>
            <a:ext cx="6586032" cy="954107"/>
          </a:xfrm>
          <a:prstGeom prst="rect">
            <a:avLst/>
          </a:prstGeom>
          <a:noFill/>
        </p:spPr>
        <p:txBody>
          <a:bodyPr wrap="square" rtlCol="0">
            <a:spAutoFit/>
          </a:bodyPr>
          <a:lstStyle/>
          <a:p>
            <a:r>
              <a:rPr lang="en-US" sz="2800" dirty="0" smtClean="0"/>
              <a:t>If </a:t>
            </a:r>
            <a:r>
              <a:rPr lang="en-US" sz="2800" dirty="0"/>
              <a:t>the area of a frame is 24 square inches, what are the dimensions of the picture</a:t>
            </a:r>
            <a:r>
              <a:rPr lang="en-US" sz="2800" dirty="0" smtClean="0"/>
              <a:t>?</a:t>
            </a:r>
            <a:endParaRPr lang="en-US" sz="2800" dirty="0"/>
          </a:p>
        </p:txBody>
      </p:sp>
      <p:sp>
        <p:nvSpPr>
          <p:cNvPr id="6" name="Footer Placeholder 5"/>
          <p:cNvSpPr>
            <a:spLocks noGrp="1"/>
          </p:cNvSpPr>
          <p:nvPr>
            <p:ph type="ftr" sz="quarter" idx="10"/>
          </p:nvPr>
        </p:nvSpPr>
        <p:spPr/>
        <p:txBody>
          <a:bodyPr/>
          <a:lstStyle/>
          <a:p>
            <a:r>
              <a:rPr lang="en-US" dirty="0" smtClean="0"/>
              <a:t> </a:t>
            </a:r>
            <a:endParaRPr lang="en-US" dirty="0"/>
          </a:p>
        </p:txBody>
      </p:sp>
      <p:grpSp>
        <p:nvGrpSpPr>
          <p:cNvPr id="15" name="Group 14"/>
          <p:cNvGrpSpPr/>
          <p:nvPr/>
        </p:nvGrpSpPr>
        <p:grpSpPr>
          <a:xfrm>
            <a:off x="5760720" y="914400"/>
            <a:ext cx="2743200" cy="2400300"/>
            <a:chOff x="4908652" y="839097"/>
            <a:chExt cx="2743200" cy="2400300"/>
          </a:xfrm>
        </p:grpSpPr>
        <p:pic>
          <p:nvPicPr>
            <p:cNvPr id="17" name="Picture 16" descr="Screen Shot 2014-03-29 at 3.47.54 PM.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08652" y="839097"/>
              <a:ext cx="2743200" cy="2400300"/>
            </a:xfrm>
            <a:prstGeom prst="rect">
              <a:avLst/>
            </a:prstGeom>
            <a:solidFill>
              <a:srgbClr val="FFFFFF"/>
            </a:solidFill>
          </p:spPr>
        </p:pic>
        <p:sp>
          <p:nvSpPr>
            <p:cNvPr id="18" name="Rectangle 17"/>
            <p:cNvSpPr/>
            <p:nvPr/>
          </p:nvSpPr>
          <p:spPr bwMode="auto">
            <a:xfrm>
              <a:off x="6598646" y="1973199"/>
              <a:ext cx="408164" cy="204124"/>
            </a:xfrm>
            <a:prstGeom prst="rect">
              <a:avLst/>
            </a:prstGeom>
            <a:solidFill>
              <a:srgbClr val="FFFF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19" name="Rectangle 18"/>
            <p:cNvSpPr/>
            <p:nvPr/>
          </p:nvSpPr>
          <p:spPr bwMode="auto">
            <a:xfrm>
              <a:off x="5804994" y="2268044"/>
              <a:ext cx="1015827" cy="275599"/>
            </a:xfrm>
            <a:prstGeom prst="rect">
              <a:avLst/>
            </a:prstGeom>
            <a:solidFill>
              <a:srgbClr val="FFFF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20" name="Rectangle 19"/>
            <p:cNvSpPr/>
            <p:nvPr/>
          </p:nvSpPr>
          <p:spPr bwMode="auto">
            <a:xfrm>
              <a:off x="5034019" y="1632992"/>
              <a:ext cx="181406" cy="816496"/>
            </a:xfrm>
            <a:prstGeom prst="rect">
              <a:avLst/>
            </a:prstGeom>
            <a:solidFill>
              <a:srgbClr val="FFFF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21" name="Rectangle 20"/>
            <p:cNvSpPr/>
            <p:nvPr/>
          </p:nvSpPr>
          <p:spPr bwMode="auto">
            <a:xfrm>
              <a:off x="5895697" y="3016499"/>
              <a:ext cx="975058" cy="181444"/>
            </a:xfrm>
            <a:prstGeom prst="rect">
              <a:avLst/>
            </a:prstGeom>
            <a:solidFill>
              <a:srgbClr val="FFFF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gr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Take a Look…</a:t>
            </a:r>
          </a:p>
        </p:txBody>
      </p:sp>
      <p:sp>
        <p:nvSpPr>
          <p:cNvPr id="4" name="Slide Number Placeholder 3"/>
          <p:cNvSpPr>
            <a:spLocks noGrp="1"/>
          </p:cNvSpPr>
          <p:nvPr>
            <p:ph type="sldNum" sz="quarter" idx="11"/>
          </p:nvPr>
        </p:nvSpPr>
        <p:spPr/>
        <p:txBody>
          <a:bodyPr/>
          <a:lstStyle/>
          <a:p>
            <a:pPr>
              <a:defRPr/>
            </a:pPr>
            <a:fld id="{C764B1F6-F012-4E8E-B53D-F4E04D8AE6B5}" type="slidenum">
              <a:rPr lang="en-US" smtClean="0"/>
              <a:pPr>
                <a:defRPr/>
              </a:pPr>
              <a:t>47</a:t>
            </a:fld>
            <a:endParaRPr lang="en-US" dirty="0"/>
          </a:p>
        </p:txBody>
      </p:sp>
      <p:sp>
        <p:nvSpPr>
          <p:cNvPr id="7" name="TextBox 6"/>
          <p:cNvSpPr txBox="1"/>
          <p:nvPr/>
        </p:nvSpPr>
        <p:spPr>
          <a:xfrm>
            <a:off x="1251731" y="1206609"/>
            <a:ext cx="4140833" cy="1815882"/>
          </a:xfrm>
          <a:prstGeom prst="rect">
            <a:avLst/>
          </a:prstGeom>
          <a:noFill/>
        </p:spPr>
        <p:txBody>
          <a:bodyPr wrap="square" rtlCol="0">
            <a:spAutoFit/>
          </a:bodyPr>
          <a:lstStyle/>
          <a:p>
            <a:pPr algn="r"/>
            <a:r>
              <a:rPr lang="en-US" sz="2800" dirty="0">
                <a:solidFill>
                  <a:srgbClr val="803E16"/>
                </a:solidFill>
              </a:rPr>
              <a:t>Sam uses one-inch frames for pictures for which the length is 2 inches </a:t>
            </a:r>
            <a:r>
              <a:rPr lang="en-US" sz="2800" dirty="0" smtClean="0">
                <a:solidFill>
                  <a:srgbClr val="803E16"/>
                </a:solidFill>
              </a:rPr>
              <a:t>longer </a:t>
            </a:r>
            <a:r>
              <a:rPr lang="en-US" sz="2800" dirty="0">
                <a:solidFill>
                  <a:srgbClr val="803E16"/>
                </a:solidFill>
              </a:rPr>
              <a:t>than the width.</a:t>
            </a:r>
          </a:p>
        </p:txBody>
      </p:sp>
      <p:sp>
        <p:nvSpPr>
          <p:cNvPr id="8" name="TextBox 7"/>
          <p:cNvSpPr txBox="1"/>
          <p:nvPr/>
        </p:nvSpPr>
        <p:spPr>
          <a:xfrm>
            <a:off x="1099593" y="3863501"/>
            <a:ext cx="6586032" cy="1661993"/>
          </a:xfrm>
          <a:prstGeom prst="rect">
            <a:avLst/>
          </a:prstGeom>
          <a:noFill/>
        </p:spPr>
        <p:txBody>
          <a:bodyPr wrap="square" rtlCol="0">
            <a:spAutoFit/>
          </a:bodyPr>
          <a:lstStyle/>
          <a:p>
            <a:r>
              <a:rPr lang="en-US" sz="2800" dirty="0" smtClean="0"/>
              <a:t>If the picture’s dimensions are both whole numbers, show that the area of the frame has to be a multiple of 4.</a:t>
            </a:r>
            <a:endParaRPr lang="en-US" sz="2800" dirty="0"/>
          </a:p>
          <a:p>
            <a:r>
              <a:rPr lang="en-US" dirty="0" smtClean="0"/>
              <a:t>	</a:t>
            </a:r>
            <a:endParaRPr lang="en-US" dirty="0"/>
          </a:p>
        </p:txBody>
      </p:sp>
      <p:grpSp>
        <p:nvGrpSpPr>
          <p:cNvPr id="12" name="Group 11"/>
          <p:cNvGrpSpPr/>
          <p:nvPr/>
        </p:nvGrpSpPr>
        <p:grpSpPr>
          <a:xfrm>
            <a:off x="5760720" y="914400"/>
            <a:ext cx="2743200" cy="2400300"/>
            <a:chOff x="4908652" y="839097"/>
            <a:chExt cx="2743200" cy="2400300"/>
          </a:xfrm>
        </p:grpSpPr>
        <p:pic>
          <p:nvPicPr>
            <p:cNvPr id="6" name="Picture 5" descr="Screen Shot 2014-03-29 at 3.47.54 PM.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08652" y="839097"/>
              <a:ext cx="2743200" cy="2400300"/>
            </a:xfrm>
            <a:prstGeom prst="rect">
              <a:avLst/>
            </a:prstGeom>
            <a:solidFill>
              <a:srgbClr val="FFFFFF"/>
            </a:solidFill>
          </p:spPr>
        </p:pic>
        <p:sp>
          <p:nvSpPr>
            <p:cNvPr id="9" name="Rectangle 8"/>
            <p:cNvSpPr/>
            <p:nvPr/>
          </p:nvSpPr>
          <p:spPr bwMode="auto">
            <a:xfrm>
              <a:off x="6598646" y="1973199"/>
              <a:ext cx="408164" cy="204124"/>
            </a:xfrm>
            <a:prstGeom prst="rect">
              <a:avLst/>
            </a:prstGeom>
            <a:solidFill>
              <a:srgbClr val="FFFF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10" name="Rectangle 9"/>
            <p:cNvSpPr/>
            <p:nvPr/>
          </p:nvSpPr>
          <p:spPr bwMode="auto">
            <a:xfrm>
              <a:off x="5804994" y="2268044"/>
              <a:ext cx="1015827" cy="275599"/>
            </a:xfrm>
            <a:prstGeom prst="rect">
              <a:avLst/>
            </a:prstGeom>
            <a:solidFill>
              <a:srgbClr val="FFFF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2" name="Rectangle 1"/>
            <p:cNvSpPr/>
            <p:nvPr/>
          </p:nvSpPr>
          <p:spPr bwMode="auto">
            <a:xfrm>
              <a:off x="5034019" y="1632992"/>
              <a:ext cx="181406" cy="816496"/>
            </a:xfrm>
            <a:prstGeom prst="rect">
              <a:avLst/>
            </a:prstGeom>
            <a:solidFill>
              <a:srgbClr val="FFFF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5" name="Rectangle 4"/>
            <p:cNvSpPr/>
            <p:nvPr/>
          </p:nvSpPr>
          <p:spPr bwMode="auto">
            <a:xfrm>
              <a:off x="5895697" y="3016499"/>
              <a:ext cx="975058" cy="181444"/>
            </a:xfrm>
            <a:prstGeom prst="rect">
              <a:avLst/>
            </a:prstGeom>
            <a:solidFill>
              <a:srgbClr val="FFFF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grpSp>
      <p:sp>
        <p:nvSpPr>
          <p:cNvPr id="11" name="Footer Placeholder 10"/>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360170"/>
            <a:ext cx="8153400" cy="1661993"/>
          </a:xfrm>
        </p:spPr>
        <p:txBody>
          <a:bodyPr/>
          <a:lstStyle/>
          <a:p>
            <a:pPr>
              <a:lnSpc>
                <a:spcPct val="100000"/>
              </a:lnSpc>
              <a:spcBef>
                <a:spcPts val="0"/>
              </a:spcBef>
              <a:buNone/>
            </a:pPr>
            <a:r>
              <a:rPr lang="en-US" sz="3600" dirty="0"/>
              <a:t>	How can I help teachers incorporate cognitively rigorous mathematics tasks that will benefit ALL students?</a:t>
            </a:r>
          </a:p>
        </p:txBody>
      </p:sp>
      <p:sp>
        <p:nvSpPr>
          <p:cNvPr id="3" name="Title 2"/>
          <p:cNvSpPr>
            <a:spLocks noGrp="1"/>
          </p:cNvSpPr>
          <p:nvPr>
            <p:ph type="title"/>
          </p:nvPr>
        </p:nvSpPr>
        <p:spPr/>
        <p:txBody>
          <a:bodyPr/>
          <a:lstStyle/>
          <a:p>
            <a:r>
              <a:rPr lang="en-US" dirty="0"/>
              <a:t>The BIG Question</a:t>
            </a:r>
          </a:p>
        </p:txBody>
      </p:sp>
      <p:sp>
        <p:nvSpPr>
          <p:cNvPr id="4" name="Slide Number Placeholder 3"/>
          <p:cNvSpPr>
            <a:spLocks noGrp="1"/>
          </p:cNvSpPr>
          <p:nvPr>
            <p:ph type="sldNum" sz="quarter" idx="11"/>
          </p:nvPr>
        </p:nvSpPr>
        <p:spPr/>
        <p:txBody>
          <a:bodyPr/>
          <a:lstStyle/>
          <a:p>
            <a:pPr>
              <a:defRPr/>
            </a:pPr>
            <a:fld id="{C764B1F6-F012-4E8E-B53D-F4E04D8AE6B5}" type="slidenum">
              <a:rPr lang="en-US" smtClean="0"/>
              <a:pPr>
                <a:defRPr/>
              </a:pPr>
              <a:t>48</a:t>
            </a:fld>
            <a:endParaRPr lang="en-US" dirty="0"/>
          </a:p>
        </p:txBody>
      </p:sp>
      <p:pic>
        <p:nvPicPr>
          <p:cNvPr id="6" name="Picture 5"/>
          <p:cNvPicPr>
            <a:picLocks noChangeAspect="1"/>
          </p:cNvPicPr>
          <p:nvPr/>
        </p:nvPicPr>
        <p:blipFill>
          <a:blip r:embed="rId3" cstate="print"/>
          <a:stretch>
            <a:fillRect/>
          </a:stretch>
        </p:blipFill>
        <p:spPr>
          <a:xfrm>
            <a:off x="4147663" y="3209700"/>
            <a:ext cx="4085785" cy="2617229"/>
          </a:xfrm>
          <a:prstGeom prst="rect">
            <a:avLst/>
          </a:prstGeom>
        </p:spPr>
      </p:pic>
      <p:sp>
        <p:nvSpPr>
          <p:cNvPr id="5" name="Footer Placeholder 4"/>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11993</TotalTime>
  <Words>3641</Words>
  <Application>Microsoft Office PowerPoint</Application>
  <PresentationFormat>On-screen Show (4:3)</PresentationFormat>
  <Paragraphs>247</Paragraphs>
  <Slides>19</Slides>
  <Notes>19</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1</vt:i4>
      </vt:variant>
      <vt:variant>
        <vt:lpstr>Slide Titles</vt:lpstr>
      </vt:variant>
      <vt:variant>
        <vt:i4>19</vt:i4>
      </vt:variant>
    </vt:vector>
  </HeadingPairs>
  <TitlesOfParts>
    <vt:vector size="28" baseType="lpstr">
      <vt:lpstr>Arial</vt:lpstr>
      <vt:lpstr>Calibri</vt:lpstr>
      <vt:lpstr>Calibri Light</vt:lpstr>
      <vt:lpstr>Segoe</vt:lpstr>
      <vt:lpstr>Times New Roman</vt:lpstr>
      <vt:lpstr>LtBkgBlueBorder</vt:lpstr>
      <vt:lpstr>LtBkgNoBorder</vt:lpstr>
      <vt:lpstr>Custom Design</vt:lpstr>
      <vt:lpstr>Equation</vt:lpstr>
      <vt:lpstr>Connecticut Core Standards  for Mathematics</vt:lpstr>
      <vt:lpstr> Meeting the Expectations of the Content  Standards by Teaching with Cognitively Rigorous Tasks</vt:lpstr>
      <vt:lpstr>Math Class Needs a Makeover Dan Meyer</vt:lpstr>
      <vt:lpstr>Kites Activity</vt:lpstr>
      <vt:lpstr>Take a Look…</vt:lpstr>
      <vt:lpstr>Take a Look…</vt:lpstr>
      <vt:lpstr>Take a Look…</vt:lpstr>
      <vt:lpstr>Take a Look…</vt:lpstr>
      <vt:lpstr>The BIG Question</vt:lpstr>
      <vt:lpstr>Strategies for Differentiating  Cognitively Rigorous Tasks</vt:lpstr>
      <vt:lpstr>Scaffolding</vt:lpstr>
      <vt:lpstr>Open Questions</vt:lpstr>
      <vt:lpstr>Open Questions</vt:lpstr>
      <vt:lpstr>Parallel Tasks</vt:lpstr>
      <vt:lpstr>Parallel Tasks</vt:lpstr>
      <vt:lpstr>C-R-A</vt:lpstr>
      <vt:lpstr>C-R-A</vt:lpstr>
      <vt:lpstr>Resources for Finding Tasks</vt:lpstr>
      <vt:lpstr>Reflect</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PCG Education</dc:creator>
  <cp:lastModifiedBy>Wade, Michelle</cp:lastModifiedBy>
  <cp:revision>557</cp:revision>
  <dcterms:created xsi:type="dcterms:W3CDTF">2014-01-18T18:47:42Z</dcterms:created>
  <dcterms:modified xsi:type="dcterms:W3CDTF">2014-07-29T23:10:19Z</dcterms:modified>
</cp:coreProperties>
</file>