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3" showSpecialPlsOnTitleSld="0" saveSubsetFonts="1">
  <p:sldMasterIdLst>
    <p:sldMasterId id="2147483687" r:id="rId1"/>
    <p:sldMasterId id="2147483711" r:id="rId2"/>
    <p:sldMasterId id="2147483723" r:id="rId3"/>
  </p:sldMasterIdLst>
  <p:notesMasterIdLst>
    <p:notesMasterId r:id="rId20"/>
  </p:notesMasterIdLst>
  <p:handoutMasterIdLst>
    <p:handoutMasterId r:id="rId21"/>
  </p:handoutMasterIdLst>
  <p:sldIdLst>
    <p:sldId id="370" r:id="rId4"/>
    <p:sldId id="400" r:id="rId5"/>
    <p:sldId id="487" r:id="rId6"/>
    <p:sldId id="499" r:id="rId7"/>
    <p:sldId id="488" r:id="rId8"/>
    <p:sldId id="489" r:id="rId9"/>
    <p:sldId id="490" r:id="rId10"/>
    <p:sldId id="502" r:id="rId11"/>
    <p:sldId id="492" r:id="rId12"/>
    <p:sldId id="493" r:id="rId13"/>
    <p:sldId id="494" r:id="rId14"/>
    <p:sldId id="491" r:id="rId15"/>
    <p:sldId id="495" r:id="rId16"/>
    <p:sldId id="496" r:id="rId17"/>
    <p:sldId id="498" r:id="rId18"/>
    <p:sldId id="500"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045"/>
    <a:srgbClr val="FFC000"/>
    <a:srgbClr val="32C658"/>
    <a:srgbClr val="803E16"/>
    <a:srgbClr val="0000FF"/>
    <a:srgbClr val="FFFF85"/>
    <a:srgbClr val="D4ECBA"/>
    <a:srgbClr val="92D050"/>
    <a:srgbClr val="9BBB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3" autoAdjust="0"/>
    <p:restoredTop sz="83861" autoAdjust="0"/>
  </p:normalViewPr>
  <p:slideViewPr>
    <p:cSldViewPr snapToGrid="0">
      <p:cViewPr varScale="1">
        <p:scale>
          <a:sx n="74" d="100"/>
          <a:sy n="74" d="100"/>
        </p:scale>
        <p:origin x="142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5" Type="http://schemas.openxmlformats.org/officeDocument/2006/relationships/image" Target="../media/image17.emf"/><Relationship Id="rId4"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7/29/2014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7/29/2014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orestandards.org/Math/Content/5/NF/B/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13</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Procedural</a:t>
            </a:r>
            <a:r>
              <a:rPr lang="en-US" b="1" baseline="0" dirty="0" smtClean="0"/>
              <a:t> Skill and Fluency</a:t>
            </a:r>
            <a:endParaRPr lang="en-US" b="1" dirty="0" smtClean="0"/>
          </a:p>
          <a:p>
            <a:pPr>
              <a:spcBef>
                <a:spcPct val="0"/>
              </a:spcBef>
            </a:pPr>
            <a:r>
              <a:rPr lang="en-US" dirty="0" smtClean="0"/>
              <a:t>Focus on the</a:t>
            </a:r>
            <a:r>
              <a:rPr lang="en-US" baseline="0" dirty="0" smtClean="0"/>
              <a:t> two key points on the slide. Ask participants for their thoughts on Bill McCallum’s statements in the video (shown on slide 16) in which he talks about the design of the standards being such that there is a build up to procedural skill and fluency. Ask why they think this is the case.  If it does not come out in the conversation, have participants think back to the video of CCSS-Math co-author, Phil </a:t>
            </a:r>
            <a:r>
              <a:rPr lang="en-US" baseline="0" dirty="0" err="1" smtClean="0"/>
              <a:t>Daro’s</a:t>
            </a:r>
            <a:r>
              <a:rPr lang="en-US" baseline="0" dirty="0" smtClean="0"/>
              <a:t>, video that was viewed in Module 1 about teaching students to get answers. Ask participants what connections might be made between Bill McCallum’s and Phil Daro’s videos. </a:t>
            </a:r>
          </a:p>
          <a:p>
            <a:pPr>
              <a:spcBef>
                <a:spcPct val="0"/>
              </a:spcBef>
            </a:pPr>
            <a:endParaRPr lang="en-US" baseline="0" dirty="0" smtClean="0"/>
          </a:p>
          <a:p>
            <a:pPr>
              <a:spcBef>
                <a:spcPct val="0"/>
              </a:spcBef>
            </a:pPr>
            <a:r>
              <a:rPr lang="en-US" baseline="0" dirty="0" smtClean="0"/>
              <a:t>Then, transition to the next slide by explaining that teaching students procedures and how to use an algorithm or any type of short cut or trick without developing some level of conceptual understanding for why those things work mathematically is akin to teaching answer getting vs. learning mathematics. </a:t>
            </a:r>
          </a:p>
          <a:p>
            <a:pPr>
              <a:spcBef>
                <a:spcPct val="0"/>
              </a:spcBef>
            </a:pPr>
            <a:endParaRPr lang="en-US" baseline="0" dirty="0" smtClean="0"/>
          </a:p>
          <a:p>
            <a:pPr>
              <a:spcBef>
                <a:spcPct val="0"/>
              </a:spcBef>
            </a:pPr>
            <a:r>
              <a:rPr lang="en-US" baseline="0" dirty="0" smtClean="0"/>
              <a:t>Note: For a deeper look at Phil Daro’s discussion on answer getting, review the video of his longer discussion here: http://vimeo.com/79916037</a:t>
            </a:r>
          </a:p>
          <a:p>
            <a:pPr>
              <a:spcBef>
                <a:spcPct val="0"/>
              </a:spcBef>
            </a:pPr>
            <a:endParaRPr lang="en-US" dirty="0" smtClean="0"/>
          </a:p>
          <a:p>
            <a:pPr>
              <a:spcBef>
                <a:spcPct val="0"/>
              </a:spcBef>
            </a:pPr>
            <a:endParaRPr lang="en-US" baseline="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360056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Procedural</a:t>
            </a:r>
            <a:r>
              <a:rPr lang="en-US" b="1" baseline="0" dirty="0" smtClean="0"/>
              <a:t> Skill and Fluency</a:t>
            </a:r>
          </a:p>
          <a:p>
            <a:r>
              <a:rPr lang="en-US" b="0" baseline="0" dirty="0" smtClean="0"/>
              <a:t>A fluency required in Grade 7 is solving equations of the form px + q = r and p(x+q) = r, where p, q, and r are specific rational numbers (7.EE.4a). Ask if there is anything more that they would want to see to determine if students’ fluency is based in conceptual understanding.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23</a:t>
            </a:fld>
            <a:endParaRPr lang="en-US" dirty="0"/>
          </a:p>
        </p:txBody>
      </p:sp>
    </p:spTree>
    <p:extLst>
      <p:ext uri="{BB962C8B-B14F-4D97-AF65-F5344CB8AC3E}">
        <p14:creationId xmlns:p14="http://schemas.microsoft.com/office/powerpoint/2010/main" val="371051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Have</a:t>
            </a:r>
            <a:r>
              <a:rPr lang="en-US" baseline="0" dirty="0" smtClean="0"/>
              <a:t> participants think about the example on the slide and ask them to explain how the student’s response relates to Standard 7.EE.4a. Ask why, at this grade level, they may want students to provide their strategy rather than just the answer. </a:t>
            </a:r>
          </a:p>
          <a:p>
            <a:pPr>
              <a:spcBef>
                <a:spcPct val="0"/>
              </a:spcBef>
            </a:pPr>
            <a:endParaRPr lang="en-US" baseline="0" dirty="0" smtClean="0"/>
          </a:p>
          <a:p>
            <a:pPr>
              <a:spcBef>
                <a:spcPct val="0"/>
              </a:spcBef>
            </a:pPr>
            <a:r>
              <a:rPr lang="en-US" baseline="0" dirty="0" smtClean="0"/>
              <a:t>After the discussion of the standard, transition to the next slide by explaining to participants that there are many standards, like this one, that ask students to apply their mathematical understanding and skills within a given context.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24</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95567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Go through points on the slide. Ask participants how they have had</a:t>
            </a:r>
            <a:r>
              <a:rPr lang="en-US" baseline="0" dirty="0" smtClean="0"/>
              <a:t> students apply mathematics. Get two or three examples. Ask participants why this is important. </a:t>
            </a:r>
          </a:p>
          <a:p>
            <a:pPr>
              <a:spcBef>
                <a:spcPct val="0"/>
              </a:spcBef>
            </a:pPr>
            <a:endParaRPr lang="en-US" baseline="0" dirty="0" smtClean="0"/>
          </a:p>
          <a:p>
            <a:pPr>
              <a:spcBef>
                <a:spcPct val="0"/>
              </a:spcBef>
            </a:pPr>
            <a:r>
              <a:rPr lang="en-US" baseline="0" dirty="0" smtClean="0"/>
              <a:t>Application of mathematics is important because without this step or expectation, students are learning math as a set of rules, procedures, etc. that have no real meaning in the world outside of the classroom. Students need to learn how math works and how it is used. Note here that when the conversation of application of mathematics typically comes up, the phrase ‘real-world problems’ is usually somewhere in the conversation. As teachers think about the types of problems that students will solve in order to apply their mathematical understanding, have them think about problems that would be ‘real world’ to their students. This means that the problems should be contextually relevant, engaging, and easily understood by the students at their particular grade level. Also note that, just as we saw with the fluency standard, not all standards focus on application. But, when the standard does point to solving problems through an application of mathematics, we really want to see how students can flexibly use what they know and understand. Finally, ask participants to briefly discuss how they can engage students in authentic problem-solving scenarios. </a:t>
            </a:r>
          </a:p>
          <a:p>
            <a:pPr>
              <a:spcBef>
                <a:spcPct val="0"/>
              </a:spcBef>
            </a:pPr>
            <a:endParaRPr lang="en-US" baseline="0" dirty="0" smtClean="0"/>
          </a:p>
          <a:p>
            <a:pPr>
              <a:spcBef>
                <a:spcPct val="0"/>
              </a:spcBef>
            </a:pPr>
            <a:r>
              <a:rPr lang="en-US" baseline="0" dirty="0" smtClean="0"/>
              <a:t>Before moving to the next slide that has examples of contextually relevant problems, highlight the third bullet on the slide and ask for one or two volunteers to give examples of how the CCS-Math standards can be supported and are connected with the standards from other content areas in order for students to see and apply mathematics outside of their typical math lesson time.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25</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81182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Have participants</a:t>
            </a:r>
            <a:r>
              <a:rPr lang="en-US" baseline="0" dirty="0" smtClean="0"/>
              <a:t> examine the example on the slide and discuss ways that conceptual understanding and procedural skill and fluency can be applied when solving this problem. Then, have participants look at their standards to determine which standard is being addressed in this problem. </a:t>
            </a:r>
          </a:p>
          <a:p>
            <a:pPr>
              <a:spcBef>
                <a:spcPct val="0"/>
              </a:spcBef>
            </a:pPr>
            <a:endParaRPr lang="en-US" baseline="0" dirty="0" smtClean="0"/>
          </a:p>
          <a:p>
            <a:pPr>
              <a:spcBef>
                <a:spcPct val="0"/>
              </a:spcBef>
            </a:pPr>
            <a:r>
              <a:rPr lang="en-US" baseline="0" dirty="0" smtClean="0"/>
              <a:t>Standard addressed by the problem: </a:t>
            </a:r>
            <a:r>
              <a:rPr lang="en-US" dirty="0" smtClean="0">
                <a:hlinkClick r:id="rId3"/>
              </a:rPr>
              <a:t>CCSS.Math.Content.6.NS.B.3</a:t>
            </a:r>
            <a:r>
              <a:rPr lang="en-US" dirty="0" smtClean="0"/>
              <a:t/>
            </a:r>
            <a:br>
              <a:rPr lang="en-US" dirty="0" smtClean="0"/>
            </a:br>
            <a:r>
              <a:rPr lang="en-US" dirty="0" smtClean="0"/>
              <a:t>Fluently</a:t>
            </a:r>
            <a:r>
              <a:rPr lang="en-US" baseline="0" dirty="0" smtClean="0"/>
              <a:t> add, subtract, multiply, and divide multi-digit decimals using the standard algorithm for each operation.</a:t>
            </a:r>
            <a:endParaRPr lang="en-US" i="0" baseline="0" dirty="0" smtClean="0"/>
          </a:p>
          <a:p>
            <a:pPr>
              <a:spcBef>
                <a:spcPct val="0"/>
              </a:spcBef>
            </a:pPr>
            <a:endParaRPr lang="en-US" i="0" dirty="0" smtClean="0"/>
          </a:p>
          <a:p>
            <a:pPr>
              <a:spcBef>
                <a:spcPct val="0"/>
              </a:spcBef>
            </a:pPr>
            <a:r>
              <a:rPr lang="en-US" i="0" dirty="0" smtClean="0"/>
              <a:t>Example of Participant Response:</a:t>
            </a:r>
          </a:p>
          <a:p>
            <a:pPr>
              <a:spcBef>
                <a:spcPct val="0"/>
              </a:spcBef>
            </a:pPr>
            <a:r>
              <a:rPr lang="en-US" i="0" dirty="0" smtClean="0"/>
              <a:t>To address the standard,</a:t>
            </a:r>
            <a:r>
              <a:rPr lang="en-US" i="0" baseline="0" dirty="0" smtClean="0"/>
              <a:t> students should not be allowed to use a calculator when doing this problem. </a:t>
            </a:r>
            <a:r>
              <a:rPr lang="en-US" i="0" dirty="0" smtClean="0"/>
              <a:t>They should see this as a division problem</a:t>
            </a:r>
            <a:r>
              <a:rPr lang="en-US" i="0" baseline="0" dirty="0" smtClean="0"/>
              <a:t> even though the word divide, nor the division symbols are present and be able to divide the two decimals to get the correct answer of $3.46. They should be able to determine if the answer they get is reasonable given the context. This problem is an example of partitive division (sharing $43.25 over 12.5 groups) and relates to further work with unit rate (CCSS.Math.Content.7.RP.1).</a:t>
            </a:r>
          </a:p>
          <a:p>
            <a:pPr>
              <a:spcBef>
                <a:spcPct val="0"/>
              </a:spcBef>
            </a:pPr>
            <a:endParaRPr lang="en-US" i="0" baseline="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26</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425978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pPr>
              <a:spcBef>
                <a:spcPct val="0"/>
              </a:spcBef>
            </a:pPr>
            <a:r>
              <a:rPr lang="en-US" baseline="0" dirty="0" smtClean="0"/>
              <a:t>Have participants look back at the </a:t>
            </a:r>
            <a:r>
              <a:rPr lang="en-US" i="1" baseline="0" dirty="0" smtClean="0"/>
              <a:t>“Who Knows Math” </a:t>
            </a:r>
            <a:r>
              <a:rPr lang="en-US" baseline="0" dirty="0" smtClean="0"/>
              <a:t>student work and ask them to make assumptions about which students have shown conceptual understanding, which have shown procedural skill and fluency, which have shown both, and which pieces of work they would need to know more about in order to make the determination. Have volunteers share their thinking. </a:t>
            </a:r>
          </a:p>
          <a:p>
            <a:pPr>
              <a:spcBef>
                <a:spcPct val="0"/>
              </a:spcBef>
            </a:pPr>
            <a:endParaRPr lang="en-US" baseline="0" dirty="0" smtClean="0"/>
          </a:p>
          <a:p>
            <a:pPr>
              <a:spcBef>
                <a:spcPct val="0"/>
              </a:spcBef>
            </a:pPr>
            <a:r>
              <a:rPr lang="en-US" baseline="0" dirty="0" smtClean="0"/>
              <a:t>An important point to bring up here is that we are asking participants to make assumptions only because the student is not present to find out more. However, teachers should try not to make a determination of what students know and understand based on an assumption. They need to probe deeper to really determine where students are with their understanding.</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27</a:t>
            </a:fld>
            <a:endParaRPr lang="en-US" dirty="0"/>
          </a:p>
        </p:txBody>
      </p:sp>
    </p:spTree>
    <p:extLst>
      <p:ext uri="{BB962C8B-B14F-4D97-AF65-F5344CB8AC3E}">
        <p14:creationId xmlns:p14="http://schemas.microsoft.com/office/powerpoint/2010/main" val="3935111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Think</a:t>
            </a:r>
            <a:r>
              <a:rPr lang="en-US" b="1" baseline="0" dirty="0" smtClean="0"/>
              <a:t> About It</a:t>
            </a:r>
            <a:endParaRPr lang="en-US" b="1" dirty="0" smtClean="0"/>
          </a:p>
          <a:p>
            <a:r>
              <a:rPr lang="en-US" dirty="0" smtClean="0"/>
              <a:t>Finally, wrap up this section</a:t>
            </a:r>
            <a:r>
              <a:rPr lang="en-US" baseline="0" dirty="0" smtClean="0"/>
              <a:t> </a:t>
            </a:r>
            <a:r>
              <a:rPr lang="en-US" dirty="0" smtClean="0"/>
              <a:t>by asking participants</a:t>
            </a:r>
            <a:r>
              <a:rPr lang="en-US" baseline="0" dirty="0" smtClean="0"/>
              <a:t> to reflect on the questions on the slide. </a:t>
            </a:r>
            <a:r>
              <a:rPr lang="en-US" b="1" i="0" baseline="0" dirty="0" smtClean="0"/>
              <a:t>Allow 5 minutes for discussion</a:t>
            </a:r>
            <a:r>
              <a:rPr lang="en-US" baseline="0" dirty="0" smtClean="0"/>
              <a:t>. You can also u</a:t>
            </a:r>
            <a:r>
              <a:rPr lang="en-US" dirty="0" smtClean="0"/>
              <a:t>se this</a:t>
            </a:r>
            <a:r>
              <a:rPr lang="en-US" baseline="0" dirty="0" smtClean="0"/>
              <a:t> question to transition to the next activity after the break by linking this discussion on the CCS-Math approach to rigor and now looking specifically at the standards to see how conceptual understanding, procedural skill and fluency, and application of mathematics is developed over and within grade levels. </a:t>
            </a:r>
          </a:p>
          <a:p>
            <a:endParaRPr lang="en-US" baseline="0" dirty="0" smtClean="0"/>
          </a:p>
          <a:p>
            <a:r>
              <a:rPr lang="en-US" baseline="0" dirty="0" smtClean="0"/>
              <a:t>As time permits, ask for volunteers to share their responses to the question.</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28</a:t>
            </a:fld>
            <a:endParaRPr lang="en-US" dirty="0"/>
          </a:p>
        </p:txBody>
      </p:sp>
    </p:spTree>
    <p:extLst>
      <p:ext uri="{BB962C8B-B14F-4D97-AF65-F5344CB8AC3E}">
        <p14:creationId xmlns:p14="http://schemas.microsoft.com/office/powerpoint/2010/main" val="19388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b="1" dirty="0" smtClean="0"/>
              <a:t>Section 2: The Language of the Content Standards</a:t>
            </a:r>
          </a:p>
          <a:p>
            <a:r>
              <a:rPr lang="en-US" b="0" dirty="0" smtClean="0"/>
              <a:t>Section 2 Time:</a:t>
            </a:r>
            <a:r>
              <a:rPr lang="en-US" b="0" baseline="0" dirty="0" smtClean="0"/>
              <a:t> 45 minutes</a:t>
            </a:r>
            <a:endParaRPr lang="en-US" b="0" dirty="0" smtClean="0"/>
          </a:p>
          <a:p>
            <a:r>
              <a:rPr lang="en-US" dirty="0" smtClean="0"/>
              <a:t> </a:t>
            </a:r>
          </a:p>
          <a:p>
            <a:r>
              <a:rPr lang="en-US" dirty="0" smtClean="0"/>
              <a:t>Section 2</a:t>
            </a:r>
            <a:r>
              <a:rPr lang="en-US" baseline="0" dirty="0" smtClean="0"/>
              <a:t> </a:t>
            </a:r>
            <a:r>
              <a:rPr lang="en-US" dirty="0" smtClean="0"/>
              <a:t>Training Objectives:</a:t>
            </a:r>
          </a:p>
          <a:p>
            <a:pPr marL="182880" indent="-182880">
              <a:buFont typeface="Arial" pitchFamily="34" charset="0"/>
              <a:buChar char="•"/>
            </a:pPr>
            <a:r>
              <a:rPr lang="en-US" sz="1200" kern="1200" dirty="0" smtClean="0">
                <a:solidFill>
                  <a:schemeClr val="tx1"/>
                </a:solidFill>
                <a:latin typeface="+mn-lt"/>
                <a:ea typeface="+mn-ea"/>
                <a:cs typeface="+mn-cs"/>
              </a:rPr>
              <a:t>To define conceptual understanding, procedural skill and fluency, and application of mathematics. </a:t>
            </a:r>
          </a:p>
          <a:p>
            <a:pPr marL="182880" indent="-182880">
              <a:buFont typeface="Arial" pitchFamily="34" charset="0"/>
              <a:buChar char="•"/>
            </a:pPr>
            <a:r>
              <a:rPr lang="en-US" sz="1200" kern="1200" dirty="0" smtClean="0">
                <a:solidFill>
                  <a:schemeClr val="tx1"/>
                </a:solidFill>
                <a:latin typeface="+mn-lt"/>
                <a:ea typeface="+mn-ea"/>
                <a:cs typeface="+mn-cs"/>
              </a:rPr>
              <a:t>To understand the differences between conceptual understanding, procedural skill and fluency, and application of mathematics. </a:t>
            </a:r>
          </a:p>
          <a:p>
            <a:pPr marL="182880" indent="-182880">
              <a:buFont typeface="Arial" pitchFamily="34" charset="0"/>
              <a:buChar char="•"/>
            </a:pPr>
            <a:r>
              <a:rPr lang="en-US" sz="1200" kern="1200" dirty="0" smtClean="0">
                <a:solidFill>
                  <a:schemeClr val="tx1"/>
                </a:solidFill>
                <a:latin typeface="+mn-lt"/>
                <a:ea typeface="+mn-ea"/>
                <a:cs typeface="+mn-cs"/>
              </a:rPr>
              <a:t>To begin to understand how developing conceptual understanding can lead to the development of procedural skill and fluency. </a:t>
            </a:r>
          </a:p>
          <a:p>
            <a:pPr marL="182880" indent="-182880">
              <a:buFont typeface="Arial" pitchFamily="34" charset="0"/>
              <a:buChar char="•"/>
            </a:pPr>
            <a:r>
              <a:rPr lang="en-US" sz="1200" kern="1200" dirty="0" smtClean="0">
                <a:solidFill>
                  <a:schemeClr val="tx1"/>
                </a:solidFill>
                <a:latin typeface="+mn-lt"/>
                <a:ea typeface="+mn-ea"/>
                <a:cs typeface="+mn-cs"/>
              </a:rPr>
              <a:t>To demonstrate how application of mathematics can support students’ development of conceptual understanding. </a:t>
            </a:r>
          </a:p>
          <a:p>
            <a:endParaRPr lang="en-US" dirty="0" smtClean="0"/>
          </a:p>
          <a:p>
            <a:r>
              <a:rPr lang="en-US" dirty="0" smtClean="0"/>
              <a:t>Section 2 Outline:</a:t>
            </a:r>
          </a:p>
          <a:p>
            <a:pPr marL="230520" indent="-230520">
              <a:buAutoNum type="arabicPeriod"/>
            </a:pPr>
            <a:r>
              <a:rPr lang="en-US" sz="1200" kern="1200" dirty="0" smtClean="0">
                <a:solidFill>
                  <a:schemeClr val="tx1"/>
                </a:solidFill>
                <a:latin typeface="+mn-lt"/>
                <a:ea typeface="+mn-ea"/>
                <a:cs typeface="+mn-cs"/>
              </a:rPr>
              <a:t> In groups, participants will complete the first part of the </a:t>
            </a:r>
            <a:r>
              <a:rPr lang="en-US" sz="1200" i="1" kern="1200" dirty="0" smtClean="0">
                <a:solidFill>
                  <a:schemeClr val="tx1"/>
                </a:solidFill>
                <a:latin typeface="+mn-lt"/>
                <a:ea typeface="+mn-ea"/>
                <a:cs typeface="+mn-cs"/>
              </a:rPr>
              <a:t>Who Knows Math</a:t>
            </a:r>
            <a:r>
              <a:rPr lang="en-US" sz="1200" kern="1200" dirty="0" smtClean="0">
                <a:solidFill>
                  <a:schemeClr val="tx1"/>
                </a:solidFill>
                <a:latin typeface="+mn-lt"/>
                <a:ea typeface="+mn-ea"/>
                <a:cs typeface="+mn-cs"/>
              </a:rPr>
              <a:t> exercise during which they will examine short examples of student work and make observations about what the student knows based on the answers given. </a:t>
            </a:r>
          </a:p>
          <a:p>
            <a:pPr marL="230520" indent="-230520">
              <a:buAutoNum type="arabicPeriod"/>
            </a:pPr>
            <a:r>
              <a:rPr lang="en-US" sz="1200" kern="1200" dirty="0" smtClean="0">
                <a:solidFill>
                  <a:schemeClr val="tx1"/>
                </a:solidFill>
                <a:latin typeface="+mn-lt"/>
                <a:ea typeface="+mn-ea"/>
                <a:cs typeface="+mn-cs"/>
              </a:rPr>
              <a:t>After a brief large group discussion, small groups will watch the video </a:t>
            </a:r>
            <a:r>
              <a:rPr lang="en-US" sz="1200" i="1" kern="1200" dirty="0" smtClean="0">
                <a:solidFill>
                  <a:schemeClr val="tx1"/>
                </a:solidFill>
                <a:latin typeface="+mn-lt"/>
                <a:ea typeface="+mn-ea"/>
                <a:cs typeface="+mn-cs"/>
              </a:rPr>
              <a:t>Mathematics Fluency: A Balanced Approach</a:t>
            </a:r>
            <a:r>
              <a:rPr lang="en-US" sz="1200" kern="1200" dirty="0" smtClean="0">
                <a:solidFill>
                  <a:schemeClr val="tx1"/>
                </a:solidFill>
                <a:latin typeface="+mn-lt"/>
                <a:ea typeface="+mn-ea"/>
                <a:cs typeface="+mn-cs"/>
              </a:rPr>
              <a:t> and develop working definitions of “conceptual understanding,”  “fluency,” and “application” as addressed in the content standards. </a:t>
            </a:r>
          </a:p>
          <a:p>
            <a:pPr marL="230520" indent="-230520">
              <a:buAutoNum type="arabicPeriod"/>
            </a:pPr>
            <a:r>
              <a:rPr lang="en-US" sz="1200" kern="1200" dirty="0" smtClean="0">
                <a:solidFill>
                  <a:schemeClr val="tx1"/>
                </a:solidFill>
                <a:latin typeface="+mn-lt"/>
                <a:ea typeface="+mn-ea"/>
                <a:cs typeface="+mn-cs"/>
              </a:rPr>
              <a:t>Groups will then work through short, basic examples on how students can demonstrate conceptual understanding, and then discuss current strategies used now to develop procedural skill and fluency. The discussions will continue with how those strategies will benefit students first developing a conceptual understanding of the mathematics. </a:t>
            </a:r>
          </a:p>
          <a:p>
            <a:pPr marL="230520" indent="-230520">
              <a:buAutoNum type="arabicPeriod"/>
            </a:pPr>
            <a:r>
              <a:rPr lang="en-US" sz="1200" kern="1200" dirty="0" smtClean="0">
                <a:solidFill>
                  <a:schemeClr val="tx1"/>
                </a:solidFill>
                <a:latin typeface="+mn-lt"/>
                <a:ea typeface="+mn-ea"/>
                <a:cs typeface="+mn-cs"/>
              </a:rPr>
              <a:t>The wrap-up of the session takes place as participants complete the second part of the </a:t>
            </a:r>
            <a:r>
              <a:rPr lang="en-US" sz="1200" i="1" kern="1200" dirty="0" smtClean="0">
                <a:solidFill>
                  <a:schemeClr val="tx1"/>
                </a:solidFill>
                <a:latin typeface="+mn-lt"/>
                <a:ea typeface="+mn-ea"/>
                <a:cs typeface="+mn-cs"/>
              </a:rPr>
              <a:t>Who Knows Math </a:t>
            </a:r>
            <a:r>
              <a:rPr lang="en-US" sz="1200" kern="1200" dirty="0" smtClean="0">
                <a:solidFill>
                  <a:schemeClr val="tx1"/>
                </a:solidFill>
                <a:latin typeface="+mn-lt"/>
                <a:ea typeface="+mn-ea"/>
                <a:cs typeface="+mn-cs"/>
              </a:rPr>
              <a:t>exercise in which they revise their first round of answers given their new understandings. </a:t>
            </a:r>
            <a:endParaRPr lang="en-US" dirty="0" smtClean="0"/>
          </a:p>
          <a:p>
            <a:endParaRPr lang="en-US" b="1" dirty="0" smtClean="0"/>
          </a:p>
          <a:p>
            <a:r>
              <a:rPr lang="en-US" b="1" dirty="0" smtClean="0"/>
              <a:t>Supporting Documents</a:t>
            </a:r>
            <a:endParaRPr lang="en-US" dirty="0" smtClean="0"/>
          </a:p>
          <a:p>
            <a:pPr lvl="0"/>
            <a:r>
              <a:rPr lang="en-US" i="1" dirty="0" smtClean="0"/>
              <a:t>Who Knows Math </a:t>
            </a:r>
            <a:r>
              <a:rPr lang="en-US" i="0" dirty="0" smtClean="0"/>
              <a:t>exercise</a:t>
            </a:r>
            <a:r>
              <a:rPr lang="en-US" i="0" baseline="0" dirty="0" smtClean="0"/>
              <a:t> worksheet</a:t>
            </a:r>
          </a:p>
          <a:p>
            <a:r>
              <a:rPr lang="en-US" dirty="0" smtClean="0"/>
              <a:t> </a:t>
            </a:r>
          </a:p>
          <a:p>
            <a:r>
              <a:rPr lang="en-US" b="1" dirty="0" smtClean="0"/>
              <a:t>Materials</a:t>
            </a:r>
            <a:endParaRPr lang="en-US" dirty="0" smtClean="0"/>
          </a:p>
          <a:p>
            <a:pPr lvl="0"/>
            <a:r>
              <a:rPr lang="en-US" dirty="0" smtClean="0"/>
              <a:t>Chart paper, markers</a:t>
            </a:r>
          </a:p>
          <a:p>
            <a:pPr lvl="0"/>
            <a:r>
              <a:rPr lang="en-US" dirty="0" smtClean="0"/>
              <a:t>Individual</a:t>
            </a:r>
            <a:r>
              <a:rPr lang="en-US" baseline="0" dirty="0" smtClean="0"/>
              <a:t> copy of the mathematics standards</a:t>
            </a:r>
          </a:p>
          <a:p>
            <a:pPr lvl="0"/>
            <a:endParaRPr lang="en-US" dirty="0" smtClean="0"/>
          </a:p>
          <a:p>
            <a:pPr lvl="0"/>
            <a:r>
              <a:rPr lang="en-US" b="1" dirty="0" smtClean="0"/>
              <a:t>Video</a:t>
            </a:r>
          </a:p>
          <a:p>
            <a:pPr lvl="0"/>
            <a:r>
              <a:rPr lang="en-US" b="0" i="1" dirty="0" smtClean="0"/>
              <a:t>Mathematics Fluency:</a:t>
            </a:r>
            <a:r>
              <a:rPr lang="en-US" b="0" i="1" baseline="0" dirty="0" smtClean="0"/>
              <a:t> A Balanced Approach</a:t>
            </a:r>
            <a:endParaRPr lang="en-US"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7/29/2014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val="214221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pPr>
              <a:spcBef>
                <a:spcPct val="0"/>
              </a:spcBef>
            </a:pPr>
            <a:r>
              <a:rPr lang="en-US" b="1" baseline="0" dirty="0" smtClean="0"/>
              <a:t>What do these students understand?</a:t>
            </a:r>
          </a:p>
          <a:p>
            <a:pPr marL="172868" indent="-172868">
              <a:spcBef>
                <a:spcPct val="0"/>
              </a:spcBef>
              <a:buFont typeface="Arial"/>
              <a:buChar char="•"/>
            </a:pPr>
            <a:r>
              <a:rPr lang="en-US" baseline="0" dirty="0" smtClean="0"/>
              <a:t>Ask table groups to read and analyze the “Who Knows Math” worksheet on </a:t>
            </a:r>
            <a:r>
              <a:rPr lang="en-US" b="1" baseline="0" dirty="0" smtClean="0"/>
              <a:t>pages 9-12 </a:t>
            </a:r>
            <a:r>
              <a:rPr lang="en-US" b="0" i="0" baseline="0" dirty="0" smtClean="0"/>
              <a:t>in the Participant Guide</a:t>
            </a:r>
            <a:r>
              <a:rPr lang="en-US" baseline="0" dirty="0" smtClean="0"/>
              <a:t>. Ask them to think about what each student on the sheet knows and doesn’t know. Also have them think about what is unknown about what the students know. Participants can record their observations on the worksheet. Briefly discuss participants’ observations and explain that th</a:t>
            </a:r>
            <a:r>
              <a:rPr lang="en-US" dirty="0" smtClean="0"/>
              <a:t>ey will return to this after exploring the language of the content standards in more detail.</a:t>
            </a:r>
            <a:r>
              <a:rPr lang="en-US" baseline="0" dirty="0" smtClean="0"/>
              <a:t> </a:t>
            </a:r>
          </a:p>
          <a:p>
            <a:pPr marL="172868" indent="-172868">
              <a:spcBef>
                <a:spcPct val="0"/>
              </a:spcBef>
              <a:buFont typeface="Arial"/>
              <a:buChar char="•"/>
            </a:pPr>
            <a:endParaRPr lang="en-US" baseline="0" dirty="0" smtClean="0"/>
          </a:p>
          <a:p>
            <a:r>
              <a:rPr lang="en-US" dirty="0" smtClean="0"/>
              <a:t>Note: If time is an issue at the start of this activity, you may choose to have groups focus on only one student. If you have</a:t>
            </a:r>
            <a:r>
              <a:rPr lang="en-US" baseline="0" dirty="0" smtClean="0"/>
              <a:t> five groups, assign each group a different student.</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15</a:t>
            </a:fld>
            <a:endParaRPr lang="en-US" dirty="0"/>
          </a:p>
        </p:txBody>
      </p:sp>
    </p:spTree>
    <p:extLst>
      <p:ext uri="{BB962C8B-B14F-4D97-AF65-F5344CB8AC3E}">
        <p14:creationId xmlns:p14="http://schemas.microsoft.com/office/powerpoint/2010/main" val="359757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From the Authors</a:t>
            </a:r>
          </a:p>
          <a:p>
            <a:pPr>
              <a:spcBef>
                <a:spcPct val="0"/>
              </a:spcBef>
            </a:pPr>
            <a:r>
              <a:rPr lang="en-US" dirty="0" smtClean="0"/>
              <a:t>Click</a:t>
            </a:r>
            <a:r>
              <a:rPr lang="en-US" baseline="0" dirty="0" smtClean="0"/>
              <a:t> on “Watch Video” to p</a:t>
            </a:r>
            <a:r>
              <a:rPr lang="en-US" dirty="0" smtClean="0"/>
              <a:t>lay the video </a:t>
            </a:r>
            <a:r>
              <a:rPr lang="en-US" i="1" dirty="0" smtClean="0"/>
              <a:t>Mathematics Fluency: A Balanced Approach </a:t>
            </a:r>
            <a:r>
              <a:rPr lang="en-US" dirty="0" smtClean="0"/>
              <a:t>from here:</a:t>
            </a:r>
            <a:r>
              <a:rPr lang="en-US" baseline="0" dirty="0" smtClean="0"/>
              <a:t> http://www.youtube.com/watch?v=ZFUAV00bTwA. The video is </a:t>
            </a:r>
            <a:r>
              <a:rPr lang="en-US" b="1" baseline="0" dirty="0" smtClean="0"/>
              <a:t>1:57 </a:t>
            </a:r>
            <a:r>
              <a:rPr lang="en-US" b="0" baseline="0" dirty="0" smtClean="0"/>
              <a:t>long.</a:t>
            </a:r>
          </a:p>
          <a:p>
            <a:pPr>
              <a:spcBef>
                <a:spcPct val="0"/>
              </a:spcBef>
            </a:pPr>
            <a:endParaRPr lang="en-US" baseline="0" dirty="0" smtClean="0"/>
          </a:p>
          <a:p>
            <a:pPr>
              <a:spcBef>
                <a:spcPct val="0"/>
              </a:spcBef>
            </a:pPr>
            <a:r>
              <a:rPr lang="en-US" baseline="0" dirty="0" smtClean="0"/>
              <a:t>After the video has played, ask participants for their thoughts. </a:t>
            </a:r>
          </a:p>
          <a:p>
            <a:pPr>
              <a:spcBef>
                <a:spcPct val="0"/>
              </a:spcBef>
            </a:pPr>
            <a:endParaRPr lang="en-US" baseline="0" dirty="0" smtClean="0"/>
          </a:p>
          <a:p>
            <a:pPr>
              <a:spcBef>
                <a:spcPct val="0"/>
              </a:spcBef>
            </a:pPr>
            <a:r>
              <a:rPr lang="en-US" baseline="0" dirty="0" smtClean="0"/>
              <a:t>Transition to the next part of this section by explaining to participants that they will now look more closely at conceptual understanding, procedural skills and fluency, and application of mathematics in more depth.</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16</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01628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a:t>
            </a:r>
            <a:r>
              <a:rPr lang="en-US" b="1" baseline="0" dirty="0" smtClean="0"/>
              <a:t> </a:t>
            </a:r>
            <a:r>
              <a:rPr lang="en-US" b="0" dirty="0" smtClean="0"/>
              <a:t>Remind participants that one</a:t>
            </a:r>
            <a:r>
              <a:rPr lang="en-US" b="0" baseline="0" dirty="0" smtClean="0"/>
              <a:t> of the </a:t>
            </a:r>
            <a:r>
              <a:rPr lang="en-US" b="0" dirty="0" smtClean="0"/>
              <a:t>big</a:t>
            </a:r>
            <a:r>
              <a:rPr lang="en-US" b="0" baseline="0" dirty="0" smtClean="0"/>
              <a:t> shift in the content standards is that at all ages, students are to be taught with rigor as defined on the slide. Review the three aspects of rigor: conceptual understanding, procedural skill and fluency, and application of mathematics. Repeat that r</a:t>
            </a:r>
            <a:r>
              <a:rPr lang="en-US" dirty="0" smtClean="0"/>
              <a:t>igor means learning based in the deep understanding of ideas </a:t>
            </a:r>
            <a:r>
              <a:rPr lang="en-US" u="sng" dirty="0" smtClean="0"/>
              <a:t>AND</a:t>
            </a:r>
            <a:r>
              <a:rPr lang="en-US" dirty="0" smtClean="0"/>
              <a:t> fluency with computational procedures </a:t>
            </a:r>
            <a:r>
              <a:rPr lang="en-US" u="sng" dirty="0" smtClean="0"/>
              <a:t>AND</a:t>
            </a:r>
            <a:r>
              <a:rPr lang="en-US" dirty="0" smtClean="0"/>
              <a:t> the capacity to use both to solve a variety of real-world and mathematical problems. Explain to participants that you will now go over each aspect of rigor in</a:t>
            </a:r>
            <a:r>
              <a:rPr lang="en-US" baseline="0" dirty="0" smtClean="0"/>
              <a:t> more depth.</a:t>
            </a: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latin typeface="Arial" pitchFamily="34" charset="0"/>
              </a:rPr>
              <a:pPr/>
              <a:t>17</a:t>
            </a:fld>
            <a:endParaRPr lang="en-US" dirty="0">
              <a:latin typeface="Arial" pitchFamily="34" charset="0"/>
            </a:endParaRPr>
          </a:p>
        </p:txBody>
      </p:sp>
    </p:spTree>
    <p:extLst>
      <p:ext uri="{BB962C8B-B14F-4D97-AF65-F5344CB8AC3E}">
        <p14:creationId xmlns:p14="http://schemas.microsoft.com/office/powerpoint/2010/main" val="370698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defTabSz="907268">
              <a:spcBef>
                <a:spcPct val="0"/>
              </a:spcBef>
            </a:pPr>
            <a:r>
              <a:rPr lang="en-US" b="0" dirty="0" smtClean="0"/>
              <a:t>Ask participants to turn to </a:t>
            </a:r>
            <a:r>
              <a:rPr lang="en-US" b="1" dirty="0" smtClean="0"/>
              <a:t>pages 13-14 </a:t>
            </a:r>
            <a:r>
              <a:rPr lang="en-US" b="0" dirty="0" smtClean="0"/>
              <a:t>in the Participant Guide where space is provided for them to take notes on Conceptual Understanding, Procedural Skill and Fluency, and Application of Mathematics.</a:t>
            </a:r>
          </a:p>
          <a:p>
            <a:pPr>
              <a:spcBef>
                <a:spcPct val="0"/>
              </a:spcBef>
            </a:pPr>
            <a:endParaRPr lang="en-US" b="1" dirty="0" smtClean="0"/>
          </a:p>
          <a:p>
            <a:pPr>
              <a:spcBef>
                <a:spcPct val="0"/>
              </a:spcBef>
            </a:pPr>
            <a:r>
              <a:rPr lang="en-US" b="1" dirty="0" smtClean="0"/>
              <a:t>Conceptual Understanding</a:t>
            </a:r>
          </a:p>
          <a:p>
            <a:pPr>
              <a:spcBef>
                <a:spcPct val="0"/>
              </a:spcBef>
            </a:pPr>
            <a:r>
              <a:rPr lang="en-US" dirty="0" smtClean="0"/>
              <a:t>As participants read the </a:t>
            </a:r>
            <a:r>
              <a:rPr lang="en-US" baseline="0" dirty="0" smtClean="0"/>
              <a:t>quote on the slide, explain that conceptual understanding can be difficult to define. Ask participants to read the description on </a:t>
            </a:r>
            <a:r>
              <a:rPr lang="en-US" b="1" baseline="0" dirty="0" smtClean="0"/>
              <a:t>page 13 </a:t>
            </a:r>
            <a:r>
              <a:rPr lang="en-US" baseline="0" dirty="0" smtClean="0"/>
              <a:t>in the Participant Guide that is an overlap of the National Research Council and NCTM definitions of conceptual understanding:</a:t>
            </a:r>
          </a:p>
          <a:p>
            <a:pPr>
              <a:spcBef>
                <a:spcPct val="0"/>
              </a:spcBef>
            </a:pPr>
            <a:endParaRPr lang="en-US" baseline="0" dirty="0" smtClean="0"/>
          </a:p>
          <a:p>
            <a:pPr>
              <a:spcBef>
                <a:spcPct val="0"/>
              </a:spcBef>
            </a:pPr>
            <a:r>
              <a:rPr lang="en-US" baseline="0" dirty="0" smtClean="0"/>
              <a:t>“Students demonstrate </a:t>
            </a:r>
            <a:r>
              <a:rPr lang="en-US" i="1" baseline="0" dirty="0" smtClean="0"/>
              <a:t>conceptual understanding </a:t>
            </a:r>
            <a:r>
              <a:rPr lang="en-US" i="0" baseline="0" dirty="0" smtClean="0"/>
              <a:t>in mathematics when they provide evidence that they can recognize, label, and generate examples of concepts; use and interrelate models, diagrams, manipulatives, and varied representations of concepts; identify and apply principles; know and apply facts and definitions; compare, contrast, and integrate related concepts and principles; recognize, interpret, and apply the signs, symbols, and terms used to represent concepts. </a:t>
            </a:r>
            <a:r>
              <a:rPr lang="en-US" i="1" baseline="0" dirty="0" smtClean="0"/>
              <a:t>Conceptual understanding </a:t>
            </a:r>
            <a:r>
              <a:rPr lang="en-US" i="0" baseline="0" dirty="0" smtClean="0"/>
              <a:t>reflects a student’s ability to reason in settings involving the careful application of concept of definitions, relations, or representations of either.” (Balka, Hull, &amp; Harbin Miles, </a:t>
            </a:r>
            <a:r>
              <a:rPr lang="en-US" i="0" baseline="0" dirty="0" err="1" smtClean="0"/>
              <a:t>n.d</a:t>
            </a:r>
            <a:r>
              <a:rPr lang="en-US" i="0" baseline="0" dirty="0" smtClean="0"/>
              <a:t>.)</a:t>
            </a:r>
          </a:p>
          <a:p>
            <a:pPr>
              <a:spcBef>
                <a:spcPct val="0"/>
              </a:spcBef>
            </a:pPr>
            <a:endParaRPr lang="en-US" dirty="0" smtClean="0"/>
          </a:p>
          <a:p>
            <a:pPr>
              <a:spcBef>
                <a:spcPct val="0"/>
              </a:spcBef>
            </a:pPr>
            <a:r>
              <a:rPr lang="en-US" dirty="0" smtClean="0"/>
              <a:t>Just as they</a:t>
            </a:r>
            <a:r>
              <a:rPr lang="en-US" baseline="0" dirty="0" smtClean="0"/>
              <a:t> looked at “I Can” statements with each of the Practices, use the next slides to show examples of student responses that demonstrate conceptual understanding.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1776390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a:t>
            </a:r>
            <a:r>
              <a:rPr lang="en-US" b="1" baseline="0" dirty="0" smtClean="0"/>
              <a:t> Understanding</a:t>
            </a:r>
            <a:endParaRPr lang="en-US" b="1" dirty="0" smtClean="0"/>
          </a:p>
          <a:p>
            <a:pPr>
              <a:spcBef>
                <a:spcPct val="0"/>
              </a:spcBef>
            </a:pPr>
            <a:r>
              <a:rPr lang="en-US" dirty="0" smtClean="0"/>
              <a:t>Ask participants to look at the example</a:t>
            </a:r>
            <a:r>
              <a:rPr lang="en-US" baseline="0" dirty="0" smtClean="0"/>
              <a:t> on the slide and discuss with their group how a student might demonstrate conceptual understanding if asked the question </a:t>
            </a:r>
            <a:r>
              <a:rPr lang="en-US" i="1" baseline="0" dirty="0" smtClean="0"/>
              <a:t>What is (3/4) ÷ (1/8)</a:t>
            </a:r>
            <a:r>
              <a:rPr lang="en-US" i="0" baseline="0" dirty="0" smtClean="0"/>
              <a:t>?</a:t>
            </a:r>
            <a:r>
              <a:rPr lang="en-US" baseline="0" dirty="0" smtClean="0"/>
              <a:t>  Allow participants to discuss this briefly, 2-3 minutes, and then transition to the next slide.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19</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39593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participants to now consider the student</a:t>
            </a:r>
            <a:r>
              <a:rPr lang="en-US" baseline="0" dirty="0" smtClean="0"/>
              <a:t> response to the question and have them determine if this student has developed a conceptual understanding. </a:t>
            </a:r>
          </a:p>
          <a:p>
            <a:endParaRPr lang="en-US" baseline="0" dirty="0"/>
          </a:p>
          <a:p>
            <a:r>
              <a:rPr lang="en-US" baseline="0" dirty="0" smtClean="0"/>
              <a:t>This student has demonstrated knowledge of an algorithm to do a procedure - it is unclear whether he/she has a conceptual understanding. Have a participant show on the flip chart a visual fraction model a student could use to demonstrate conceptual understanding.  Ways in which a student may show understanding:  </a:t>
            </a:r>
          </a:p>
          <a:p>
            <a:r>
              <a:rPr lang="en-US" baseline="0" dirty="0" smtClean="0"/>
              <a:t/>
            </a:r>
            <a:br>
              <a:rPr lang="en-US" baseline="0" dirty="0" smtClean="0"/>
            </a:br>
            <a:r>
              <a:rPr lang="en-US" baseline="0" dirty="0" smtClean="0"/>
              <a:t>Creating a story context: How many 1/8 cup servings of trail mix are in ¾ cup of trail mix?</a:t>
            </a:r>
          </a:p>
          <a:p>
            <a:r>
              <a:rPr lang="en-US" baseline="0" dirty="0" smtClean="0"/>
              <a:t>Using a number line:  </a:t>
            </a:r>
            <a:r>
              <a:rPr lang="en-US" sz="1200" kern="1200" dirty="0" smtClean="0">
                <a:solidFill>
                  <a:schemeClr val="tx1"/>
                </a:solidFill>
                <a:effectLst/>
                <a:latin typeface="+mn-lt"/>
                <a:ea typeface="+mn-ea"/>
                <a:cs typeface="+mn-cs"/>
              </a:rPr>
              <a:t> How many segments of length 1/8 unit are contained in a</a:t>
            </a:r>
            <a:r>
              <a:rPr lang="en-US" sz="1200" kern="1200" baseline="0" dirty="0" smtClean="0">
                <a:solidFill>
                  <a:schemeClr val="tx1"/>
                </a:solidFill>
                <a:effectLst/>
                <a:latin typeface="+mn-lt"/>
                <a:ea typeface="+mn-ea"/>
                <a:cs typeface="+mn-cs"/>
              </a:rPr>
              <a:t> segment of length ¾ units?</a:t>
            </a:r>
          </a:p>
          <a:p>
            <a:r>
              <a:rPr lang="en-US" sz="1200" kern="1200" baseline="0" dirty="0" smtClean="0">
                <a:solidFill>
                  <a:schemeClr val="tx1"/>
                </a:solidFill>
                <a:effectLst/>
                <a:latin typeface="+mn-lt"/>
                <a:ea typeface="+mn-ea"/>
                <a:cs typeface="+mn-cs"/>
              </a:rPr>
              <a:t>Using the relationship between multiplication and division: What can I multiply 1/8 by to get 3/4?  i.e., 1/8 • X = 3/4 </a:t>
            </a: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416276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 Understanding</a:t>
            </a:r>
          </a:p>
          <a:p>
            <a:pPr>
              <a:spcBef>
                <a:spcPct val="0"/>
              </a:spcBef>
            </a:pPr>
            <a:r>
              <a:rPr lang="en-US" dirty="0" smtClean="0"/>
              <a:t>Go</a:t>
            </a:r>
            <a:r>
              <a:rPr lang="en-US" baseline="0" dirty="0" smtClean="0"/>
              <a:t> over the example on the slide and ask participants how the student’s response relates to Standard 7.RP.2a. Here we want participants to see that a student is demonstrating a conceptual understanding of determining whether two quantities are in a proportional relationship. They may need to see multiple responses of this students’ work to make a final determination of this, so ask what else, if anything, might they ask or look for from this student. And, to support the idea that there is no one right way for a student to demonstrate conceptual understanding, what other ways might they expect to see students answer this question. </a:t>
            </a:r>
          </a:p>
          <a:p>
            <a:pPr>
              <a:spcBef>
                <a:spcPct val="0"/>
              </a:spcBef>
            </a:pPr>
            <a:endParaRPr lang="en-US" baseline="0" dirty="0" smtClean="0"/>
          </a:p>
          <a:p>
            <a:pPr>
              <a:spcBef>
                <a:spcPct val="0"/>
              </a:spcBef>
            </a:pPr>
            <a:r>
              <a:rPr lang="en-US" baseline="0" dirty="0" smtClean="0"/>
              <a:t>Transition to the next slide by explaining that, as they have seen, not all standards explicitly focus on conceptual understanding so they will now look at procedural skill and fluency.</a:t>
            </a:r>
          </a:p>
          <a:p>
            <a:pPr>
              <a:spcBef>
                <a:spcPct val="0"/>
              </a:spcBef>
            </a:pPr>
            <a:endParaRPr lang="en-US" baseline="0" dirty="0" smtClean="0"/>
          </a:p>
          <a:p>
            <a:pPr>
              <a:spcBef>
                <a:spcPct val="0"/>
              </a:spcBef>
            </a:pPr>
            <a:r>
              <a:rPr lang="en-US" sz="1000" baseline="0" dirty="0" smtClean="0"/>
              <a:t>Example adapted from: http://commoncoretools.files.wordpress.com/2012/02/ccss_progression_rp_67_2011_11_12_corrected.pdf</a:t>
            </a:r>
          </a:p>
          <a:p>
            <a:pPr>
              <a:spcBef>
                <a:spcPct val="0"/>
              </a:spcBef>
            </a:pPr>
            <a:endParaRPr lang="en-US" baseline="0" dirty="0" smtClean="0"/>
          </a:p>
          <a:p>
            <a:pPr>
              <a:spcBef>
                <a:spcPct val="0"/>
              </a:spcBef>
            </a:pPr>
            <a:r>
              <a:rPr lang="en-US" baseline="0" dirty="0" smtClean="0"/>
              <a:t>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409203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6"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311645" y="6129266"/>
            <a:ext cx="2850776" cy="461665"/>
          </a:xfrm>
          <a:prstGeom prst="rect">
            <a:avLst/>
          </a:prstGeom>
          <a:noFill/>
        </p:spPr>
        <p:txBody>
          <a:bodyPr wrap="square" rtlCol="0">
            <a:spAutoFit/>
          </a:bodyPr>
          <a:lstStyle/>
          <a:p>
            <a:pPr algn="ctr"/>
            <a:r>
              <a:rPr lang="en-US" sz="2400" b="1" smtClean="0">
                <a:solidFill>
                  <a:schemeClr val="bg1"/>
                </a:solidFill>
              </a:rPr>
              <a:t>Section 2</a:t>
            </a:r>
            <a:endParaRPr lang="en-US" sz="24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40" r:id="rId11"/>
    <p:sldLayoutId id="2147483710" r:id="rId12"/>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image" Target="../media/image14.emf"/><Relationship Id="rId12" Type="http://schemas.openxmlformats.org/officeDocument/2006/relationships/hyperlink" Target="http://www.engageny.org/sites/default/files/resource/attachments/grade_7_math_released_questions.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5.emf"/><Relationship Id="rId1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illustrativemathematic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youtube.com/watch?v=ZFUAV00bTw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orestandards.org/Math/Content/1/NBT/C/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6-12: </a:t>
            </a:r>
          </a:p>
          <a:p>
            <a:r>
              <a:rPr lang="en-US" i="0" dirty="0" smtClean="0">
                <a:solidFill>
                  <a:schemeClr val="tx2"/>
                </a:solidFill>
              </a:rPr>
              <a:t>Focus on Content Standards</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Procedural Skill and Fluency</a:t>
            </a:r>
            <a:endParaRPr lang="en-US" dirty="0"/>
          </a:p>
        </p:txBody>
      </p:sp>
      <p:sp>
        <p:nvSpPr>
          <p:cNvPr id="11"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22</a:t>
            </a:fld>
            <a:endParaRPr lang="en-US" dirty="0"/>
          </a:p>
        </p:txBody>
      </p:sp>
      <p:sp>
        <p:nvSpPr>
          <p:cNvPr id="9" name="TextBox 8"/>
          <p:cNvSpPr txBox="1"/>
          <p:nvPr/>
        </p:nvSpPr>
        <p:spPr>
          <a:xfrm>
            <a:off x="914400" y="1676400"/>
            <a:ext cx="7391400" cy="4401205"/>
          </a:xfrm>
          <a:prstGeom prst="rect">
            <a:avLst/>
          </a:prstGeom>
          <a:noFill/>
          <a:ln>
            <a:noFill/>
          </a:ln>
        </p:spPr>
        <p:txBody>
          <a:bodyPr wrap="square" rtlCol="0">
            <a:spAutoFit/>
          </a:bodyPr>
          <a:lstStyle/>
          <a:p>
            <a:r>
              <a:rPr lang="en-US" sz="3200" b="1" i="1" dirty="0" smtClean="0">
                <a:solidFill>
                  <a:schemeClr val="accent5"/>
                </a:solidFill>
                <a:latin typeface="Arial" pitchFamily="34" charset="0"/>
                <a:cs typeface="Arial" pitchFamily="34" charset="0"/>
              </a:rPr>
              <a:t>“</a:t>
            </a:r>
            <a:r>
              <a:rPr lang="en-US" sz="2800" b="1" i="1" dirty="0" smtClean="0">
                <a:solidFill>
                  <a:schemeClr val="accent5"/>
                </a:solidFill>
                <a:latin typeface="Arial" pitchFamily="34" charset="0"/>
                <a:cs typeface="Arial" pitchFamily="34" charset="0"/>
              </a:rPr>
              <a:t>Procedural skill and fluency </a:t>
            </a:r>
            <a:r>
              <a:rPr lang="en-US" sz="2800" b="1" dirty="0" smtClean="0">
                <a:solidFill>
                  <a:schemeClr val="accent5"/>
                </a:solidFill>
                <a:latin typeface="Arial" pitchFamily="34" charset="0"/>
                <a:cs typeface="Arial" pitchFamily="34" charset="0"/>
              </a:rPr>
              <a:t>is demonstrated when students can perform calculations with speed and accuracy.” </a:t>
            </a:r>
          </a:p>
          <a:p>
            <a:pPr algn="r">
              <a:spcAft>
                <a:spcPts val="1200"/>
              </a:spcAft>
            </a:pPr>
            <a:r>
              <a:rPr lang="en-US" sz="2200" dirty="0" smtClean="0">
                <a:latin typeface="+mn-lt"/>
              </a:rPr>
              <a:t>(Achieve the Core)</a:t>
            </a:r>
            <a:endParaRPr lang="en-US" sz="2800" b="1" dirty="0" smtClean="0">
              <a:solidFill>
                <a:schemeClr val="accent5"/>
              </a:solidFill>
              <a:latin typeface="Bradley Hand ITC" pitchFamily="66" charset="0"/>
            </a:endParaRPr>
          </a:p>
          <a:p>
            <a:r>
              <a:rPr lang="en-US" sz="2800" b="1" dirty="0" smtClean="0">
                <a:solidFill>
                  <a:schemeClr val="accent5"/>
                </a:solidFill>
                <a:latin typeface="Arial" pitchFamily="34" charset="0"/>
                <a:cs typeface="Arial" pitchFamily="34" charset="0"/>
              </a:rPr>
              <a:t>“</a:t>
            </a:r>
            <a:r>
              <a:rPr lang="en-US" sz="2800" b="1" i="1" dirty="0" smtClean="0">
                <a:solidFill>
                  <a:schemeClr val="accent5"/>
                </a:solidFill>
                <a:latin typeface="Arial" pitchFamily="34" charset="0"/>
                <a:cs typeface="Arial" pitchFamily="34" charset="0"/>
              </a:rPr>
              <a:t>Fluency</a:t>
            </a:r>
            <a:r>
              <a:rPr lang="en-US" sz="2800" b="1" dirty="0" smtClean="0">
                <a:solidFill>
                  <a:schemeClr val="accent5"/>
                </a:solidFill>
                <a:latin typeface="Arial" pitchFamily="34" charset="0"/>
                <a:cs typeface="Arial" pitchFamily="34" charset="0"/>
              </a:rPr>
              <a:t> promotes automaticity, a critical capacity that allows students to reserve their cognitive resources for higher-level thinking.”                                       </a:t>
            </a:r>
            <a:r>
              <a:rPr lang="en-US" sz="2800" b="1" dirty="0" smtClean="0">
                <a:solidFill>
                  <a:schemeClr val="accent5"/>
                </a:solidFill>
                <a:latin typeface="Bradley Hand ITC" pitchFamily="66" charset="0"/>
              </a:rPr>
              <a:t> </a:t>
            </a:r>
            <a:r>
              <a:rPr lang="en-US" sz="2200" dirty="0" smtClean="0">
                <a:latin typeface="+mn-lt"/>
              </a:rPr>
              <a:t>(Engage NY) </a:t>
            </a:r>
          </a:p>
          <a:p>
            <a:endParaRPr lang="en-US" sz="2400" b="1" i="1" dirty="0" smtClean="0">
              <a:latin typeface="+mj-lt"/>
            </a:endParaRPr>
          </a:p>
          <a:p>
            <a:endParaRPr lang="en-US" sz="2400" b="1" i="1" dirty="0">
              <a:latin typeface="+mj-lt"/>
            </a:endParaRPr>
          </a:p>
        </p:txBody>
      </p:sp>
      <p:sp>
        <p:nvSpPr>
          <p:cNvPr id="8" name="Rounded Rectangle 7"/>
          <p:cNvSpPr/>
          <p:nvPr/>
        </p:nvSpPr>
        <p:spPr>
          <a:xfrm>
            <a:off x="381000" y="1369629"/>
            <a:ext cx="8388221" cy="4320987"/>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4048" y="228600"/>
            <a:ext cx="8153400" cy="803031"/>
          </a:xfrm>
        </p:spPr>
        <p:txBody>
          <a:bodyPr>
            <a:normAutofit/>
          </a:bodyPr>
          <a:lstStyle/>
          <a:p>
            <a:r>
              <a:rPr lang="en-US" dirty="0" smtClean="0"/>
              <a:t>Procedural Skill and Fluency</a:t>
            </a:r>
            <a:endParaRPr lang="en-US" dirty="0"/>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23</a:t>
            </a:fld>
            <a:endParaRPr lang="en-US" dirty="0"/>
          </a:p>
        </p:txBody>
      </p:sp>
      <p:sp>
        <p:nvSpPr>
          <p:cNvPr id="13"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3" name="Content Placeholder 2"/>
          <p:cNvSpPr>
            <a:spLocks noGrp="1"/>
          </p:cNvSpPr>
          <p:nvPr>
            <p:ph idx="1"/>
          </p:nvPr>
        </p:nvSpPr>
        <p:spPr>
          <a:xfrm>
            <a:off x="127000" y="2527087"/>
            <a:ext cx="8940800" cy="2621199"/>
          </a:xfrm>
        </p:spPr>
        <p:txBody>
          <a:bodyPr>
            <a:noAutofit/>
          </a:bodyPr>
          <a:lstStyle/>
          <a:p>
            <a:pPr marL="0" indent="0">
              <a:spcBef>
                <a:spcPts val="0"/>
              </a:spcBef>
              <a:spcAft>
                <a:spcPts val="1200"/>
              </a:spcAft>
              <a:buNone/>
            </a:pPr>
            <a:r>
              <a:rPr lang="en-US" sz="2800" b="1" dirty="0" smtClean="0"/>
              <a:t>A. </a:t>
            </a:r>
            <a:r>
              <a:rPr lang="en-US" sz="2800" dirty="0" smtClean="0"/>
              <a:t>divide </a:t>
            </a:r>
            <a:r>
              <a:rPr lang="en-US" sz="2800" dirty="0"/>
              <a:t>both sides by </a:t>
            </a:r>
            <a:r>
              <a:rPr lang="en-US" sz="2800" dirty="0" smtClean="0"/>
              <a:t>    ,  then </a:t>
            </a:r>
            <a:r>
              <a:rPr lang="en-US" sz="2800" dirty="0"/>
              <a:t>subtract 57 from both sides </a:t>
            </a:r>
          </a:p>
          <a:p>
            <a:pPr marL="0" indent="0">
              <a:spcBef>
                <a:spcPts val="0"/>
              </a:spcBef>
              <a:spcAft>
                <a:spcPts val="1200"/>
              </a:spcAft>
              <a:buNone/>
            </a:pPr>
            <a:r>
              <a:rPr lang="en-US" sz="2800" b="1" dirty="0" smtClean="0"/>
              <a:t>B. </a:t>
            </a:r>
            <a:r>
              <a:rPr lang="en-US" sz="2800" dirty="0" smtClean="0"/>
              <a:t>subtract </a:t>
            </a:r>
            <a:r>
              <a:rPr lang="en-US" sz="2800" dirty="0"/>
              <a:t>57 from both sides, then divide both sides </a:t>
            </a:r>
            <a:r>
              <a:rPr lang="en-US" sz="2800" dirty="0" smtClean="0"/>
              <a:t>by</a:t>
            </a:r>
            <a:endParaRPr lang="en-US" sz="2800" dirty="0"/>
          </a:p>
          <a:p>
            <a:pPr marL="0" indent="0">
              <a:spcBef>
                <a:spcPts val="0"/>
              </a:spcBef>
              <a:spcAft>
                <a:spcPts val="1200"/>
              </a:spcAft>
              <a:buNone/>
            </a:pPr>
            <a:r>
              <a:rPr lang="en-US" sz="2800" b="1" dirty="0" smtClean="0"/>
              <a:t>C. </a:t>
            </a:r>
            <a:r>
              <a:rPr lang="en-US" sz="2800" dirty="0"/>
              <a:t>multiply both sides </a:t>
            </a:r>
            <a:r>
              <a:rPr lang="en-US" sz="2800" dirty="0" smtClean="0"/>
              <a:t>by     , </a:t>
            </a:r>
            <a:r>
              <a:rPr lang="en-US" sz="2800" dirty="0"/>
              <a:t>then subtract 57 from both sides </a:t>
            </a:r>
          </a:p>
          <a:p>
            <a:pPr marL="0" indent="0">
              <a:spcBef>
                <a:spcPts val="0"/>
              </a:spcBef>
              <a:spcAft>
                <a:spcPts val="1200"/>
              </a:spcAft>
              <a:buNone/>
            </a:pPr>
            <a:r>
              <a:rPr lang="en-US" sz="2800" b="1" dirty="0" smtClean="0"/>
              <a:t>D. </a:t>
            </a:r>
            <a:r>
              <a:rPr lang="en-US" sz="2800" spc="-30" dirty="0"/>
              <a:t>subtract</a:t>
            </a:r>
            <a:r>
              <a:rPr lang="en-US" sz="2800" dirty="0"/>
              <a:t> </a:t>
            </a:r>
            <a:r>
              <a:rPr lang="en-US" sz="2800" dirty="0" smtClean="0"/>
              <a:t>    </a:t>
            </a:r>
            <a:r>
              <a:rPr lang="en-US" sz="2800" spc="-30" dirty="0" smtClean="0"/>
              <a:t>from </a:t>
            </a:r>
            <a:r>
              <a:rPr lang="en-US" sz="2800" spc="-30" dirty="0"/>
              <a:t>both sides, then subtract 57 from both </a:t>
            </a:r>
            <a:r>
              <a:rPr lang="en-US" sz="2800" spc="-30" dirty="0" smtClean="0"/>
              <a:t>sides</a:t>
            </a:r>
            <a:endParaRPr lang="en-US" sz="2800" spc="-30" dirty="0"/>
          </a:p>
        </p:txBody>
      </p:sp>
      <p:graphicFrame>
        <p:nvGraphicFramePr>
          <p:cNvPr id="15" name="Object 14"/>
          <p:cNvGraphicFramePr>
            <a:graphicFrameLocks noChangeAspect="1"/>
          </p:cNvGraphicFramePr>
          <p:nvPr>
            <p:extLst>
              <p:ext uri="{D42A27DB-BD31-4B8C-83A1-F6EECF244321}">
                <p14:modId xmlns:p14="http://schemas.microsoft.com/office/powerpoint/2010/main" val="2031557921"/>
              </p:ext>
            </p:extLst>
          </p:nvPr>
        </p:nvGraphicFramePr>
        <p:xfrm>
          <a:off x="3543178" y="2494371"/>
          <a:ext cx="230256" cy="559440"/>
        </p:xfrm>
        <a:graphic>
          <a:graphicData uri="http://schemas.openxmlformats.org/presentationml/2006/ole">
            <mc:AlternateContent xmlns:mc="http://schemas.openxmlformats.org/markup-compatibility/2006">
              <mc:Choice xmlns:v="urn:schemas-microsoft-com:vml" Requires="v">
                <p:oleObj spid="_x0000_s1340" name="Equation" r:id="rId4" imgW="191880" imgH="466200" progId="">
                  <p:embed/>
                </p:oleObj>
              </mc:Choice>
              <mc:Fallback>
                <p:oleObj name="Equation" r:id="rId4" imgW="191880" imgH="466200" progId="">
                  <p:embed/>
                  <p:pic>
                    <p:nvPicPr>
                      <p:cNvPr id="0" name="Picture 2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178" y="2494371"/>
                        <a:ext cx="230256" cy="559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55040075"/>
              </p:ext>
            </p:extLst>
          </p:nvPr>
        </p:nvGraphicFramePr>
        <p:xfrm>
          <a:off x="8362942" y="2971800"/>
          <a:ext cx="230256" cy="559440"/>
        </p:xfrm>
        <a:graphic>
          <a:graphicData uri="http://schemas.openxmlformats.org/presentationml/2006/ole">
            <mc:AlternateContent xmlns:mc="http://schemas.openxmlformats.org/markup-compatibility/2006">
              <mc:Choice xmlns:v="urn:schemas-microsoft-com:vml" Requires="v">
                <p:oleObj spid="_x0000_s1341" name="Equation" r:id="rId6" imgW="191880" imgH="466200" progId="">
                  <p:embed/>
                </p:oleObj>
              </mc:Choice>
              <mc:Fallback>
                <p:oleObj name="Equation" r:id="rId6" imgW="191880" imgH="466200" progId="">
                  <p:embed/>
                  <p:pic>
                    <p:nvPicPr>
                      <p:cNvPr id="0" name="Picture 2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2942" y="2971800"/>
                        <a:ext cx="230256" cy="559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97021789"/>
              </p:ext>
            </p:extLst>
          </p:nvPr>
        </p:nvGraphicFramePr>
        <p:xfrm>
          <a:off x="3819459" y="3490044"/>
          <a:ext cx="230256" cy="559440"/>
        </p:xfrm>
        <a:graphic>
          <a:graphicData uri="http://schemas.openxmlformats.org/presentationml/2006/ole">
            <mc:AlternateContent xmlns:mc="http://schemas.openxmlformats.org/markup-compatibility/2006">
              <mc:Choice xmlns:v="urn:schemas-microsoft-com:vml" Requires="v">
                <p:oleObj spid="_x0000_s1342" name="Equation" r:id="rId8" imgW="191880" imgH="466200" progId="">
                  <p:embed/>
                </p:oleObj>
              </mc:Choice>
              <mc:Fallback>
                <p:oleObj name="Equation" r:id="rId8" imgW="191880" imgH="466200" progId="">
                  <p:embed/>
                  <p:pic>
                    <p:nvPicPr>
                      <p:cNvPr id="0" name="Picture 2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9459" y="3490044"/>
                        <a:ext cx="230256" cy="559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656528291"/>
              </p:ext>
            </p:extLst>
          </p:nvPr>
        </p:nvGraphicFramePr>
        <p:xfrm>
          <a:off x="1784342" y="4003674"/>
          <a:ext cx="230256" cy="559440"/>
        </p:xfrm>
        <a:graphic>
          <a:graphicData uri="http://schemas.openxmlformats.org/presentationml/2006/ole">
            <mc:AlternateContent xmlns:mc="http://schemas.openxmlformats.org/markup-compatibility/2006">
              <mc:Choice xmlns:v="urn:schemas-microsoft-com:vml" Requires="v">
                <p:oleObj spid="_x0000_s1343" name="Equation" r:id="rId10" imgW="191880" imgH="466200" progId="">
                  <p:embed/>
                </p:oleObj>
              </mc:Choice>
              <mc:Fallback>
                <p:oleObj name="Equation" r:id="rId10" imgW="191880" imgH="466200" progId="">
                  <p:embed/>
                  <p:pic>
                    <p:nvPicPr>
                      <p:cNvPr id="0" name="Picture 2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4342" y="4003674"/>
                        <a:ext cx="230256" cy="559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a:hlinkClick r:id="rId12"/>
          </p:cNvPr>
          <p:cNvSpPr txBox="1"/>
          <p:nvPr/>
        </p:nvSpPr>
        <p:spPr>
          <a:xfrm>
            <a:off x="463590" y="5148286"/>
            <a:ext cx="8026400" cy="646331"/>
          </a:xfrm>
          <a:prstGeom prst="rect">
            <a:avLst/>
          </a:prstGeom>
          <a:noFill/>
        </p:spPr>
        <p:txBody>
          <a:bodyPr wrap="square" rtlCol="0">
            <a:spAutoFit/>
          </a:bodyPr>
          <a:lstStyle/>
          <a:p>
            <a:r>
              <a:rPr lang="en-US" dirty="0">
                <a:solidFill>
                  <a:srgbClr val="0000FF"/>
                </a:solidFill>
              </a:rPr>
              <a:t>http://</a:t>
            </a:r>
            <a:r>
              <a:rPr lang="en-US" dirty="0" smtClean="0">
                <a:solidFill>
                  <a:srgbClr val="0000FF"/>
                </a:solidFill>
              </a:rPr>
              <a:t>www.engageny.org/sites/default/files/resource/attachments/grade_7_math_released_questions.pdf</a:t>
            </a:r>
            <a:endParaRPr lang="en-US" dirty="0">
              <a:solidFill>
                <a:srgbClr val="0000FF"/>
              </a:solidFill>
            </a:endParaRPr>
          </a:p>
        </p:txBody>
      </p:sp>
      <p:sp>
        <p:nvSpPr>
          <p:cNvPr id="5" name="TextBox 4"/>
          <p:cNvSpPr txBox="1"/>
          <p:nvPr/>
        </p:nvSpPr>
        <p:spPr>
          <a:xfrm>
            <a:off x="319212" y="964617"/>
            <a:ext cx="8716504" cy="1422011"/>
          </a:xfrm>
          <a:prstGeom prst="rect">
            <a:avLst/>
          </a:prstGeom>
          <a:noFill/>
          <a:ln>
            <a:noFill/>
          </a:ln>
        </p:spPr>
        <p:txBody>
          <a:bodyPr wrap="square" rtlCol="0">
            <a:noAutofit/>
          </a:bodyPr>
          <a:lstStyle/>
          <a:p>
            <a:pPr>
              <a:spcAft>
                <a:spcPts val="1200"/>
              </a:spcAft>
            </a:pPr>
            <a:r>
              <a:rPr lang="en-US" sz="3200" dirty="0">
                <a:solidFill>
                  <a:schemeClr val="accent1"/>
                </a:solidFill>
              </a:rPr>
              <a:t>Which steps can be used to solve for the value of </a:t>
            </a:r>
            <a:r>
              <a:rPr lang="en-US" sz="3200" i="1" dirty="0">
                <a:solidFill>
                  <a:schemeClr val="accent1"/>
                </a:solidFill>
                <a:cs typeface="Times New Roman" panose="02020603050405020304" pitchFamily="18" charset="0"/>
              </a:rPr>
              <a:t>y</a:t>
            </a:r>
            <a:r>
              <a:rPr lang="en-US" sz="3200" dirty="0">
                <a:solidFill>
                  <a:schemeClr val="accent1"/>
                </a:solidFill>
              </a:rPr>
              <a:t>? </a:t>
            </a:r>
            <a:endParaRPr lang="en-US" sz="3200" dirty="0" smtClean="0">
              <a:solidFill>
                <a:schemeClr val="accent1"/>
              </a:solidFill>
            </a:endParaRPr>
          </a:p>
          <a:p>
            <a:pPr>
              <a:spcAft>
                <a:spcPts val="600"/>
              </a:spcAft>
            </a:pPr>
            <a:endParaRPr lang="en-US" sz="2800" dirty="0"/>
          </a:p>
        </p:txBody>
      </p:sp>
      <p:graphicFrame>
        <p:nvGraphicFramePr>
          <p:cNvPr id="14" name="Object 13"/>
          <p:cNvGraphicFramePr>
            <a:graphicFrameLocks noChangeAspect="1"/>
          </p:cNvGraphicFramePr>
          <p:nvPr>
            <p:extLst>
              <p:ext uri="{D42A27DB-BD31-4B8C-83A1-F6EECF244321}">
                <p14:modId xmlns:p14="http://schemas.microsoft.com/office/powerpoint/2010/main" val="761722143"/>
              </p:ext>
            </p:extLst>
          </p:nvPr>
        </p:nvGraphicFramePr>
        <p:xfrm>
          <a:off x="3242966" y="1332645"/>
          <a:ext cx="2467648" cy="1030790"/>
        </p:xfrm>
        <a:graphic>
          <a:graphicData uri="http://schemas.openxmlformats.org/presentationml/2006/ole">
            <mc:AlternateContent xmlns:mc="http://schemas.openxmlformats.org/markup-compatibility/2006">
              <mc:Choice xmlns:v="urn:schemas-microsoft-com:vml" Requires="v">
                <p:oleObj spid="_x0000_s1344" name="Equation" r:id="rId13" imgW="987120" imgH="411120" progId="">
                  <p:embed/>
                </p:oleObj>
              </mc:Choice>
              <mc:Fallback>
                <p:oleObj name="Equation" r:id="rId13" imgW="987120" imgH="411120" progId="">
                  <p:embed/>
                  <p:pic>
                    <p:nvPicPr>
                      <p:cNvPr id="0" name="Picture 27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42966" y="1332645"/>
                        <a:ext cx="2467648" cy="10307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Procedural Skill and Fluency</a:t>
            </a:r>
            <a:endParaRPr lang="en-US" dirty="0"/>
          </a:p>
        </p:txBody>
      </p:sp>
      <p:sp>
        <p:nvSpPr>
          <p:cNvPr id="12"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24</a:t>
            </a:fld>
            <a:endParaRPr lang="en-US" dirty="0"/>
          </a:p>
        </p:txBody>
      </p:sp>
      <p:sp>
        <p:nvSpPr>
          <p:cNvPr id="9" name="TextBox 8"/>
          <p:cNvSpPr txBox="1"/>
          <p:nvPr/>
        </p:nvSpPr>
        <p:spPr>
          <a:xfrm>
            <a:off x="4578637" y="898130"/>
            <a:ext cx="4374931" cy="584775"/>
          </a:xfrm>
          <a:prstGeom prst="rect">
            <a:avLst/>
          </a:prstGeom>
          <a:noFill/>
        </p:spPr>
        <p:txBody>
          <a:bodyPr wrap="square" rtlCol="0">
            <a:spAutoFit/>
          </a:bodyPr>
          <a:lstStyle/>
          <a:p>
            <a:pPr algn="ctr"/>
            <a:r>
              <a:rPr lang="en-US" sz="3200" b="1" dirty="0" smtClean="0">
                <a:solidFill>
                  <a:schemeClr val="accent1"/>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1" name="TextBox 10"/>
          <p:cNvSpPr txBox="1"/>
          <p:nvPr/>
        </p:nvSpPr>
        <p:spPr>
          <a:xfrm>
            <a:off x="425668" y="982717"/>
            <a:ext cx="3799490" cy="4893647"/>
          </a:xfrm>
          <a:prstGeom prst="rect">
            <a:avLst/>
          </a:prstGeom>
          <a:noFill/>
        </p:spPr>
        <p:txBody>
          <a:bodyPr wrap="square" rtlCol="0">
            <a:spAutoFit/>
          </a:bodyPr>
          <a:lstStyle/>
          <a:p>
            <a:r>
              <a:rPr lang="en-US" sz="2400" b="1" dirty="0" smtClean="0"/>
              <a:t>Standard 7.EE.4a: </a:t>
            </a:r>
            <a:r>
              <a:rPr lang="en-US" sz="2400" dirty="0" smtClean="0"/>
              <a:t>Solve word problems leading to equations of the form </a:t>
            </a:r>
          </a:p>
          <a:p>
            <a:r>
              <a:rPr lang="en-US" sz="2400" dirty="0" smtClean="0"/>
              <a:t>px + q = r and p(x+q) = r, where p, q, and r are specific rational numbers.  Solve equations of these forms fluently. Compare an algebraic solution to an arithmetic solution, identifying the sequence of the operations used in each approach. </a:t>
            </a:r>
            <a:endParaRPr lang="en-US" sz="2400" dirty="0">
              <a:solidFill>
                <a:schemeClr val="accent1"/>
              </a:solidFill>
              <a:latin typeface="+mj-lt"/>
            </a:endParaRPr>
          </a:p>
        </p:txBody>
      </p:sp>
      <p:sp>
        <p:nvSpPr>
          <p:cNvPr id="7" name="TextBox 6"/>
          <p:cNvSpPr txBox="1"/>
          <p:nvPr/>
        </p:nvSpPr>
        <p:spPr>
          <a:xfrm>
            <a:off x="4866356" y="1482905"/>
            <a:ext cx="3896644" cy="4401205"/>
          </a:xfrm>
          <a:prstGeom prst="rect">
            <a:avLst/>
          </a:prstGeom>
          <a:noFill/>
        </p:spPr>
        <p:txBody>
          <a:bodyPr wrap="square" rtlCol="0">
            <a:spAutoFit/>
          </a:bodyPr>
          <a:lstStyle/>
          <a:p>
            <a:r>
              <a:rPr lang="en-US" sz="2800" b="1" dirty="0" smtClean="0">
                <a:solidFill>
                  <a:schemeClr val="accent1"/>
                </a:solidFill>
                <a:latin typeface="+mj-lt"/>
              </a:rPr>
              <a:t>Question: </a:t>
            </a:r>
            <a:r>
              <a:rPr lang="en-US" sz="2800" dirty="0" smtClean="0">
                <a:solidFill>
                  <a:schemeClr val="accent1"/>
                </a:solidFill>
                <a:latin typeface="+mj-lt"/>
              </a:rPr>
              <a:t>A rectangle has a perimeter of 54 cm. Its length is 6 cm. </a:t>
            </a:r>
            <a:br>
              <a:rPr lang="en-US" sz="2800" dirty="0" smtClean="0">
                <a:solidFill>
                  <a:schemeClr val="accent1"/>
                </a:solidFill>
                <a:latin typeface="+mj-lt"/>
              </a:rPr>
            </a:br>
            <a:r>
              <a:rPr lang="en-US" sz="2800" dirty="0" smtClean="0">
                <a:solidFill>
                  <a:schemeClr val="accent1"/>
                </a:solidFill>
                <a:latin typeface="+mj-lt"/>
              </a:rPr>
              <a:t>What is its width?</a:t>
            </a:r>
          </a:p>
          <a:p>
            <a:endParaRPr lang="en-US" dirty="0" smtClean="0">
              <a:solidFill>
                <a:schemeClr val="accent1"/>
              </a:solidFill>
              <a:latin typeface="+mj-lt"/>
            </a:endParaRPr>
          </a:p>
          <a:p>
            <a:r>
              <a:rPr lang="en-US" sz="2800" b="1" dirty="0" smtClean="0">
                <a:solidFill>
                  <a:schemeClr val="accent1"/>
                </a:solidFill>
                <a:latin typeface="+mj-lt"/>
              </a:rPr>
              <a:t>Student Response: </a:t>
            </a:r>
          </a:p>
          <a:p>
            <a:r>
              <a:rPr lang="en-US" sz="2800" dirty="0" smtClean="0">
                <a:solidFill>
                  <a:schemeClr val="accent1"/>
                </a:solidFill>
                <a:latin typeface="+mj-lt"/>
              </a:rPr>
              <a:t>I know that the length and width add up to 27.  The width has to be 19 because 27 – 6 = 19. </a:t>
            </a:r>
            <a:endParaRPr lang="en-US" sz="2400" dirty="0">
              <a:solidFill>
                <a:schemeClr val="accent1"/>
              </a:solidFill>
              <a:latin typeface="+mj-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Application of Mathematics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25</a:t>
            </a:fld>
            <a:endParaRPr lang="en-US" dirty="0"/>
          </a:p>
        </p:txBody>
      </p:sp>
      <p:sp>
        <p:nvSpPr>
          <p:cNvPr id="9" name="TextBox 8"/>
          <p:cNvSpPr txBox="1"/>
          <p:nvPr/>
        </p:nvSpPr>
        <p:spPr>
          <a:xfrm>
            <a:off x="381000" y="1219200"/>
            <a:ext cx="8382000" cy="4099584"/>
          </a:xfrm>
          <a:prstGeom prst="rect">
            <a:avLst/>
          </a:prstGeom>
          <a:noFill/>
        </p:spPr>
        <p:txBody>
          <a:bodyPr wrap="square" rtlCol="0">
            <a:spAutoFit/>
          </a:bodyPr>
          <a:lstStyle/>
          <a:p>
            <a:pPr marL="393192" lvl="1" indent="-402336" defTabSz="914363">
              <a:lnSpc>
                <a:spcPct val="90000"/>
              </a:lnSpc>
              <a:spcBef>
                <a:spcPts val="1200"/>
              </a:spcBef>
              <a:spcAft>
                <a:spcPts val="600"/>
              </a:spcAft>
              <a:buBlip>
                <a:blip r:embed="rId3"/>
              </a:buBlip>
            </a:pPr>
            <a:r>
              <a:rPr lang="en-US" sz="3200" dirty="0" smtClean="0">
                <a:solidFill>
                  <a:srgbClr val="000000"/>
                </a:solidFill>
              </a:rPr>
              <a:t>The Standards call for students to use math flexibly for applications. </a:t>
            </a:r>
          </a:p>
          <a:p>
            <a:pPr marL="393192" lvl="1" indent="-402336" defTabSz="914363">
              <a:lnSpc>
                <a:spcPct val="90000"/>
              </a:lnSpc>
              <a:spcBef>
                <a:spcPts val="1200"/>
              </a:spcBef>
              <a:spcAft>
                <a:spcPts val="600"/>
              </a:spcAft>
              <a:buBlip>
                <a:blip r:embed="rId3"/>
              </a:buBlip>
            </a:pPr>
            <a:r>
              <a:rPr lang="en-US" sz="3200" dirty="0" smtClean="0">
                <a:solidFill>
                  <a:srgbClr val="000000"/>
                </a:solidFill>
              </a:rPr>
              <a:t>Teachers provide opportunities for students to apply math in authentic contexts. </a:t>
            </a:r>
          </a:p>
          <a:p>
            <a:pPr marL="393192" lvl="1" indent="-402336" defTabSz="914363">
              <a:lnSpc>
                <a:spcPct val="90000"/>
              </a:lnSpc>
              <a:spcBef>
                <a:spcPts val="1200"/>
              </a:spcBef>
              <a:spcAft>
                <a:spcPts val="600"/>
              </a:spcAft>
              <a:buBlip>
                <a:blip r:embed="rId3"/>
              </a:buBlip>
            </a:pPr>
            <a:r>
              <a:rPr lang="en-US" sz="3200" dirty="0" smtClean="0">
                <a:solidFill>
                  <a:srgbClr val="000000"/>
                </a:solidFill>
              </a:rPr>
              <a:t>Teachers in content areas outside of math, particularly science, ensure that students are using math to make meaning of and access content. </a:t>
            </a:r>
            <a:endParaRPr lang="en-US" sz="3200" dirty="0">
              <a:solidFill>
                <a:srgbClr val="000000"/>
              </a:solidFill>
            </a:endParaRPr>
          </a:p>
        </p:txBody>
      </p:sp>
      <p:sp>
        <p:nvSpPr>
          <p:cNvPr id="11" name="TextBox 10"/>
          <p:cNvSpPr txBox="1"/>
          <p:nvPr/>
        </p:nvSpPr>
        <p:spPr>
          <a:xfrm>
            <a:off x="4648200" y="5029200"/>
            <a:ext cx="4191000" cy="646331"/>
          </a:xfrm>
          <a:prstGeom prst="rect">
            <a:avLst/>
          </a:prstGeom>
          <a:noFill/>
        </p:spPr>
        <p:txBody>
          <a:bodyPr wrap="square" rtlCol="0">
            <a:spAutoFit/>
          </a:bodyPr>
          <a:lstStyle/>
          <a:p>
            <a:pPr algn="r"/>
            <a:r>
              <a:rPr lang="en-US" i="1" dirty="0" smtClean="0"/>
              <a:t>Frieda &amp; Parker, 2012</a:t>
            </a:r>
          </a:p>
          <a:p>
            <a:pPr algn="r"/>
            <a:r>
              <a:rPr lang="en-US" i="1" dirty="0" smtClean="0"/>
              <a:t>Achieve the Core, 2012</a:t>
            </a:r>
            <a:endParaRPr lang="en-US" i="1"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Application of Mathematics</a:t>
            </a:r>
          </a:p>
        </p:txBody>
      </p:sp>
      <p:sp>
        <p:nvSpPr>
          <p:cNvPr id="13"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26</a:t>
            </a:fld>
            <a:endParaRPr lang="en-US" dirty="0"/>
          </a:p>
        </p:txBody>
      </p:sp>
      <p:sp>
        <p:nvSpPr>
          <p:cNvPr id="9" name="TextBox 8"/>
          <p:cNvSpPr txBox="1"/>
          <p:nvPr/>
        </p:nvSpPr>
        <p:spPr>
          <a:xfrm>
            <a:off x="632266" y="1580147"/>
            <a:ext cx="7848600" cy="954107"/>
          </a:xfrm>
          <a:prstGeom prst="rect">
            <a:avLst/>
          </a:prstGeom>
          <a:noFill/>
        </p:spPr>
        <p:txBody>
          <a:bodyPr wrap="square" rtlCol="0">
            <a:spAutoFit/>
          </a:bodyPr>
          <a:lstStyle/>
          <a:p>
            <a:pPr algn="ctr"/>
            <a:r>
              <a:rPr lang="en-US" sz="2800" b="1" dirty="0" smtClean="0">
                <a:solidFill>
                  <a:schemeClr val="accent4"/>
                </a:solidFill>
                <a:latin typeface="+mj-lt"/>
              </a:rPr>
              <a:t>Sophia’s dad paid $43.25 for 12.5 gallons of gas.  What is the cost of one gallon of gas?  </a:t>
            </a:r>
            <a:endParaRPr lang="en-US" sz="2800" b="1" dirty="0">
              <a:solidFill>
                <a:schemeClr val="accent4"/>
              </a:solidFill>
              <a:latin typeface="+mj-lt"/>
            </a:endParaRPr>
          </a:p>
        </p:txBody>
      </p:sp>
      <p:sp>
        <p:nvSpPr>
          <p:cNvPr id="11" name="TextBox 10"/>
          <p:cNvSpPr txBox="1"/>
          <p:nvPr/>
        </p:nvSpPr>
        <p:spPr>
          <a:xfrm>
            <a:off x="556066" y="1050758"/>
            <a:ext cx="8001000" cy="584775"/>
          </a:xfrm>
          <a:prstGeom prst="rect">
            <a:avLst/>
          </a:prstGeom>
          <a:noFill/>
        </p:spPr>
        <p:txBody>
          <a:bodyPr wrap="square" rtlCol="0">
            <a:spAutoFit/>
          </a:bodyPr>
          <a:lstStyle/>
          <a:p>
            <a:pPr algn="ctr"/>
            <a:r>
              <a:rPr lang="en-US" sz="3200" b="1" dirty="0" smtClean="0">
                <a:solidFill>
                  <a:schemeClr val="accent4"/>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pic>
        <p:nvPicPr>
          <p:cNvPr id="4" name="Picture 3"/>
          <p:cNvPicPr>
            <a:picLocks noChangeAspect="1"/>
          </p:cNvPicPr>
          <p:nvPr/>
        </p:nvPicPr>
        <p:blipFill>
          <a:blip r:embed="rId3" cstate="print"/>
          <a:stretch>
            <a:fillRect/>
          </a:stretch>
        </p:blipFill>
        <p:spPr>
          <a:xfrm>
            <a:off x="1917700" y="2705100"/>
            <a:ext cx="5346700" cy="2959100"/>
          </a:xfrm>
          <a:prstGeom prst="rect">
            <a:avLst/>
          </a:prstGeom>
        </p:spPr>
      </p:pic>
      <p:sp>
        <p:nvSpPr>
          <p:cNvPr id="3" name="Rectangle 2"/>
          <p:cNvSpPr/>
          <p:nvPr/>
        </p:nvSpPr>
        <p:spPr>
          <a:xfrm>
            <a:off x="821094" y="5555734"/>
            <a:ext cx="8129162" cy="369332"/>
          </a:xfrm>
          <a:prstGeom prst="rect">
            <a:avLst/>
          </a:prstGeom>
        </p:spPr>
        <p:txBody>
          <a:bodyPr wrap="square">
            <a:spAutoFit/>
          </a:bodyPr>
          <a:lstStyle/>
          <a:p>
            <a:r>
              <a:rPr lang="en-US" dirty="0"/>
              <a:t>Retrieved from </a:t>
            </a:r>
            <a:r>
              <a:rPr lang="en-US" dirty="0" smtClean="0"/>
              <a:t>Illustrative Mathematics </a:t>
            </a:r>
            <a:r>
              <a:rPr lang="en-US" dirty="0" smtClean="0">
                <a:hlinkClick r:id="rId4"/>
              </a:rPr>
              <a:t>http://www.illustrativemathematics.org/</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Students Understand? Part 2</a:t>
            </a:r>
            <a:endParaRPr lang="en-US" dirty="0"/>
          </a:p>
        </p:txBody>
      </p:sp>
      <p:sp>
        <p:nvSpPr>
          <p:cNvPr id="22" name="Footer Placeholder 6"/>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62F2B98C-794A-451C-97A2-11B91958EFD5}" type="slidenum">
              <a:rPr lang="en-US" smtClean="0"/>
              <a:pPr/>
              <a:t>27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51836479"/>
              </p:ext>
            </p:extLst>
          </p:nvPr>
        </p:nvGraphicFramePr>
        <p:xfrm>
          <a:off x="596900" y="1523999"/>
          <a:ext cx="5257800" cy="3902179"/>
        </p:xfrm>
        <a:graphic>
          <a:graphicData uri="http://schemas.openxmlformats.org/drawingml/2006/table">
            <a:tbl>
              <a:tblPr firstRow="1" bandRow="1">
                <a:tableStyleId>{00A15C55-8517-42AA-B614-E9B94910E393}</a:tableStyleId>
              </a:tblPr>
              <a:tblGrid>
                <a:gridCol w="5257800"/>
              </a:tblGrid>
              <a:tr h="437066">
                <a:tc>
                  <a:txBody>
                    <a:bodyPr/>
                    <a:lstStyle/>
                    <a:p>
                      <a:r>
                        <a:rPr lang="en-US" sz="2000" dirty="0" smtClean="0"/>
                        <a:t>What Do These Students Understand?  Part 2</a:t>
                      </a:r>
                      <a:endParaRPr lang="en-US" sz="2000" dirty="0"/>
                    </a:p>
                  </a:txBody>
                  <a:tcPr/>
                </a:tc>
              </a:tr>
              <a:tr h="3465113">
                <a:tc>
                  <a:txBody>
                    <a:bodyPr/>
                    <a:lstStyle/>
                    <a:p>
                      <a:pPr marL="457200" indent="0">
                        <a:spcBef>
                          <a:spcPts val="1200"/>
                        </a:spcBef>
                        <a:buFontTx/>
                        <a:buNone/>
                        <a:defRPr/>
                      </a:pPr>
                      <a:endParaRPr lang="en-US" sz="500" dirty="0" smtClean="0"/>
                    </a:p>
                    <a:p>
                      <a:pPr marL="457200" indent="0">
                        <a:spcBef>
                          <a:spcPts val="0"/>
                        </a:spcBef>
                        <a:spcAft>
                          <a:spcPts val="1200"/>
                        </a:spcAft>
                        <a:buFontTx/>
                        <a:buNone/>
                        <a:defRPr/>
                      </a:pPr>
                      <a:r>
                        <a:rPr lang="en-US" sz="2400" dirty="0" smtClean="0"/>
                        <a:t>Return</a:t>
                      </a:r>
                      <a:r>
                        <a:rPr lang="en-US" sz="2400" baseline="0" dirty="0" smtClean="0"/>
                        <a:t> to the “Who Knows Math”  worksheet on pages 9–12 in the Participant Guide. Which students have shown conceptual understanding, which have shown procedural skill and fluency, which have shown both, and which pieces of work would you need to know more to make the determination?</a:t>
                      </a:r>
                      <a:endParaRPr lang="en-US" sz="2400" b="1" dirty="0" smtClean="0">
                        <a:latin typeface="+mn-lt"/>
                      </a:endParaRPr>
                    </a:p>
                  </a:txBody>
                  <a:tcPr/>
                </a:tc>
              </a:tr>
            </a:tbl>
          </a:graphicData>
        </a:graphic>
      </p:graphicFrame>
      <p:pic>
        <p:nvPicPr>
          <p:cNvPr id="5" name="Picture 2"/>
          <p:cNvPicPr preferRelativeResize="0">
            <a:picLocks noChangeArrowheads="1"/>
          </p:cNvPicPr>
          <p:nvPr/>
        </p:nvPicPr>
        <p:blipFill>
          <a:blip r:embed="rId3" cstate="print"/>
          <a:srcRect/>
          <a:stretch>
            <a:fillRect/>
          </a:stretch>
        </p:blipFill>
        <p:spPr bwMode="auto">
          <a:xfrm>
            <a:off x="5536002" y="4918603"/>
            <a:ext cx="932688" cy="1014984"/>
          </a:xfrm>
          <a:prstGeom prst="rect">
            <a:avLst/>
          </a:prstGeom>
          <a:noFill/>
          <a:ln w="9525">
            <a:noFill/>
            <a:miter lim="800000"/>
            <a:headEnd/>
            <a:tailEnd/>
          </a:ln>
        </p:spPr>
      </p:pic>
      <p:sp>
        <p:nvSpPr>
          <p:cNvPr id="13" name="TextBox 12"/>
          <p:cNvSpPr txBox="1"/>
          <p:nvPr/>
        </p:nvSpPr>
        <p:spPr>
          <a:xfrm>
            <a:off x="5536002" y="4946102"/>
            <a:ext cx="914400" cy="646331"/>
          </a:xfrm>
          <a:prstGeom prst="rect">
            <a:avLst/>
          </a:prstGeom>
          <a:noFill/>
        </p:spPr>
        <p:txBody>
          <a:bodyPr wrap="square" rtlCol="0">
            <a:spAutoFit/>
          </a:bodyPr>
          <a:lstStyle/>
          <a:p>
            <a:pPr algn="ctr"/>
            <a:r>
              <a:rPr lang="en-US" dirty="0" smtClean="0"/>
              <a:t>Pages</a:t>
            </a:r>
          </a:p>
          <a:p>
            <a:pPr algn="ctr"/>
            <a:r>
              <a:rPr lang="en-US" dirty="0" smtClean="0"/>
              <a:t>9–12</a:t>
            </a:r>
            <a:endParaRPr lang="en-US" dirty="0"/>
          </a:p>
        </p:txBody>
      </p:sp>
      <p:pic>
        <p:nvPicPr>
          <p:cNvPr id="18" name="Picture 17" descr="Screen Shot 2014-04-11 at 12.17.0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3300" y="1524000"/>
            <a:ext cx="2574131" cy="29210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248" y="1358348"/>
            <a:ext cx="6778752" cy="3262432"/>
          </a:xfrm>
        </p:spPr>
        <p:txBody>
          <a:bodyPr/>
          <a:lstStyle/>
          <a:p>
            <a:pPr marL="457200" indent="-457200">
              <a:lnSpc>
                <a:spcPct val="100000"/>
              </a:lnSpc>
              <a:spcBef>
                <a:spcPts val="2400"/>
              </a:spcBef>
            </a:pPr>
            <a:r>
              <a:rPr lang="en-US" dirty="0" smtClean="0"/>
              <a:t>How does the approach of the CCS-Math content differ from previous approaches to mathematics teaching and learning?</a:t>
            </a:r>
          </a:p>
          <a:p>
            <a:pPr marL="457200" indent="-457200">
              <a:lnSpc>
                <a:spcPct val="100000"/>
              </a:lnSpc>
              <a:spcBef>
                <a:spcPts val="2400"/>
              </a:spcBef>
            </a:pPr>
            <a:r>
              <a:rPr lang="en-US" dirty="0" smtClean="0"/>
              <a:t>How might you help teachers to understand these differences?</a:t>
            </a:r>
            <a:endParaRPr lang="en-US" dirty="0"/>
          </a:p>
        </p:txBody>
      </p:sp>
      <p:sp>
        <p:nvSpPr>
          <p:cNvPr id="3" name="Title 2"/>
          <p:cNvSpPr>
            <a:spLocks noGrp="1"/>
          </p:cNvSpPr>
          <p:nvPr>
            <p:ph type="title"/>
          </p:nvPr>
        </p:nvSpPr>
        <p:spPr/>
        <p:txBody>
          <a:bodyPr/>
          <a:lstStyle/>
          <a:p>
            <a:r>
              <a:rPr lang="en-US" dirty="0" smtClean="0"/>
              <a:t>Think About It…</a:t>
            </a:r>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28</a:t>
            </a:fld>
            <a:endParaRPr lang="en-US" dirty="0"/>
          </a:p>
        </p:txBody>
      </p:sp>
      <p:pic>
        <p:nvPicPr>
          <p:cNvPr id="124932" name="Picture 4" descr="C:\Users\Heath McGregor\AppData\Local\Microsoft\Windows\Temporary Internet Files\Content.IE5\4M2LGMAL\MP900448464[1].jpg"/>
          <p:cNvPicPr>
            <a:picLocks noChangeAspect="1" noChangeArrowheads="1"/>
          </p:cNvPicPr>
          <p:nvPr/>
        </p:nvPicPr>
        <p:blipFill>
          <a:blip r:embed="rId3" cstate="print"/>
          <a:srcRect/>
          <a:stretch>
            <a:fillRect/>
          </a:stretch>
        </p:blipFill>
        <p:spPr bwMode="auto">
          <a:xfrm>
            <a:off x="7040218" y="1238991"/>
            <a:ext cx="1905000" cy="2857500"/>
          </a:xfrm>
          <a:prstGeom prst="ellipse">
            <a:avLst/>
          </a:prstGeom>
          <a:ln>
            <a:noFill/>
          </a:ln>
          <a:effectLst>
            <a:softEdge rad="112500"/>
          </a:effectLst>
        </p:spPr>
      </p:pic>
      <p:pic>
        <p:nvPicPr>
          <p:cNvPr id="6" name="Picture 5" descr="discussion 2.png"/>
          <p:cNvPicPr>
            <a:picLocks noChangeAspect="1"/>
          </p:cNvPicPr>
          <p:nvPr/>
        </p:nvPicPr>
        <p:blipFill>
          <a:blip r:embed="rId4" cstate="print"/>
          <a:srcRect/>
          <a:stretch>
            <a:fillRect/>
          </a:stretch>
        </p:blipFill>
        <p:spPr bwMode="auto">
          <a:xfrm>
            <a:off x="4050238" y="4716979"/>
            <a:ext cx="1295400"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The Language of the Content Standards</a:t>
            </a:r>
          </a:p>
        </p:txBody>
      </p:sp>
      <p:sp>
        <p:nvSpPr>
          <p:cNvPr id="4" name="Text Placeholder 3"/>
          <p:cNvSpPr>
            <a:spLocks noGrp="1"/>
          </p:cNvSpPr>
          <p:nvPr>
            <p:ph type="body" idx="1"/>
          </p:nvPr>
        </p:nvSpPr>
        <p:spPr>
          <a:xfrm>
            <a:off x="623888" y="4257858"/>
            <a:ext cx="7886700" cy="553998"/>
          </a:xfrm>
        </p:spPr>
        <p:txBody>
          <a:bodyPr/>
          <a:lstStyle/>
          <a:p>
            <a:r>
              <a:rPr lang="en-US" dirty="0"/>
              <a:t>Section 2</a:t>
            </a:r>
          </a:p>
        </p:txBody>
      </p:sp>
      <p:sp>
        <p:nvSpPr>
          <p:cNvPr id="6" name="Slide Number Placeholder 5"/>
          <p:cNvSpPr>
            <a:spLocks noGrp="1"/>
          </p:cNvSpPr>
          <p:nvPr>
            <p:ph type="sldNum" sz="quarter" idx="12"/>
          </p:nvPr>
        </p:nvSpPr>
        <p:spPr/>
        <p:txBody>
          <a:bodyPr/>
          <a:lstStyle/>
          <a:p>
            <a:pPr>
              <a:defRPr/>
            </a:pPr>
            <a:fld id="{3611EA82-1C65-4BB5-848E-566682F190E3}" type="slidenum">
              <a:rPr lang="en-US" smtClean="0">
                <a:solidFill>
                  <a:schemeClr val="bg1"/>
                </a:solidFill>
              </a:rPr>
              <a:pPr>
                <a:defRPr/>
              </a:pPr>
              <a:t>14</a:t>
            </a:fld>
            <a:endParaRPr lang="en-US" dirty="0">
              <a:solidFill>
                <a:schemeClr val="bg1"/>
              </a:solidFill>
            </a:endParaRPr>
          </a:p>
        </p:txBody>
      </p:sp>
      <p:sp>
        <p:nvSpPr>
          <p:cNvPr id="5" name="Footer Placeholder 6"/>
          <p:cNvSpPr txBox="1">
            <a:spLocks/>
          </p:cNvSpPr>
          <p:nvPr/>
        </p:nvSpPr>
        <p:spPr>
          <a:xfrm>
            <a:off x="381000" y="60716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txBox="1">
            <a:spLocks/>
          </p:cNvSpPr>
          <p:nvPr/>
        </p:nvSpPr>
        <p:spPr>
          <a:xfrm>
            <a:off x="533400" y="62240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8" descr="participant guide call out.png"/>
          <p:cNvPicPr>
            <a:picLocks noChangeAspect="1" noChangeArrowheads="1"/>
          </p:cNvPicPr>
          <p:nvPr/>
        </p:nvPicPr>
        <p:blipFill>
          <a:blip r:embed="rId3" cstate="print"/>
          <a:srcRect/>
          <a:stretch>
            <a:fillRect/>
          </a:stretch>
        </p:blipFill>
        <p:spPr bwMode="auto">
          <a:xfrm>
            <a:off x="840894" y="4860129"/>
            <a:ext cx="935822" cy="1013807"/>
          </a:xfrm>
          <a:prstGeom prst="rect">
            <a:avLst/>
          </a:prstGeom>
          <a:noFill/>
          <a:ln w="9525">
            <a:noFill/>
            <a:miter lim="800000"/>
            <a:headEnd/>
            <a:tailEnd/>
          </a:ln>
        </p:spPr>
      </p:pic>
      <p:sp>
        <p:nvSpPr>
          <p:cNvPr id="9" name="TextBox 7"/>
          <p:cNvSpPr txBox="1">
            <a:spLocks noChangeArrowheads="1"/>
          </p:cNvSpPr>
          <p:nvPr/>
        </p:nvSpPr>
        <p:spPr bwMode="auto">
          <a:xfrm>
            <a:off x="840894" y="4876723"/>
            <a:ext cx="935822"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9 </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Students Understand? Part 1</a:t>
            </a:r>
            <a:endParaRPr lang="en-US" dirty="0"/>
          </a:p>
        </p:txBody>
      </p:sp>
      <p:sp>
        <p:nvSpPr>
          <p:cNvPr id="22" name="Footer Placeholder 6"/>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62F2B98C-794A-451C-97A2-11B91958EFD5}" type="slidenum">
              <a:rPr lang="en-US" smtClean="0"/>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51280799"/>
              </p:ext>
            </p:extLst>
          </p:nvPr>
        </p:nvGraphicFramePr>
        <p:xfrm>
          <a:off x="381000" y="1823720"/>
          <a:ext cx="5525172" cy="3512120"/>
        </p:xfrm>
        <a:graphic>
          <a:graphicData uri="http://schemas.openxmlformats.org/drawingml/2006/table">
            <a:tbl>
              <a:tblPr firstRow="1" bandRow="1">
                <a:tableStyleId>{00A15C55-8517-42AA-B614-E9B94910E393}</a:tableStyleId>
              </a:tblPr>
              <a:tblGrid>
                <a:gridCol w="5525172"/>
              </a:tblGrid>
              <a:tr h="432357">
                <a:tc>
                  <a:txBody>
                    <a:bodyPr/>
                    <a:lstStyle/>
                    <a:p>
                      <a:r>
                        <a:rPr lang="en-US" sz="2200" dirty="0" smtClean="0"/>
                        <a:t>What Do These Students Understand? Part 1</a:t>
                      </a:r>
                      <a:endParaRPr lang="en-US" sz="2200" dirty="0"/>
                    </a:p>
                  </a:txBody>
                  <a:tcPr/>
                </a:tc>
              </a:tr>
              <a:tr h="1416850">
                <a:tc>
                  <a:txBody>
                    <a:bodyPr/>
                    <a:lstStyle/>
                    <a:p>
                      <a:pPr marL="457200" indent="-457200" algn="l" defTabSz="914363" rtl="0" eaLnBrk="1" latinLnBrk="0" hangingPunct="1">
                        <a:spcBef>
                          <a:spcPts val="0"/>
                        </a:spcBef>
                        <a:spcAft>
                          <a:spcPts val="1200"/>
                        </a:spcAft>
                        <a:buFont typeface="+mj-lt"/>
                        <a:buAutoNum type="arabicPeriod"/>
                        <a:defRPr/>
                      </a:pPr>
                      <a:r>
                        <a:rPr lang="en-US" sz="2200" kern="1200" dirty="0" smtClean="0">
                          <a:solidFill>
                            <a:schemeClr val="dk1"/>
                          </a:solidFill>
                          <a:latin typeface="+mn-lt"/>
                          <a:ea typeface="+mn-ea"/>
                          <a:cs typeface="+mn-cs"/>
                        </a:rPr>
                        <a:t>Do the problem on the “Who Knows Math” worksheet on page 10 in the Participant Guide. </a:t>
                      </a:r>
                    </a:p>
                  </a:txBody>
                  <a:tcPr/>
                </a:tc>
              </a:tr>
              <a:tr h="1662913">
                <a:tc>
                  <a:txBody>
                    <a:bodyPr/>
                    <a:lstStyle/>
                    <a:p>
                      <a:pPr marL="457200" marR="0" indent="-457200" algn="l" defTabSz="914400" rtl="0" eaLnBrk="1" fontAlgn="auto" latinLnBrk="0" hangingPunct="1">
                        <a:lnSpc>
                          <a:spcPct val="100000"/>
                        </a:lnSpc>
                        <a:spcBef>
                          <a:spcPts val="0"/>
                        </a:spcBef>
                        <a:spcAft>
                          <a:spcPts val="1200"/>
                        </a:spcAft>
                        <a:buClrTx/>
                        <a:buSzTx/>
                        <a:buFont typeface="+mj-lt"/>
                        <a:buAutoNum type="arabicPeriod" startAt="2"/>
                        <a:tabLst/>
                        <a:defRPr/>
                      </a:pPr>
                      <a:r>
                        <a:rPr lang="en-US" sz="2200" b="0" kern="1200" dirty="0" smtClean="0">
                          <a:solidFill>
                            <a:schemeClr val="tx1"/>
                          </a:solidFill>
                          <a:latin typeface="+mn-lt"/>
                          <a:ea typeface="+mn-ea"/>
                          <a:cs typeface="+mn-cs"/>
                        </a:rPr>
                        <a:t>Analyze each piece of student work on pages 10–13. Record your observations on what  each student knows and what they can do.</a:t>
                      </a:r>
                      <a:endParaRPr lang="en-US" sz="2200" kern="1200" dirty="0" smtClean="0"/>
                    </a:p>
                  </a:txBody>
                  <a:tcPr/>
                </a:tc>
              </a:tr>
            </a:tbl>
          </a:graphicData>
        </a:graphic>
      </p:graphicFrame>
      <p:pic>
        <p:nvPicPr>
          <p:cNvPr id="5" name="Picture 4" descr="Screen Shot 2014-04-11 at 12.17.0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300" y="1676400"/>
            <a:ext cx="2574131" cy="2921000"/>
          </a:xfrm>
          <a:prstGeom prst="rect">
            <a:avLst/>
          </a:prstGeom>
        </p:spPr>
      </p:pic>
      <p:pic>
        <p:nvPicPr>
          <p:cNvPr id="9" name="Picture 8" descr="participant guide call out.png"/>
          <p:cNvPicPr>
            <a:picLocks noChangeAspect="1" noChangeArrowheads="1"/>
          </p:cNvPicPr>
          <p:nvPr/>
        </p:nvPicPr>
        <p:blipFill>
          <a:blip r:embed="rId4" cstate="print"/>
          <a:srcRect/>
          <a:stretch>
            <a:fillRect/>
          </a:stretch>
        </p:blipFill>
        <p:spPr bwMode="auto">
          <a:xfrm>
            <a:off x="5106905" y="4812312"/>
            <a:ext cx="935822" cy="1013807"/>
          </a:xfrm>
          <a:prstGeom prst="rect">
            <a:avLst/>
          </a:prstGeom>
          <a:noFill/>
          <a:ln w="9525">
            <a:noFill/>
            <a:miter lim="800000"/>
            <a:headEnd/>
            <a:tailEnd/>
          </a:ln>
        </p:spPr>
      </p:pic>
      <p:sp>
        <p:nvSpPr>
          <p:cNvPr id="10" name="TextBox 7"/>
          <p:cNvSpPr txBox="1">
            <a:spLocks noChangeArrowheads="1"/>
          </p:cNvSpPr>
          <p:nvPr/>
        </p:nvSpPr>
        <p:spPr bwMode="auto">
          <a:xfrm>
            <a:off x="5059164" y="4857551"/>
            <a:ext cx="935822" cy="101498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Pages</a:t>
            </a:r>
          </a:p>
          <a:p>
            <a:pPr algn="ctr" fontAlgn="base">
              <a:spcBef>
                <a:spcPct val="0"/>
              </a:spcBef>
              <a:spcAft>
                <a:spcPct val="0"/>
              </a:spcAft>
            </a:pPr>
            <a:r>
              <a:rPr lang="en-US" dirty="0" smtClean="0">
                <a:solidFill>
                  <a:prstClr val="black"/>
                </a:solidFill>
              </a:rPr>
              <a:t> 9-12</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From the CCSS-M Authors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16</a:t>
            </a:fld>
            <a:endParaRPr lang="en-US" dirty="0"/>
          </a:p>
        </p:txBody>
      </p:sp>
      <p:pic>
        <p:nvPicPr>
          <p:cNvPr id="11265" name="Picture 1"/>
          <p:cNvPicPr>
            <a:picLocks noChangeAspect="1" noChangeArrowheads="1"/>
          </p:cNvPicPr>
          <p:nvPr/>
        </p:nvPicPr>
        <p:blipFill>
          <a:blip r:embed="rId3" cstate="print"/>
          <a:srcRect l="13333" t="16762" r="48571" b="50476"/>
          <a:stretch>
            <a:fillRect/>
          </a:stretch>
        </p:blipFill>
        <p:spPr bwMode="auto">
          <a:xfrm>
            <a:off x="1295400" y="1524000"/>
            <a:ext cx="6096000" cy="3657600"/>
          </a:xfrm>
          <a:prstGeom prst="rect">
            <a:avLst/>
          </a:prstGeom>
          <a:noFill/>
          <a:ln w="9525">
            <a:noFill/>
            <a:miter lim="800000"/>
            <a:headEnd/>
            <a:tailEnd/>
          </a:ln>
        </p:spPr>
      </p:pic>
      <p:sp>
        <p:nvSpPr>
          <p:cNvPr id="5" name="TextBox 4"/>
          <p:cNvSpPr txBox="1"/>
          <p:nvPr/>
        </p:nvSpPr>
        <p:spPr>
          <a:xfrm>
            <a:off x="2719754" y="5187461"/>
            <a:ext cx="3581400" cy="523220"/>
          </a:xfrm>
          <a:prstGeom prst="rect">
            <a:avLst/>
          </a:prstGeom>
          <a:noFill/>
        </p:spPr>
        <p:txBody>
          <a:bodyPr wrap="square" rtlCol="0">
            <a:spAutoFit/>
          </a:bodyPr>
          <a:lstStyle/>
          <a:p>
            <a:pPr algn="ctr"/>
            <a:r>
              <a:rPr lang="en-US" sz="2800" dirty="0" smtClean="0">
                <a:latin typeface="+mj-lt"/>
                <a:hlinkClick r:id="rId4"/>
              </a:rPr>
              <a:t>Watch Video</a:t>
            </a:r>
            <a:endParaRPr lang="en-US" sz="2800" dirty="0">
              <a:latin typeface="+mj-l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2895600" y="685800"/>
            <a:ext cx="4800600" cy="954088"/>
          </a:xfrm>
          <a:prstGeom prst="rect">
            <a:avLst/>
          </a:prstGeom>
          <a:noFill/>
          <a:ln w="9525">
            <a:noFill/>
            <a:miter lim="800000"/>
            <a:headEnd/>
            <a:tailEnd/>
          </a:ln>
        </p:spPr>
        <p:txBody>
          <a:bodyPr>
            <a:spAutoFit/>
          </a:bodyPr>
          <a:lstStyle/>
          <a:p>
            <a:r>
              <a:rPr lang="en-US" sz="2800" dirty="0">
                <a:latin typeface="+mn-lt"/>
              </a:rPr>
              <a:t>The major topics at each grade level focus </a:t>
            </a:r>
            <a:r>
              <a:rPr lang="en-US" sz="2800" dirty="0" smtClean="0">
                <a:latin typeface="+mn-lt"/>
              </a:rPr>
              <a:t>on</a:t>
            </a:r>
            <a:r>
              <a:rPr lang="en-US" sz="2800" dirty="0">
                <a:latin typeface="+mn-lt"/>
              </a:rPr>
              <a:t>:</a:t>
            </a:r>
          </a:p>
        </p:txBody>
      </p:sp>
      <p:grpSp>
        <p:nvGrpSpPr>
          <p:cNvPr id="2" name="Group 8"/>
          <p:cNvGrpSpPr>
            <a:grpSpLocks/>
          </p:cNvGrpSpPr>
          <p:nvPr/>
        </p:nvGrpSpPr>
        <p:grpSpPr bwMode="auto">
          <a:xfrm>
            <a:off x="304800" y="152400"/>
            <a:ext cx="2416175" cy="1933575"/>
            <a:chOff x="6042200" y="1323797"/>
            <a:chExt cx="2416423" cy="1933138"/>
          </a:xfrm>
          <a:scene3d>
            <a:camera prst="orthographicFront">
              <a:rot lat="0" lon="0" rev="0"/>
            </a:camera>
            <a:lightRig rig="balanced" dir="t">
              <a:rot lat="0" lon="0" rev="8700000"/>
            </a:lightRig>
          </a:scene3d>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Rigor</a:t>
              </a:r>
            </a:p>
          </p:txBody>
        </p:sp>
      </p:grpSp>
      <p:sp>
        <p:nvSpPr>
          <p:cNvPr id="14" name="TextBox 13"/>
          <p:cNvSpPr txBox="1"/>
          <p:nvPr/>
        </p:nvSpPr>
        <p:spPr>
          <a:xfrm>
            <a:off x="228600" y="2514599"/>
            <a:ext cx="2743200" cy="3170099"/>
          </a:xfrm>
          <a:prstGeom prst="rect">
            <a:avLst/>
          </a:prstGeom>
          <a:solidFill>
            <a:schemeClr val="accent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defRPr/>
            </a:pPr>
            <a:endParaRPr lang="en-US" sz="800" b="1" dirty="0" smtClean="0">
              <a:latin typeface="+mn-lt"/>
            </a:endParaRPr>
          </a:p>
          <a:p>
            <a:pPr algn="ctr">
              <a:defRPr/>
            </a:pPr>
            <a:r>
              <a:rPr lang="en-US" sz="2000" b="1" dirty="0" smtClean="0">
                <a:solidFill>
                  <a:schemeClr val="bg1"/>
                </a:solidFill>
                <a:latin typeface="+mn-lt"/>
              </a:rPr>
              <a:t>CONCEPTUAL UNDERSTANDING</a:t>
            </a:r>
          </a:p>
          <a:p>
            <a:pPr algn="ctr">
              <a:defRPr/>
            </a:pPr>
            <a:endParaRPr lang="en-US" sz="1400" b="1" dirty="0">
              <a:solidFill>
                <a:schemeClr val="bg1"/>
              </a:solidFill>
              <a:latin typeface="+mn-lt"/>
            </a:endParaRPr>
          </a:p>
          <a:p>
            <a:pPr marL="182880" indent="-182880">
              <a:spcAft>
                <a:spcPts val="1200"/>
              </a:spcAft>
              <a:buFont typeface="Arial" pitchFamily="34" charset="0"/>
              <a:buChar char="•"/>
              <a:defRPr/>
            </a:pPr>
            <a:r>
              <a:rPr lang="en-US" sz="2000" b="1" dirty="0">
                <a:solidFill>
                  <a:schemeClr val="bg1"/>
                </a:solidFill>
                <a:latin typeface="+mn-lt"/>
              </a:rPr>
              <a:t>More than getting answers</a:t>
            </a:r>
          </a:p>
          <a:p>
            <a:pPr marL="182880" indent="-182880">
              <a:spcAft>
                <a:spcPts val="1200"/>
              </a:spcAft>
              <a:buFont typeface="Arial" pitchFamily="34" charset="0"/>
              <a:buChar char="•"/>
              <a:defRPr/>
            </a:pPr>
            <a:r>
              <a:rPr lang="en-US" sz="2000" b="1" dirty="0" smtClean="0">
                <a:solidFill>
                  <a:schemeClr val="bg1"/>
                </a:solidFill>
                <a:latin typeface="+mn-lt"/>
              </a:rPr>
              <a:t>Not </a:t>
            </a:r>
            <a:r>
              <a:rPr lang="en-US" sz="2000" b="1" dirty="0">
                <a:solidFill>
                  <a:schemeClr val="bg1"/>
                </a:solidFill>
                <a:latin typeface="+mn-lt"/>
              </a:rPr>
              <a:t>just procedures</a:t>
            </a:r>
          </a:p>
          <a:p>
            <a:pPr marL="182880" indent="-182880">
              <a:spcAft>
                <a:spcPts val="1200"/>
              </a:spcAft>
              <a:buFont typeface="Arial" pitchFamily="34" charset="0"/>
              <a:buChar char="•"/>
              <a:defRPr/>
            </a:pPr>
            <a:r>
              <a:rPr lang="en-US" sz="2000" b="1" dirty="0" smtClean="0">
                <a:solidFill>
                  <a:schemeClr val="bg1"/>
                </a:solidFill>
                <a:latin typeface="+mn-lt"/>
              </a:rPr>
              <a:t>Accessing </a:t>
            </a:r>
            <a:r>
              <a:rPr lang="en-US" sz="2000" b="1" dirty="0">
                <a:solidFill>
                  <a:schemeClr val="bg1"/>
                </a:solidFill>
                <a:latin typeface="+mn-lt"/>
              </a:rPr>
              <a:t>concepts to solve problems</a:t>
            </a:r>
          </a:p>
        </p:txBody>
      </p:sp>
      <p:sp>
        <p:nvSpPr>
          <p:cNvPr id="15" name="TextBox 14"/>
          <p:cNvSpPr txBox="1"/>
          <p:nvPr/>
        </p:nvSpPr>
        <p:spPr>
          <a:xfrm>
            <a:off x="3200400" y="2514600"/>
            <a:ext cx="2895600" cy="3170099"/>
          </a:xfrm>
          <a:prstGeom prst="rect">
            <a:avLst/>
          </a:prstGeom>
          <a:solidFill>
            <a:schemeClr val="accent5"/>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endParaRPr lang="en-US" sz="800" dirty="0" smtClean="0">
              <a:solidFill>
                <a:schemeClr val="bg1"/>
              </a:solidFill>
              <a:latin typeface="+mn-lt"/>
            </a:endParaRPr>
          </a:p>
          <a:p>
            <a:pPr algn="ctr">
              <a:defRPr/>
            </a:pPr>
            <a:r>
              <a:rPr lang="en-US" sz="2000" b="1" dirty="0" smtClean="0">
                <a:solidFill>
                  <a:schemeClr val="bg1"/>
                </a:solidFill>
                <a:latin typeface="+mn-lt"/>
              </a:rPr>
              <a:t>PROCEDURAL SKILL </a:t>
            </a:r>
          </a:p>
          <a:p>
            <a:pPr algn="ctr">
              <a:defRPr/>
            </a:pPr>
            <a:r>
              <a:rPr lang="en-US" sz="2000" b="1" dirty="0" smtClean="0">
                <a:solidFill>
                  <a:schemeClr val="bg1"/>
                </a:solidFill>
                <a:latin typeface="+mn-lt"/>
              </a:rPr>
              <a:t>AND FLUENCY </a:t>
            </a:r>
          </a:p>
          <a:p>
            <a:pPr algn="ctr">
              <a:defRPr/>
            </a:pPr>
            <a:endParaRPr lang="en-US" sz="1200" b="1" dirty="0">
              <a:solidFill>
                <a:schemeClr val="bg1"/>
              </a:solidFill>
              <a:latin typeface="+mn-lt"/>
            </a:endParaRPr>
          </a:p>
          <a:p>
            <a:pPr marL="182880" indent="-182880">
              <a:spcAft>
                <a:spcPts val="1200"/>
              </a:spcAft>
              <a:buFont typeface="Arial" pitchFamily="34" charset="0"/>
              <a:buChar char="•"/>
              <a:defRPr/>
            </a:pPr>
            <a:r>
              <a:rPr lang="en-US" sz="2000" b="1" dirty="0">
                <a:solidFill>
                  <a:schemeClr val="bg1"/>
                </a:solidFill>
                <a:latin typeface="+mn-lt"/>
              </a:rPr>
              <a:t>Speed and accuracy</a:t>
            </a:r>
          </a:p>
          <a:p>
            <a:pPr marL="182880" indent="-182880">
              <a:spcAft>
                <a:spcPts val="1200"/>
              </a:spcAft>
              <a:buFont typeface="Arial" pitchFamily="34" charset="0"/>
              <a:buChar char="•"/>
              <a:defRPr/>
            </a:pPr>
            <a:r>
              <a:rPr lang="en-US" sz="2000" b="1" dirty="0" smtClean="0">
                <a:solidFill>
                  <a:schemeClr val="bg1"/>
                </a:solidFill>
                <a:latin typeface="+mn-lt"/>
              </a:rPr>
              <a:t>Used </a:t>
            </a:r>
            <a:r>
              <a:rPr lang="en-US" sz="2000" b="1" dirty="0">
                <a:solidFill>
                  <a:schemeClr val="bg1"/>
                </a:solidFill>
                <a:latin typeface="+mn-lt"/>
              </a:rPr>
              <a:t>in solving more complex problems</a:t>
            </a:r>
          </a:p>
          <a:p>
            <a:pPr marL="182880" indent="-182880">
              <a:spcAft>
                <a:spcPts val="1200"/>
              </a:spcAft>
              <a:buFont typeface="Arial" pitchFamily="34" charset="0"/>
              <a:buChar char="•"/>
              <a:defRPr/>
            </a:pPr>
            <a:r>
              <a:rPr lang="en-US" sz="2000" b="1" dirty="0" smtClean="0">
                <a:solidFill>
                  <a:schemeClr val="bg1"/>
                </a:solidFill>
                <a:latin typeface="+mn-lt"/>
              </a:rPr>
              <a:t>Supported by conceptual </a:t>
            </a:r>
            <a:r>
              <a:rPr lang="en-US" sz="2000" b="1" dirty="0">
                <a:solidFill>
                  <a:schemeClr val="bg1"/>
                </a:solidFill>
                <a:latin typeface="+mn-lt"/>
              </a:rPr>
              <a:t>understanding</a:t>
            </a:r>
          </a:p>
        </p:txBody>
      </p:sp>
      <p:sp>
        <p:nvSpPr>
          <p:cNvPr id="16" name="TextBox 15"/>
          <p:cNvSpPr txBox="1"/>
          <p:nvPr/>
        </p:nvSpPr>
        <p:spPr>
          <a:xfrm>
            <a:off x="6324600" y="2514600"/>
            <a:ext cx="2667000" cy="3108543"/>
          </a:xfrm>
          <a:prstGeom prst="rect">
            <a:avLst/>
          </a:prstGeom>
          <a:solidFill>
            <a:schemeClr val="accent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endParaRPr lang="en-US" sz="800" b="1" dirty="0" smtClean="0">
              <a:latin typeface="+mn-lt"/>
            </a:endParaRPr>
          </a:p>
          <a:p>
            <a:pPr algn="ctr">
              <a:defRPr/>
            </a:pPr>
            <a:r>
              <a:rPr lang="en-US" sz="2000" b="1" dirty="0" smtClean="0">
                <a:solidFill>
                  <a:schemeClr val="bg1"/>
                </a:solidFill>
                <a:latin typeface="+mn-lt"/>
              </a:rPr>
              <a:t>APPLICATION OF MATHEMATICS</a:t>
            </a:r>
          </a:p>
          <a:p>
            <a:pPr algn="ctr">
              <a:defRPr/>
            </a:pPr>
            <a:endParaRPr lang="en-US" sz="1400" b="1" dirty="0">
              <a:solidFill>
                <a:schemeClr val="bg1"/>
              </a:solidFill>
              <a:latin typeface="+mn-lt"/>
            </a:endParaRPr>
          </a:p>
          <a:p>
            <a:pPr marL="182880" indent="-182880">
              <a:spcAft>
                <a:spcPts val="1200"/>
              </a:spcAft>
              <a:buFont typeface="Arial" pitchFamily="34" charset="0"/>
              <a:buChar char="•"/>
              <a:defRPr/>
            </a:pPr>
            <a:r>
              <a:rPr lang="en-US" sz="2000" b="1" dirty="0">
                <a:solidFill>
                  <a:schemeClr val="bg1"/>
                </a:solidFill>
                <a:latin typeface="+mn-lt"/>
              </a:rPr>
              <a:t>Using math in real-world scenarios</a:t>
            </a:r>
          </a:p>
          <a:p>
            <a:pPr marL="182880" indent="-182880">
              <a:spcAft>
                <a:spcPts val="1200"/>
              </a:spcAft>
              <a:buFont typeface="Arial" pitchFamily="34" charset="0"/>
              <a:buChar char="•"/>
              <a:defRPr/>
            </a:pPr>
            <a:r>
              <a:rPr lang="en-US" sz="2000" b="1" dirty="0" smtClean="0">
                <a:solidFill>
                  <a:schemeClr val="bg1"/>
                </a:solidFill>
                <a:latin typeface="+mn-lt"/>
              </a:rPr>
              <a:t>Choosing </a:t>
            </a:r>
            <a:r>
              <a:rPr lang="en-US" sz="2000" b="1" dirty="0">
                <a:solidFill>
                  <a:schemeClr val="bg1"/>
                </a:solidFill>
                <a:latin typeface="+mn-lt"/>
              </a:rPr>
              <a:t>concepts without prompting</a:t>
            </a:r>
          </a:p>
          <a:p>
            <a:pPr>
              <a:buFont typeface="Arial" pitchFamily="34" charset="0"/>
              <a:buChar char="•"/>
              <a:defRPr/>
            </a:pPr>
            <a:endParaRPr lang="en-US" sz="2000" dirty="0">
              <a:latin typeface="Arial" charset="0"/>
            </a:endParaRPr>
          </a:p>
          <a:p>
            <a:pPr>
              <a:defRPr/>
            </a:pPr>
            <a:endParaRPr lang="en-US" sz="1400" dirty="0">
              <a:latin typeface="Arial" charset="0"/>
            </a:endParaRPr>
          </a:p>
        </p:txBody>
      </p:sp>
      <p:sp>
        <p:nvSpPr>
          <p:cNvPr id="9" name="Slide Number Placeholder 8"/>
          <p:cNvSpPr>
            <a:spLocks noGrp="1"/>
          </p:cNvSpPr>
          <p:nvPr>
            <p:ph type="sldNum" sz="quarter" idx="11"/>
          </p:nvPr>
        </p:nvSpPr>
        <p:spPr/>
        <p:txBody>
          <a:bodyPr/>
          <a:lstStyle/>
          <a:p>
            <a:fld id="{38171C33-D6D0-4E30-AA9A-2FBCE4B3736A}" type="slidenum">
              <a:rPr lang="en-US" smtClean="0"/>
              <a:pPr/>
              <a:t>17</a:t>
            </a:fld>
            <a:endParaRPr lang="en-US" dirty="0"/>
          </a:p>
        </p:txBody>
      </p:sp>
      <p:sp>
        <p:nvSpPr>
          <p:cNvPr id="20" name="Footer Placeholder 19"/>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Conceptual Understanding</a:t>
            </a:r>
            <a:endParaRPr lang="en-US" dirty="0"/>
          </a:p>
        </p:txBody>
      </p:sp>
      <p:sp>
        <p:nvSpPr>
          <p:cNvPr id="15"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18</a:t>
            </a:fld>
            <a:endParaRPr lang="en-US" dirty="0"/>
          </a:p>
        </p:txBody>
      </p:sp>
      <p:sp>
        <p:nvSpPr>
          <p:cNvPr id="11" name="TextBox 10"/>
          <p:cNvSpPr txBox="1"/>
          <p:nvPr/>
        </p:nvSpPr>
        <p:spPr>
          <a:xfrm>
            <a:off x="1096107" y="1987063"/>
            <a:ext cx="7239000" cy="2769989"/>
          </a:xfrm>
          <a:prstGeom prst="rect">
            <a:avLst/>
          </a:prstGeom>
          <a:noFill/>
        </p:spPr>
        <p:txBody>
          <a:bodyPr wrap="square" rtlCol="0">
            <a:spAutoFit/>
          </a:bodyPr>
          <a:lstStyle/>
          <a:p>
            <a:r>
              <a:rPr lang="en-US" sz="2800" b="1" i="1" dirty="0" smtClean="0">
                <a:solidFill>
                  <a:schemeClr val="accent1"/>
                </a:solidFill>
                <a:latin typeface="Arial" pitchFamily="34" charset="0"/>
                <a:cs typeface="Arial" pitchFamily="34" charset="0"/>
              </a:rPr>
              <a:t>“</a:t>
            </a:r>
            <a:r>
              <a:rPr lang="en-US" sz="3200" b="1" i="1" dirty="0" smtClean="0">
                <a:solidFill>
                  <a:schemeClr val="accent1"/>
                </a:solidFill>
                <a:latin typeface="Arial" pitchFamily="34" charset="0"/>
                <a:cs typeface="Arial" pitchFamily="34" charset="0"/>
              </a:rPr>
              <a:t>Conceptual understanding</a:t>
            </a:r>
            <a:r>
              <a:rPr lang="en-US" sz="3200" b="1" dirty="0" smtClean="0">
                <a:solidFill>
                  <a:schemeClr val="accent1"/>
                </a:solidFill>
                <a:latin typeface="Arial" pitchFamily="34" charset="0"/>
                <a:cs typeface="Arial" pitchFamily="34" charset="0"/>
              </a:rPr>
              <a:t> refers to an integrated and functional grasp of mathematical ideas.”</a:t>
            </a:r>
          </a:p>
          <a:p>
            <a:endParaRPr lang="en-US" sz="2800" b="1" dirty="0" smtClean="0">
              <a:latin typeface="Bradley Hand ITC" pitchFamily="66" charset="0"/>
            </a:endParaRPr>
          </a:p>
          <a:p>
            <a:endParaRPr lang="en-US" sz="2800" b="1" dirty="0" smtClean="0">
              <a:latin typeface="Bradley Hand ITC" pitchFamily="66" charset="0"/>
            </a:endParaRPr>
          </a:p>
          <a:p>
            <a:pPr algn="r"/>
            <a:r>
              <a:rPr lang="en-US" sz="2200" dirty="0" smtClean="0">
                <a:latin typeface="+mn-lt"/>
              </a:rPr>
              <a:t>(Adding it Up: Helping Children Learn Mathematics, 2001)</a:t>
            </a:r>
            <a:endParaRPr lang="en-US" sz="2200" dirty="0">
              <a:latin typeface="+mn-lt"/>
            </a:endParaRPr>
          </a:p>
        </p:txBody>
      </p:sp>
      <p:sp>
        <p:nvSpPr>
          <p:cNvPr id="8" name="Rounded Rectangle 7"/>
          <p:cNvSpPr/>
          <p:nvPr/>
        </p:nvSpPr>
        <p:spPr>
          <a:xfrm>
            <a:off x="576485" y="1524000"/>
            <a:ext cx="8153400" cy="3556695"/>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Conceptual Understanding</a:t>
            </a:r>
            <a:endParaRPr lang="en-US" dirty="0"/>
          </a:p>
        </p:txBody>
      </p:sp>
      <p:sp>
        <p:nvSpPr>
          <p:cNvPr id="8"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19</a:t>
            </a:fld>
            <a:endParaRPr lang="en-US" dirty="0"/>
          </a:p>
        </p:txBody>
      </p:sp>
      <p:sp>
        <p:nvSpPr>
          <p:cNvPr id="9" name="TextBox 8"/>
          <p:cNvSpPr txBox="1"/>
          <p:nvPr/>
        </p:nvSpPr>
        <p:spPr>
          <a:xfrm>
            <a:off x="304800" y="928293"/>
            <a:ext cx="8001000" cy="646331"/>
          </a:xfrm>
          <a:prstGeom prst="rect">
            <a:avLst/>
          </a:prstGeom>
          <a:noFill/>
        </p:spPr>
        <p:txBody>
          <a:bodyPr wrap="square" rtlCol="0">
            <a:spAutoFit/>
          </a:bodyPr>
          <a:lstStyle/>
          <a:p>
            <a:pPr algn="ctr"/>
            <a:r>
              <a:rPr lang="en-US" sz="3600" b="1" dirty="0" smtClean="0">
                <a:solidFill>
                  <a:schemeClr val="accent1"/>
                </a:solidFill>
                <a:latin typeface="+mj-lt"/>
              </a:rPr>
              <a:t>Example </a:t>
            </a:r>
            <a:endParaRPr lang="en-US" sz="3600" b="1" dirty="0">
              <a:solidFill>
                <a:schemeClr val="accent1"/>
              </a:solidFill>
              <a:latin typeface="+mj-lt"/>
            </a:endParaRPr>
          </a:p>
        </p:txBody>
      </p:sp>
      <p:sp>
        <p:nvSpPr>
          <p:cNvPr id="11" name="TextBox 10"/>
          <p:cNvSpPr txBox="1"/>
          <p:nvPr/>
        </p:nvSpPr>
        <p:spPr>
          <a:xfrm>
            <a:off x="381000" y="1617234"/>
            <a:ext cx="8449141" cy="3539430"/>
          </a:xfrm>
          <a:prstGeom prst="rect">
            <a:avLst/>
          </a:prstGeom>
          <a:noFill/>
          <a:ln>
            <a:noFill/>
          </a:ln>
        </p:spPr>
        <p:txBody>
          <a:bodyPr wrap="square" rtlCol="0">
            <a:spAutoFit/>
          </a:bodyPr>
          <a:lstStyle/>
          <a:p>
            <a:r>
              <a:rPr lang="en-US" sz="3200" u="sng" dirty="0" smtClean="0">
                <a:hlinkClick r:id="rId3"/>
              </a:rPr>
              <a:t>CCSS.Math.Content</a:t>
            </a:r>
            <a:r>
              <a:rPr lang="en-US" sz="3200" u="sng" dirty="0">
                <a:solidFill>
                  <a:srgbClr val="0000FF"/>
                </a:solidFill>
                <a:hlinkClick r:id="rId3"/>
              </a:rPr>
              <a:t>.</a:t>
            </a:r>
            <a:r>
              <a:rPr lang="en-US" sz="3200" u="sng" dirty="0">
                <a:solidFill>
                  <a:srgbClr val="0000FF"/>
                </a:solidFill>
              </a:rPr>
              <a:t>6.NS.A</a:t>
            </a:r>
            <a:r>
              <a:rPr lang="en-US" sz="3200" u="sng" dirty="0" smtClean="0">
                <a:solidFill>
                  <a:srgbClr val="0000FF"/>
                </a:solidFill>
              </a:rPr>
              <a:t>.1</a:t>
            </a:r>
            <a:r>
              <a:rPr lang="en-US" sz="3200" u="sng" dirty="0">
                <a:solidFill>
                  <a:srgbClr val="0000FF"/>
                </a:solidFill>
              </a:rPr>
              <a:t/>
            </a:r>
            <a:br>
              <a:rPr lang="en-US" sz="3200" u="sng" dirty="0">
                <a:solidFill>
                  <a:srgbClr val="0000FF"/>
                </a:solidFill>
              </a:rPr>
            </a:br>
            <a:r>
              <a:rPr lang="en-US" sz="3200" dirty="0"/>
              <a:t>Interpret and compute quotients of fractions, and solve word problems involving division of fractions by fractions, e.g., by using visual fraction models and equations to represent the problem</a:t>
            </a:r>
            <a:r>
              <a:rPr lang="en-US" sz="3200" dirty="0" smtClean="0"/>
              <a:t>.</a:t>
            </a:r>
            <a:endParaRPr lang="en-US" sz="2800" dirty="0">
              <a:solidFill>
                <a:schemeClr val="accent1"/>
              </a:solidFill>
              <a:latin typeface="+mj-lt"/>
            </a:endParaRPr>
          </a:p>
          <a:p>
            <a:endParaRPr lang="en-US" sz="2800" dirty="0" smtClean="0">
              <a:solidFill>
                <a:schemeClr val="accent1"/>
              </a:solidFill>
              <a:latin typeface="+mj-lt"/>
            </a:endParaRPr>
          </a:p>
          <a:p>
            <a:r>
              <a:rPr lang="en-US" sz="2800" dirty="0">
                <a:solidFill>
                  <a:schemeClr val="accent1"/>
                </a:solidFill>
                <a:latin typeface="+mj-lt"/>
              </a:rPr>
              <a:t>	</a:t>
            </a:r>
            <a:r>
              <a:rPr lang="en-US" sz="3600" b="1" dirty="0" smtClean="0">
                <a:solidFill>
                  <a:schemeClr val="accent1"/>
                </a:solidFill>
              </a:rPr>
              <a:t>Question</a:t>
            </a:r>
            <a:r>
              <a:rPr lang="en-US" sz="3600" b="1" dirty="0">
                <a:solidFill>
                  <a:schemeClr val="accent1"/>
                </a:solidFill>
              </a:rPr>
              <a:t>: </a:t>
            </a:r>
            <a:r>
              <a:rPr lang="en-US" sz="3600" dirty="0" smtClean="0">
                <a:solidFill>
                  <a:schemeClr val="accent1"/>
                </a:solidFill>
                <a:latin typeface="+mj-lt"/>
              </a:rPr>
              <a:t>What is (3/4) ÷ (1/8)?</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96761" y="1674806"/>
            <a:ext cx="7449464" cy="3213187"/>
          </a:xfrm>
        </p:spPr>
        <p:txBody>
          <a:bodyPr/>
          <a:lstStyle/>
          <a:p>
            <a:pPr algn="ctr">
              <a:buNone/>
            </a:pPr>
            <a:r>
              <a:rPr lang="en-US" sz="3600" dirty="0" smtClean="0">
                <a:solidFill>
                  <a:schemeClr val="accent1"/>
                </a:solidFill>
              </a:rPr>
              <a:t>Question: What is (3/4) ÷ (1/8)?</a:t>
            </a:r>
          </a:p>
          <a:p>
            <a:pPr>
              <a:buNone/>
            </a:pPr>
            <a:r>
              <a:rPr lang="en-US" sz="3600" dirty="0" smtClean="0">
                <a:solidFill>
                  <a:schemeClr val="accent1"/>
                </a:solidFill>
              </a:rPr>
              <a:t>	</a:t>
            </a:r>
          </a:p>
          <a:p>
            <a:pPr>
              <a:buNone/>
            </a:pPr>
            <a:r>
              <a:rPr lang="en-US" sz="3600" dirty="0" smtClean="0">
                <a:solidFill>
                  <a:schemeClr val="accent1"/>
                </a:solidFill>
              </a:rPr>
              <a:t>	</a:t>
            </a:r>
            <a:r>
              <a:rPr lang="en-US" sz="3600" b="1" dirty="0" smtClean="0">
                <a:solidFill>
                  <a:schemeClr val="accent1"/>
                </a:solidFill>
              </a:rPr>
              <a:t>Student Response</a:t>
            </a:r>
            <a:r>
              <a:rPr lang="en-US" sz="3600" dirty="0" smtClean="0">
                <a:solidFill>
                  <a:schemeClr val="accent1"/>
                </a:solidFill>
              </a:rPr>
              <a:t>: I got the answer 6 by flipping the 2</a:t>
            </a:r>
            <a:r>
              <a:rPr lang="en-US" sz="3600" baseline="30000" dirty="0" smtClean="0">
                <a:solidFill>
                  <a:schemeClr val="accent1"/>
                </a:solidFill>
              </a:rPr>
              <a:t>nd</a:t>
            </a:r>
            <a:r>
              <a:rPr lang="en-US" sz="3600" dirty="0" smtClean="0">
                <a:solidFill>
                  <a:schemeClr val="accent1"/>
                </a:solidFill>
              </a:rPr>
              <a:t> fraction over and then multiplying across the top and across the bottom.</a:t>
            </a:r>
            <a:endParaRPr lang="en-US" sz="3600" dirty="0">
              <a:solidFill>
                <a:schemeClr val="accent1"/>
              </a:solidFill>
            </a:endParaRPr>
          </a:p>
        </p:txBody>
      </p:sp>
      <p:sp>
        <p:nvSpPr>
          <p:cNvPr id="6" name="Title 5"/>
          <p:cNvSpPr>
            <a:spLocks noGrp="1"/>
          </p:cNvSpPr>
          <p:nvPr>
            <p:ph type="title"/>
          </p:nvPr>
        </p:nvSpPr>
        <p:spPr/>
        <p:txBody>
          <a:bodyPr/>
          <a:lstStyle/>
          <a:p>
            <a:r>
              <a:rPr lang="en-US" dirty="0" smtClean="0"/>
              <a:t>Conceptual Understanding</a:t>
            </a:r>
            <a:endParaRPr lang="en-US" dirty="0"/>
          </a:p>
        </p:txBody>
      </p:sp>
      <p:sp>
        <p:nvSpPr>
          <p:cNvPr id="5" name="Slide Number Placeholder 4"/>
          <p:cNvSpPr>
            <a:spLocks noGrp="1"/>
          </p:cNvSpPr>
          <p:nvPr>
            <p:ph type="sldNum" sz="quarter" idx="11"/>
          </p:nvPr>
        </p:nvSpPr>
        <p:spPr/>
        <p:txBody>
          <a:bodyPr/>
          <a:lstStyle/>
          <a:p>
            <a:fld id="{C764B1F6-F012-4E8E-B53D-F4E04D8AE6B5}" type="slidenum">
              <a:rPr lang="en-US" smtClean="0"/>
              <a:pPr/>
              <a:t>20</a:t>
            </a:fld>
            <a:endParaRPr lang="en-US" dirty="0"/>
          </a:p>
        </p:txBody>
      </p:sp>
      <p:sp>
        <p:nvSpPr>
          <p:cNvPr id="12" name="Footer Placeholder 1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smtClean="0"/>
              <a:t>Conceptual Understanding</a:t>
            </a:r>
            <a:endParaRPr lang="en-US" dirty="0"/>
          </a:p>
        </p:txBody>
      </p:sp>
      <p:sp>
        <p:nvSpPr>
          <p:cNvPr id="10" name="Slide Number Placeholder 5"/>
          <p:cNvSpPr>
            <a:spLocks noGrp="1"/>
          </p:cNvSpPr>
          <p:nvPr>
            <p:ph type="sldNum" sz="quarter" idx="12"/>
          </p:nvPr>
        </p:nvSpPr>
        <p:spPr/>
        <p:txBody>
          <a:bodyPr/>
          <a:lstStyle>
            <a:lvl1pPr>
              <a:defRPr/>
            </a:lvl1pPr>
          </a:lstStyle>
          <a:p>
            <a:fld id="{D88B8E49-E3D5-4FA1-B12B-A3E242820753}" type="slidenum">
              <a:rPr lang="en-US" smtClean="0"/>
              <a:pPr/>
              <a:t>21</a:t>
            </a:fld>
            <a:endParaRPr lang="en-US" dirty="0"/>
          </a:p>
        </p:txBody>
      </p:sp>
      <p:sp>
        <p:nvSpPr>
          <p:cNvPr id="9" name="TextBox 8"/>
          <p:cNvSpPr txBox="1"/>
          <p:nvPr/>
        </p:nvSpPr>
        <p:spPr>
          <a:xfrm>
            <a:off x="4739418" y="1105740"/>
            <a:ext cx="3302876" cy="584775"/>
          </a:xfrm>
          <a:prstGeom prst="rect">
            <a:avLst/>
          </a:prstGeom>
          <a:noFill/>
        </p:spPr>
        <p:txBody>
          <a:bodyPr wrap="square" rtlCol="0">
            <a:spAutoFit/>
          </a:bodyPr>
          <a:lstStyle/>
          <a:p>
            <a:pPr algn="ctr"/>
            <a:r>
              <a:rPr lang="en-US" sz="3200" b="1" dirty="0" smtClean="0">
                <a:solidFill>
                  <a:schemeClr val="accent1"/>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1" name="TextBox 10"/>
          <p:cNvSpPr txBox="1"/>
          <p:nvPr/>
        </p:nvSpPr>
        <p:spPr>
          <a:xfrm>
            <a:off x="356725" y="1676401"/>
            <a:ext cx="3859676" cy="3416320"/>
          </a:xfrm>
          <a:prstGeom prst="rect">
            <a:avLst/>
          </a:prstGeom>
          <a:noFill/>
        </p:spPr>
        <p:txBody>
          <a:bodyPr wrap="square" rtlCol="0">
            <a:spAutoFit/>
          </a:bodyPr>
          <a:lstStyle/>
          <a:p>
            <a:r>
              <a:rPr lang="en-US" sz="2400" b="1" dirty="0" smtClean="0"/>
              <a:t>Standard 7.RP.2a: </a:t>
            </a:r>
            <a:r>
              <a:rPr lang="en-US" sz="2400" dirty="0" smtClean="0"/>
              <a:t>Decide whether two quantities are in a proportional relationship, e.g., by testing for equivalent ratios in a table or graphing on a coordinate plane and observing whether the graph is a straight line through the origin.  </a:t>
            </a:r>
          </a:p>
        </p:txBody>
      </p:sp>
      <p:sp>
        <p:nvSpPr>
          <p:cNvPr id="32" name="TextBox 31"/>
          <p:cNvSpPr txBox="1"/>
          <p:nvPr/>
        </p:nvSpPr>
        <p:spPr>
          <a:xfrm>
            <a:off x="4216401" y="1676401"/>
            <a:ext cx="4615120" cy="3416320"/>
          </a:xfrm>
          <a:prstGeom prst="rect">
            <a:avLst/>
          </a:prstGeom>
          <a:noFill/>
        </p:spPr>
        <p:txBody>
          <a:bodyPr wrap="square" rtlCol="0">
            <a:spAutoFit/>
          </a:bodyPr>
          <a:lstStyle/>
          <a:p>
            <a:r>
              <a:rPr lang="en-US" sz="2400" b="1" dirty="0" smtClean="0">
                <a:solidFill>
                  <a:schemeClr val="accent1"/>
                </a:solidFill>
                <a:latin typeface="+mj-lt"/>
              </a:rPr>
              <a:t>Question: </a:t>
            </a:r>
            <a:r>
              <a:rPr lang="en-US" sz="2400" dirty="0" smtClean="0">
                <a:solidFill>
                  <a:schemeClr val="accent1"/>
                </a:solidFill>
                <a:latin typeface="+mj-lt"/>
              </a:rPr>
              <a:t>Josh is 10 years old and Reina is 7.  Explain whether or not you can use a proportion to find Reina’s age when Josh is 18.</a:t>
            </a:r>
          </a:p>
          <a:p>
            <a:endParaRPr lang="en-US" sz="2400" dirty="0" smtClean="0">
              <a:solidFill>
                <a:schemeClr val="accent1"/>
              </a:solidFill>
              <a:latin typeface="+mj-lt"/>
            </a:endParaRPr>
          </a:p>
          <a:p>
            <a:r>
              <a:rPr lang="en-US" sz="2400" b="1" dirty="0" smtClean="0">
                <a:solidFill>
                  <a:schemeClr val="accent1"/>
                </a:solidFill>
                <a:latin typeface="+mj-lt"/>
              </a:rPr>
              <a:t>Student Response: </a:t>
            </a:r>
            <a:r>
              <a:rPr lang="en-US" sz="2400" dirty="0" smtClean="0">
                <a:solidFill>
                  <a:schemeClr val="accent1"/>
                </a:solidFill>
                <a:latin typeface="+mj-lt"/>
              </a:rPr>
              <a:t>In 8 years, Reina will be 15.  You can’t use a proportion because the ratio of their ages isn’t constant.  </a:t>
            </a:r>
            <a:endParaRPr lang="en-US" sz="2400" dirty="0">
              <a:latin typeface="+mj-lt"/>
            </a:endParaRPr>
          </a:p>
        </p:txBody>
      </p:sp>
      <p:sp>
        <p:nvSpPr>
          <p:cNvPr id="35" name="Footer Placeholder 34"/>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11991</TotalTime>
  <Words>2592</Words>
  <Application>Microsoft Office PowerPoint</Application>
  <PresentationFormat>On-screen Show (4:3)</PresentationFormat>
  <Paragraphs>258</Paragraphs>
  <Slides>16</Slides>
  <Notes>16</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5" baseType="lpstr">
      <vt:lpstr>Arial</vt:lpstr>
      <vt:lpstr>Bradley Hand ITC</vt:lpstr>
      <vt:lpstr>Calibri</vt:lpstr>
      <vt:lpstr>Calibri Light</vt:lpstr>
      <vt:lpstr>Times New Roman</vt:lpstr>
      <vt:lpstr>LtBkgBlueBorder</vt:lpstr>
      <vt:lpstr>LtBkgNoBorder</vt:lpstr>
      <vt:lpstr>Custom Design</vt:lpstr>
      <vt:lpstr>Equation</vt:lpstr>
      <vt:lpstr>Connecticut Core Standards  for Mathematics</vt:lpstr>
      <vt:lpstr>The Language of the Content Standards</vt:lpstr>
      <vt:lpstr>What Do These Students Understand? Part 1</vt:lpstr>
      <vt:lpstr>From the CCSS-M Authors</vt:lpstr>
      <vt:lpstr>PowerPoint Presentation</vt:lpstr>
      <vt:lpstr>Conceptual Understanding</vt:lpstr>
      <vt:lpstr>Conceptual Understanding</vt:lpstr>
      <vt:lpstr>Conceptual Understanding</vt:lpstr>
      <vt:lpstr>Conceptual Understanding</vt:lpstr>
      <vt:lpstr>Procedural Skill and Fluency</vt:lpstr>
      <vt:lpstr>Procedural Skill and Fluency</vt:lpstr>
      <vt:lpstr>Procedural Skill and Fluency</vt:lpstr>
      <vt:lpstr>Application of Mathematics</vt:lpstr>
      <vt:lpstr>Application of Mathematics</vt:lpstr>
      <vt:lpstr>What Do These Students Understand? Part 2</vt:lpstr>
      <vt:lpstr>Think About It…</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PCG Education</dc:creator>
  <cp:lastModifiedBy>Wade, Michelle</cp:lastModifiedBy>
  <cp:revision>555</cp:revision>
  <dcterms:created xsi:type="dcterms:W3CDTF">2014-01-18T18:47:42Z</dcterms:created>
  <dcterms:modified xsi:type="dcterms:W3CDTF">2014-07-29T22:49:14Z</dcterms:modified>
</cp:coreProperties>
</file>