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94" showSpecialPlsOnTitleSld="0" saveSubsetFonts="1" bookmarkIdSeed="2">
  <p:sldMasterIdLst>
    <p:sldMasterId id="2147483687" r:id="rId1"/>
    <p:sldMasterId id="2147483711" r:id="rId2"/>
    <p:sldMasterId id="2147483723" r:id="rId3"/>
  </p:sldMasterIdLst>
  <p:notesMasterIdLst>
    <p:notesMasterId r:id="rId9"/>
  </p:notesMasterIdLst>
  <p:handoutMasterIdLst>
    <p:handoutMasterId r:id="rId10"/>
  </p:handoutMasterIdLst>
  <p:sldIdLst>
    <p:sldId id="370" r:id="rId4"/>
    <p:sldId id="486" r:id="rId5"/>
    <p:sldId id="487" r:id="rId6"/>
    <p:sldId id="506" r:id="rId7"/>
    <p:sldId id="509" r:id="rId8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  <p15:guide id="5" orient="horz" pos="288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160">
          <p15:clr>
            <a:srgbClr val="A4A3A4"/>
          </p15:clr>
        </p15:guide>
        <p15:guide id="8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60" clrIdx="1"/>
  <p:cmAuthor id="2" name="Jackson, Dennis" initials="JD" lastIdx="12" clrIdx="2">
    <p:extLst/>
  </p:cmAuthor>
  <p:cmAuthor id="3" name="Kelley, Nora" initials="KN" lastIdx="1" clrIdx="3">
    <p:extLst/>
  </p:cmAuthor>
  <p:cmAuthor id="4" name="W2K" initials="W" lastIdx="28" clrIdx="4"/>
  <p:cmAuthor id="5" name="Michelle Wade" initials="MW" lastIdx="14" clrIdx="5"/>
  <p:cmAuthor id="6" name="Berlin, Debra" initials="BD" lastIdx="13" clrIdx="6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FF85"/>
    <a:srgbClr val="0000FF"/>
    <a:srgbClr val="DF8045"/>
    <a:srgbClr val="32C658"/>
    <a:srgbClr val="D4ECBA"/>
    <a:srgbClr val="92D050"/>
    <a:srgbClr val="9BBB59"/>
    <a:srgbClr val="E6E6E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37" autoAdjust="0"/>
    <p:restoredTop sz="98692" autoAdjust="0"/>
  </p:normalViewPr>
  <p:slideViewPr>
    <p:cSldViewPr snapToGrid="0">
      <p:cViewPr varScale="1">
        <p:scale>
          <a:sx n="67" d="100"/>
          <a:sy n="67" d="100"/>
        </p:scale>
        <p:origin x="3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86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>
        <p:scale>
          <a:sx n="80" d="100"/>
          <a:sy n="80" d="100"/>
        </p:scale>
        <p:origin x="-1158" y="60"/>
      </p:cViewPr>
      <p:guideLst>
        <p:guide orient="horz" pos="2905"/>
        <p:guide pos="2184"/>
        <p:guide orient="horz" pos="2957"/>
        <p:guide pos="2237"/>
        <p:guide orient="horz" pos="2880"/>
        <p:guide orient="horz" pos="2932"/>
        <p:guide pos="2160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7/10/2014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(Slides 1-7, including the Pre-Assessment, will take about 20 minutes total.)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94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baseline="0" dirty="0" smtClean="0"/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6CB26986-BD78-4EC4-A503-44E8A663A55E}" type="datetime1">
              <a:rPr lang="en-US" smtClean="0">
                <a:solidFill>
                  <a:prstClr val="black"/>
                </a:solidFill>
                <a:latin typeface="Arial" pitchFamily="34" charset="0"/>
              </a:rPr>
              <a:pPr/>
              <a:t>7/10/2014</a:t>
            </a:fld>
            <a:endParaRPr lang="en-US" dirty="0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>
                <a:solidFill>
                  <a:prstClr val="black"/>
                </a:solidFill>
              </a:rPr>
              <a:pPr/>
              <a:t>95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534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Divide</a:t>
            </a:r>
            <a:r>
              <a:rPr lang="en-US" baseline="0" dirty="0" smtClean="0"/>
              <a:t> into groups by grade levels (of lessons).  Ideally, a group will have three sets of partners or 6 people.  </a:t>
            </a:r>
            <a:r>
              <a:rPr lang="en-US" dirty="0" smtClean="0"/>
              <a:t>(Allow 15 minutes for this activity; adjust time as needed.)</a:t>
            </a:r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1812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16384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E86A2665-5064-4C95-B42A-52ADBA250F55}" type="datetime1">
              <a:rPr lang="en-US" smtClean="0">
                <a:latin typeface="Arial" pitchFamily="34" charset="0"/>
              </a:rPr>
              <a:pPr/>
              <a:t>7/10/2014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8125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163847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9ECF7B-23D5-427F-B5F3-FF56EE220A7C}" type="slidenum">
              <a:rPr lang="en-US"/>
              <a:pPr/>
              <a:t>96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498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692150"/>
            <a:ext cx="4614863" cy="34623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94461" y="4384439"/>
            <a:ext cx="5555690" cy="4153678"/>
          </a:xfrm>
          <a:prstGeom prst="rect">
            <a:avLst/>
          </a:prstGeo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spcBef>
                <a:spcPct val="0"/>
              </a:spcBef>
              <a:defRPr/>
            </a:pPr>
            <a:r>
              <a:rPr lang="en-US" dirty="0" smtClean="0">
                <a:solidFill>
                  <a:schemeClr val="dk1"/>
                </a:solidFill>
              </a:rPr>
              <a:t>Point out the different resources participants</a:t>
            </a:r>
            <a:r>
              <a:rPr lang="en-US" baseline="0" dirty="0" smtClean="0">
                <a:solidFill>
                  <a:schemeClr val="dk1"/>
                </a:solidFill>
              </a:rPr>
              <a:t> </a:t>
            </a:r>
            <a:r>
              <a:rPr lang="en-US" dirty="0" smtClean="0">
                <a:solidFill>
                  <a:schemeClr val="dk1"/>
                </a:solidFill>
              </a:rPr>
              <a:t>have for planning lessons. </a:t>
            </a:r>
            <a:endParaRPr lang="en-US" dirty="0" smtClean="0"/>
          </a:p>
        </p:txBody>
      </p:sp>
      <p:sp>
        <p:nvSpPr>
          <p:cNvPr id="179204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179205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0171033-5C51-4732-B0DD-E606750B00A4}" type="datetime1">
              <a:rPr lang="en-US" smtClean="0"/>
              <a:pPr>
                <a:defRPr/>
              </a:pPr>
              <a:t>7/10/2014</a:t>
            </a:fld>
            <a:endParaRPr lang="en-US" dirty="0" smtClean="0"/>
          </a:p>
        </p:txBody>
      </p:sp>
      <p:sp>
        <p:nvSpPr>
          <p:cNvPr id="179206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179207" name="Slide Number Placeholder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9C40702-F907-4A3B-88DF-707BC77AFCAE}" type="slidenum">
              <a:rPr lang="en-US" smtClean="0"/>
              <a:pPr>
                <a:defRPr/>
              </a:pPr>
              <a:t>97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840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5225" y="692150"/>
            <a:ext cx="4614863" cy="346233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94461" y="4384439"/>
            <a:ext cx="5555690" cy="4153678"/>
          </a:xfrm>
          <a:prstGeom prst="rect">
            <a:avLst/>
          </a:prstGeo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spcBef>
                <a:spcPct val="0"/>
              </a:spcBef>
              <a:defRPr/>
            </a:pPr>
            <a:endParaRPr lang="en-US" dirty="0" smtClean="0"/>
          </a:p>
        </p:txBody>
      </p:sp>
      <p:sp>
        <p:nvSpPr>
          <p:cNvPr id="179204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179205" name="Date Placeholder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0171033-5C51-4732-B0DD-E606750B00A4}" type="datetime1">
              <a:rPr lang="en-US" smtClean="0"/>
              <a:pPr>
                <a:defRPr/>
              </a:pPr>
              <a:t>7/10/2014</a:t>
            </a:fld>
            <a:endParaRPr lang="en-US" dirty="0" smtClean="0"/>
          </a:p>
        </p:txBody>
      </p:sp>
      <p:sp>
        <p:nvSpPr>
          <p:cNvPr id="179206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179207" name="Slide Number Placeholder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9C40702-F907-4A3B-88DF-707BC77AFCAE}" type="slidenum">
              <a:rPr lang="en-US" smtClean="0"/>
              <a:pPr>
                <a:defRPr/>
              </a:pPr>
              <a:t>98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2348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9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61EF-24E7-4286-97C7-81257D0A8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8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516924" y="6008687"/>
            <a:ext cx="17443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Activity</a:t>
            </a:r>
            <a:r>
              <a:rPr lang="en-US" sz="2800" b="1" baseline="0" dirty="0" smtClean="0">
                <a:solidFill>
                  <a:schemeClr val="bg1"/>
                </a:solidFill>
              </a:rPr>
              <a:t> </a:t>
            </a:r>
            <a:r>
              <a:rPr lang="en-US" sz="2800" b="1" baseline="0" dirty="0" smtClean="0">
                <a:solidFill>
                  <a:schemeClr val="bg1"/>
                </a:solidFill>
              </a:rPr>
              <a:t>9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722" r:id="rId3"/>
    <p:sldLayoutId id="2147483718" r:id="rId4"/>
    <p:sldLayoutId id="2147483719" r:id="rId5"/>
    <p:sldLayoutId id="2147483694" r:id="rId6"/>
    <p:sldLayoutId id="2147483695" r:id="rId7"/>
    <p:sldLayoutId id="2147483720" r:id="rId8"/>
    <p:sldLayoutId id="2147483721" r:id="rId9"/>
    <p:sldLayoutId id="2147483710" r:id="rId10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36" r:id="rId8"/>
    <p:sldLayoutId id="2147483737" r:id="rId9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hieve.org/EQuIP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hyperlink" Target="http://ctcorestandards.org/?page_id=869" TargetMode="External"/><Relationship Id="rId4" Type="http://schemas.openxmlformats.org/officeDocument/2006/relationships/hyperlink" Target="http://achievethecore.org/page/751/bap-project-page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oc.gov/teachers/" TargetMode="External"/><Relationship Id="rId3" Type="http://schemas.openxmlformats.org/officeDocument/2006/relationships/hyperlink" Target="http://www.storylineonline.net/" TargetMode="External"/><Relationship Id="rId7" Type="http://schemas.openxmlformats.org/officeDocument/2006/relationships/hyperlink" Target="http://nsdl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wegivebooks.org/" TargetMode="External"/><Relationship Id="rId5" Type="http://schemas.openxmlformats.org/officeDocument/2006/relationships/hyperlink" Target="http://www.freekidsbooks.org/" TargetMode="External"/><Relationship Id="rId4" Type="http://schemas.openxmlformats.org/officeDocument/2006/relationships/hyperlink" Target="http://www.childrensbooksonline.org/library.htm" TargetMode="External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048" y="190188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8" y="3441165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723900" y="4244916"/>
            <a:ext cx="8046613" cy="155016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2 Grades K–5: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Supporting all Students in Close Reading, Academic Language, and Text-based Discussion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623888" y="2911912"/>
            <a:ext cx="7886700" cy="609398"/>
          </a:xfrm>
        </p:spPr>
        <p:txBody>
          <a:bodyPr/>
          <a:lstStyle/>
          <a:p>
            <a:r>
              <a:rPr lang="en-US" dirty="0" smtClean="0"/>
              <a:t>Reflecting and Sharing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smtClean="0">
                <a:solidFill>
                  <a:prstClr val="white">
                    <a:lumMod val="65000"/>
                  </a:prstClr>
                </a:solidFill>
              </a:rPr>
              <a:pPr/>
              <a:t>95</a:t>
            </a:fld>
            <a:endParaRPr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28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2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1999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Activity </a:t>
            </a:r>
            <a:r>
              <a:rPr lang="en-US" dirty="0"/>
              <a:t>9</a:t>
            </a:r>
            <a:r>
              <a:rPr lang="en-US" dirty="0" smtClean="0"/>
              <a:t>: Reflecting and Sharing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923921"/>
              </p:ext>
            </p:extLst>
          </p:nvPr>
        </p:nvGraphicFramePr>
        <p:xfrm>
          <a:off x="679018" y="1284514"/>
          <a:ext cx="7403098" cy="432387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403098"/>
              </a:tblGrid>
              <a:tr h="627555"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Activity 9: Reflect and Share</a:t>
                      </a:r>
                      <a:endParaRPr lang="en-US" sz="2400" b="0" dirty="0"/>
                    </a:p>
                  </a:txBody>
                  <a:tcPr anchor="ctr"/>
                </a:tc>
              </a:tr>
              <a:tr h="3696324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</a:rPr>
                        <a:t>Share the lesson you have created with a small group.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</a:rPr>
                        <a:t>Reflect </a:t>
                      </a:r>
                      <a:r>
                        <a:rPr lang="en-US" sz="2400" kern="1200" baseline="0" dirty="0" smtClean="0">
                          <a:effectLst/>
                        </a:rPr>
                        <a:t>on</a:t>
                      </a:r>
                      <a:r>
                        <a:rPr lang="en-US" sz="2400" kern="1200" dirty="0" smtClean="0">
                          <a:effectLst/>
                        </a:rPr>
                        <a:t> the challenges you encountered and potential positive outcomes as you consider all the elements of today’s presentation and activities (lesson design, academic language, text-dependent questions, UDL, and assessment).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AutoNum type="arabicPeriod"/>
                        <a:tabLst/>
                        <a:defRPr/>
                      </a:pPr>
                      <a:r>
                        <a:rPr lang="en-US" sz="2400" kern="1200" dirty="0" smtClean="0">
                          <a:effectLst/>
                        </a:rPr>
                        <a:t>Consider the question: “What knowledge and skills must teachers have in order to design a high-quality CCS-aligned lesson with student supports?”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96</a:t>
            </a:fld>
            <a:endParaRPr lang="en-US" dirty="0"/>
          </a:p>
        </p:txBody>
      </p:sp>
      <p:pic>
        <p:nvPicPr>
          <p:cNvPr id="7" name="Picture 5" descr="Picture10.png"/>
          <p:cNvPicPr preferRelativeResize="0"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8729" y="5038153"/>
            <a:ext cx="950976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125420" y="5106836"/>
            <a:ext cx="108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54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1523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2"/>
          <p:cNvSpPr>
            <a:spLocks noGrp="1"/>
          </p:cNvSpPr>
          <p:nvPr>
            <p:ph type="title"/>
          </p:nvPr>
        </p:nvSpPr>
        <p:spPr>
          <a:xfrm>
            <a:off x="238739" y="100780"/>
            <a:ext cx="81534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sz="4900" dirty="0" smtClean="0">
                <a:solidFill>
                  <a:schemeClr val="tx1"/>
                </a:solidFill>
              </a:rPr>
              <a:t>Lesson Planning Resources</a:t>
            </a:r>
            <a:r>
              <a:rPr lang="en-US" sz="4900" dirty="0" smtClean="0">
                <a:solidFill>
                  <a:schemeClr val="tx1"/>
                </a:solidFill>
              </a:rPr>
              <a:t>              </a:t>
            </a:r>
            <a:r>
              <a:rPr sz="4900" dirty="0" smtClean="0">
                <a:solidFill>
                  <a:schemeClr val="tx1"/>
                </a:solidFill>
              </a:rPr>
              <a:t> </a:t>
            </a:r>
            <a:r>
              <a:rPr dirty="0" smtClean="0"/>
              <a:t/>
            </a:r>
            <a:br>
              <a:rPr dirty="0" smtClean="0"/>
            </a:br>
            <a:endParaRPr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111613" y="6248197"/>
            <a:ext cx="56105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12F230-765B-4702-9E56-3CF5BBF7A6D8}" type="slidenum">
              <a:rPr lang="en-US" smtClean="0"/>
              <a:pPr>
                <a:defRPr/>
              </a:pPr>
              <a:t>97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028341"/>
              </p:ext>
            </p:extLst>
          </p:nvPr>
        </p:nvGraphicFramePr>
        <p:xfrm>
          <a:off x="304052" y="1458687"/>
          <a:ext cx="8622232" cy="4541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311116"/>
                <a:gridCol w="4311116"/>
              </a:tblGrid>
              <a:tr h="1304094">
                <a:tc>
                  <a:txBody>
                    <a:bodyPr/>
                    <a:lstStyle/>
                    <a:p>
                      <a:pPr marL="457200" indent="-457200">
                        <a:buAutoNum type="arabicPeriod"/>
                      </a:pPr>
                      <a:r>
                        <a:rPr lang="en-US" sz="2800" b="0" baseline="0" dirty="0" smtClean="0"/>
                        <a:t>Unit and Lesson Planning Templates </a:t>
                      </a:r>
                    </a:p>
                    <a:p>
                      <a:pPr marL="457200" indent="-457200">
                        <a:buNone/>
                      </a:pP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sz="2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 </a:t>
                      </a:r>
                      <a:r>
                        <a:rPr lang="en-US" sz="2800" b="0" baseline="0" dirty="0" smtClean="0">
                          <a:hlinkClick r:id="rId3"/>
                        </a:rPr>
                        <a:t>EQuIP Rubric</a:t>
                      </a:r>
                      <a:endParaRPr lang="en-US" sz="2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2800" b="0" dirty="0" smtClean="0"/>
                        <a:t>     Achieve.org</a:t>
                      </a:r>
                      <a:endParaRPr lang="en-US" sz="2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115530">
                <a:tc>
                  <a:txBody>
                    <a:bodyPr/>
                    <a:lstStyle/>
                    <a:p>
                      <a:pPr marL="457200" indent="-457200" algn="l" defTabSz="914363" rtl="0" eaLnBrk="1" latinLnBrk="0" hangingPunct="1">
                        <a:buNone/>
                      </a:pP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 UDL Resources for Learning with Supports for ELA/Literacy Curriculum &amp; Instruction</a:t>
                      </a:r>
                    </a:p>
                    <a:p>
                      <a:endParaRPr lang="en-US" sz="2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>
                        <a:buAutoNum type="arabicPeriod" startAt="5"/>
                      </a:pPr>
                      <a:r>
                        <a:rPr lang="en-US" sz="2800" b="0" dirty="0" smtClean="0">
                          <a:hlinkClick r:id="rId4"/>
                        </a:rPr>
                        <a:t>Basal Alignment Project</a:t>
                      </a:r>
                      <a:endParaRPr lang="en-US" sz="2800" b="0" dirty="0" smtClean="0"/>
                    </a:p>
                    <a:p>
                      <a:pPr marL="0" indent="0">
                        <a:buNone/>
                      </a:pPr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Achievethecore.org</a:t>
                      </a:r>
                    </a:p>
                  </a:txBody>
                  <a:tcPr/>
                </a:tc>
              </a:tr>
              <a:tr h="898376">
                <a:tc>
                  <a:txBody>
                    <a:bodyPr/>
                    <a:lstStyle/>
                    <a:p>
                      <a:pPr marL="457200" marR="0" indent="-45720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  Instructional Strategies Toolkit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/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</a:t>
                      </a:r>
                      <a:r>
                        <a:rPr lang="en-US" sz="24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Resources for Teachers on   </a:t>
                      </a:r>
                    </a:p>
                    <a:p>
                      <a:pPr marL="228600" indent="-228600"/>
                      <a:r>
                        <a:rPr lang="en-US" sz="28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CT Core Standards</a:t>
                      </a:r>
                      <a:endParaRPr lang="en-US" sz="2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6092" y="6125600"/>
            <a:ext cx="2200847" cy="487722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76092" y="711200"/>
          <a:ext cx="8690108" cy="78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5054"/>
                <a:gridCol w="4345054"/>
              </a:tblGrid>
              <a:tr h="78740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In Participant Guide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Online Resources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9767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2"/>
          <p:cNvSpPr>
            <a:spLocks noGrp="1"/>
          </p:cNvSpPr>
          <p:nvPr>
            <p:ph type="title"/>
          </p:nvPr>
        </p:nvSpPr>
        <p:spPr>
          <a:xfrm>
            <a:off x="238739" y="100780"/>
            <a:ext cx="81534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sz="5300" dirty="0" smtClean="0">
                <a:solidFill>
                  <a:schemeClr val="tx1"/>
                </a:solidFill>
              </a:rPr>
              <a:t> Resources for Online Text</a:t>
            </a:r>
            <a:r>
              <a:rPr lang="en-US" sz="5300" dirty="0" smtClean="0">
                <a:solidFill>
                  <a:schemeClr val="tx1"/>
                </a:solidFill>
              </a:rPr>
              <a:t>              </a:t>
            </a:r>
            <a:r>
              <a:rPr sz="5300" dirty="0" smtClean="0">
                <a:solidFill>
                  <a:schemeClr val="tx1"/>
                </a:solidFill>
              </a:rPr>
              <a:t> </a:t>
            </a:r>
            <a:r>
              <a:rPr dirty="0" smtClean="0"/>
              <a:t/>
            </a:r>
            <a:br>
              <a:rPr dirty="0" smtClean="0"/>
            </a:br>
            <a:endParaRPr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111613" y="6248197"/>
            <a:ext cx="561053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C12F230-765B-4702-9E56-3CF5BBF7A6D8}" type="slidenum">
              <a:rPr lang="en-US" smtClean="0"/>
              <a:pPr>
                <a:defRPr/>
              </a:pPr>
              <a:t>98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04800" y="954739"/>
          <a:ext cx="8570260" cy="501216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711388"/>
                <a:gridCol w="4858872"/>
              </a:tblGrid>
              <a:tr h="731212">
                <a:tc>
                  <a:txBody>
                    <a:bodyPr/>
                    <a:lstStyle/>
                    <a:p>
                      <a:pPr marL="457200" marR="0" indent="-45720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Free Books Read Aloud </a:t>
                      </a:r>
                    </a:p>
                    <a:p>
                      <a:pPr marL="457200" marR="0" indent="-45720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(Screen Actor’s Guild)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http://www.storylineonline.net/</a:t>
                      </a: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457200" marR="0" indent="-45720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06237"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Free Childrens’ Books</a:t>
                      </a:r>
                      <a:r>
                        <a:rPr lang="en-US" sz="240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marR="0" indent="-45720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www.childrensbooksonline.org/library.htm</a:t>
                      </a:r>
                      <a:endParaRPr lang="en-US" sz="2400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34212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Free Kids Books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www.freekidsbooks.org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97365">
                <a:tc>
                  <a:txBody>
                    <a:bodyPr/>
                    <a:lstStyle/>
                    <a:p>
                      <a:pPr marL="457200" indent="-457200" algn="l" defTabSz="914363" rtl="0" eaLnBrk="1" latinLnBrk="0" hangingPunct="1">
                        <a:buNone/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Give Books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indent="-457200" algn="l" defTabSz="914363" rtl="0" eaLnBrk="1" latinLnBrk="0" hangingPunct="1">
                        <a:buNone/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http://www.wegivebooks.org/</a:t>
                      </a:r>
                      <a:endParaRPr lang="en-US" sz="2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70965"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National Science Digital Library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http://</a:t>
                      </a:r>
                      <a:r>
                        <a:rPr lang="en-US" sz="2400" u="sng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nsdl.org</a:t>
                      </a:r>
                      <a:endParaRPr lang="en-US" sz="2400" b="0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en-US" sz="2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31212"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Library of Congress Teacher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i="1" dirty="0" smtClean="0">
                          <a:effectLst/>
                          <a:hlinkClick r:id="rId8"/>
                        </a:rPr>
                        <a:t>http://www.loc.gov/teachers/</a:t>
                      </a:r>
                      <a:r>
                        <a:rPr lang="en-US" sz="2400" i="1" dirty="0" smtClean="0">
                          <a:effectLst/>
                        </a:rPr>
                        <a:t> </a:t>
                      </a:r>
                      <a:endParaRPr lang="en-US" sz="2400" b="0" dirty="0" smtClean="0"/>
                    </a:p>
                    <a:p>
                      <a:pPr marL="0" marR="0" indent="0" algn="l" defTabSz="9143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76092" y="6125600"/>
            <a:ext cx="2200847" cy="4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9251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13297</TotalTime>
  <Words>305</Words>
  <Application>Microsoft Office PowerPoint</Application>
  <PresentationFormat>On-screen Show (4:3)</PresentationFormat>
  <Paragraphs>62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Reflecting and Sharing </vt:lpstr>
      <vt:lpstr>Activity 9: Reflecting and Sharing</vt:lpstr>
      <vt:lpstr>Lesson Planning Resources                </vt:lpstr>
      <vt:lpstr> Resources for Online Text                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823</cp:revision>
  <cp:lastPrinted>2014-03-02T01:07:44Z</cp:lastPrinted>
  <dcterms:created xsi:type="dcterms:W3CDTF">2014-01-18T18:47:42Z</dcterms:created>
  <dcterms:modified xsi:type="dcterms:W3CDTF">2014-07-10T21:13:20Z</dcterms:modified>
</cp:coreProperties>
</file>