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7" showSpecialPlsOnTitleSld="0" saveSubsetFonts="1" bookmarkIdSeed="2">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439" r:id="rId5"/>
    <p:sldId id="424" r:id="rId6"/>
    <p:sldId id="426" r:id="rId7"/>
    <p:sldId id="448"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1"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85"/>
    <a:srgbClr val="0000FF"/>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7" autoAdjust="0"/>
    <p:restoredTop sz="98692" autoAdjust="0"/>
  </p:normalViewPr>
  <p:slideViewPr>
    <p:cSldViewPr snapToGrid="0">
      <p:cViewPr varScale="1">
        <p:scale>
          <a:sx n="67" d="100"/>
          <a:sy n="67" d="100"/>
        </p:scale>
        <p:origin x="372" y="72"/>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p:scale>
        <a:sx n="70" d="100"/>
        <a:sy n="70" d="100"/>
      </p:scale>
      <p:origin x="0" y="0"/>
    </p:cViewPr>
  </p:sorterViewPr>
  <p:notesViewPr>
    <p:cSldViewPr snapToGrid="0">
      <p:cViewPr>
        <p:scale>
          <a:sx n="80" d="100"/>
          <a:sy n="80" d="100"/>
        </p:scale>
        <p:origin x="-1158" y="6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7/10/2014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7/10/2014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nancyboyles@comcast.ne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47</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0">
              <a:spcBef>
                <a:spcPct val="0"/>
              </a:spcBef>
              <a:buFontTx/>
              <a:buNone/>
            </a:pPr>
            <a:r>
              <a:rPr lang="en-US" dirty="0" smtClean="0"/>
              <a:t>Direct</a:t>
            </a:r>
            <a:r>
              <a:rPr lang="en-US" baseline="0" dirty="0" smtClean="0"/>
              <a:t> participants to write a short series of TDQ’s, based on the content and vocabulary they identified. Remind them that TDQ’s can address academic language challenges. These may go into the “work time” section of the lesson template. Remind them that this is by no means a full lesson, and that these questions could be posed in any number of ways – not necessarily as an ask and answer routine. Allow 30 minutes for Activity 4</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48</a:t>
            </a:fld>
            <a:endParaRPr lang="en-US" dirty="0"/>
          </a:p>
        </p:txBody>
      </p:sp>
    </p:spTree>
    <p:extLst>
      <p:ext uri="{BB962C8B-B14F-4D97-AF65-F5344CB8AC3E}">
        <p14:creationId xmlns:p14="http://schemas.microsoft.com/office/powerpoint/2010/main" val="3695429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purpose of this slide is to address a question that has been asked by many folks who are concerned that close reading and TDQ’s is a very teacher directed process. </a:t>
            </a:r>
          </a:p>
          <a:p>
            <a:endParaRPr lang="en-US" baseline="0" dirty="0" smtClean="0"/>
          </a:p>
          <a:p>
            <a:r>
              <a:rPr lang="en-US" baseline="0" dirty="0" smtClean="0"/>
              <a:t>Teacher-created TDQ’s serve two purposes; they scaffold readers toward understanding complex text, and they serve as models for the kinds of questions good readers ask themselves. It is important to remember as you craft TDQ’s, that they are not always asked as a series of questions. They may be asked on different readings and re-readings of text. They may be asked as Quick Writes, or be structured into graphic organizers.</a:t>
            </a:r>
          </a:p>
          <a:p>
            <a:endParaRPr lang="en-US" baseline="0" dirty="0" smtClean="0"/>
          </a:p>
          <a:p>
            <a:r>
              <a:rPr lang="en-US" baseline="0" dirty="0" smtClean="0"/>
              <a:t>This quote and the information on the next two slides is from the same source as the earlier quote on Slide 32: “Closing in on Close Reading.” </a:t>
            </a:r>
            <a:r>
              <a:rPr lang="en-US" dirty="0" smtClean="0"/>
              <a:t>December 2012/January 2013 | Volume </a:t>
            </a:r>
            <a:r>
              <a:rPr lang="en-US" b="1" dirty="0" smtClean="0"/>
              <a:t>70</a:t>
            </a:r>
            <a:r>
              <a:rPr lang="en-US" dirty="0" smtClean="0"/>
              <a:t> | Number </a:t>
            </a:r>
            <a:r>
              <a:rPr lang="en-US" b="1" dirty="0" smtClean="0"/>
              <a:t>4</a:t>
            </a:r>
            <a:r>
              <a:rPr lang="en-US" dirty="0" smtClean="0"/>
              <a:t/>
            </a:r>
            <a:br>
              <a:rPr lang="en-US" dirty="0" smtClean="0"/>
            </a:br>
            <a:r>
              <a:rPr lang="en-US" b="1" dirty="0" smtClean="0"/>
              <a:t>Common Core: Now What?</a:t>
            </a:r>
            <a:r>
              <a:rPr lang="en-US" dirty="0" smtClean="0"/>
              <a:t> Pages 36-41 </a:t>
            </a:r>
          </a:p>
          <a:p>
            <a:r>
              <a:rPr lang="en-US" b="1" dirty="0" smtClean="0"/>
              <a:t>Closing in on Close Reading</a:t>
            </a:r>
            <a:endParaRPr lang="en-US"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3935655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a:t>
            </a:r>
            <a:r>
              <a:rPr lang="en-US" baseline="0" dirty="0" smtClean="0"/>
              <a:t> slide is to suggest ways that teachers can encourage students to refer to the text and elaborate on their answers.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3960082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always keep in mind that the purpose of creating and asking text-dependent questions goes beyond helping students to understand the text or text in front of them; the purpose is to help them become independent readers of complex text.</a:t>
            </a:r>
          </a:p>
          <a:p>
            <a:pPr defTabSz="905530">
              <a:defRPr/>
            </a:pPr>
            <a:r>
              <a:rPr lang="en-US" dirty="0" smtClean="0"/>
              <a:t>Nancy Boyles asks: How can we ensure that students both reap the requisite knowledge from each text they read and acquire skills to pursue the meaning of other texts independently? I suggest we coach students to ask themselves four basic questions as they reflect on a specific portion of any text:</a:t>
            </a:r>
          </a:p>
          <a:p>
            <a:endParaRPr lang="en-US" dirty="0" smtClean="0">
              <a:hlinkClick r:id="rId3"/>
            </a:endParaRPr>
          </a:p>
          <a:p>
            <a:r>
              <a:rPr lang="en-US" dirty="0" smtClean="0">
                <a:hlinkClick r:id="rId3"/>
              </a:rPr>
              <a:t>Nancy Boyles</a:t>
            </a:r>
            <a:r>
              <a:rPr lang="en-US" dirty="0" smtClean="0"/>
              <a:t> is the graduate reading program coordinator for Southern Connecticut State University in New Haven </a:t>
            </a:r>
          </a:p>
          <a:p>
            <a:r>
              <a:rPr lang="en-US" dirty="0" smtClean="0"/>
              <a:t>December 2012/January 2013 | Volume </a:t>
            </a:r>
            <a:r>
              <a:rPr lang="en-US" b="1" dirty="0" smtClean="0"/>
              <a:t>70</a:t>
            </a:r>
            <a:r>
              <a:rPr lang="en-US" dirty="0" smtClean="0"/>
              <a:t> | Number </a:t>
            </a:r>
            <a:r>
              <a:rPr lang="en-US" b="1" dirty="0" smtClean="0"/>
              <a:t>4</a:t>
            </a:r>
            <a:r>
              <a:rPr lang="en-US" dirty="0" smtClean="0"/>
              <a:t/>
            </a:r>
            <a:br>
              <a:rPr lang="en-US" dirty="0" smtClean="0"/>
            </a:br>
            <a:r>
              <a:rPr lang="en-US" b="1" dirty="0" smtClean="0"/>
              <a:t>Common Core: Now What?</a:t>
            </a:r>
            <a:r>
              <a:rPr lang="en-US" dirty="0" smtClean="0"/>
              <a:t> Pages 36-41 </a:t>
            </a:r>
          </a:p>
          <a:p>
            <a:r>
              <a:rPr lang="en-US" b="1" dirty="0" smtClean="0"/>
              <a:t>Closing in on Close Reading</a:t>
            </a:r>
            <a:endParaRPr lang="en-US" dirty="0" smtClean="0"/>
          </a:p>
          <a:p>
            <a:r>
              <a:rPr lang="en-US" i="1" dirty="0" smtClean="0"/>
              <a:t>Nancy Boyles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207402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6.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516924" y="6008687"/>
            <a:ext cx="1744393" cy="523220"/>
          </a:xfrm>
          <a:prstGeom prst="rect">
            <a:avLst/>
          </a:prstGeom>
          <a:noFill/>
        </p:spPr>
        <p:txBody>
          <a:bodyPr wrap="square" rtlCol="0">
            <a:spAutoFit/>
          </a:bodyPr>
          <a:lstStyle/>
          <a:p>
            <a:pPr algn="ctr"/>
            <a:r>
              <a:rPr lang="en-US" sz="2800" b="1" smtClean="0">
                <a:solidFill>
                  <a:schemeClr val="bg1"/>
                </a:solidFill>
              </a:rPr>
              <a:t>Activity</a:t>
            </a:r>
            <a:r>
              <a:rPr lang="en-US" sz="2800" b="1" baseline="0" smtClean="0">
                <a:solidFill>
                  <a:schemeClr val="bg1"/>
                </a:solidFill>
              </a:rPr>
              <a:t> 4</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7" r:id="rId8"/>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24491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093622" y="195277"/>
            <a:ext cx="7843344" cy="1702533"/>
          </a:xfrm>
        </p:spPr>
        <p:txBody>
          <a:bodyPr>
            <a:noAutofit/>
          </a:bodyPr>
          <a:lstStyle/>
          <a:p>
            <a:r>
              <a:rPr lang="en-US" sz="4000" dirty="0" smtClean="0"/>
              <a:t>Activity 4: Creating a Sequence of Text-dependent Questions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48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56258593"/>
              </p:ext>
            </p:extLst>
          </p:nvPr>
        </p:nvGraphicFramePr>
        <p:xfrm>
          <a:off x="715537" y="1526007"/>
          <a:ext cx="7200040" cy="3232377"/>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498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4: Text-dependent questions –Try it out</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511662">
                <a:tc>
                  <a:txBody>
                    <a:bodyPr/>
                    <a:lstStyle/>
                    <a:p>
                      <a:pPr marL="514350" indent="-514350">
                        <a:lnSpc>
                          <a:spcPct val="110000"/>
                        </a:lnSpc>
                        <a:spcBef>
                          <a:spcPts val="600"/>
                        </a:spcBef>
                        <a:buFont typeface="+mj-lt"/>
                        <a:buAutoNum type="arabicPeriod"/>
                      </a:pPr>
                      <a:r>
                        <a:rPr lang="en-US" sz="2400" dirty="0" smtClean="0">
                          <a:solidFill>
                            <a:schemeClr val="tx1"/>
                          </a:solidFill>
                        </a:rPr>
                        <a:t>Working in pairs, use the text you selected for close reading and vocabulary.</a:t>
                      </a:r>
                    </a:p>
                    <a:p>
                      <a:pPr marL="514350" indent="-514350">
                        <a:lnSpc>
                          <a:spcPct val="110000"/>
                        </a:lnSpc>
                        <a:spcBef>
                          <a:spcPts val="600"/>
                        </a:spcBef>
                        <a:buFont typeface="+mj-lt"/>
                        <a:buAutoNum type="arabicPeriod"/>
                      </a:pPr>
                      <a:r>
                        <a:rPr lang="en-US" sz="2400" dirty="0" smtClean="0">
                          <a:solidFill>
                            <a:schemeClr val="tx1"/>
                          </a:solidFill>
                        </a:rPr>
                        <a:t>Craft a short</a:t>
                      </a:r>
                      <a:r>
                        <a:rPr lang="en-US" sz="2400" baseline="0" dirty="0" smtClean="0">
                          <a:solidFill>
                            <a:schemeClr val="tx1"/>
                          </a:solidFill>
                        </a:rPr>
                        <a:t> series of text-dependent questions.</a:t>
                      </a:r>
                    </a:p>
                    <a:p>
                      <a:pPr marL="514350" indent="-514350">
                        <a:lnSpc>
                          <a:spcPct val="110000"/>
                        </a:lnSpc>
                        <a:spcBef>
                          <a:spcPts val="600"/>
                        </a:spcBef>
                        <a:buFont typeface="+mj-lt"/>
                        <a:buAutoNum type="arabicPeriod"/>
                      </a:pPr>
                      <a:r>
                        <a:rPr lang="en-US" sz="2400" baseline="0" dirty="0" smtClean="0">
                          <a:solidFill>
                            <a:schemeClr val="tx1"/>
                          </a:solidFill>
                        </a:rPr>
                        <a:t>Share with another pair of participants.</a:t>
                      </a:r>
                      <a:endParaRPr lang="en-US" sz="2400" dirty="0" smtClean="0">
                        <a:solidFill>
                          <a:schemeClr val="tx1"/>
                        </a:solidFill>
                      </a:endParaRPr>
                    </a:p>
                    <a:p>
                      <a:pPr marL="514350" indent="-514350" algn="l" defTabSz="914363" rtl="0" eaLnBrk="1" latinLnBrk="0" hangingPunct="1">
                        <a:lnSpc>
                          <a:spcPct val="110000"/>
                        </a:lnSpc>
                        <a:spcBef>
                          <a:spcPts val="600"/>
                        </a:spcBef>
                        <a:buFont typeface="+mj-lt"/>
                        <a:buAutoNum type="arabicPeriod"/>
                      </a:pPr>
                      <a:r>
                        <a:rPr lang="en-US" sz="2400" kern="1200" dirty="0" smtClean="0">
                          <a:solidFill>
                            <a:schemeClr val="tx1"/>
                          </a:solidFill>
                          <a:latin typeface="+mn-lt"/>
                          <a:ea typeface="+mn-ea"/>
                          <a:cs typeface="+mn-cs"/>
                        </a:rPr>
                        <a:t>Reflect in your</a:t>
                      </a:r>
                      <a:r>
                        <a:rPr lang="en-US" sz="2400" kern="1200" baseline="0" dirty="0" smtClean="0">
                          <a:solidFill>
                            <a:schemeClr val="tx1"/>
                          </a:solidFill>
                          <a:latin typeface="+mn-lt"/>
                          <a:ea typeface="+mn-ea"/>
                          <a:cs typeface="+mn-cs"/>
                        </a:rPr>
                        <a:t> </a:t>
                      </a:r>
                      <a:r>
                        <a:rPr lang="en-US" sz="2400" i="1" kern="1200" baseline="0" dirty="0" smtClean="0">
                          <a:solidFill>
                            <a:schemeClr val="tx1"/>
                          </a:solidFill>
                          <a:latin typeface="+mn-lt"/>
                          <a:ea typeface="+mn-ea"/>
                          <a:cs typeface="+mn-cs"/>
                        </a:rPr>
                        <a:t>notepad</a:t>
                      </a:r>
                      <a:r>
                        <a:rPr lang="en-US" sz="2400" i="1" kern="1200" dirty="0" smtClean="0">
                          <a:solidFill>
                            <a:schemeClr val="tx1"/>
                          </a:solidFill>
                          <a:latin typeface="+mn-lt"/>
                          <a:ea typeface="+mn-ea"/>
                          <a:cs typeface="+mn-cs"/>
                        </a:rPr>
                        <a:t>: </a:t>
                      </a:r>
                      <a:r>
                        <a:rPr lang="en-US" sz="2400" kern="1200" dirty="0" smtClean="0">
                          <a:solidFill>
                            <a:schemeClr val="tx1"/>
                          </a:solidFill>
                          <a:latin typeface="+mn-lt"/>
                          <a:ea typeface="+mn-ea"/>
                          <a:cs typeface="+mn-cs"/>
                        </a:rPr>
                        <a:t>What support will teachers need in creating text-dependent questions?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03297" y="4327259"/>
            <a:ext cx="1828800" cy="1828800"/>
          </a:xfrm>
          <a:prstGeom prst="rect">
            <a:avLst/>
          </a:prstGeom>
        </p:spPr>
      </p:pic>
      <p:sp>
        <p:nvSpPr>
          <p:cNvPr id="10" name="TextBox 5"/>
          <p:cNvSpPr txBox="1">
            <a:spLocks noChangeArrowheads="1"/>
          </p:cNvSpPr>
          <p:nvPr/>
        </p:nvSpPr>
        <p:spPr bwMode="auto">
          <a:xfrm>
            <a:off x="6829169" y="4810427"/>
            <a:ext cx="1295400" cy="369888"/>
          </a:xfrm>
          <a:prstGeom prst="rect">
            <a:avLst/>
          </a:prstGeom>
          <a:noFill/>
          <a:ln w="9525">
            <a:noFill/>
            <a:miter lim="800000"/>
            <a:headEnd/>
            <a:tailEnd/>
          </a:ln>
        </p:spPr>
        <p:txBody>
          <a:bodyPr>
            <a:spAutoFit/>
          </a:bodyPr>
          <a:lstStyle/>
          <a:p>
            <a:pPr algn="ctr" eaLnBrk="1" hangingPunct="1"/>
            <a:r>
              <a:rPr lang="en-US" dirty="0" smtClean="0"/>
              <a:t>Page 61</a:t>
            </a:r>
            <a:endParaRPr lang="en-US" dirty="0"/>
          </a:p>
        </p:txBody>
      </p:sp>
      <p:pic>
        <p:nvPicPr>
          <p:cNvPr id="11" name="Picture 6" descr="discussion 2.png"/>
          <p:cNvPicPr>
            <a:picLocks noChangeAspect="1"/>
          </p:cNvPicPr>
          <p:nvPr/>
        </p:nvPicPr>
        <p:blipFill>
          <a:blip r:embed="rId5" cstate="print"/>
          <a:srcRect/>
          <a:stretch>
            <a:fillRect/>
          </a:stretch>
        </p:blipFill>
        <p:spPr bwMode="auto">
          <a:xfrm>
            <a:off x="3518993" y="4954369"/>
            <a:ext cx="1454150" cy="1477963"/>
          </a:xfrm>
          <a:prstGeom prst="rect">
            <a:avLst/>
          </a:prstGeom>
          <a:noFill/>
          <a:ln w="9525">
            <a:noFill/>
            <a:miter lim="800000"/>
            <a:headEnd/>
            <a:tailEnd/>
          </a:ln>
        </p:spPr>
      </p:pic>
    </p:spTree>
    <p:extLst>
      <p:ext uri="{BB962C8B-B14F-4D97-AF65-F5344CB8AC3E}">
        <p14:creationId xmlns:p14="http://schemas.microsoft.com/office/powerpoint/2010/main" val="297955280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Text-dependent Questions Prompt Critical Thinking</a:t>
            </a:r>
            <a:endParaRPr lang="en-US" dirty="0"/>
          </a:p>
        </p:txBody>
      </p:sp>
      <p:sp>
        <p:nvSpPr>
          <p:cNvPr id="3" name="Text Placeholder 2"/>
          <p:cNvSpPr>
            <a:spLocks noGrp="1"/>
          </p:cNvSpPr>
          <p:nvPr>
            <p:ph type="body" sz="quarter" idx="10"/>
          </p:nvPr>
        </p:nvSpPr>
        <p:spPr>
          <a:xfrm>
            <a:off x="381000" y="2089124"/>
            <a:ext cx="8382000" cy="2714589"/>
          </a:xfrm>
        </p:spPr>
        <p:txBody>
          <a:bodyPr/>
          <a:lstStyle/>
          <a:p>
            <a:pPr marL="0" indent="0">
              <a:buNone/>
            </a:pPr>
            <a:r>
              <a:rPr lang="en-US" sz="2800" dirty="0" smtClean="0"/>
              <a:t>“Teachers </a:t>
            </a:r>
            <a:r>
              <a:rPr lang="en-US" sz="2800" dirty="0"/>
              <a:t>should ask text-dependent questions, but students can also ask text-dependent questions of themselves and one another as they learn to read and think this way. The overall intent of asking text-dependent questions is to build a habit of critical </a:t>
            </a:r>
            <a:r>
              <a:rPr lang="en-US" sz="2800" dirty="0" smtClean="0"/>
              <a:t>thinking… Educators </a:t>
            </a:r>
            <a:r>
              <a:rPr lang="en-US" sz="2800" dirty="0"/>
              <a:t>do not need to create another generation of teacher dependent learners. </a:t>
            </a:r>
            <a:r>
              <a:rPr lang="en-US" sz="2800" dirty="0" smtClean="0"/>
              <a:t>“</a:t>
            </a:r>
            <a:endParaRPr lang="en-US" sz="2800"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49</a:t>
            </a:fld>
            <a:endParaRPr lang="en-US" dirty="0"/>
          </a:p>
        </p:txBody>
      </p:sp>
      <p:sp>
        <p:nvSpPr>
          <p:cNvPr id="6" name="TextBox 5"/>
          <p:cNvSpPr txBox="1"/>
          <p:nvPr/>
        </p:nvSpPr>
        <p:spPr>
          <a:xfrm>
            <a:off x="4572000" y="4883666"/>
            <a:ext cx="2091022" cy="369332"/>
          </a:xfrm>
          <a:prstGeom prst="rect">
            <a:avLst/>
          </a:prstGeom>
          <a:noFill/>
        </p:spPr>
        <p:txBody>
          <a:bodyPr wrap="none" rtlCol="0">
            <a:spAutoFit/>
          </a:bodyPr>
          <a:lstStyle/>
          <a:p>
            <a:r>
              <a:rPr lang="en-US" dirty="0" smtClean="0"/>
              <a:t>Nancy Boyles (2013)</a:t>
            </a:r>
            <a:endParaRPr lang="en-US" dirty="0"/>
          </a:p>
        </p:txBody>
      </p:sp>
    </p:spTree>
    <p:extLst>
      <p:ext uri="{BB962C8B-B14F-4D97-AF65-F5344CB8AC3E}">
        <p14:creationId xmlns:p14="http://schemas.microsoft.com/office/powerpoint/2010/main" val="273523370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Closing in on Close Reading</a:t>
            </a:r>
            <a:endParaRPr lang="en-US" dirty="0"/>
          </a:p>
        </p:txBody>
      </p:sp>
      <p:sp>
        <p:nvSpPr>
          <p:cNvPr id="7" name="Content Placeholder 6"/>
          <p:cNvSpPr>
            <a:spLocks noGrp="1"/>
          </p:cNvSpPr>
          <p:nvPr>
            <p:ph sz="half" idx="2"/>
          </p:nvPr>
        </p:nvSpPr>
        <p:spPr>
          <a:xfrm>
            <a:off x="1000664" y="2194315"/>
            <a:ext cx="7884544" cy="2609945"/>
          </a:xfrm>
        </p:spPr>
        <p:txBody>
          <a:bodyPr/>
          <a:lstStyle/>
          <a:p>
            <a:pPr lvl="0"/>
            <a:r>
              <a:rPr lang="en-US" dirty="0" smtClean="0"/>
              <a:t>What makes you say that?</a:t>
            </a:r>
          </a:p>
          <a:p>
            <a:pPr lvl="0"/>
            <a:r>
              <a:rPr lang="en-US" dirty="0" smtClean="0"/>
              <a:t>How do you know?</a:t>
            </a:r>
          </a:p>
          <a:p>
            <a:pPr lvl="0"/>
            <a:r>
              <a:rPr lang="en-US" dirty="0" smtClean="0"/>
              <a:t>Where in the text did you find that?</a:t>
            </a:r>
            <a:endParaRPr lang="en-US" dirty="0"/>
          </a:p>
          <a:p>
            <a:pPr lvl="0"/>
            <a:r>
              <a:rPr lang="en-US" dirty="0" smtClean="0"/>
              <a:t>Can you tell me more?</a:t>
            </a:r>
          </a:p>
          <a:p>
            <a:pPr lvl="0"/>
            <a:r>
              <a:rPr lang="en-US" dirty="0" smtClean="0"/>
              <a:t>Why do you think that?</a:t>
            </a:r>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sp>
        <p:nvSpPr>
          <p:cNvPr id="3" name="TextBox 2"/>
          <p:cNvSpPr txBox="1"/>
          <p:nvPr/>
        </p:nvSpPr>
        <p:spPr>
          <a:xfrm>
            <a:off x="586596" y="1359984"/>
            <a:ext cx="7815532" cy="584775"/>
          </a:xfrm>
          <a:prstGeom prst="rect">
            <a:avLst/>
          </a:prstGeom>
          <a:noFill/>
        </p:spPr>
        <p:txBody>
          <a:bodyPr wrap="square" rtlCol="0">
            <a:spAutoFit/>
          </a:bodyPr>
          <a:lstStyle/>
          <a:p>
            <a:r>
              <a:rPr lang="en-US" sz="3200" dirty="0" smtClean="0"/>
              <a:t>Follow-up questions to push student thinking</a:t>
            </a:r>
            <a:endParaRPr lang="en-US" sz="3200" dirty="0"/>
          </a:p>
        </p:txBody>
      </p:sp>
      <p:sp>
        <p:nvSpPr>
          <p:cNvPr id="8" name="TextBox 7"/>
          <p:cNvSpPr txBox="1"/>
          <p:nvPr/>
        </p:nvSpPr>
        <p:spPr>
          <a:xfrm>
            <a:off x="5513785" y="5090150"/>
            <a:ext cx="2091022" cy="369332"/>
          </a:xfrm>
          <a:prstGeom prst="rect">
            <a:avLst/>
          </a:prstGeom>
          <a:noFill/>
        </p:spPr>
        <p:txBody>
          <a:bodyPr wrap="none" rtlCol="0">
            <a:spAutoFit/>
          </a:bodyPr>
          <a:lstStyle/>
          <a:p>
            <a:r>
              <a:rPr lang="en-US" dirty="0" smtClean="0"/>
              <a:t>Nancy Boyles (2013)</a:t>
            </a:r>
            <a:endParaRPr lang="en-US" dirty="0"/>
          </a:p>
        </p:txBody>
      </p:sp>
    </p:spTree>
    <p:extLst>
      <p:ext uri="{BB962C8B-B14F-4D97-AF65-F5344CB8AC3E}">
        <p14:creationId xmlns:p14="http://schemas.microsoft.com/office/powerpoint/2010/main" val="135175117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Closing in on Close Reading</a:t>
            </a:r>
            <a:endParaRPr lang="en-US" dirty="0"/>
          </a:p>
        </p:txBody>
      </p:sp>
      <p:sp>
        <p:nvSpPr>
          <p:cNvPr id="7" name="Content Placeholder 6"/>
          <p:cNvSpPr>
            <a:spLocks noGrp="1"/>
          </p:cNvSpPr>
          <p:nvPr>
            <p:ph sz="half" idx="2"/>
          </p:nvPr>
        </p:nvSpPr>
        <p:spPr>
          <a:xfrm>
            <a:off x="638354" y="2329132"/>
            <a:ext cx="8246853" cy="2197525"/>
          </a:xfrm>
        </p:spPr>
        <p:txBody>
          <a:bodyPr/>
          <a:lstStyle/>
          <a:p>
            <a:pPr lvl="0"/>
            <a:r>
              <a:rPr lang="en-US" sz="2800" dirty="0" smtClean="0"/>
              <a:t>What is the author </a:t>
            </a:r>
            <a:r>
              <a:rPr lang="en-US" sz="2800" i="1" dirty="0" smtClean="0"/>
              <a:t>telling</a:t>
            </a:r>
            <a:r>
              <a:rPr lang="en-US" sz="2800" dirty="0" smtClean="0"/>
              <a:t> me here?</a:t>
            </a:r>
          </a:p>
          <a:p>
            <a:pPr lvl="0"/>
            <a:r>
              <a:rPr lang="en-US" sz="2800" dirty="0" smtClean="0"/>
              <a:t>Are there any hard or important </a:t>
            </a:r>
            <a:r>
              <a:rPr lang="en-US" sz="2800" i="1" dirty="0" smtClean="0"/>
              <a:t>words</a:t>
            </a:r>
            <a:r>
              <a:rPr lang="en-US" sz="2800" dirty="0" smtClean="0"/>
              <a:t>?</a:t>
            </a:r>
          </a:p>
          <a:p>
            <a:pPr lvl="0"/>
            <a:r>
              <a:rPr lang="en-US" sz="2800" dirty="0" smtClean="0"/>
              <a:t>What does the author want me to </a:t>
            </a:r>
            <a:r>
              <a:rPr lang="en-US" sz="2800" i="1" dirty="0" smtClean="0"/>
              <a:t>understand</a:t>
            </a:r>
            <a:r>
              <a:rPr lang="en-US" sz="2800" dirty="0" smtClean="0"/>
              <a:t>?</a:t>
            </a:r>
          </a:p>
          <a:p>
            <a:pPr lvl="0"/>
            <a:r>
              <a:rPr lang="en-US" sz="2800" dirty="0" smtClean="0"/>
              <a:t>How does the author play with </a:t>
            </a:r>
            <a:r>
              <a:rPr lang="en-US" sz="2800" i="1" dirty="0" smtClean="0"/>
              <a:t>language</a:t>
            </a:r>
            <a:r>
              <a:rPr lang="en-US" sz="2800" dirty="0" smtClean="0"/>
              <a:t> to add to meaning?</a:t>
            </a:r>
          </a:p>
        </p:txBody>
      </p:sp>
      <p:sp>
        <p:nvSpPr>
          <p:cNvPr id="5" name="Slide Number Placeholder 4"/>
          <p:cNvSpPr>
            <a:spLocks noGrp="1"/>
          </p:cNvSpPr>
          <p:nvPr>
            <p:ph type="sldNum" sz="quarter" idx="11"/>
          </p:nvPr>
        </p:nvSpPr>
        <p:spPr/>
        <p:txBody>
          <a:bodyPr/>
          <a:lstStyle/>
          <a:p>
            <a:fld id="{EE3D4692-A625-460F-A072-DE10EEAA5719}" type="slidenum">
              <a:rPr lang="en-US" smtClean="0"/>
              <a:pPr/>
              <a:t>51</a:t>
            </a:fld>
            <a:endParaRPr lang="en-US" dirty="0"/>
          </a:p>
        </p:txBody>
      </p:sp>
      <p:sp>
        <p:nvSpPr>
          <p:cNvPr id="3" name="TextBox 2"/>
          <p:cNvSpPr txBox="1"/>
          <p:nvPr/>
        </p:nvSpPr>
        <p:spPr>
          <a:xfrm>
            <a:off x="327804" y="1049433"/>
            <a:ext cx="7815532" cy="1077218"/>
          </a:xfrm>
          <a:prstGeom prst="rect">
            <a:avLst/>
          </a:prstGeom>
          <a:noFill/>
        </p:spPr>
        <p:txBody>
          <a:bodyPr wrap="square" rtlCol="0">
            <a:spAutoFit/>
          </a:bodyPr>
          <a:lstStyle/>
          <a:p>
            <a:r>
              <a:rPr lang="en-US" sz="3200" dirty="0" smtClean="0"/>
              <a:t>We should be coaching students to ask themselves four basic questions</a:t>
            </a:r>
            <a:endParaRPr lang="en-US" sz="3200" dirty="0"/>
          </a:p>
        </p:txBody>
      </p:sp>
      <p:sp>
        <p:nvSpPr>
          <p:cNvPr id="8" name="TextBox 7"/>
          <p:cNvSpPr txBox="1"/>
          <p:nvPr/>
        </p:nvSpPr>
        <p:spPr>
          <a:xfrm>
            <a:off x="4572000" y="4883666"/>
            <a:ext cx="2091022" cy="369332"/>
          </a:xfrm>
          <a:prstGeom prst="rect">
            <a:avLst/>
          </a:prstGeom>
          <a:noFill/>
        </p:spPr>
        <p:txBody>
          <a:bodyPr wrap="none" rtlCol="0">
            <a:spAutoFit/>
          </a:bodyPr>
          <a:lstStyle/>
          <a:p>
            <a:r>
              <a:rPr lang="en-US" dirty="0" smtClean="0"/>
              <a:t>Nancy Boyles (2013)</a:t>
            </a:r>
            <a:endParaRPr lang="en-US" dirty="0"/>
          </a:p>
        </p:txBody>
      </p:sp>
    </p:spTree>
    <p:extLst>
      <p:ext uri="{BB962C8B-B14F-4D97-AF65-F5344CB8AC3E}">
        <p14:creationId xmlns:p14="http://schemas.microsoft.com/office/powerpoint/2010/main" val="42754892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13299</TotalTime>
  <Words>676</Words>
  <Application>Microsoft Office PowerPoint</Application>
  <PresentationFormat>On-screen Show (4:3)</PresentationFormat>
  <Paragraphs>57</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4: Creating a Sequence of Text-dependent Questions</vt:lpstr>
      <vt:lpstr>Text-dependent Questions Prompt Critical Thinking</vt:lpstr>
      <vt:lpstr>Closing in on Close Reading</vt:lpstr>
      <vt:lpstr>Closing in on Close Reading</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819</cp:revision>
  <cp:lastPrinted>2014-03-02T01:07:44Z</cp:lastPrinted>
  <dcterms:created xsi:type="dcterms:W3CDTF">2014-01-18T18:47:42Z</dcterms:created>
  <dcterms:modified xsi:type="dcterms:W3CDTF">2014-07-10T21:05:52Z</dcterms:modified>
</cp:coreProperties>
</file>