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howSpecialPlsOnTitleSld="0" saveSubsetFonts="1" bookmarkIdSeed="2">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383" r:id="rId5"/>
    <p:sldId id="278" r:id="rId6"/>
    <p:sldId id="392"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1"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FF85"/>
    <a:srgbClr val="0000FF"/>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31" autoAdjust="0"/>
    <p:restoredTop sz="98692" autoAdjust="0"/>
  </p:normalViewPr>
  <p:slideViewPr>
    <p:cSldViewPr snapToGrid="0">
      <p:cViewPr varScale="1">
        <p:scale>
          <a:sx n="67" d="100"/>
          <a:sy n="67" d="100"/>
        </p:scale>
        <p:origin x="546" y="72"/>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p:scale>
        <a:sx n="70" d="100"/>
        <a:sy n="70" d="100"/>
      </p:scale>
      <p:origin x="0" y="0"/>
    </p:cViewPr>
  </p:sorterViewPr>
  <p:notesViewPr>
    <p:cSldViewPr snapToGrid="0">
      <p:cViewPr>
        <p:scale>
          <a:sx n="80" d="100"/>
          <a:sy n="80" d="100"/>
        </p:scale>
        <p:origin x="-1158" y="6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7/10/2014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7/10/2014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20 minutes total:</a:t>
            </a:r>
            <a:r>
              <a:rPr lang="en-US" baseline="0" dirty="0" smtClean="0"/>
              <a:t> Facilitator, be quick with directions.</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7/10/2014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11</a:t>
            </a:fld>
            <a:endParaRPr lang="en-US" dirty="0"/>
          </a:p>
        </p:txBody>
      </p:sp>
    </p:spTree>
    <p:extLst>
      <p:ext uri="{BB962C8B-B14F-4D97-AF65-F5344CB8AC3E}">
        <p14:creationId xmlns:p14="http://schemas.microsoft.com/office/powerpoint/2010/main" val="3427955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slide gives full</a:t>
            </a:r>
            <a:r>
              <a:rPr lang="en-US" baseline="0" dirty="0" smtClean="0"/>
              <a:t> directions for Activity 1, with prompts on the next slide. Remind the timekeeper that it is really important to keep everyone to the time limits. The reporter will summarize the conversation at the end when the groups come back together.</a:t>
            </a:r>
          </a:p>
          <a:p>
            <a:pPr eaLnBrk="1" hangingPunct="1">
              <a:spcBef>
                <a:spcPct val="0"/>
              </a:spcBef>
            </a:pPr>
            <a:endParaRPr lang="en-US" dirty="0" smtClean="0"/>
          </a:p>
          <a:p>
            <a:pPr eaLnBrk="1" hangingPunct="1">
              <a:spcBef>
                <a:spcPct val="0"/>
              </a:spcBef>
              <a:buFontTx/>
              <a:buNone/>
            </a:pPr>
            <a:r>
              <a:rPr lang="en-US" dirty="0" smtClean="0"/>
              <a:t>Facilitator: I</a:t>
            </a:r>
            <a:r>
              <a:rPr lang="en-US" baseline="0" dirty="0" smtClean="0"/>
              <a:t>deally, you’d like 3 members in a group, not from the same district. Count the number of participants in the room and divide by 3. Whatever number results, have participants number off by that number. For example, if you have 21 participants, and you divide by 3, the result is 7. Have participants number off by 7’s.  That way, when all the participants have numbered off, you can have all the 1’s, 2’s etc. form a group, and there will be 3 participants in each group. If you have an uneven number, it is better to end up with four in some groups than with groups of two.</a:t>
            </a: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7/10/2014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12</a:t>
            </a:fld>
            <a:endParaRPr lang="en-US" dirty="0"/>
          </a:p>
        </p:txBody>
      </p:sp>
    </p:spTree>
    <p:extLst>
      <p:ext uri="{BB962C8B-B14F-4D97-AF65-F5344CB8AC3E}">
        <p14:creationId xmlns:p14="http://schemas.microsoft.com/office/powerpoint/2010/main" val="927854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 Explain</a:t>
            </a:r>
            <a:r>
              <a:rPr lang="en-US" baseline="0" dirty="0" smtClean="0"/>
              <a:t> that clarifying questions are questions </a:t>
            </a:r>
            <a:r>
              <a:rPr lang="en-US" dirty="0" smtClean="0"/>
              <a:t>that seek "nuts-and-bolts" information about the information shared. </a:t>
            </a:r>
            <a:r>
              <a:rPr lang="en-US" b="1" dirty="0" smtClean="0"/>
              <a:t>Example:</a:t>
            </a:r>
            <a:r>
              <a:rPr lang="en-US" dirty="0" smtClean="0"/>
              <a:t> How much time did it take? How were participants grouped?</a:t>
            </a:r>
          </a:p>
          <a:p>
            <a:r>
              <a:rPr lang="en-US" dirty="0" smtClean="0"/>
              <a:t>After 15 minutes have elapsed, bring the group back together and ask each reporter to briefly summarize highlights of the conversation.</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13</a:t>
            </a:fld>
            <a:endParaRPr lang="en-US" dirty="0"/>
          </a:p>
        </p:txBody>
      </p:sp>
    </p:spTree>
    <p:extLst>
      <p:ext uri="{BB962C8B-B14F-4D97-AF65-F5344CB8AC3E}">
        <p14:creationId xmlns:p14="http://schemas.microsoft.com/office/powerpoint/2010/main" val="4282141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6.png"/><Relationship Id="rId5" Type="http://schemas.openxmlformats.org/officeDocument/2006/relationships/slideLayout" Target="../slideLayouts/slideLayout16.xml"/><Relationship Id="rId10"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516924" y="6008687"/>
            <a:ext cx="1744393" cy="523220"/>
          </a:xfrm>
          <a:prstGeom prst="rect">
            <a:avLst/>
          </a:prstGeom>
          <a:noFill/>
        </p:spPr>
        <p:txBody>
          <a:bodyPr wrap="square" rtlCol="0">
            <a:spAutoFit/>
          </a:bodyPr>
          <a:lstStyle/>
          <a:p>
            <a:pPr algn="ctr"/>
            <a:r>
              <a:rPr lang="en-US" sz="2800" b="1" dirty="0" smtClean="0">
                <a:solidFill>
                  <a:schemeClr val="bg1"/>
                </a:solidFill>
              </a:rPr>
              <a:t>Activity</a:t>
            </a:r>
            <a:r>
              <a:rPr lang="en-US" sz="2800" b="1" baseline="0" dirty="0" smtClean="0">
                <a:solidFill>
                  <a:schemeClr val="bg1"/>
                </a:solidFill>
              </a:rPr>
              <a:t> 1</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1"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7" r:id="rId8"/>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244916"/>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2 Grades K–5: </a:t>
            </a:r>
          </a:p>
          <a:p>
            <a:r>
              <a:rPr lang="en-US" i="0" dirty="0" smtClean="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67312"/>
            <a:ext cx="7886700" cy="553998"/>
          </a:xfrm>
        </p:spPr>
        <p:txBody>
          <a:bodyPr/>
          <a:lstStyle/>
          <a:p>
            <a:r>
              <a:rPr lang="en-US" sz="4000" dirty="0" smtClean="0"/>
              <a:t>Part 1</a:t>
            </a:r>
          </a:p>
        </p:txBody>
      </p:sp>
      <p:sp>
        <p:nvSpPr>
          <p:cNvPr id="4" name="Text Placeholder 3"/>
          <p:cNvSpPr>
            <a:spLocks noGrp="1"/>
          </p:cNvSpPr>
          <p:nvPr>
            <p:ph type="body" idx="1"/>
          </p:nvPr>
        </p:nvSpPr>
        <p:spPr>
          <a:xfrm>
            <a:off x="623888" y="4257858"/>
            <a:ext cx="7886700" cy="1151084"/>
          </a:xfrm>
        </p:spPr>
        <p:txBody>
          <a:bodyPr/>
          <a:lstStyle/>
          <a:p>
            <a:pPr marL="396875" indent="-396875">
              <a:spcBef>
                <a:spcPct val="20000"/>
              </a:spcBef>
            </a:pPr>
            <a:r>
              <a:rPr lang="en-US" sz="3200" dirty="0">
                <a:solidFill>
                  <a:schemeClr val="tx1"/>
                </a:solidFill>
              </a:rPr>
              <a:t>Sharing Successes and Challenges</a:t>
            </a: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11</a:t>
            </a:fld>
            <a:endParaRPr lang="en-US" dirty="0"/>
          </a:p>
        </p:txBody>
      </p:sp>
    </p:spTree>
    <p:extLst>
      <p:ext uri="{BB962C8B-B14F-4D97-AF65-F5344CB8AC3E}">
        <p14:creationId xmlns:p14="http://schemas.microsoft.com/office/powerpoint/2010/main" val="315316531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1: </a:t>
            </a:r>
            <a:br>
              <a:rPr lang="en-US" sz="4000" dirty="0" smtClean="0"/>
            </a:br>
            <a:r>
              <a:rPr lang="en-US" sz="4000" dirty="0" smtClean="0"/>
              <a:t>Sharing Successes and Challenges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12</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110304666"/>
              </p:ext>
            </p:extLst>
          </p:nvPr>
        </p:nvGraphicFramePr>
        <p:xfrm>
          <a:off x="906482" y="1648728"/>
          <a:ext cx="7200040" cy="3536314"/>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541579">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2400" u="none" strike="noStrike" cap="none" normalizeH="0" baseline="0" dirty="0" smtClean="0">
                          <a:ln>
                            <a:noFill/>
                          </a:ln>
                          <a:effectLst/>
                        </a:rPr>
                        <a:t>Activity 1: Numbered Heads Together</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2994735">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Number off around the room as directed by your facilitator.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Meet with 2 others who have the same number as you.</a:t>
                      </a:r>
                      <a:endParaRPr kumimoji="0" lang="en-US" sz="2400" u="none" strike="noStrike" cap="none" normalizeH="0" baseline="0" dirty="0">
                        <a:ln>
                          <a:noFill/>
                        </a:ln>
                        <a:effectLst/>
                      </a:endParaRP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Appoint a timekeeper and a reporter for your group.</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Use the protocol on the next slide to guide your conversation.</a:t>
                      </a:r>
                      <a:endParaRPr kumimoji="0" lang="en-US" sz="2400" b="0" i="0" u="none" strike="noStrike" cap="none" normalizeH="0" baseline="0" dirty="0">
                        <a:ln>
                          <a:noFill/>
                        </a:ln>
                        <a:solidFill>
                          <a:srgbClr val="000000"/>
                        </a:solidFill>
                        <a:effectLst/>
                        <a:latin typeface="Calibri" charset="0"/>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9" name="Picture 6" descr="discussion 2.png"/>
          <p:cNvPicPr>
            <a:picLocks noChangeAspect="1"/>
          </p:cNvPicPr>
          <p:nvPr/>
        </p:nvPicPr>
        <p:blipFill>
          <a:blip r:embed="rId4" cstate="print"/>
          <a:srcRect/>
          <a:stretch>
            <a:fillRect/>
          </a:stretch>
        </p:blipFill>
        <p:spPr bwMode="auto">
          <a:xfrm>
            <a:off x="4142402" y="4596319"/>
            <a:ext cx="1454150" cy="1477963"/>
          </a:xfrm>
          <a:prstGeom prst="rect">
            <a:avLst/>
          </a:prstGeom>
          <a:noFill/>
          <a:ln w="9525">
            <a:noFill/>
            <a:miter lim="800000"/>
            <a:headEnd/>
            <a:tailEnd/>
          </a:ln>
          <a:effectLst/>
        </p:spPr>
      </p:pic>
      <p:pic>
        <p:nvPicPr>
          <p:cNvPr id="12" name="Picture 5" descr="Picture10.png"/>
          <p:cNvPicPr>
            <a:picLocks noChangeAspect="1"/>
          </p:cNvPicPr>
          <p:nvPr/>
        </p:nvPicPr>
        <p:blipFill>
          <a:blip r:embed="rId5" cstate="print"/>
          <a:srcRect/>
          <a:stretch>
            <a:fillRect/>
          </a:stretch>
        </p:blipFill>
        <p:spPr bwMode="auto">
          <a:xfrm>
            <a:off x="7047900" y="4754254"/>
            <a:ext cx="947738" cy="1033463"/>
          </a:xfrm>
          <a:prstGeom prst="rect">
            <a:avLst/>
          </a:prstGeom>
          <a:noFill/>
          <a:ln w="9525">
            <a:noFill/>
            <a:miter lim="800000"/>
            <a:headEnd/>
            <a:tailEnd/>
          </a:ln>
        </p:spPr>
      </p:pic>
      <p:sp>
        <p:nvSpPr>
          <p:cNvPr id="13" name="TextBox 12"/>
          <p:cNvSpPr txBox="1"/>
          <p:nvPr/>
        </p:nvSpPr>
        <p:spPr>
          <a:xfrm>
            <a:off x="7034949" y="4778488"/>
            <a:ext cx="1135626" cy="369332"/>
          </a:xfrm>
          <a:prstGeom prst="rect">
            <a:avLst/>
          </a:prstGeom>
          <a:noFill/>
        </p:spPr>
        <p:txBody>
          <a:bodyPr wrap="square" rtlCol="0">
            <a:spAutoFit/>
          </a:bodyPr>
          <a:lstStyle/>
          <a:p>
            <a:r>
              <a:rPr lang="en-US" dirty="0" smtClean="0"/>
              <a:t>Page 8</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948752"/>
            <a:ext cx="8153400" cy="4998291"/>
          </a:xfrm>
        </p:spPr>
        <p:txBody>
          <a:bodyPr/>
          <a:lstStyle/>
          <a:p>
            <a:pPr marL="514350" indent="-514350">
              <a:buFont typeface="+mj-lt"/>
              <a:buAutoNum type="arabicPeriod"/>
            </a:pPr>
            <a:r>
              <a:rPr lang="en-US" sz="2800" dirty="0" smtClean="0"/>
              <a:t>Each coach takes a turn sharing with the group whatever he or she chooses from the Quick Write notes  (2 minutes).</a:t>
            </a:r>
          </a:p>
          <a:p>
            <a:pPr marL="514350" indent="-514350">
              <a:buFont typeface="+mj-lt"/>
              <a:buAutoNum type="arabicPeriod"/>
            </a:pPr>
            <a:r>
              <a:rPr lang="en-US" sz="2800" dirty="0" smtClean="0"/>
              <a:t>After the participant speaks, others may ask clarifying questions (2 minutes).</a:t>
            </a:r>
          </a:p>
          <a:p>
            <a:pPr marL="514350" indent="-514350">
              <a:buFont typeface="+mj-lt"/>
              <a:buAutoNum type="arabicPeriod"/>
            </a:pPr>
            <a:r>
              <a:rPr lang="en-US" sz="2800" dirty="0" smtClean="0"/>
              <a:t>The speaker responds to questions, and reflects on whether he or she felt the activity was successful (1 minute).</a:t>
            </a:r>
          </a:p>
          <a:p>
            <a:pPr marL="514350" indent="-514350">
              <a:buFont typeface="+mj-lt"/>
              <a:buAutoNum type="arabicPeriod"/>
            </a:pPr>
            <a:r>
              <a:rPr lang="en-US" sz="2800" dirty="0" smtClean="0"/>
              <a:t>Each coach follows the others in turn.</a:t>
            </a:r>
          </a:p>
          <a:p>
            <a:pPr marL="514350" indent="-514350">
              <a:buFont typeface="+mj-lt"/>
              <a:buAutoNum type="arabicPeriod"/>
            </a:pPr>
            <a:r>
              <a:rPr lang="en-US" sz="2800" dirty="0" smtClean="0"/>
              <a:t>If the sharing takes less time than expected, continue with general conversation until 15 minutes have elapsed.</a:t>
            </a:r>
            <a:endParaRPr lang="en-US" sz="2800" dirty="0"/>
          </a:p>
        </p:txBody>
      </p:sp>
      <p:sp>
        <p:nvSpPr>
          <p:cNvPr id="3" name="Title 2"/>
          <p:cNvSpPr>
            <a:spLocks noGrp="1"/>
          </p:cNvSpPr>
          <p:nvPr>
            <p:ph type="title"/>
          </p:nvPr>
        </p:nvSpPr>
        <p:spPr/>
        <p:txBody>
          <a:bodyPr/>
          <a:lstStyle/>
          <a:p>
            <a:r>
              <a:rPr lang="en-US" dirty="0" smtClean="0"/>
              <a:t>Protocol for Sharing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13</a:t>
            </a:fld>
            <a:endParaRPr lang="en-US" dirty="0"/>
          </a:p>
        </p:txBody>
      </p:sp>
    </p:spTree>
    <p:extLst>
      <p:ext uri="{BB962C8B-B14F-4D97-AF65-F5344CB8AC3E}">
        <p14:creationId xmlns:p14="http://schemas.microsoft.com/office/powerpoint/2010/main" val="228635783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13300</TotalTime>
  <Words>452</Words>
  <Application>Microsoft Office PowerPoint</Application>
  <PresentationFormat>On-screen Show (4:3)</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Part 1</vt:lpstr>
      <vt:lpstr>Activity 1:  Sharing Successes and Challenges</vt:lpstr>
      <vt:lpstr>Protocol for Sharing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817</cp:revision>
  <cp:lastPrinted>2014-03-02T01:07:44Z</cp:lastPrinted>
  <dcterms:created xsi:type="dcterms:W3CDTF">2014-01-18T18:47:42Z</dcterms:created>
  <dcterms:modified xsi:type="dcterms:W3CDTF">2014-07-10T20:59:18Z</dcterms:modified>
</cp:coreProperties>
</file>