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72" showSpecialPlsOnTitleSld="0" saveSubsetFonts="1">
  <p:sldMasterIdLst>
    <p:sldMasterId id="2147483687" r:id="rId1"/>
    <p:sldMasterId id="2147483711" r:id="rId2"/>
    <p:sldMasterId id="2147483723" r:id="rId3"/>
  </p:sldMasterIdLst>
  <p:notesMasterIdLst>
    <p:notesMasterId r:id="rId12"/>
  </p:notesMasterIdLst>
  <p:handoutMasterIdLst>
    <p:handoutMasterId r:id="rId13"/>
  </p:handoutMasterIdLst>
  <p:sldIdLst>
    <p:sldId id="370" r:id="rId4"/>
    <p:sldId id="456" r:id="rId5"/>
    <p:sldId id="457" r:id="rId6"/>
    <p:sldId id="458" r:id="rId7"/>
    <p:sldId id="459" r:id="rId8"/>
    <p:sldId id="460" r:id="rId9"/>
    <p:sldId id="461" r:id="rId10"/>
    <p:sldId id="462" r:id="rId1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268"/>
    <a:srgbClr val="0000FF"/>
    <a:srgbClr val="FFFF85"/>
    <a:srgbClr val="DF8045"/>
    <a:srgbClr val="FFC000"/>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58" autoAdjust="0"/>
    <p:restoredTop sz="86355" autoAdjust="0"/>
  </p:normalViewPr>
  <p:slideViewPr>
    <p:cSldViewPr snapToGrid="0">
      <p:cViewPr varScale="1">
        <p:scale>
          <a:sx n="58" d="100"/>
          <a:sy n="58" d="100"/>
        </p:scale>
        <p:origin x="834" y="3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72</a:t>
            </a:fld>
            <a:endParaRPr lang="en-US"/>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bwMode="auto">
          <a:noFill/>
          <a:ln>
            <a:solidFill>
              <a:srgbClr val="000000"/>
            </a:solidFill>
            <a:miter lim="800000"/>
            <a:headEnd/>
            <a:tailEnd/>
          </a:ln>
        </p:spPr>
      </p:sp>
      <p:sp>
        <p:nvSpPr>
          <p:cNvPr id="209923"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r>
              <a:rPr lang="en-US" b="1" dirty="0" smtClean="0"/>
              <a:t>Section 6: Teaching with the Standards for Mathematical Practice</a:t>
            </a:r>
            <a:endParaRPr lang="en-US" dirty="0" smtClean="0"/>
          </a:p>
          <a:p>
            <a:r>
              <a:rPr lang="en-US" dirty="0" smtClean="0"/>
              <a:t> </a:t>
            </a:r>
          </a:p>
          <a:p>
            <a:r>
              <a:rPr lang="en-US" dirty="0" smtClean="0"/>
              <a:t>Section 6 Training Objectives:</a:t>
            </a:r>
          </a:p>
          <a:p>
            <a:pPr lvl="0">
              <a:buFont typeface="Arial" pitchFamily="34" charset="0"/>
              <a:buChar char="•"/>
            </a:pPr>
            <a:r>
              <a:rPr lang="en-US" dirty="0" smtClean="0"/>
              <a:t>To introduce participants to specific instructional strategies that will promote the development of the mathematics practices. </a:t>
            </a:r>
          </a:p>
          <a:p>
            <a:pPr lvl="0">
              <a:buFont typeface="Arial" pitchFamily="34" charset="0"/>
              <a:buChar char="•"/>
            </a:pPr>
            <a:r>
              <a:rPr lang="en-US" dirty="0" smtClean="0"/>
              <a:t>To help participants plan for the inclusion of the mathematical practices in everyday classroom lessons. </a:t>
            </a:r>
          </a:p>
          <a:p>
            <a:pPr lvl="0">
              <a:buFont typeface="Arial" pitchFamily="34" charset="0"/>
              <a:buChar char="•"/>
            </a:pPr>
            <a:r>
              <a:rPr lang="en-US" dirty="0" smtClean="0"/>
              <a:t>To provide an opportunity for participants to apply the </a:t>
            </a:r>
            <a:r>
              <a:rPr lang="en-US" dirty="0" err="1" smtClean="0"/>
              <a:t>EQuIP</a:t>
            </a:r>
            <a:r>
              <a:rPr lang="en-US" dirty="0" smtClean="0"/>
              <a:t> Rubric for evaluating lesson plans. </a:t>
            </a:r>
          </a:p>
          <a:p>
            <a:r>
              <a:rPr lang="en-US" dirty="0" smtClean="0"/>
              <a:t> </a:t>
            </a:r>
          </a:p>
          <a:p>
            <a:r>
              <a:rPr lang="en-US" dirty="0" smtClean="0"/>
              <a:t>Section 6 Outline:</a:t>
            </a:r>
          </a:p>
          <a:p>
            <a:pPr marL="230520" indent="-230520">
              <a:buAutoNum type="arabicPeriod"/>
            </a:pPr>
            <a:r>
              <a:rPr lang="en-US" dirty="0" smtClean="0"/>
              <a:t>Participants are first engaged in an exploration of the instructional strategies of asking effective questions, engaging students in mathematical discourse, and teaching and learning mathematics through multiple representations. Through their exploration, participants will engage in a discussion around how these strategies can be used to help students develop the mathematical practices.  </a:t>
            </a:r>
          </a:p>
          <a:p>
            <a:pPr marL="230520" indent="-230520">
              <a:buAutoNum type="arabicPeriod"/>
            </a:pPr>
            <a:r>
              <a:rPr lang="en-US" dirty="0" smtClean="0"/>
              <a:t>Participants will then use this information to assist in an examination of a sample lesson plan through the lens of the </a:t>
            </a:r>
            <a:r>
              <a:rPr lang="en-US" dirty="0" err="1" smtClean="0"/>
              <a:t>EQuIP</a:t>
            </a:r>
            <a:r>
              <a:rPr lang="en-US" dirty="0" smtClean="0"/>
              <a:t> Rubric. During the lesson examination, participants will focus only on sections of the rubric that specifically discuss the Standards for Mathematical Practice. </a:t>
            </a:r>
          </a:p>
          <a:p>
            <a:pPr marL="230520" indent="-230520">
              <a:buAutoNum type="arabicPeriod"/>
            </a:pPr>
            <a:r>
              <a:rPr lang="en-US" dirty="0" smtClean="0"/>
              <a:t>Participants will build off of this experience and work within a small group to plan a set of instructional suggestions around a given mathematics task that teachers could use with students and that will meet the expectations set forth in the </a:t>
            </a:r>
            <a:r>
              <a:rPr lang="en-US" dirty="0" err="1" smtClean="0"/>
              <a:t>EQuIP.</a:t>
            </a:r>
            <a:r>
              <a:rPr lang="en-US" dirty="0" smtClean="0"/>
              <a:t>  The facilitator will wrap up Section 6 by having participants discuss their experience and identify possible teacher questions and challenges that they may encounter back at their school. </a:t>
            </a:r>
          </a:p>
          <a:p>
            <a:pPr marL="230520" indent="-230520">
              <a:buNone/>
            </a:pPr>
            <a:endParaRPr lang="en-US" dirty="0" smtClean="0"/>
          </a:p>
          <a:p>
            <a:r>
              <a:rPr lang="en-US" b="1" dirty="0" smtClean="0"/>
              <a:t>Note to facilitator:</a:t>
            </a:r>
            <a:r>
              <a:rPr lang="en-US" b="1" baseline="0" dirty="0" smtClean="0"/>
              <a:t> </a:t>
            </a:r>
            <a:r>
              <a:rPr lang="en-US" b="0" baseline="0" dirty="0" smtClean="0"/>
              <a:t>Item #</a:t>
            </a:r>
            <a:r>
              <a:rPr lang="en-US" baseline="0" dirty="0" smtClean="0"/>
              <a:t>5 on the </a:t>
            </a:r>
            <a:r>
              <a:rPr lang="en-US" i="1" baseline="0" dirty="0" smtClean="0"/>
              <a:t>Asking Effective Questions </a:t>
            </a:r>
            <a:r>
              <a:rPr lang="en-US" baseline="0" dirty="0" smtClean="0"/>
              <a:t> (page 31) </a:t>
            </a:r>
            <a:r>
              <a:rPr lang="en-US" b="0" baseline="0" dirty="0" smtClean="0"/>
              <a:t>mentions </a:t>
            </a:r>
            <a:r>
              <a:rPr lang="en-US" sz="1200" b="0" kern="1200" dirty="0" smtClean="0">
                <a:solidFill>
                  <a:schemeClr val="tx1"/>
                </a:solidFill>
                <a:latin typeface="+mn-lt"/>
                <a:ea typeface="+mn-ea"/>
                <a:cs typeface="+mn-cs"/>
              </a:rPr>
              <a:t>Bloom’s Taxonomy. In Connecticut, and in alignment with the SBAC Content Specifications, we use Hess’ Cognitive Rigor Matrix which expands on the ideas that Bloom’s taxonomy frames for better questioning.</a:t>
            </a:r>
            <a:endParaRPr lang="en-US" b="1" dirty="0" smtClean="0"/>
          </a:p>
        </p:txBody>
      </p:sp>
      <p:sp>
        <p:nvSpPr>
          <p:cNvPr id="20992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smtClean="0">
                <a:solidFill>
                  <a:prstClr val="black"/>
                </a:solidFill>
                <a:latin typeface="Arial" pitchFamily="34" charset="0"/>
              </a:rPr>
              <a:t>Public Consulting Group</a:t>
            </a:r>
          </a:p>
        </p:txBody>
      </p:sp>
      <p:sp>
        <p:nvSpPr>
          <p:cNvPr id="20992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BCA3A6D0-2E92-444A-A7CA-14E035BFF955}" type="datetime1">
              <a:rPr lang="en-US">
                <a:solidFill>
                  <a:prstClr val="black"/>
                </a:solidFill>
                <a:latin typeface="Arial" pitchFamily="34" charset="0"/>
              </a:rPr>
              <a:pPr/>
              <a:t>7/9/2014</a:t>
            </a:fld>
            <a:endParaRPr lang="en-US">
              <a:solidFill>
                <a:prstClr val="black"/>
              </a:solidFill>
              <a:latin typeface="Arial" pitchFamily="34" charset="0"/>
            </a:endParaRPr>
          </a:p>
        </p:txBody>
      </p:sp>
      <p:sp>
        <p:nvSpPr>
          <p:cNvPr id="20992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smtClean="0">
                <a:solidFill>
                  <a:prstClr val="black"/>
                </a:solidFill>
                <a:latin typeface="Arial" pitchFamily="34" charset="0"/>
              </a:rPr>
              <a:t>www.publicconsultinggroup.com</a:t>
            </a:r>
          </a:p>
        </p:txBody>
      </p:sp>
      <p:sp>
        <p:nvSpPr>
          <p:cNvPr id="20992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2F5710D-8DAC-4A61-8260-2E77C04A21E9}" type="slidenum">
              <a:rPr lang="en-US">
                <a:solidFill>
                  <a:prstClr val="black"/>
                </a:solidFill>
                <a:latin typeface="Arial" pitchFamily="34" charset="0"/>
              </a:rPr>
              <a:pPr/>
              <a:t>73</a:t>
            </a:fld>
            <a:endParaRPr lang="en-US">
              <a:solidFill>
                <a:prstClr val="black"/>
              </a:solidFill>
              <a:latin typeface="Arial" pitchFamily="34" charset="0"/>
            </a:endParaRPr>
          </a:p>
        </p:txBody>
      </p:sp>
    </p:spTree>
    <p:extLst>
      <p:ext uri="{BB962C8B-B14F-4D97-AF65-F5344CB8AC3E}">
        <p14:creationId xmlns:p14="http://schemas.microsoft.com/office/powerpoint/2010/main" val="1046942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Image Placeholder 1"/>
          <p:cNvSpPr>
            <a:spLocks noGrp="1" noRot="1" noChangeAspect="1" noTextEdit="1"/>
          </p:cNvSpPr>
          <p:nvPr>
            <p:ph type="sldImg"/>
          </p:nvPr>
        </p:nvSpPr>
        <p:spPr bwMode="auto">
          <a:noFill/>
          <a:ln>
            <a:solidFill>
              <a:srgbClr val="000000"/>
            </a:solidFill>
            <a:miter lim="800000"/>
            <a:headEnd/>
            <a:tailEnd/>
          </a:ln>
        </p:spPr>
      </p:sp>
      <p:sp>
        <p:nvSpPr>
          <p:cNvPr id="211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Asking Effective Questions: </a:t>
            </a:r>
            <a:r>
              <a:rPr lang="en-US" dirty="0" smtClean="0"/>
              <a:t>Begin the discussion by asking for some examples of questions that were asked in the </a:t>
            </a:r>
            <a:r>
              <a:rPr lang="en-US" i="1" dirty="0" smtClean="0"/>
              <a:t>Two</a:t>
            </a:r>
            <a:r>
              <a:rPr lang="en-US" i="1" baseline="0" dirty="0" smtClean="0"/>
              <a:t> Machines, One Job </a:t>
            </a:r>
            <a:r>
              <a:rPr lang="en-US" i="0" baseline="0" dirty="0" smtClean="0"/>
              <a:t>activity </a:t>
            </a:r>
            <a:r>
              <a:rPr lang="en-US" dirty="0" smtClean="0"/>
              <a:t>and have participants think about why the those questions were asked. Then, have participants</a:t>
            </a:r>
            <a:r>
              <a:rPr lang="en-US" baseline="0" dirty="0" smtClean="0"/>
              <a:t> </a:t>
            </a:r>
            <a:r>
              <a:rPr lang="en-US" dirty="0" smtClean="0"/>
              <a:t>compare the those questions to the list of questions generated during Activity 3 around each of the Practices. Lead participants in a discussion of how the questions were similar and how they were different.</a:t>
            </a:r>
          </a:p>
          <a:p>
            <a:pPr>
              <a:spcBef>
                <a:spcPct val="0"/>
              </a:spcBef>
            </a:pPr>
            <a:endParaRPr lang="en-US" dirty="0" smtClean="0"/>
          </a:p>
          <a:p>
            <a:pPr>
              <a:spcBef>
                <a:spcPct val="0"/>
              </a:spcBef>
            </a:pPr>
            <a:r>
              <a:rPr lang="en-US" dirty="0" smtClean="0"/>
              <a:t>Have participants review the </a:t>
            </a:r>
            <a:r>
              <a:rPr lang="en-US" i="1" dirty="0" smtClean="0"/>
              <a:t>Asking Effective Questions </a:t>
            </a:r>
            <a:r>
              <a:rPr lang="en-US" dirty="0" smtClean="0"/>
              <a:t>handout. As they review, have them highlight or underline ideas that are new to them that they would like to try or that are important for them personally to remember. Also, have participants consider</a:t>
            </a:r>
            <a:r>
              <a:rPr lang="en-US" baseline="0" dirty="0" smtClean="0"/>
              <a:t> how they will introduce the strategy of asking effective questions to teachers at their school.</a:t>
            </a:r>
            <a:r>
              <a:rPr lang="en-US" dirty="0" smtClean="0"/>
              <a:t> If time permits, ask for volunteers to share their thoughts. </a:t>
            </a:r>
            <a:endParaRPr lang="en-US" b="1" dirty="0" smtClean="0"/>
          </a:p>
        </p:txBody>
      </p:sp>
      <p:sp>
        <p:nvSpPr>
          <p:cNvPr id="211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8FC200-D247-4F2A-AD6B-FEB814347E0B}" type="slidenum">
              <a:rPr lang="en-US">
                <a:solidFill>
                  <a:prstClr val="black"/>
                </a:solidFill>
                <a:latin typeface="Arial" pitchFamily="34" charset="0"/>
              </a:rPr>
              <a:pPr/>
              <a:t>74</a:t>
            </a:fld>
            <a:endParaRPr lang="en-US">
              <a:solidFill>
                <a:prstClr val="black"/>
              </a:solidFill>
              <a:latin typeface="Arial" pitchFamily="34" charset="0"/>
            </a:endParaRPr>
          </a:p>
        </p:txBody>
      </p:sp>
    </p:spTree>
    <p:extLst>
      <p:ext uri="{BB962C8B-B14F-4D97-AF65-F5344CB8AC3E}">
        <p14:creationId xmlns:p14="http://schemas.microsoft.com/office/powerpoint/2010/main" val="1012384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Slide Image Placeholder 1"/>
          <p:cNvSpPr>
            <a:spLocks noGrp="1" noRot="1" noChangeAspect="1" noTextEdit="1"/>
          </p:cNvSpPr>
          <p:nvPr>
            <p:ph type="sldImg"/>
          </p:nvPr>
        </p:nvSpPr>
        <p:spPr bwMode="auto">
          <a:noFill/>
          <a:ln>
            <a:solidFill>
              <a:srgbClr val="000000"/>
            </a:solidFill>
            <a:miter lim="800000"/>
            <a:headEnd/>
            <a:tailEnd/>
          </a:ln>
        </p:spPr>
      </p:sp>
      <p:sp>
        <p:nvSpPr>
          <p:cNvPr id="2129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Use of Multiple Representations: </a:t>
            </a:r>
            <a:r>
              <a:rPr lang="en-US" dirty="0" smtClean="0"/>
              <a:t>Have participants look at the two models for using multiple representations on the slide. Explain that the model on the left can be used by younger students to guide their use of multiple representations while the model on the right can be used by older students. Have participants discuss briefly in their groups how the different representations are connected in both models. Have participants discuss how the use of multiple representations were used in solving</a:t>
            </a:r>
            <a:r>
              <a:rPr lang="en-US" baseline="0" dirty="0" smtClean="0"/>
              <a:t> the </a:t>
            </a:r>
            <a:r>
              <a:rPr lang="en-US" i="1" baseline="0" dirty="0" smtClean="0"/>
              <a:t>Two Machines, One Job </a:t>
            </a:r>
            <a:r>
              <a:rPr lang="en-US" b="0" i="0" baseline="0" dirty="0" smtClean="0"/>
              <a:t> problem </a:t>
            </a:r>
            <a:r>
              <a:rPr lang="en-US" dirty="0" smtClean="0"/>
              <a:t>and have them provide examples of the practices that can be supported by their use. Wrap up the discussion by calling on 5–6 participants in rapid succession and having them give one sentence that summarizes their thinking about the use of multiple representations and one</a:t>
            </a:r>
            <a:r>
              <a:rPr lang="en-US" baseline="0" dirty="0" smtClean="0"/>
              <a:t> strategy for introducing the importance of multiple representations to their teachers</a:t>
            </a:r>
            <a:r>
              <a:rPr lang="en-US" dirty="0" smtClean="0"/>
              <a:t>. </a:t>
            </a:r>
            <a:endParaRPr lang="en-US" b="1" dirty="0" smtClean="0"/>
          </a:p>
        </p:txBody>
      </p:sp>
      <p:sp>
        <p:nvSpPr>
          <p:cNvPr id="2129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D42B33-2188-4CBC-B63A-7AC70C7C161B}" type="slidenum">
              <a:rPr lang="en-US">
                <a:solidFill>
                  <a:prstClr val="black"/>
                </a:solidFill>
                <a:latin typeface="Arial" pitchFamily="34" charset="0"/>
              </a:rPr>
              <a:pPr/>
              <a:t>75</a:t>
            </a:fld>
            <a:endParaRPr lang="en-US">
              <a:solidFill>
                <a:prstClr val="black"/>
              </a:solidFill>
              <a:latin typeface="Arial" pitchFamily="34" charset="0"/>
            </a:endParaRPr>
          </a:p>
        </p:txBody>
      </p:sp>
    </p:spTree>
    <p:extLst>
      <p:ext uri="{BB962C8B-B14F-4D97-AF65-F5344CB8AC3E}">
        <p14:creationId xmlns:p14="http://schemas.microsoft.com/office/powerpoint/2010/main" val="4199039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bwMode="auto">
          <a:noFill/>
          <a:ln>
            <a:solidFill>
              <a:srgbClr val="000000"/>
            </a:solidFill>
            <a:miter lim="800000"/>
            <a:headEnd/>
            <a:tailEnd/>
          </a:ln>
        </p:spPr>
      </p:sp>
      <p:sp>
        <p:nvSpPr>
          <p:cNvPr id="2140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Promoting Student Discourse: </a:t>
            </a:r>
            <a:r>
              <a:rPr lang="en-US" dirty="0" smtClean="0"/>
              <a:t>Have participants look at their copy of the eight practices and identify how many have “communication of ideas” embedded within them. The answer is that </a:t>
            </a:r>
            <a:r>
              <a:rPr lang="en-US" i="1" dirty="0" smtClean="0"/>
              <a:t>all eight </a:t>
            </a:r>
            <a:r>
              <a:rPr lang="en-US" dirty="0" smtClean="0"/>
              <a:t>say something about communication somewhere in the standard. This just reiterates the importance of having students talk both in small and large groups as this gives them practice with learning to express their mathematical thinking and ideas. </a:t>
            </a:r>
          </a:p>
          <a:p>
            <a:pPr>
              <a:spcBef>
                <a:spcPct val="0"/>
              </a:spcBef>
            </a:pPr>
            <a:r>
              <a:rPr lang="en-US" dirty="0" smtClean="0"/>
              <a:t>In small groups have participants review the </a:t>
            </a:r>
            <a:r>
              <a:rPr lang="en-US" i="1" dirty="0" smtClean="0"/>
              <a:t>Steps to Get K–5 Students Talking  </a:t>
            </a:r>
            <a:r>
              <a:rPr lang="en-US" dirty="0" smtClean="0"/>
              <a:t>handout</a:t>
            </a:r>
            <a:r>
              <a:rPr lang="en-US" i="1" dirty="0" smtClean="0"/>
              <a:t> (page 33) </a:t>
            </a:r>
            <a:r>
              <a:rPr lang="en-US" dirty="0" smtClean="0"/>
              <a:t>and ask each group to come up with two more ideas that they got from the video or from the discussion today to add to the list. Wrap up this discussion by having groups share their two ideas. </a:t>
            </a:r>
            <a:endParaRPr lang="en-US" b="1" dirty="0" smtClean="0"/>
          </a:p>
        </p:txBody>
      </p:sp>
      <p:sp>
        <p:nvSpPr>
          <p:cNvPr id="2140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841098-84FD-4AB8-836E-B4C97884DA0C}" type="slidenum">
              <a:rPr lang="en-US">
                <a:solidFill>
                  <a:prstClr val="black"/>
                </a:solidFill>
                <a:latin typeface="Arial" pitchFamily="34" charset="0"/>
              </a:rPr>
              <a:pPr/>
              <a:t>76</a:t>
            </a:fld>
            <a:endParaRPr lang="en-US">
              <a:solidFill>
                <a:prstClr val="black"/>
              </a:solidFill>
              <a:latin typeface="Arial" pitchFamily="34" charset="0"/>
            </a:endParaRPr>
          </a:p>
        </p:txBody>
      </p:sp>
    </p:spTree>
    <p:extLst>
      <p:ext uri="{BB962C8B-B14F-4D97-AF65-F5344CB8AC3E}">
        <p14:creationId xmlns:p14="http://schemas.microsoft.com/office/powerpoint/2010/main" val="705520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1" dirty="0" smtClean="0"/>
              <a:t>Examining a Lesson.</a:t>
            </a:r>
            <a:r>
              <a:rPr lang="en-US" b="1" baseline="0" dirty="0" smtClean="0"/>
              <a:t> </a:t>
            </a:r>
            <a:r>
              <a:rPr lang="en-US" b="0" baseline="0" dirty="0" smtClean="0"/>
              <a:t>Explain to participants that in this activity, they are going to work together as a group to examine a lesson plan designed to teach the standards. They will examine this lesson by using the </a:t>
            </a:r>
            <a:r>
              <a:rPr lang="en-US" b="0" baseline="0" dirty="0" err="1" smtClean="0"/>
              <a:t>EQuIP</a:t>
            </a:r>
            <a:r>
              <a:rPr lang="en-US" b="0" baseline="0" dirty="0" smtClean="0"/>
              <a:t> rubric. Note for participants that every criteria on the rubric WILL NOT be used at this point. Have participants note or underline the following criteria as these are the criteria that they will use in their examination:</a:t>
            </a:r>
          </a:p>
          <a:p>
            <a:r>
              <a:rPr lang="en-US" b="0" baseline="0" dirty="0" smtClean="0"/>
              <a:t>I.   Alignment to the Depth of the CCS: Bullet 2.</a:t>
            </a:r>
          </a:p>
          <a:p>
            <a:r>
              <a:rPr lang="en-US" b="0" baseline="0" dirty="0" smtClean="0"/>
              <a:t>II.  Key Shifts in the CCS: Application under Bullet 3. </a:t>
            </a:r>
          </a:p>
          <a:p>
            <a:r>
              <a:rPr lang="en-US" b="0" baseline="0" dirty="0" smtClean="0"/>
              <a:t>III. Instructional Supports: Bullets 1-4.</a:t>
            </a:r>
          </a:p>
          <a:p>
            <a:endParaRPr lang="en-US" b="0" baseline="0" dirty="0" smtClean="0"/>
          </a:p>
          <a:p>
            <a:pPr algn="l">
              <a:buNone/>
            </a:pPr>
            <a:r>
              <a:rPr lang="en-US" b="0" baseline="0" dirty="0" smtClean="0"/>
              <a:t>Within their group participants should use the lessons in the Participant Guide to complete both parts of the lesson examination.  </a:t>
            </a:r>
          </a:p>
          <a:p>
            <a:pPr algn="l">
              <a:buNone/>
            </a:pPr>
            <a:r>
              <a:rPr lang="en-US" dirty="0" smtClean="0">
                <a:solidFill>
                  <a:schemeClr val="bg1"/>
                </a:solidFill>
              </a:rPr>
              <a:t>Part 1: Rate the lesson on the criteria using the following scale:</a:t>
            </a:r>
          </a:p>
          <a:p>
            <a:pPr algn="l">
              <a:buNone/>
            </a:pPr>
            <a:r>
              <a:rPr lang="en-US" dirty="0" smtClean="0">
                <a:solidFill>
                  <a:schemeClr val="bg1"/>
                </a:solidFill>
              </a:rPr>
              <a:t>3: Meets most to all of the criteria.</a:t>
            </a:r>
          </a:p>
          <a:p>
            <a:pPr algn="l">
              <a:buNone/>
            </a:pPr>
            <a:r>
              <a:rPr lang="en-US" dirty="0" smtClean="0">
                <a:solidFill>
                  <a:schemeClr val="bg1"/>
                </a:solidFill>
              </a:rPr>
              <a:t>2: Meets most of the criteria.</a:t>
            </a:r>
          </a:p>
          <a:p>
            <a:pPr algn="l">
              <a:buNone/>
            </a:pPr>
            <a:r>
              <a:rPr lang="en-US" dirty="0" smtClean="0">
                <a:solidFill>
                  <a:schemeClr val="bg1"/>
                </a:solidFill>
              </a:rPr>
              <a:t>1: Meets some of the criteria.</a:t>
            </a:r>
          </a:p>
          <a:p>
            <a:pPr algn="l">
              <a:buNone/>
            </a:pPr>
            <a:r>
              <a:rPr lang="en-US" dirty="0" smtClean="0">
                <a:solidFill>
                  <a:schemeClr val="bg1"/>
                </a:solidFill>
              </a:rPr>
              <a:t>0: Does not meet the criteria</a:t>
            </a:r>
          </a:p>
          <a:p>
            <a:pPr algn="l">
              <a:buNone/>
            </a:pPr>
            <a:endParaRPr lang="en-US" dirty="0" smtClean="0">
              <a:solidFill>
                <a:schemeClr val="bg1"/>
              </a:solidFill>
            </a:endParaRPr>
          </a:p>
          <a:p>
            <a:pPr defTabSz="922081" fontAlgn="base">
              <a:spcBef>
                <a:spcPct val="30000"/>
              </a:spcBef>
              <a:spcAft>
                <a:spcPct val="0"/>
              </a:spcAft>
              <a:defRPr/>
            </a:pPr>
            <a:r>
              <a:rPr lang="en-US" dirty="0" smtClean="0">
                <a:solidFill>
                  <a:schemeClr val="bg1"/>
                </a:solidFill>
              </a:rPr>
              <a:t>Part 2: Identify the strengths of the lesson and provide recommendations for strengthening the lesson to meet the criteria. </a:t>
            </a:r>
          </a:p>
          <a:p>
            <a:pPr algn="l">
              <a:buNone/>
            </a:pPr>
            <a:endParaRPr lang="en-US" dirty="0" smtClean="0">
              <a:solidFill>
                <a:schemeClr val="bg1"/>
              </a:solidFill>
            </a:endParaRPr>
          </a:p>
          <a:p>
            <a:pPr algn="l">
              <a:buNone/>
            </a:pPr>
            <a:r>
              <a:rPr lang="en-US" b="0" dirty="0" smtClean="0"/>
              <a:t>After</a:t>
            </a:r>
            <a:r>
              <a:rPr lang="en-US" b="0" baseline="0" dirty="0" smtClean="0"/>
              <a:t> groups work, engage participants in a large group discussion on their findings. Transition to the next activity by explaining to participants that they will use their experiences with the practices, solving </a:t>
            </a:r>
            <a:r>
              <a:rPr lang="en-US" b="0" i="1" baseline="0" dirty="0" smtClean="0"/>
              <a:t>Two Machines, One Job, </a:t>
            </a:r>
            <a:r>
              <a:rPr lang="en-US" b="0" i="0" baseline="0" dirty="0" smtClean="0"/>
              <a:t>and examining the lesson to think through instructional suggestions that they might provide to a teacher around a central mathematics task within a lesson. </a:t>
            </a:r>
            <a:endParaRPr lang="en-US" b="0"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a:solidFill>
                  <a:prstClr val="black"/>
                </a:solidFill>
              </a:rPr>
              <a:pPr>
                <a:defRPr/>
              </a:pPr>
              <a:t>77</a:t>
            </a:fld>
            <a:endParaRPr lang="en-US">
              <a:solidFill>
                <a:prstClr val="black"/>
              </a:solidFill>
            </a:endParaRPr>
          </a:p>
        </p:txBody>
      </p:sp>
    </p:spTree>
    <p:extLst>
      <p:ext uri="{BB962C8B-B14F-4D97-AF65-F5344CB8AC3E}">
        <p14:creationId xmlns:p14="http://schemas.microsoft.com/office/powerpoint/2010/main" val="580692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bwMode="auto">
          <a:noFill/>
          <a:ln>
            <a:solidFill>
              <a:srgbClr val="000000"/>
            </a:solidFill>
            <a:miter lim="800000"/>
            <a:headEnd/>
            <a:tailEnd/>
          </a:ln>
        </p:spPr>
      </p:sp>
      <p:sp>
        <p:nvSpPr>
          <p:cNvPr id="2140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Providing Support fo</a:t>
            </a:r>
            <a:r>
              <a:rPr lang="en-US" b="1" baseline="0" dirty="0" smtClean="0"/>
              <a:t>r Planning Instruction</a:t>
            </a:r>
            <a:r>
              <a:rPr lang="en-US" b="1" dirty="0" smtClean="0"/>
              <a:t>: </a:t>
            </a:r>
            <a:r>
              <a:rPr lang="en-US" dirty="0" smtClean="0"/>
              <a:t>Have each group choose one task from those provided</a:t>
            </a:r>
            <a:r>
              <a:rPr lang="en-US" b="0" baseline="0" dirty="0" smtClean="0"/>
              <a:t>.</a:t>
            </a:r>
            <a:r>
              <a:rPr lang="en-US" b="1" baseline="0" dirty="0" smtClean="0"/>
              <a:t> </a:t>
            </a:r>
            <a:r>
              <a:rPr lang="en-US" b="0" baseline="0" dirty="0" smtClean="0"/>
              <a:t>Explain for their lesson they will create several suggestions that they might give a teacher if they were helping them to plan a lesson around the task. For example their list might look something like:</a:t>
            </a:r>
          </a:p>
          <a:p>
            <a:pPr marL="230520" indent="-230520">
              <a:spcBef>
                <a:spcPct val="0"/>
              </a:spcBef>
              <a:buAutoNum type="arabicPeriod"/>
            </a:pPr>
            <a:r>
              <a:rPr lang="en-US" b="0" baseline="0" dirty="0" smtClean="0"/>
              <a:t>Begin the lesson by explaining or demonstrating…</a:t>
            </a:r>
          </a:p>
          <a:p>
            <a:pPr marL="230520" indent="-230520">
              <a:spcBef>
                <a:spcPct val="0"/>
              </a:spcBef>
              <a:buAutoNum type="arabicPeriod"/>
            </a:pPr>
            <a:r>
              <a:rPr lang="en-US" b="0" baseline="0" dirty="0" smtClean="0"/>
              <a:t>Have students first think about the problem alone. </a:t>
            </a:r>
          </a:p>
          <a:p>
            <a:pPr marL="230520" indent="-230520">
              <a:spcBef>
                <a:spcPct val="0"/>
              </a:spcBef>
              <a:buAutoNum type="arabicPeriod"/>
            </a:pPr>
            <a:r>
              <a:rPr lang="en-US" b="0" baseline="0" dirty="0" smtClean="0"/>
              <a:t>Put students in groups and ask them to…</a:t>
            </a:r>
          </a:p>
          <a:p>
            <a:pPr marL="230520" indent="-230520">
              <a:spcBef>
                <a:spcPct val="0"/>
              </a:spcBef>
              <a:buAutoNum type="arabicPeriod"/>
            </a:pPr>
            <a:r>
              <a:rPr lang="en-US" b="0" baseline="0" dirty="0" smtClean="0"/>
              <a:t>Use the following questions if students are having difficulty with the task…</a:t>
            </a:r>
          </a:p>
          <a:p>
            <a:pPr marL="230520" indent="-230520">
              <a:spcBef>
                <a:spcPct val="0"/>
              </a:spcBef>
              <a:buAutoNum type="arabicPeriod"/>
            </a:pPr>
            <a:r>
              <a:rPr lang="en-US" b="0" baseline="0" dirty="0" smtClean="0"/>
              <a:t>Think about how the following representations might help students solve the problem…</a:t>
            </a:r>
          </a:p>
          <a:p>
            <a:pPr marL="230520" indent="-230520">
              <a:spcBef>
                <a:spcPct val="0"/>
              </a:spcBef>
              <a:buAutoNum type="arabicPeriod"/>
            </a:pPr>
            <a:endParaRPr lang="en-US" b="0" baseline="0" dirty="0" smtClean="0"/>
          </a:p>
          <a:p>
            <a:pPr marL="0" indent="0">
              <a:spcBef>
                <a:spcPct val="0"/>
              </a:spcBef>
            </a:pPr>
            <a:r>
              <a:rPr lang="en-US" b="0" baseline="0" dirty="0" smtClean="0"/>
              <a:t>As time permits have participants share their suggestions with the larger group.</a:t>
            </a:r>
            <a:endParaRPr lang="en-US" dirty="0" smtClean="0"/>
          </a:p>
          <a:p>
            <a:pPr>
              <a:spcBef>
                <a:spcPct val="0"/>
              </a:spcBef>
            </a:pPr>
            <a:r>
              <a:rPr lang="en-US" dirty="0" smtClean="0"/>
              <a:t> </a:t>
            </a:r>
            <a:endParaRPr lang="en-US" b="1" dirty="0" smtClean="0"/>
          </a:p>
        </p:txBody>
      </p:sp>
      <p:sp>
        <p:nvSpPr>
          <p:cNvPr id="2140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841098-84FD-4AB8-836E-B4C97884DA0C}" type="slidenum">
              <a:rPr lang="en-US">
                <a:solidFill>
                  <a:prstClr val="black"/>
                </a:solidFill>
                <a:latin typeface="Arial" pitchFamily="34" charset="0"/>
              </a:rPr>
              <a:pPr/>
              <a:t>78</a:t>
            </a:fld>
            <a:endParaRPr lang="en-US">
              <a:solidFill>
                <a:prstClr val="black"/>
              </a:solidFill>
              <a:latin typeface="Arial" pitchFamily="34" charset="0"/>
            </a:endParaRPr>
          </a:p>
        </p:txBody>
      </p:sp>
    </p:spTree>
    <p:extLst>
      <p:ext uri="{BB962C8B-B14F-4D97-AF65-F5344CB8AC3E}">
        <p14:creationId xmlns:p14="http://schemas.microsoft.com/office/powerpoint/2010/main" val="1750224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Slide Image Placeholder 1"/>
          <p:cNvSpPr>
            <a:spLocks noGrp="1" noRot="1" noChangeAspect="1" noTextEdit="1"/>
          </p:cNvSpPr>
          <p:nvPr>
            <p:ph type="sldImg"/>
          </p:nvPr>
        </p:nvSpPr>
        <p:spPr bwMode="auto">
          <a:noFill/>
          <a:ln>
            <a:solidFill>
              <a:srgbClr val="000000"/>
            </a:solidFill>
            <a:miter lim="800000"/>
            <a:headEnd/>
            <a:tailEnd/>
          </a:ln>
        </p:spPr>
      </p:sp>
      <p:sp>
        <p:nvSpPr>
          <p:cNvPr id="2150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Pause and Reflect: </a:t>
            </a:r>
            <a:r>
              <a:rPr lang="en-US" dirty="0" smtClean="0"/>
              <a:t>Before moving to the next activity allow participants two or three minutes to look back over their questions and fill in any new answers found in the second</a:t>
            </a:r>
            <a:r>
              <a:rPr lang="en-US" baseline="0" dirty="0" smtClean="0"/>
              <a:t> half of the day</a:t>
            </a:r>
            <a:r>
              <a:rPr lang="en-US" dirty="0" smtClean="0"/>
              <a:t>. </a:t>
            </a:r>
          </a:p>
        </p:txBody>
      </p:sp>
      <p:sp>
        <p:nvSpPr>
          <p:cNvPr id="2150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C2954B-901D-4313-B66D-A809CEB86F07}" type="slidenum">
              <a:rPr lang="en-US">
                <a:solidFill>
                  <a:prstClr val="black"/>
                </a:solidFill>
                <a:latin typeface="Arial" pitchFamily="34" charset="0"/>
              </a:rPr>
              <a:pPr/>
              <a:t>79</a:t>
            </a:fld>
            <a:endParaRPr lang="en-US">
              <a:solidFill>
                <a:prstClr val="black"/>
              </a:solidFill>
              <a:latin typeface="Arial" pitchFamily="34" charset="0"/>
            </a:endParaRPr>
          </a:p>
        </p:txBody>
      </p:sp>
    </p:spTree>
    <p:extLst>
      <p:ext uri="{BB962C8B-B14F-4D97-AF65-F5344CB8AC3E}">
        <p14:creationId xmlns:p14="http://schemas.microsoft.com/office/powerpoint/2010/main" val="231181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a:t>
            </a:r>
            <a:endParaRPr lang="en-US"/>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a:t>
            </a:r>
            <a:endParaRPr lang="en-US"/>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 </a:t>
            </a:r>
            <a:endParaRPr lang="en-US"/>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488787" y="6035040"/>
            <a:ext cx="1617785" cy="523220"/>
          </a:xfrm>
          <a:prstGeom prst="rect">
            <a:avLst/>
          </a:prstGeom>
          <a:noFill/>
        </p:spPr>
        <p:txBody>
          <a:bodyPr wrap="square" rtlCol="0">
            <a:spAutoFit/>
          </a:bodyPr>
          <a:lstStyle/>
          <a:p>
            <a:r>
              <a:rPr lang="en-US" sz="2800" b="1" i="0" dirty="0" smtClean="0">
                <a:solidFill>
                  <a:schemeClr val="bg1"/>
                </a:solidFill>
              </a:rPr>
              <a:t>Section</a:t>
            </a:r>
            <a:r>
              <a:rPr lang="en-US" sz="2800" b="1" i="0" baseline="0" dirty="0" smtClean="0">
                <a:solidFill>
                  <a:schemeClr val="bg1"/>
                </a:solidFill>
              </a:rPr>
              <a:t> 6</a:t>
            </a:r>
            <a:endParaRPr lang="en-US" sz="2800" b="1" i="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docid=COj5-ogfgZb5mM&amp;tbnid=FFgjfyQmv2utaM:&amp;ved=0CAUQjRw&amp;url=http://teachingmathwithtechnology.blogspot.com/2009_11_01_archive.html&amp;ei=6YJLUaLnK42c8QTGuoDQDg&amp;bvm=bv.44158598,d.eWU&amp;psig=AFQjCNFlkPwB1O7gJCgxs4G_h-hCaBZmsw&amp;ust=1363989597394151"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5" Type="http://schemas.openxmlformats.org/officeDocument/2006/relationships/image" Target="../media/image14.png"/><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image" Target="../media/image15.jpe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K–5: </a:t>
            </a:r>
          </a:p>
          <a:p>
            <a:r>
              <a:rPr lang="en-US" i="0" dirty="0" smtClean="0">
                <a:solidFill>
                  <a:schemeClr val="tx2"/>
                </a:solidFill>
              </a:rPr>
              <a:t>Focus on Practice Standards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n-US" dirty="0" smtClean="0"/>
              <a:t>Teaching with the Standards </a:t>
            </a:r>
            <a:br>
              <a:rPr lang="en-US" dirty="0" smtClean="0"/>
            </a:br>
            <a:r>
              <a:rPr lang="en-US" dirty="0" smtClean="0"/>
              <a:t>for Mathematical Practice</a:t>
            </a:r>
          </a:p>
        </p:txBody>
      </p:sp>
      <p:sp>
        <p:nvSpPr>
          <p:cNvPr id="7" name="Text Placeholder 6"/>
          <p:cNvSpPr>
            <a:spLocks noGrp="1"/>
          </p:cNvSpPr>
          <p:nvPr>
            <p:ph type="body" idx="1"/>
          </p:nvPr>
        </p:nvSpPr>
        <p:spPr/>
        <p:txBody>
          <a:bodyPr/>
          <a:lstStyle/>
          <a:p>
            <a:r>
              <a:rPr lang="en-US" smtClean="0"/>
              <a:t>Section 6</a:t>
            </a:r>
            <a:endParaRPr lang="en-US" dirty="0"/>
          </a:p>
        </p:txBody>
      </p:sp>
      <p:sp>
        <p:nvSpPr>
          <p:cNvPr id="6" name="Slide Number Placeholder 5"/>
          <p:cNvSpPr>
            <a:spLocks noGrp="1"/>
          </p:cNvSpPr>
          <p:nvPr>
            <p:ph type="sldNum" sz="quarter" idx="12"/>
          </p:nvPr>
        </p:nvSpPr>
        <p:spPr/>
        <p:txBody>
          <a:bodyPr/>
          <a:lstStyle/>
          <a:p>
            <a:fld id="{FE7EEC6F-2062-46D1-B797-7B4D5FD7AB78}" type="slidenum">
              <a:rPr lang="en-US" smtClean="0"/>
              <a:pPr/>
              <a:t>73</a:t>
            </a:fld>
            <a:endParaRPr lang="en-US" dirty="0"/>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500956" y="2031351"/>
            <a:ext cx="1262044" cy="2143125"/>
          </a:xfrm>
          <a:prstGeom prst="rect">
            <a:avLst/>
          </a:prstGeom>
        </p:spPr>
      </p:pic>
      <p:pic>
        <p:nvPicPr>
          <p:cNvPr id="8" name="Picture 5" descr="participant guide call out.png"/>
          <p:cNvPicPr>
            <a:picLocks noChangeAspect="1" noChangeArrowheads="1"/>
          </p:cNvPicPr>
          <p:nvPr/>
        </p:nvPicPr>
        <p:blipFill>
          <a:blip r:embed="rId4" cstate="print"/>
          <a:srcRect/>
          <a:stretch>
            <a:fillRect/>
          </a:stretch>
        </p:blipFill>
        <p:spPr bwMode="auto">
          <a:xfrm>
            <a:off x="819150" y="4838700"/>
            <a:ext cx="971550" cy="990600"/>
          </a:xfrm>
          <a:prstGeom prst="rect">
            <a:avLst/>
          </a:prstGeom>
          <a:noFill/>
          <a:ln w="9525">
            <a:noFill/>
            <a:miter lim="800000"/>
            <a:headEnd/>
            <a:tailEnd/>
          </a:ln>
        </p:spPr>
      </p:pic>
      <p:sp>
        <p:nvSpPr>
          <p:cNvPr id="9" name="Rectangle 6"/>
          <p:cNvSpPr>
            <a:spLocks noChangeArrowheads="1"/>
          </p:cNvSpPr>
          <p:nvPr/>
        </p:nvSpPr>
        <p:spPr bwMode="auto">
          <a:xfrm>
            <a:off x="742950" y="4914900"/>
            <a:ext cx="1104900" cy="415498"/>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100" dirty="0" smtClean="0">
                <a:solidFill>
                  <a:prstClr val="black"/>
                </a:solidFill>
              </a:rPr>
              <a:t>Page 31</a:t>
            </a:r>
            <a:endParaRPr lang="en-US" sz="2100" dirty="0">
              <a:solidFill>
                <a:prstClr val="black"/>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normAutofit/>
          </a:bodyPr>
          <a:lstStyle/>
          <a:p>
            <a:pPr defTabSz="914400" fontAlgn="base">
              <a:spcAft>
                <a:spcPct val="0"/>
              </a:spcAft>
              <a:defRPr/>
            </a:pPr>
            <a:r>
              <a:rPr lang="en-US" dirty="0" smtClean="0"/>
              <a:t>Asking Effective Questions</a:t>
            </a:r>
            <a:endParaRPr lang="en-US" dirty="0"/>
          </a:p>
        </p:txBody>
      </p:sp>
      <p:sp>
        <p:nvSpPr>
          <p:cNvPr id="3" name="Footer Placeholder 2"/>
          <p:cNvSpPr>
            <a:spLocks noGrp="1"/>
          </p:cNvSpPr>
          <p:nvPr>
            <p:ph type="ftr" sz="quarter" idx="10"/>
          </p:nvPr>
        </p:nvSpPr>
        <p:spPr/>
        <p:txBody>
          <a:bodyPr/>
          <a:lstStyle/>
          <a:p>
            <a:r>
              <a:rPr lang="en-US" smtClean="0"/>
              <a:t> </a:t>
            </a:r>
            <a:endParaRPr lang="en-US" dirty="0"/>
          </a:p>
        </p:txBody>
      </p:sp>
      <p:sp>
        <p:nvSpPr>
          <p:cNvPr id="4" name="Slide Number Placeholder 3"/>
          <p:cNvSpPr>
            <a:spLocks noGrp="1"/>
          </p:cNvSpPr>
          <p:nvPr>
            <p:ph type="sldNum" sz="quarter" idx="11"/>
          </p:nvPr>
        </p:nvSpPr>
        <p:spPr/>
        <p:txBody>
          <a:bodyPr/>
          <a:lstStyle/>
          <a:p>
            <a:fld id="{2E8E9FDC-AE0E-4410-A07C-1E0513091AC6}" type="slidenum">
              <a:rPr lang="en-US" smtClean="0"/>
              <a:pPr/>
              <a:t>74</a:t>
            </a:fld>
            <a:endParaRPr lang="en-US" dirty="0"/>
          </a:p>
        </p:txBody>
      </p:sp>
      <p:sp>
        <p:nvSpPr>
          <p:cNvPr id="280577" name="Rectangle 1"/>
          <p:cNvSpPr>
            <a:spLocks noChangeArrowheads="1"/>
          </p:cNvSpPr>
          <p:nvPr/>
        </p:nvSpPr>
        <p:spPr bwMode="auto">
          <a:xfrm>
            <a:off x="400050" y="1172399"/>
            <a:ext cx="7980647" cy="2062103"/>
          </a:xfrm>
          <a:prstGeom prst="rect">
            <a:avLst/>
          </a:prstGeom>
          <a:noFill/>
          <a:ln w="9525">
            <a:noFill/>
            <a:miter lim="800000"/>
            <a:headEnd/>
            <a:tailEnd/>
          </a:ln>
          <a:effectLst/>
        </p:spPr>
        <p:txBody>
          <a:bodyPr wrap="none" anchor="ctr">
            <a:spAutoFit/>
          </a:bodyPr>
          <a:lstStyle/>
          <a:p>
            <a:pPr fontAlgn="base">
              <a:spcBef>
                <a:spcPct val="0"/>
              </a:spcBef>
              <a:spcAft>
                <a:spcPct val="0"/>
              </a:spcAft>
              <a:defRPr/>
            </a:pPr>
            <a:r>
              <a:rPr lang="en-US" sz="3200" dirty="0"/>
              <a:t>Well structured questions include three parts:</a:t>
            </a:r>
          </a:p>
          <a:p>
            <a:pPr fontAlgn="base">
              <a:spcBef>
                <a:spcPct val="0"/>
              </a:spcBef>
              <a:spcAft>
                <a:spcPct val="0"/>
              </a:spcAft>
              <a:defRPr/>
            </a:pPr>
            <a:r>
              <a:rPr lang="en-US" sz="3200" dirty="0"/>
              <a:t>1. </a:t>
            </a:r>
            <a:r>
              <a:rPr lang="en-US" sz="3200" dirty="0" smtClean="0"/>
              <a:t> An </a:t>
            </a:r>
            <a:r>
              <a:rPr lang="en-US" sz="3200" dirty="0"/>
              <a:t>invitation to think</a:t>
            </a:r>
          </a:p>
          <a:p>
            <a:pPr fontAlgn="base">
              <a:spcBef>
                <a:spcPct val="0"/>
              </a:spcBef>
              <a:spcAft>
                <a:spcPct val="0"/>
              </a:spcAft>
              <a:defRPr/>
            </a:pPr>
            <a:r>
              <a:rPr lang="en-US" sz="3200" dirty="0"/>
              <a:t>2. </a:t>
            </a:r>
            <a:r>
              <a:rPr lang="en-US" sz="3200" dirty="0" smtClean="0"/>
              <a:t> A </a:t>
            </a:r>
            <a:r>
              <a:rPr lang="en-US" sz="3200" dirty="0"/>
              <a:t>cognitive process  </a:t>
            </a:r>
          </a:p>
          <a:p>
            <a:pPr fontAlgn="base">
              <a:spcBef>
                <a:spcPct val="0"/>
              </a:spcBef>
              <a:spcAft>
                <a:spcPct val="0"/>
              </a:spcAft>
              <a:defRPr/>
            </a:pPr>
            <a:r>
              <a:rPr lang="en-US" sz="3200" dirty="0"/>
              <a:t>3. </a:t>
            </a:r>
            <a:r>
              <a:rPr lang="en-US" sz="3200" dirty="0" smtClean="0"/>
              <a:t> A </a:t>
            </a:r>
            <a:r>
              <a:rPr lang="en-US" sz="3200" dirty="0"/>
              <a:t>specific topic    </a:t>
            </a:r>
            <a:r>
              <a:rPr lang="en-US" sz="3200" b="1" dirty="0">
                <a:solidFill>
                  <a:schemeClr val="accent4"/>
                </a:solidFill>
              </a:rPr>
              <a:t>     </a:t>
            </a:r>
          </a:p>
        </p:txBody>
      </p:sp>
      <p:pic>
        <p:nvPicPr>
          <p:cNvPr id="280580" name="Picture 4" descr="C:\Users\Heath McGregor\AppData\Local\Microsoft\Windows\Temporary Internet Files\Content.IE5\C6EBCBBA\MP900427810[1].jpg"/>
          <p:cNvPicPr>
            <a:picLocks noChangeAspect="1" noChangeArrowheads="1"/>
          </p:cNvPicPr>
          <p:nvPr/>
        </p:nvPicPr>
        <p:blipFill>
          <a:blip r:embed="rId3" cstate="print"/>
          <a:stretch>
            <a:fillRect/>
          </a:stretch>
        </p:blipFill>
        <p:spPr bwMode="auto">
          <a:xfrm>
            <a:off x="2819400" y="3429000"/>
            <a:ext cx="3125788" cy="2324100"/>
          </a:xfrm>
          <a:prstGeom prst="rect">
            <a:avLst/>
          </a:prstGeom>
          <a:noFill/>
          <a:ln>
            <a:solidFill>
              <a:schemeClr val="tx1">
                <a:lumMod val="50000"/>
                <a:lumOff val="50000"/>
              </a:schemeClr>
            </a:solidFill>
          </a:ln>
        </p:spPr>
      </p:pic>
      <p:grpSp>
        <p:nvGrpSpPr>
          <p:cNvPr id="2" name="Group 5"/>
          <p:cNvGrpSpPr>
            <a:grpSpLocks/>
          </p:cNvGrpSpPr>
          <p:nvPr/>
        </p:nvGrpSpPr>
        <p:grpSpPr bwMode="auto">
          <a:xfrm>
            <a:off x="-19050" y="4610100"/>
            <a:ext cx="1600200" cy="1010412"/>
            <a:chOff x="7296150" y="4953000"/>
            <a:chExt cx="1600200" cy="1010412"/>
          </a:xfrm>
        </p:grpSpPr>
        <p:pic>
          <p:nvPicPr>
            <p:cNvPr id="103431" name="Picture 11" descr="participant guide call out.png"/>
            <p:cNvPicPr>
              <a:picLocks noChangeAspect="1" noChangeArrowheads="1"/>
            </p:cNvPicPr>
            <p:nvPr/>
          </p:nvPicPr>
          <p:blipFill>
            <a:blip r:embed="rId4" cstate="print"/>
            <a:srcRect/>
            <a:stretch>
              <a:fillRect/>
            </a:stretch>
          </p:blipFill>
          <p:spPr bwMode="auto">
            <a:xfrm>
              <a:off x="7620000" y="4953000"/>
              <a:ext cx="932688" cy="1010412"/>
            </a:xfrm>
            <a:prstGeom prst="rect">
              <a:avLst/>
            </a:prstGeom>
            <a:noFill/>
            <a:ln w="9525">
              <a:noFill/>
              <a:miter lim="800000"/>
              <a:headEnd/>
              <a:tailEnd/>
            </a:ln>
          </p:spPr>
        </p:pic>
        <p:sp>
          <p:nvSpPr>
            <p:cNvPr id="103432" name="TextBox 12"/>
            <p:cNvSpPr txBox="1">
              <a:spLocks noChangeArrowheads="1"/>
            </p:cNvSpPr>
            <p:nvPr/>
          </p:nvSpPr>
          <p:spPr bwMode="auto">
            <a:xfrm>
              <a:off x="7296150" y="4953000"/>
              <a:ext cx="1600200" cy="400110"/>
            </a:xfrm>
            <a:prstGeom prst="rect">
              <a:avLst/>
            </a:prstGeom>
            <a:noFill/>
            <a:ln w="9525">
              <a:noFill/>
              <a:miter lim="800000"/>
              <a:headEnd/>
              <a:tailEnd/>
            </a:ln>
          </p:spPr>
          <p:txBody>
            <a:bodyPr>
              <a:spAutoFit/>
            </a:bodyPr>
            <a:lstStyle/>
            <a:p>
              <a:pPr algn="ctr" fontAlgn="base">
                <a:spcBef>
                  <a:spcPct val="0"/>
                </a:spcBef>
                <a:spcAft>
                  <a:spcPct val="0"/>
                </a:spcAft>
              </a:pPr>
              <a:r>
                <a:rPr lang="en-US" sz="2000" dirty="0" smtClean="0">
                  <a:solidFill>
                    <a:prstClr val="black"/>
                  </a:solidFill>
                </a:rPr>
                <a:t>Page</a:t>
              </a:r>
              <a:r>
                <a:rPr lang="en-US" sz="2000" dirty="0">
                  <a:solidFill>
                    <a:prstClr val="black"/>
                  </a:solidFill>
                </a:rPr>
                <a:t> </a:t>
              </a:r>
              <a:r>
                <a:rPr lang="en-US" sz="2000" dirty="0" smtClean="0">
                  <a:solidFill>
                    <a:prstClr val="black"/>
                  </a:solidFill>
                </a:rPr>
                <a:t>31</a:t>
              </a:r>
              <a:endParaRPr lang="en-US" sz="2000" dirty="0">
                <a:solidFill>
                  <a:prstClr val="black"/>
                </a:solidFill>
              </a:endParaRPr>
            </a:p>
          </p:txBody>
        </p:sp>
      </p:gr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23139FAD-E54D-40AB-B1EF-5D3CB96BBA12}" type="slidenum">
              <a:rPr lang="en-US" smtClean="0"/>
              <a:pPr/>
              <a:t>75</a:t>
            </a:fld>
            <a:endParaRPr lang="en-US" dirty="0"/>
          </a:p>
        </p:txBody>
      </p:sp>
      <p:sp>
        <p:nvSpPr>
          <p:cNvPr id="10" name="TextBox 9"/>
          <p:cNvSpPr txBox="1"/>
          <p:nvPr/>
        </p:nvSpPr>
        <p:spPr>
          <a:xfrm>
            <a:off x="190500" y="57150"/>
            <a:ext cx="8229600" cy="830997"/>
          </a:xfrm>
          <a:prstGeom prst="rect">
            <a:avLst/>
          </a:prstGeom>
          <a:noFill/>
        </p:spPr>
        <p:txBody>
          <a:bodyPr>
            <a:spAutoFit/>
          </a:bodyPr>
          <a:lstStyle/>
          <a:p>
            <a:pPr fontAlgn="base">
              <a:spcBef>
                <a:spcPct val="0"/>
              </a:spcBef>
              <a:spcAft>
                <a:spcPct val="0"/>
              </a:spcAft>
              <a:defRPr/>
            </a:pPr>
            <a:r>
              <a:rPr lang="en-US" sz="480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cs typeface="Arial" charset="0"/>
              </a:rPr>
              <a:t>Use of Multiple Representations</a:t>
            </a:r>
          </a:p>
        </p:txBody>
      </p:sp>
      <p:pic>
        <p:nvPicPr>
          <p:cNvPr id="104452" name="Picture 2" descr="http://2.bp.blogspot.com/_jGEftJuOFvw/SvWInhX0WfI/AAAAAAAAABo/ECYlPZrtQ3w/s320/nctm.jpg">
            <a:hlinkClick r:id="rId3"/>
          </p:cNvPr>
          <p:cNvPicPr>
            <a:picLocks noChangeAspect="1" noChangeArrowheads="1"/>
          </p:cNvPicPr>
          <p:nvPr/>
        </p:nvPicPr>
        <p:blipFill>
          <a:blip r:embed="rId4" cstate="print"/>
          <a:srcRect/>
          <a:stretch>
            <a:fillRect/>
          </a:stretch>
        </p:blipFill>
        <p:spPr bwMode="auto">
          <a:xfrm>
            <a:off x="4800600" y="1245870"/>
            <a:ext cx="3505200" cy="3848100"/>
          </a:xfrm>
          <a:prstGeom prst="rect">
            <a:avLst/>
          </a:prstGeom>
          <a:noFill/>
          <a:ln w="9525">
            <a:noFill/>
            <a:miter lim="800000"/>
            <a:headEnd/>
            <a:tailEnd/>
          </a:ln>
        </p:spPr>
      </p:pic>
      <p:pic>
        <p:nvPicPr>
          <p:cNvPr id="104453" name="Picture 7"/>
          <p:cNvPicPr>
            <a:picLocks noChangeAspect="1" noChangeArrowheads="1"/>
          </p:cNvPicPr>
          <p:nvPr/>
        </p:nvPicPr>
        <p:blipFill>
          <a:blip r:embed="rId5" cstate="print"/>
          <a:srcRect l="27779" t="16753" r="29274" b="15385"/>
          <a:stretch>
            <a:fillRect/>
          </a:stretch>
        </p:blipFill>
        <p:spPr bwMode="auto">
          <a:xfrm>
            <a:off x="259080" y="1203960"/>
            <a:ext cx="4267200" cy="4419600"/>
          </a:xfrm>
          <a:prstGeom prst="rect">
            <a:avLst/>
          </a:prstGeom>
          <a:noFill/>
          <a:ln w="9525">
            <a:noFill/>
            <a:miter lim="800000"/>
            <a:headEnd/>
            <a:tailEnd/>
          </a:ln>
        </p:spPr>
      </p:pic>
      <p:sp>
        <p:nvSpPr>
          <p:cNvPr id="104454" name="TextBox 8"/>
          <p:cNvSpPr txBox="1">
            <a:spLocks noChangeArrowheads="1"/>
          </p:cNvSpPr>
          <p:nvPr/>
        </p:nvSpPr>
        <p:spPr bwMode="auto">
          <a:xfrm>
            <a:off x="628650" y="5680710"/>
            <a:ext cx="3352800" cy="246063"/>
          </a:xfrm>
          <a:prstGeom prst="rect">
            <a:avLst/>
          </a:prstGeom>
          <a:noFill/>
          <a:ln w="9525">
            <a:noFill/>
            <a:miter lim="800000"/>
            <a:headEnd/>
            <a:tailEnd/>
          </a:ln>
        </p:spPr>
        <p:txBody>
          <a:bodyPr>
            <a:spAutoFit/>
          </a:bodyPr>
          <a:lstStyle/>
          <a:p>
            <a:pPr fontAlgn="base">
              <a:spcBef>
                <a:spcPct val="0"/>
              </a:spcBef>
              <a:spcAft>
                <a:spcPct val="0"/>
              </a:spcAft>
            </a:pPr>
            <a:r>
              <a:rPr lang="en-US" sz="1000" dirty="0">
                <a:solidFill>
                  <a:prstClr val="black"/>
                </a:solidFill>
              </a:rPr>
              <a:t>Van de </a:t>
            </a:r>
            <a:r>
              <a:rPr lang="en-US" sz="1000" dirty="0" err="1">
                <a:solidFill>
                  <a:prstClr val="black"/>
                </a:solidFill>
              </a:rPr>
              <a:t>Walle</a:t>
            </a:r>
            <a:r>
              <a:rPr lang="en-US" sz="1000" dirty="0">
                <a:solidFill>
                  <a:prstClr val="black"/>
                </a:solidFill>
              </a:rPr>
              <a:t>, Karp, &amp; Bay-Williams 2013. 24.</a:t>
            </a:r>
          </a:p>
        </p:txBody>
      </p:sp>
      <p:sp>
        <p:nvSpPr>
          <p:cNvPr id="104455" name="TextBox 10"/>
          <p:cNvSpPr txBox="1">
            <a:spLocks noChangeArrowheads="1"/>
          </p:cNvSpPr>
          <p:nvPr/>
        </p:nvSpPr>
        <p:spPr bwMode="auto">
          <a:xfrm>
            <a:off x="6216502" y="5169197"/>
            <a:ext cx="1143000" cy="246063"/>
          </a:xfrm>
          <a:prstGeom prst="rect">
            <a:avLst/>
          </a:prstGeom>
          <a:noFill/>
          <a:ln w="9525">
            <a:noFill/>
            <a:miter lim="800000"/>
            <a:headEnd/>
            <a:tailEnd/>
          </a:ln>
        </p:spPr>
        <p:txBody>
          <a:bodyPr>
            <a:spAutoFit/>
          </a:bodyPr>
          <a:lstStyle/>
          <a:p>
            <a:pPr fontAlgn="base">
              <a:spcBef>
                <a:spcPct val="0"/>
              </a:spcBef>
              <a:spcAft>
                <a:spcPct val="0"/>
              </a:spcAft>
            </a:pPr>
            <a:r>
              <a:rPr lang="en-US" sz="1000" dirty="0">
                <a:solidFill>
                  <a:prstClr val="black"/>
                </a:solidFill>
              </a:rPr>
              <a:t>NCTM, 2001.</a:t>
            </a:r>
          </a:p>
        </p:txBody>
      </p:sp>
      <p:sp>
        <p:nvSpPr>
          <p:cNvPr id="3" name="Footer Placeholder 2"/>
          <p:cNvSpPr>
            <a:spLocks noGrp="1"/>
          </p:cNvSpPr>
          <p:nvPr>
            <p:ph type="ftr" sz="quarter" idx="10"/>
          </p:nvPr>
        </p:nvSpPr>
        <p:spPr/>
        <p:txBody>
          <a:bodyPr/>
          <a:lstStyle/>
          <a:p>
            <a:r>
              <a:rPr lang="en-US" smtClean="0"/>
              <a:t> </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2BBA6880-9170-4201-AA4F-711ED3B93C7F}" type="slidenum">
              <a:rPr lang="en-US" smtClean="0"/>
              <a:pPr/>
              <a:t>76</a:t>
            </a:fld>
            <a:endParaRPr lang="en-US"/>
          </a:p>
        </p:txBody>
      </p:sp>
      <p:sp>
        <p:nvSpPr>
          <p:cNvPr id="10" name="TextBox 9"/>
          <p:cNvSpPr txBox="1"/>
          <p:nvPr/>
        </p:nvSpPr>
        <p:spPr>
          <a:xfrm>
            <a:off x="152400" y="304800"/>
            <a:ext cx="8229600" cy="707886"/>
          </a:xfrm>
          <a:prstGeom prst="rect">
            <a:avLst/>
          </a:prstGeom>
          <a:noFill/>
        </p:spPr>
        <p:txBody>
          <a:bodyPr>
            <a:spAutoFit/>
          </a:bodyPr>
          <a:lstStyle/>
          <a:p>
            <a:pPr fontAlgn="base">
              <a:spcBef>
                <a:spcPct val="0"/>
              </a:spcBef>
              <a:spcAft>
                <a:spcPct val="0"/>
              </a:spcAft>
              <a:defRPr/>
            </a:pPr>
            <a:r>
              <a:rPr lang="en-US" sz="400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cs typeface="Arial" charset="0"/>
              </a:rPr>
              <a:t>Promoting Student Discourse</a:t>
            </a:r>
          </a:p>
        </p:txBody>
      </p:sp>
      <p:grpSp>
        <p:nvGrpSpPr>
          <p:cNvPr id="2" name="Group 5"/>
          <p:cNvGrpSpPr>
            <a:grpSpLocks/>
          </p:cNvGrpSpPr>
          <p:nvPr/>
        </p:nvGrpSpPr>
        <p:grpSpPr bwMode="auto">
          <a:xfrm>
            <a:off x="31532" y="4926724"/>
            <a:ext cx="1600200" cy="1010412"/>
            <a:chOff x="7270532" y="4953000"/>
            <a:chExt cx="1600200" cy="1010412"/>
          </a:xfrm>
        </p:grpSpPr>
        <p:pic>
          <p:nvPicPr>
            <p:cNvPr id="105479" name="Picture 12" descr="participant guide call out.png"/>
            <p:cNvPicPr>
              <a:picLocks noChangeAspect="1" noChangeArrowheads="1"/>
            </p:cNvPicPr>
            <p:nvPr/>
          </p:nvPicPr>
          <p:blipFill>
            <a:blip r:embed="rId3" cstate="print"/>
            <a:srcRect/>
            <a:stretch>
              <a:fillRect/>
            </a:stretch>
          </p:blipFill>
          <p:spPr bwMode="auto">
            <a:xfrm>
              <a:off x="7620000" y="4953000"/>
              <a:ext cx="932688" cy="1010412"/>
            </a:xfrm>
            <a:prstGeom prst="rect">
              <a:avLst/>
            </a:prstGeom>
            <a:noFill/>
            <a:ln w="9525">
              <a:noFill/>
              <a:miter lim="800000"/>
              <a:headEnd/>
              <a:tailEnd/>
            </a:ln>
          </p:spPr>
        </p:pic>
        <p:sp>
          <p:nvSpPr>
            <p:cNvPr id="105480" name="TextBox 13"/>
            <p:cNvSpPr txBox="1">
              <a:spLocks noChangeArrowheads="1"/>
            </p:cNvSpPr>
            <p:nvPr/>
          </p:nvSpPr>
          <p:spPr bwMode="auto">
            <a:xfrm>
              <a:off x="7270532" y="4966136"/>
              <a:ext cx="1600200" cy="40011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000" dirty="0" smtClean="0">
                  <a:solidFill>
                    <a:prstClr val="black"/>
                  </a:solidFill>
                </a:rPr>
                <a:t>Page 33</a:t>
              </a:r>
              <a:endParaRPr lang="en-US" sz="2000" dirty="0">
                <a:solidFill>
                  <a:prstClr val="black"/>
                </a:solidFill>
              </a:endParaRPr>
            </a:p>
          </p:txBody>
        </p:sp>
      </p:grpSp>
      <p:sp>
        <p:nvSpPr>
          <p:cNvPr id="105477" name="TextBox 14"/>
          <p:cNvSpPr txBox="1">
            <a:spLocks noChangeArrowheads="1"/>
          </p:cNvSpPr>
          <p:nvPr/>
        </p:nvSpPr>
        <p:spPr bwMode="auto">
          <a:xfrm>
            <a:off x="228600" y="1447800"/>
            <a:ext cx="8686800" cy="2782300"/>
          </a:xfrm>
          <a:prstGeom prst="rect">
            <a:avLst/>
          </a:prstGeom>
          <a:noFill/>
          <a:ln w="9525">
            <a:noFill/>
            <a:miter lim="800000"/>
            <a:headEnd/>
            <a:tailEnd/>
          </a:ln>
        </p:spPr>
        <p:txBody>
          <a:bodyPr>
            <a:spAutoFit/>
          </a:bodyPr>
          <a:lstStyle/>
          <a:p>
            <a:pPr marL="396875" indent="-396875" defTabSz="914363" fontAlgn="base">
              <a:lnSpc>
                <a:spcPct val="90000"/>
              </a:lnSpc>
              <a:spcBef>
                <a:spcPct val="20000"/>
              </a:spcBef>
              <a:spcAft>
                <a:spcPct val="0"/>
              </a:spcAft>
              <a:buBlip>
                <a:blip r:embed="rId4"/>
              </a:buBlip>
              <a:defRPr/>
            </a:pPr>
            <a:r>
              <a:rPr lang="en-US" sz="3200" dirty="0" smtClean="0"/>
              <a:t>Review </a:t>
            </a:r>
            <a:r>
              <a:rPr lang="en-US" sz="3200" dirty="0"/>
              <a:t>the Steps to Getting </a:t>
            </a:r>
            <a:r>
              <a:rPr lang="en-US" sz="3200" dirty="0" smtClean="0"/>
              <a:t>K–5 </a:t>
            </a:r>
            <a:r>
              <a:rPr lang="en-US" sz="3200" dirty="0"/>
              <a:t>Students Talking handout.</a:t>
            </a:r>
          </a:p>
          <a:p>
            <a:pPr marL="396875" indent="-396875" defTabSz="914363" fontAlgn="base">
              <a:lnSpc>
                <a:spcPct val="90000"/>
              </a:lnSpc>
              <a:spcBef>
                <a:spcPct val="20000"/>
              </a:spcBef>
              <a:spcAft>
                <a:spcPct val="0"/>
              </a:spcAft>
              <a:buBlip>
                <a:blip r:embed="rId4"/>
              </a:buBlip>
              <a:defRPr/>
            </a:pPr>
            <a:endParaRPr lang="en-US" sz="3200" dirty="0"/>
          </a:p>
          <a:p>
            <a:pPr marL="396875" indent="-396875" defTabSz="914363" fontAlgn="base">
              <a:lnSpc>
                <a:spcPct val="90000"/>
              </a:lnSpc>
              <a:spcBef>
                <a:spcPct val="20000"/>
              </a:spcBef>
              <a:spcAft>
                <a:spcPct val="0"/>
              </a:spcAft>
              <a:buBlip>
                <a:blip r:embed="rId4"/>
              </a:buBlip>
              <a:defRPr/>
            </a:pPr>
            <a:r>
              <a:rPr lang="en-US" sz="3200" dirty="0" smtClean="0"/>
              <a:t>What would you add</a:t>
            </a:r>
            <a:br>
              <a:rPr lang="en-US" sz="3200" dirty="0" smtClean="0"/>
            </a:br>
            <a:r>
              <a:rPr lang="en-US" sz="3200" dirty="0" smtClean="0"/>
              <a:t>to this list?</a:t>
            </a:r>
          </a:p>
          <a:p>
            <a:pPr fontAlgn="base">
              <a:spcBef>
                <a:spcPct val="0"/>
              </a:spcBef>
              <a:spcAft>
                <a:spcPct val="0"/>
              </a:spcAft>
            </a:pPr>
            <a:endParaRPr lang="en-US" dirty="0">
              <a:solidFill>
                <a:prstClr val="black"/>
              </a:solidFill>
              <a:latin typeface="Arial" pitchFamily="34" charset="0"/>
            </a:endParaRPr>
          </a:p>
        </p:txBody>
      </p:sp>
      <p:pic>
        <p:nvPicPr>
          <p:cNvPr id="105478" name="Picture 5" descr="C:\Users\Heath McGregor\AppData\Local\Microsoft\Windows\Temporary Internet Files\Content.IE5\6FBSS5NJ\MP900439319[1].jpg"/>
          <p:cNvPicPr>
            <a:picLocks noChangeAspect="1" noChangeArrowheads="1"/>
          </p:cNvPicPr>
          <p:nvPr/>
        </p:nvPicPr>
        <p:blipFill>
          <a:blip r:embed="rId5" cstate="print"/>
          <a:srcRect/>
          <a:stretch>
            <a:fillRect/>
          </a:stretch>
        </p:blipFill>
        <p:spPr bwMode="auto">
          <a:xfrm>
            <a:off x="4413031" y="2144110"/>
            <a:ext cx="3581400" cy="3151188"/>
          </a:xfrm>
          <a:prstGeom prst="rect">
            <a:avLst/>
          </a:prstGeom>
          <a:noFill/>
          <a:ln w="9525">
            <a:noFill/>
            <a:miter lim="800000"/>
            <a:headEnd/>
            <a:tailEnd/>
          </a:ln>
        </p:spPr>
      </p:pic>
      <p:sp>
        <p:nvSpPr>
          <p:cNvPr id="3" name="Footer Placeholder 2"/>
          <p:cNvSpPr>
            <a:spLocks noGrp="1"/>
          </p:cNvSpPr>
          <p:nvPr>
            <p:ph type="ftr" sz="quarter" idx="10"/>
          </p:nvPr>
        </p:nvSpPr>
        <p:spPr/>
        <p:txBody>
          <a:bodyPr/>
          <a:lstStyle/>
          <a:p>
            <a:r>
              <a:rPr lang="en-US" smtClean="0"/>
              <a:t> </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152400" y="1036320"/>
            <a:ext cx="8458200" cy="2514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3" name="Title 2"/>
          <p:cNvSpPr>
            <a:spLocks noGrp="1"/>
          </p:cNvSpPr>
          <p:nvPr>
            <p:ph type="title"/>
          </p:nvPr>
        </p:nvSpPr>
        <p:spPr/>
        <p:txBody>
          <a:bodyPr>
            <a:normAutofit/>
          </a:bodyPr>
          <a:lstStyle/>
          <a:p>
            <a:r>
              <a:rPr lang="en-US" sz="4000" dirty="0" smtClean="0"/>
              <a:t>Examining a Lesson	</a:t>
            </a:r>
            <a:endParaRPr lang="en-US" sz="4000" dirty="0"/>
          </a:p>
        </p:txBody>
      </p:sp>
      <p:sp>
        <p:nvSpPr>
          <p:cNvPr id="2" name="Content Placeholder 1"/>
          <p:cNvSpPr>
            <a:spLocks noGrp="1"/>
          </p:cNvSpPr>
          <p:nvPr>
            <p:ph type="body" sz="quarter" idx="10"/>
          </p:nvPr>
        </p:nvSpPr>
        <p:spPr>
          <a:xfrm>
            <a:off x="384810" y="1042487"/>
            <a:ext cx="7406640" cy="4004173"/>
          </a:xfrm>
        </p:spPr>
        <p:txBody>
          <a:bodyPr/>
          <a:lstStyle/>
          <a:p>
            <a:pPr marL="0" indent="0">
              <a:buNone/>
            </a:pPr>
            <a:r>
              <a:rPr lang="en-US" sz="2600" b="1" dirty="0" smtClean="0">
                <a:solidFill>
                  <a:schemeClr val="bg1"/>
                </a:solidFill>
              </a:rPr>
              <a:t>Part 1: Rate the lesson on the criteria using the following scale:</a:t>
            </a:r>
          </a:p>
          <a:p>
            <a:pPr marL="731520">
              <a:buNone/>
            </a:pPr>
            <a:r>
              <a:rPr lang="en-US" sz="2600" b="1" dirty="0" smtClean="0">
                <a:solidFill>
                  <a:schemeClr val="bg1"/>
                </a:solidFill>
              </a:rPr>
              <a:t>3: Meets most to all of the criteria.</a:t>
            </a:r>
          </a:p>
          <a:p>
            <a:pPr marL="731520">
              <a:buNone/>
            </a:pPr>
            <a:r>
              <a:rPr lang="en-US" sz="2600" b="1" dirty="0" smtClean="0">
                <a:solidFill>
                  <a:schemeClr val="bg1"/>
                </a:solidFill>
              </a:rPr>
              <a:t>2: Meets most of the criteria.</a:t>
            </a:r>
          </a:p>
          <a:p>
            <a:pPr marL="731520">
              <a:buNone/>
            </a:pPr>
            <a:r>
              <a:rPr lang="en-US" sz="2600" b="1" dirty="0" smtClean="0">
                <a:solidFill>
                  <a:schemeClr val="bg1"/>
                </a:solidFill>
              </a:rPr>
              <a:t>1: Meets some of the criteria.</a:t>
            </a:r>
          </a:p>
          <a:p>
            <a:pPr marL="731520">
              <a:buNone/>
            </a:pPr>
            <a:r>
              <a:rPr lang="en-US" sz="2600" b="1" dirty="0" smtClean="0">
                <a:solidFill>
                  <a:schemeClr val="bg1"/>
                </a:solidFill>
              </a:rPr>
              <a:t>0: Does not meet the criteria.</a:t>
            </a:r>
          </a:p>
          <a:p>
            <a:pPr marL="0" indent="0">
              <a:buNone/>
            </a:pPr>
            <a:r>
              <a:rPr lang="en-US" sz="2600" dirty="0" smtClean="0"/>
              <a:t> </a:t>
            </a:r>
          </a:p>
          <a:p>
            <a:endParaRPr lang="en-US" dirty="0" smtClean="0"/>
          </a:p>
          <a:p>
            <a:r>
              <a:rPr lang="en-US" dirty="0" smtClean="0"/>
              <a:t>	</a:t>
            </a:r>
            <a:endParaRPr lang="en-US" dirty="0"/>
          </a:p>
        </p:txBody>
      </p:sp>
      <p:sp>
        <p:nvSpPr>
          <p:cNvPr id="4" name="Slide Number Placeholder 3"/>
          <p:cNvSpPr>
            <a:spLocks noGrp="1"/>
          </p:cNvSpPr>
          <p:nvPr>
            <p:ph type="sldNum" sz="quarter" idx="12"/>
          </p:nvPr>
        </p:nvSpPr>
        <p:spPr/>
        <p:txBody>
          <a:bodyPr/>
          <a:lstStyle/>
          <a:p>
            <a:fld id="{BE8FBD6F-768E-4123-8D7C-9F09EC2F926C}" type="slidenum">
              <a:rPr lang="en-US" smtClean="0"/>
              <a:pPr/>
              <a:t>77</a:t>
            </a:fld>
            <a:endParaRPr lang="en-US"/>
          </a:p>
        </p:txBody>
      </p:sp>
      <p:sp>
        <p:nvSpPr>
          <p:cNvPr id="5" name="Rounded Rectangle 4"/>
          <p:cNvSpPr/>
          <p:nvPr/>
        </p:nvSpPr>
        <p:spPr>
          <a:xfrm>
            <a:off x="228600" y="3702242"/>
            <a:ext cx="8305800" cy="1600200"/>
          </a:xfrm>
          <a:prstGeom prst="round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6" name="TextBox 5"/>
          <p:cNvSpPr txBox="1"/>
          <p:nvPr/>
        </p:nvSpPr>
        <p:spPr>
          <a:xfrm>
            <a:off x="541020" y="3892384"/>
            <a:ext cx="7543800" cy="1292662"/>
          </a:xfrm>
          <a:prstGeom prst="rect">
            <a:avLst/>
          </a:prstGeom>
          <a:noFill/>
        </p:spPr>
        <p:txBody>
          <a:bodyPr wrap="square" rtlCol="0">
            <a:spAutoFit/>
          </a:bodyPr>
          <a:lstStyle/>
          <a:p>
            <a:pPr fontAlgn="base">
              <a:spcBef>
                <a:spcPct val="0"/>
              </a:spcBef>
              <a:spcAft>
                <a:spcPct val="0"/>
              </a:spcAft>
            </a:pPr>
            <a:r>
              <a:rPr lang="en-US" sz="2600" b="1" dirty="0" smtClean="0">
                <a:solidFill>
                  <a:prstClr val="white"/>
                </a:solidFill>
              </a:rPr>
              <a:t>Part 2: Identify the strengths of the lesson and provide recommendations for strengthening the lesson to meet the criteria. </a:t>
            </a:r>
            <a:endParaRPr lang="en-US" sz="2600" b="1" dirty="0">
              <a:solidFill>
                <a:prstClr val="white"/>
              </a:solidFill>
            </a:endParaRPr>
          </a:p>
        </p:txBody>
      </p:sp>
      <p:sp>
        <p:nvSpPr>
          <p:cNvPr id="7" name="Footer Placeholder 6"/>
          <p:cNvSpPr>
            <a:spLocks noGrp="1"/>
          </p:cNvSpPr>
          <p:nvPr>
            <p:ph type="ftr" sz="quarter" idx="11"/>
          </p:nvPr>
        </p:nvSpPr>
        <p:spPr/>
        <p:txBody>
          <a:bodyPr/>
          <a:lstStyle/>
          <a:p>
            <a:r>
              <a:rPr lang="en-US" smtClean="0"/>
              <a:t> </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2BBA6880-9170-4201-AA4F-711ED3B93C7F}" type="slidenum">
              <a:rPr lang="en-US" smtClean="0"/>
              <a:pPr/>
              <a:t>78</a:t>
            </a:fld>
            <a:endParaRPr lang="en-US"/>
          </a:p>
        </p:txBody>
      </p:sp>
      <p:sp>
        <p:nvSpPr>
          <p:cNvPr id="10" name="TextBox 9"/>
          <p:cNvSpPr txBox="1"/>
          <p:nvPr/>
        </p:nvSpPr>
        <p:spPr>
          <a:xfrm>
            <a:off x="152400" y="304800"/>
            <a:ext cx="8229600" cy="707886"/>
          </a:xfrm>
          <a:prstGeom prst="rect">
            <a:avLst/>
          </a:prstGeom>
          <a:noFill/>
        </p:spPr>
        <p:txBody>
          <a:bodyPr>
            <a:spAutoFit/>
          </a:bodyPr>
          <a:lstStyle/>
          <a:p>
            <a:pPr fontAlgn="base">
              <a:spcBef>
                <a:spcPct val="0"/>
              </a:spcBef>
              <a:spcAft>
                <a:spcPct val="0"/>
              </a:spcAft>
              <a:defRPr/>
            </a:pPr>
            <a:r>
              <a:rPr lang="en-US" sz="400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cs typeface="Arial" charset="0"/>
              </a:rPr>
              <a:t>Providing Support for Planning Instruction</a:t>
            </a:r>
          </a:p>
        </p:txBody>
      </p:sp>
      <p:sp>
        <p:nvSpPr>
          <p:cNvPr id="105477" name="TextBox 14"/>
          <p:cNvSpPr txBox="1">
            <a:spLocks noChangeArrowheads="1"/>
          </p:cNvSpPr>
          <p:nvPr/>
        </p:nvSpPr>
        <p:spPr bwMode="auto">
          <a:xfrm>
            <a:off x="228600" y="1371600"/>
            <a:ext cx="8686800" cy="4247317"/>
          </a:xfrm>
          <a:prstGeom prst="rect">
            <a:avLst/>
          </a:prstGeom>
          <a:noFill/>
          <a:ln w="9525">
            <a:noFill/>
            <a:miter lim="800000"/>
            <a:headEnd/>
            <a:tailEnd/>
          </a:ln>
        </p:spPr>
        <p:txBody>
          <a:bodyPr>
            <a:spAutoFit/>
          </a:bodyPr>
          <a:lstStyle/>
          <a:p>
            <a:pPr marL="228600" indent="-228600" fontAlgn="base">
              <a:spcBef>
                <a:spcPct val="0"/>
              </a:spcBef>
              <a:spcAft>
                <a:spcPct val="0"/>
              </a:spcAft>
            </a:pPr>
            <a:r>
              <a:rPr lang="en-US" sz="3200" b="1" dirty="0" smtClean="0">
                <a:solidFill>
                  <a:prstClr val="black"/>
                </a:solidFill>
              </a:rPr>
              <a:t>For Example:</a:t>
            </a:r>
          </a:p>
          <a:p>
            <a:pPr marL="228600" indent="-228600" fontAlgn="base">
              <a:spcBef>
                <a:spcPct val="0"/>
              </a:spcBef>
              <a:spcAft>
                <a:spcPct val="0"/>
              </a:spcAft>
            </a:pPr>
            <a:endParaRPr lang="en-US" sz="1600" dirty="0" smtClean="0">
              <a:solidFill>
                <a:prstClr val="black"/>
              </a:solidFill>
            </a:endParaRPr>
          </a:p>
          <a:p>
            <a:pPr marL="457200" indent="-457200" fontAlgn="base">
              <a:spcBef>
                <a:spcPct val="0"/>
              </a:spcBef>
              <a:spcAft>
                <a:spcPct val="0"/>
              </a:spcAft>
              <a:buFont typeface="+mj-lt"/>
              <a:buAutoNum type="arabicPeriod"/>
            </a:pPr>
            <a:r>
              <a:rPr lang="en-US" sz="2800" dirty="0" smtClean="0">
                <a:solidFill>
                  <a:prstClr val="black"/>
                </a:solidFill>
              </a:rPr>
              <a:t>Begin the lesson by explaining or demonstrating...</a:t>
            </a:r>
          </a:p>
          <a:p>
            <a:pPr marL="457200" indent="-457200" fontAlgn="base">
              <a:spcBef>
                <a:spcPct val="0"/>
              </a:spcBef>
              <a:spcAft>
                <a:spcPct val="0"/>
              </a:spcAft>
              <a:buFont typeface="+mj-lt"/>
              <a:buAutoNum type="arabicPeriod"/>
            </a:pPr>
            <a:r>
              <a:rPr lang="en-US" sz="2800" dirty="0" smtClean="0">
                <a:solidFill>
                  <a:prstClr val="black"/>
                </a:solidFill>
              </a:rPr>
              <a:t>Have students first think about the problem alone. </a:t>
            </a:r>
          </a:p>
          <a:p>
            <a:pPr marL="457200" indent="-457200" fontAlgn="base">
              <a:spcBef>
                <a:spcPct val="0"/>
              </a:spcBef>
              <a:spcAft>
                <a:spcPct val="0"/>
              </a:spcAft>
              <a:buFont typeface="+mj-lt"/>
              <a:buAutoNum type="arabicPeriod"/>
            </a:pPr>
            <a:r>
              <a:rPr lang="en-US" sz="2800" dirty="0" smtClean="0">
                <a:solidFill>
                  <a:prstClr val="black"/>
                </a:solidFill>
              </a:rPr>
              <a:t>Put students in groups and ask them to…</a:t>
            </a:r>
          </a:p>
          <a:p>
            <a:pPr marL="457200" indent="-457200" fontAlgn="base">
              <a:spcBef>
                <a:spcPct val="0"/>
              </a:spcBef>
              <a:spcAft>
                <a:spcPct val="0"/>
              </a:spcAft>
              <a:buFont typeface="+mj-lt"/>
              <a:buAutoNum type="arabicPeriod"/>
            </a:pPr>
            <a:r>
              <a:rPr lang="en-US" sz="2800" dirty="0" smtClean="0">
                <a:solidFill>
                  <a:prstClr val="black"/>
                </a:solidFill>
              </a:rPr>
              <a:t>Use the following questions if students are having difficulty with the task…</a:t>
            </a:r>
          </a:p>
          <a:p>
            <a:pPr marL="457200" indent="-457200" fontAlgn="base">
              <a:spcBef>
                <a:spcPct val="0"/>
              </a:spcBef>
              <a:spcAft>
                <a:spcPct val="0"/>
              </a:spcAft>
              <a:buFont typeface="+mj-lt"/>
              <a:buAutoNum type="arabicPeriod"/>
            </a:pPr>
            <a:r>
              <a:rPr lang="en-US" sz="2800" dirty="0" smtClean="0">
                <a:solidFill>
                  <a:prstClr val="black"/>
                </a:solidFill>
              </a:rPr>
              <a:t>Think about how the following representations might help students solve the problem…</a:t>
            </a:r>
          </a:p>
          <a:p>
            <a:pPr fontAlgn="base">
              <a:spcBef>
                <a:spcPct val="0"/>
              </a:spcBef>
              <a:spcAft>
                <a:spcPct val="0"/>
              </a:spcAft>
            </a:pPr>
            <a:endParaRPr lang="en-US" dirty="0">
              <a:solidFill>
                <a:prstClr val="black"/>
              </a:solidFill>
              <a:latin typeface="Arial" pitchFamily="34" charset="0"/>
            </a:endParaRPr>
          </a:p>
        </p:txBody>
      </p:sp>
      <p:sp>
        <p:nvSpPr>
          <p:cNvPr id="3" name="Footer Placeholder 2"/>
          <p:cNvSpPr>
            <a:spLocks noGrp="1"/>
          </p:cNvSpPr>
          <p:nvPr>
            <p:ph type="ftr" sz="quarter" idx="10"/>
          </p:nvPr>
        </p:nvSpPr>
        <p:spPr/>
        <p:txBody>
          <a:bodyPr/>
          <a:lstStyle/>
          <a:p>
            <a:r>
              <a:rPr lang="en-US" smtClean="0"/>
              <a:t> </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2"/>
          <p:cNvSpPr>
            <a:spLocks noGrp="1"/>
          </p:cNvSpPr>
          <p:nvPr>
            <p:ph type="title"/>
          </p:nvPr>
        </p:nvSpPr>
        <p:spPr/>
        <p:txBody>
          <a:bodyPr/>
          <a:lstStyle/>
          <a:p>
            <a:r>
              <a:rPr lang="en-US" smtClean="0"/>
              <a:t>Pause and Reflect</a:t>
            </a:r>
          </a:p>
        </p:txBody>
      </p:sp>
      <p:sp>
        <p:nvSpPr>
          <p:cNvPr id="106500" name="Content Placeholder 5"/>
          <p:cNvSpPr>
            <a:spLocks noGrp="1"/>
          </p:cNvSpPr>
          <p:nvPr>
            <p:ph type="body" sz="quarter" idx="10"/>
          </p:nvPr>
        </p:nvSpPr>
        <p:spPr>
          <a:xfrm>
            <a:off x="381000" y="1417320"/>
            <a:ext cx="5162550" cy="4244969"/>
          </a:xfrm>
        </p:spPr>
        <p:txBody>
          <a:bodyPr/>
          <a:lstStyle/>
          <a:p>
            <a:r>
              <a:rPr lang="en-US" dirty="0" smtClean="0"/>
              <a:t>Look back at all of your notes. </a:t>
            </a:r>
          </a:p>
          <a:p>
            <a:r>
              <a:rPr lang="en-US" dirty="0" smtClean="0"/>
              <a:t>Is there anything that you want to add to your notes?</a:t>
            </a:r>
          </a:p>
          <a:p>
            <a:r>
              <a:rPr lang="en-US" dirty="0" smtClean="0"/>
              <a:t>Do you have additional questions right now?</a:t>
            </a:r>
          </a:p>
        </p:txBody>
      </p:sp>
      <p:sp>
        <p:nvSpPr>
          <p:cNvPr id="4" name="Slide Number Placeholder 3"/>
          <p:cNvSpPr>
            <a:spLocks noGrp="1"/>
          </p:cNvSpPr>
          <p:nvPr>
            <p:ph type="sldNum" sz="quarter" idx="12"/>
          </p:nvPr>
        </p:nvSpPr>
        <p:spPr/>
        <p:txBody>
          <a:bodyPr/>
          <a:lstStyle/>
          <a:p>
            <a:fld id="{BB7373CB-43F4-4772-83C9-38886B355725}" type="slidenum">
              <a:rPr lang="en-US" smtClean="0"/>
              <a:pPr/>
              <a:t>79</a:t>
            </a:fld>
            <a:endParaRPr lang="en-US"/>
          </a:p>
        </p:txBody>
      </p:sp>
      <p:pic>
        <p:nvPicPr>
          <p:cNvPr id="152578" name="Picture 2" descr="C:\Users\Heath McGregor\AppData\Local\Microsoft\Windows\Temporary Internet Files\Content.IE5\7MT9TXVO\MP900321209[1].jpg"/>
          <p:cNvPicPr>
            <a:picLocks noChangeAspect="1" noChangeArrowheads="1"/>
          </p:cNvPicPr>
          <p:nvPr/>
        </p:nvPicPr>
        <p:blipFill>
          <a:blip r:embed="rId3" cstate="print"/>
          <a:srcRect/>
          <a:stretch>
            <a:fillRect/>
          </a:stretch>
        </p:blipFill>
        <p:spPr bwMode="auto">
          <a:xfrm>
            <a:off x="5792788" y="1828800"/>
            <a:ext cx="2554287" cy="3581400"/>
          </a:xfrm>
          <a:prstGeom prst="rect">
            <a:avLst/>
          </a:prstGeom>
          <a:noFill/>
          <a:ln>
            <a:solidFill>
              <a:schemeClr val="tx1">
                <a:lumMod val="50000"/>
                <a:lumOff val="50000"/>
              </a:schemeClr>
            </a:solidFill>
          </a:ln>
        </p:spPr>
      </p:pic>
      <p:sp>
        <p:nvSpPr>
          <p:cNvPr id="2" name="Footer Placeholder 1"/>
          <p:cNvSpPr>
            <a:spLocks noGrp="1"/>
          </p:cNvSpPr>
          <p:nvPr>
            <p:ph type="ftr" sz="quarter" idx="11"/>
          </p:nvPr>
        </p:nvSpPr>
        <p:spPr/>
        <p:txBody>
          <a:bodyPr/>
          <a:lstStyle/>
          <a:p>
            <a:r>
              <a:rPr lang="en-US" smtClean="0"/>
              <a:t> </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11076</TotalTime>
  <Words>1161</Words>
  <Application>Microsoft Office PowerPoint</Application>
  <PresentationFormat>On-screen Show (4:3)</PresentationFormat>
  <Paragraphs>112</Paragraphs>
  <Slides>8</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8</vt:i4>
      </vt:variant>
    </vt:vector>
  </HeadingPairs>
  <TitlesOfParts>
    <vt:vector size="15" baseType="lpstr">
      <vt:lpstr>Arial</vt:lpstr>
      <vt:lpstr>Calibri</vt:lpstr>
      <vt:lpstr>Calibri Light</vt:lpstr>
      <vt:lpstr>Times New Roman</vt:lpstr>
      <vt:lpstr>LtBkgBlueBorder</vt:lpstr>
      <vt:lpstr>LtBkgNoBorder</vt:lpstr>
      <vt:lpstr>Custom Design</vt:lpstr>
      <vt:lpstr>Connecticut Core Standards  for Mathematics</vt:lpstr>
      <vt:lpstr>Teaching with the Standards  for Mathematical Practice</vt:lpstr>
      <vt:lpstr>Asking Effective Questions</vt:lpstr>
      <vt:lpstr>PowerPoint Presentation</vt:lpstr>
      <vt:lpstr>PowerPoint Presentation</vt:lpstr>
      <vt:lpstr>Examining a Lesson </vt:lpstr>
      <vt:lpstr>PowerPoint Presentation</vt:lpstr>
      <vt:lpstr>Pause and Reflect</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523</cp:revision>
  <dcterms:created xsi:type="dcterms:W3CDTF">2014-01-18T18:47:42Z</dcterms:created>
  <dcterms:modified xsi:type="dcterms:W3CDTF">2014-07-09T19:16:58Z</dcterms:modified>
</cp:coreProperties>
</file>