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9" showSpecialPlsOnTitleSld="0" saveSubsetFonts="1">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463" r:id="rId5"/>
    <p:sldId id="464" r:id="rId6"/>
    <p:sldId id="465" r:id="rId7"/>
    <p:sldId id="466"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0000FF"/>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526" autoAdjust="0"/>
  </p:normalViewPr>
  <p:slideViewPr>
    <p:cSldViewPr snapToGrid="0">
      <p:cViewPr varScale="1">
        <p:scale>
          <a:sx n="63" d="100"/>
          <a:sy n="63" d="100"/>
        </p:scale>
        <p:origin x="78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50" d="100"/>
          <a:sy n="50" d="100"/>
        </p:scale>
        <p:origin x="1836" y="6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p:spPr>
      </p:sp>
      <p:sp>
        <p:nvSpPr>
          <p:cNvPr id="2160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t>Section 7: Supporting Change</a:t>
            </a:r>
            <a:endParaRPr lang="en-US" dirty="0" smtClean="0"/>
          </a:p>
          <a:p>
            <a:r>
              <a:rPr lang="en-US" dirty="0" smtClean="0"/>
              <a:t>Section 7 Training Objectives:</a:t>
            </a:r>
          </a:p>
          <a:p>
            <a:pPr lvl="0">
              <a:buFont typeface="Arial" pitchFamily="34" charset="0"/>
              <a:buChar char="•"/>
            </a:pPr>
            <a:r>
              <a:rPr lang="en-US" dirty="0" smtClean="0"/>
              <a:t>To have participants create a plan for disseminating big ideas from the session with teachers at their school.</a:t>
            </a:r>
          </a:p>
          <a:p>
            <a:pPr lvl="0">
              <a:buFont typeface="Arial" pitchFamily="34" charset="0"/>
              <a:buChar char="•"/>
            </a:pPr>
            <a:r>
              <a:rPr lang="en-US" dirty="0" smtClean="0"/>
              <a:t>To have participants anticipate specific teacher questions and challenges around implementing lessons that incorporate the Standards for Mathematical Practices. </a:t>
            </a:r>
          </a:p>
          <a:p>
            <a:r>
              <a:rPr lang="en-US" dirty="0" smtClean="0"/>
              <a:t> </a:t>
            </a:r>
          </a:p>
          <a:p>
            <a:r>
              <a:rPr lang="en-US" dirty="0" smtClean="0"/>
              <a:t>Section 7 Outline:</a:t>
            </a:r>
          </a:p>
          <a:p>
            <a:r>
              <a:rPr lang="en-US" dirty="0" smtClean="0"/>
              <a:t>Participants will work in grade band groups to reflect on the module activities and discuss how big ideas from each will be shared with teachers back at their school. Facilitator will review module outcomes.</a:t>
            </a:r>
            <a:endParaRPr lang="en-US" b="1" dirty="0" smtClean="0"/>
          </a:p>
        </p:txBody>
      </p:sp>
      <p:sp>
        <p:nvSpPr>
          <p:cNvPr id="21606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160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F960920A-41DB-4B87-B699-72534B428F39}"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2160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1607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AD822A-19F9-4B21-940B-D50FC813AE11}" type="slidenum">
              <a:rPr lang="en-US">
                <a:solidFill>
                  <a:prstClr val="black"/>
                </a:solidFill>
                <a:latin typeface="Arial" pitchFamily="34" charset="0"/>
              </a:rPr>
              <a:pPr/>
              <a:t>80</a:t>
            </a:fld>
            <a:endParaRPr lang="en-US" dirty="0">
              <a:solidFill>
                <a:prstClr val="black"/>
              </a:solidFill>
              <a:latin typeface="Arial" pitchFamily="34" charset="0"/>
            </a:endParaRPr>
          </a:p>
        </p:txBody>
      </p:sp>
    </p:spTree>
    <p:extLst>
      <p:ext uri="{BB962C8B-B14F-4D97-AF65-F5344CB8AC3E}">
        <p14:creationId xmlns:p14="http://schemas.microsoft.com/office/powerpoint/2010/main" val="358878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bwMode="auto">
          <a:noFill/>
          <a:ln>
            <a:solidFill>
              <a:srgbClr val="000000"/>
            </a:solidFill>
            <a:miter lim="800000"/>
            <a:headEnd/>
            <a:tailEnd/>
          </a:ln>
        </p:spPr>
      </p:sp>
      <p:sp>
        <p:nvSpPr>
          <p:cNvPr id="2263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What’s Your Plan? </a:t>
            </a:r>
            <a:r>
              <a:rPr lang="en-US" dirty="0" smtClean="0"/>
              <a:t>Allow participants the remaining time to </a:t>
            </a:r>
            <a:r>
              <a:rPr lang="en-US" b="0" baseline="0" dirty="0" smtClean="0"/>
              <a:t>plan for disseminating key learning from each of the module sections back at their school.</a:t>
            </a:r>
            <a:endParaRPr lang="en-US" dirty="0" smtClean="0"/>
          </a:p>
        </p:txBody>
      </p:sp>
      <p:sp>
        <p:nvSpPr>
          <p:cNvPr id="22630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2630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7830BB7B-A423-4D5B-9256-D77F3C643705}"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22631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2631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6624A5-9F5E-413C-AF9A-01EAFA7C6645}" type="slidenum">
              <a:rPr lang="en-US">
                <a:solidFill>
                  <a:prstClr val="black"/>
                </a:solidFill>
                <a:latin typeface="Arial" pitchFamily="34" charset="0"/>
              </a:rPr>
              <a:pPr/>
              <a:t>81</a:t>
            </a:fld>
            <a:endParaRPr lang="en-US" dirty="0">
              <a:solidFill>
                <a:prstClr val="black"/>
              </a:solidFill>
              <a:latin typeface="Arial" pitchFamily="34" charset="0"/>
            </a:endParaRPr>
          </a:p>
        </p:txBody>
      </p:sp>
    </p:spTree>
    <p:extLst>
      <p:ext uri="{BB962C8B-B14F-4D97-AF65-F5344CB8AC3E}">
        <p14:creationId xmlns:p14="http://schemas.microsoft.com/office/powerpoint/2010/main" val="4107988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82</a:t>
            </a:fld>
            <a:endParaRPr lang="en-US" dirty="0">
              <a:solidFill>
                <a:prstClr val="black"/>
              </a:solidFill>
              <a:latin typeface="Arial" pitchFamily="34" charset="0"/>
            </a:endParaRPr>
          </a:p>
        </p:txBody>
      </p:sp>
    </p:spTree>
    <p:extLst>
      <p:ext uri="{BB962C8B-B14F-4D97-AF65-F5344CB8AC3E}">
        <p14:creationId xmlns:p14="http://schemas.microsoft.com/office/powerpoint/2010/main" val="2709829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a:t>
            </a:r>
          </a:p>
        </p:txBody>
      </p:sp>
      <p:sp>
        <p:nvSpPr>
          <p:cNvPr id="1331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31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00BCC635-465E-4E8D-BEC0-F54D65151E12}"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1331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31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96F60-4D9F-4A25-84B7-0C2B67472C22}" type="slidenum">
              <a:rPr lang="en-US">
                <a:solidFill>
                  <a:prstClr val="black"/>
                </a:solidFill>
                <a:latin typeface="Arial" pitchFamily="34" charset="0"/>
              </a:rPr>
              <a:pPr/>
              <a:t>83</a:t>
            </a:fld>
            <a:endParaRPr lang="en-US" dirty="0">
              <a:solidFill>
                <a:prstClr val="black"/>
              </a:solidFill>
              <a:latin typeface="Arial" pitchFamily="34" charset="0"/>
            </a:endParaRPr>
          </a:p>
        </p:txBody>
      </p:sp>
    </p:spTree>
    <p:extLst>
      <p:ext uri="{BB962C8B-B14F-4D97-AF65-F5344CB8AC3E}">
        <p14:creationId xmlns:p14="http://schemas.microsoft.com/office/powerpoint/2010/main" val="2760218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6.png"/><Relationship Id="rId4" Type="http://schemas.openxmlformats.org/officeDocument/2006/relationships/slideLayout" Target="../slideLayouts/slideLayout14.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5994619"/>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699803" y="6033028"/>
            <a:ext cx="1730326" cy="523220"/>
          </a:xfrm>
          <a:prstGeom prst="rect">
            <a:avLst/>
          </a:prstGeom>
          <a:noFill/>
        </p:spPr>
        <p:txBody>
          <a:bodyPr wrap="square" rtlCol="0">
            <a:spAutoFit/>
          </a:bodyPr>
          <a:lstStyle/>
          <a:p>
            <a:r>
              <a:rPr lang="en-US" sz="2800" b="1" smtClean="0">
                <a:solidFill>
                  <a:schemeClr val="bg1"/>
                </a:solidFill>
              </a:rPr>
              <a:t>Section 7</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Connecticut Core Standards </a:t>
            </a:r>
            <a:br>
              <a:rPr lang="en-US" dirty="0" smtClean="0"/>
            </a:br>
            <a:r>
              <a:rPr lang="en-US" dirty="0" smtClean="0"/>
              <a:t>for Mathematics</a:t>
            </a:r>
            <a:endParaRPr lang="en-US" dirty="0"/>
          </a:p>
        </p:txBody>
      </p:sp>
      <p:sp>
        <p:nvSpPr>
          <p:cNvPr id="6" name="Subtitle 5"/>
          <p:cNvSpPr>
            <a:spLocks noGrp="1"/>
          </p:cNvSpPr>
          <p:nvPr>
            <p:ph type="subTitle" idx="1"/>
          </p:nvPr>
        </p:nvSpPr>
        <p:spPr>
          <a:xfrm>
            <a:off x="730249" y="3756159"/>
            <a:ext cx="7681913" cy="461665"/>
          </a:xfrm>
        </p:spPr>
        <p:txBody>
          <a:bodyPr/>
          <a:lstStyle/>
          <a:p>
            <a:pPr lvl="0"/>
            <a:r>
              <a:rPr lang="en-US"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smtClean="0">
                <a:effectLst/>
              </a:rPr>
              <a:t>Planning for Change</a:t>
            </a:r>
          </a:p>
        </p:txBody>
      </p:sp>
      <p:sp>
        <p:nvSpPr>
          <p:cNvPr id="7" name="Text Placeholder 6"/>
          <p:cNvSpPr>
            <a:spLocks noGrp="1"/>
          </p:cNvSpPr>
          <p:nvPr>
            <p:ph type="body" idx="1"/>
          </p:nvPr>
        </p:nvSpPr>
        <p:spPr/>
        <p:txBody>
          <a:bodyPr/>
          <a:lstStyle/>
          <a:p>
            <a:r>
              <a:rPr lang="en-US" dirty="0" smtClean="0"/>
              <a:t>  Section 7</a:t>
            </a:r>
            <a:endParaRPr lang="en-US" dirty="0"/>
          </a:p>
        </p:txBody>
      </p:sp>
      <p:sp>
        <p:nvSpPr>
          <p:cNvPr id="6" name="Slide Number Placeholder 5"/>
          <p:cNvSpPr>
            <a:spLocks noGrp="1"/>
          </p:cNvSpPr>
          <p:nvPr>
            <p:ph type="sldNum" sz="quarter" idx="12"/>
          </p:nvPr>
        </p:nvSpPr>
        <p:spPr/>
        <p:txBody>
          <a:bodyPr/>
          <a:lstStyle/>
          <a:p>
            <a:pPr>
              <a:defRPr/>
            </a:pPr>
            <a:fld id="{55151567-981F-44F4-8EC7-AA6FCD465944}" type="slidenum">
              <a:rPr lang="en-US" smtClean="0">
                <a:solidFill>
                  <a:prstClr val="black">
                    <a:tint val="75000"/>
                  </a:prstClr>
                </a:solidFill>
              </a:rPr>
              <a:pPr>
                <a:defRPr/>
              </a:pPr>
              <a:t>80</a:t>
            </a:fld>
            <a:endParaRPr lang="en-US" dirty="0">
              <a:solidFill>
                <a:prstClr val="black">
                  <a:tint val="75000"/>
                </a:prstClr>
              </a:solidFill>
            </a:endParaRPr>
          </a:p>
        </p:txBody>
      </p:sp>
      <p:pic>
        <p:nvPicPr>
          <p:cNvPr id="8" name="Picture 12" descr="participant guide call out.png"/>
          <p:cNvPicPr>
            <a:picLocks noChangeAspect="1" noChangeArrowheads="1"/>
          </p:cNvPicPr>
          <p:nvPr/>
        </p:nvPicPr>
        <p:blipFill>
          <a:blip r:embed="rId3" cstate="print"/>
          <a:srcRect/>
          <a:stretch>
            <a:fillRect/>
          </a:stretch>
        </p:blipFill>
        <p:spPr bwMode="auto">
          <a:xfrm>
            <a:off x="1066800" y="4918246"/>
            <a:ext cx="1009650" cy="1066930"/>
          </a:xfrm>
          <a:prstGeom prst="rect">
            <a:avLst/>
          </a:prstGeom>
          <a:noFill/>
          <a:ln w="9525">
            <a:noFill/>
            <a:miter lim="800000"/>
            <a:headEnd/>
            <a:tailEnd/>
          </a:ln>
        </p:spPr>
      </p:pic>
      <p:sp>
        <p:nvSpPr>
          <p:cNvPr id="9" name="TextBox 13"/>
          <p:cNvSpPr txBox="1">
            <a:spLocks noChangeArrowheads="1"/>
          </p:cNvSpPr>
          <p:nvPr/>
        </p:nvSpPr>
        <p:spPr bwMode="auto">
          <a:xfrm>
            <a:off x="762000" y="4914665"/>
            <a:ext cx="1600200" cy="69249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100" dirty="0" smtClean="0">
                <a:solidFill>
                  <a:prstClr val="black"/>
                </a:solidFill>
              </a:rPr>
              <a:t>Page 47</a:t>
            </a:r>
            <a:endParaRPr lang="en-US" sz="2100"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itle 2"/>
          <p:cNvSpPr>
            <a:spLocks noGrp="1"/>
          </p:cNvSpPr>
          <p:nvPr>
            <p:ph type="title"/>
          </p:nvPr>
        </p:nvSpPr>
        <p:spPr>
          <a:xfrm>
            <a:off x="381000" y="170752"/>
            <a:ext cx="8382000" cy="1049972"/>
          </a:xfrm>
        </p:spPr>
        <p:txBody>
          <a:bodyPr/>
          <a:lstStyle/>
          <a:p>
            <a:r>
              <a:rPr lang="en-US" dirty="0" smtClean="0">
                <a:effectLst/>
              </a:rPr>
              <a:t>What's Your Plan?</a:t>
            </a:r>
          </a:p>
        </p:txBody>
      </p:sp>
      <p:sp>
        <p:nvSpPr>
          <p:cNvPr id="117762" name="Content Placeholder 1"/>
          <p:cNvSpPr>
            <a:spLocks noGrp="1"/>
          </p:cNvSpPr>
          <p:nvPr>
            <p:ph type="body" sz="quarter" idx="10"/>
          </p:nvPr>
        </p:nvSpPr>
        <p:spPr/>
        <p:txBody>
          <a:bodyPr/>
          <a:lstStyle/>
          <a:p>
            <a:r>
              <a:rPr lang="en-US" dirty="0" smtClean="0"/>
              <a:t>Determine how you will bring what you did today back to your school. </a:t>
            </a:r>
          </a:p>
          <a:p>
            <a:endParaRPr lang="en-US" dirty="0" smtClean="0"/>
          </a:p>
          <a:p>
            <a:r>
              <a:rPr lang="en-US" dirty="0" smtClean="0"/>
              <a:t>Determine what questions your colleagues may have. </a:t>
            </a:r>
          </a:p>
        </p:txBody>
      </p:sp>
      <p:sp>
        <p:nvSpPr>
          <p:cNvPr id="5" name="Slide Number Placeholder 4"/>
          <p:cNvSpPr>
            <a:spLocks noGrp="1"/>
          </p:cNvSpPr>
          <p:nvPr>
            <p:ph type="sldNum" sz="quarter" idx="12"/>
          </p:nvPr>
        </p:nvSpPr>
        <p:spPr/>
        <p:txBody>
          <a:bodyPr/>
          <a:lstStyle/>
          <a:p>
            <a:fld id="{9F71CA96-EDF3-4CEF-948A-8F748DB0E868}" type="slidenum">
              <a:rPr lang="en-US" smtClean="0"/>
              <a:pPr/>
              <a:t>81</a:t>
            </a:fld>
            <a:endParaRPr lang="en-US" dirty="0"/>
          </a:p>
        </p:txBody>
      </p:sp>
      <p:pic>
        <p:nvPicPr>
          <p:cNvPr id="117765" name="Picture 5" descr="discussion 2.png"/>
          <p:cNvPicPr>
            <a:picLocks noChangeAspect="1" noChangeArrowheads="1"/>
          </p:cNvPicPr>
          <p:nvPr/>
        </p:nvPicPr>
        <p:blipFill>
          <a:blip r:embed="rId3" cstate="print"/>
          <a:srcRect/>
          <a:stretch>
            <a:fillRect/>
          </a:stretch>
        </p:blipFill>
        <p:spPr bwMode="auto">
          <a:xfrm>
            <a:off x="6130290" y="4182998"/>
            <a:ext cx="1600200" cy="1524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p:txBody>
          <a:bodyPr>
            <a:normAutofit fontScale="90000"/>
          </a:bodyPr>
          <a:lstStyle/>
          <a:p>
            <a:r>
              <a:rPr lang="en-US" dirty="0" smtClean="0">
                <a:effectLst/>
              </a:rPr>
              <a:t>Focus on Standards for Mathematical Practice Outcomes</a:t>
            </a:r>
          </a:p>
        </p:txBody>
      </p:sp>
      <p:sp>
        <p:nvSpPr>
          <p:cNvPr id="19459" name="Content Placeholder 1"/>
          <p:cNvSpPr>
            <a:spLocks noGrp="1"/>
          </p:cNvSpPr>
          <p:nvPr>
            <p:ph type="body" sz="quarter" idx="10"/>
          </p:nvPr>
        </p:nvSpPr>
        <p:spPr>
          <a:xfrm>
            <a:off x="381000" y="1536700"/>
            <a:ext cx="8559800" cy="4741298"/>
          </a:xfrm>
        </p:spPr>
        <p:txBody>
          <a:bodyPr/>
          <a:lstStyle/>
          <a:p>
            <a:r>
              <a:rPr lang="en-US" dirty="0" smtClean="0"/>
              <a:t>By the end of this session you will have:</a:t>
            </a:r>
          </a:p>
          <a:p>
            <a:pPr lvl="1"/>
            <a:r>
              <a:rPr lang="en-US" sz="2600" dirty="0" smtClean="0"/>
              <a:t>Gained an initial understanding of the CCS-Math and the embedded changes and instructional shifts.</a:t>
            </a:r>
          </a:p>
          <a:p>
            <a:pPr lvl="1"/>
            <a:r>
              <a:rPr lang="en-US" sz="2600" dirty="0" smtClean="0"/>
              <a:t>Explored all eight of the Standards for Mathematical Practice and identified how they are related.</a:t>
            </a:r>
          </a:p>
          <a:p>
            <a:pPr lvl="1"/>
            <a:r>
              <a:rPr lang="en-US" sz="2600" dirty="0" smtClean="0"/>
              <a:t>Explored how practices can be clustered and examine the reasons why </a:t>
            </a:r>
            <a:r>
              <a:rPr lang="en-US" sz="2600" i="1" dirty="0" smtClean="0"/>
              <a:t>Practice 1</a:t>
            </a:r>
            <a:r>
              <a:rPr lang="en-US" sz="2600" dirty="0" smtClean="0"/>
              <a:t>: Make sense of problems and persevere in solving them and </a:t>
            </a:r>
            <a:r>
              <a:rPr lang="en-US" sz="2600" i="1" dirty="0" smtClean="0"/>
              <a:t>Practice 6</a:t>
            </a:r>
            <a:r>
              <a:rPr lang="en-US" sz="2600" dirty="0" smtClean="0"/>
              <a:t>: Attend to precision are considered the two “umbrella” standards that describe the habits of mind of successful mathematical thinkers. </a:t>
            </a:r>
          </a:p>
          <a:p>
            <a:endParaRPr lang="en-US" sz="2700" dirty="0" smtClean="0"/>
          </a:p>
        </p:txBody>
      </p:sp>
      <p:sp>
        <p:nvSpPr>
          <p:cNvPr id="5" name="Slide Number Placeholder 4"/>
          <p:cNvSpPr>
            <a:spLocks noGrp="1"/>
          </p:cNvSpPr>
          <p:nvPr>
            <p:ph type="sldNum" sz="quarter" idx="12"/>
          </p:nvPr>
        </p:nvSpPr>
        <p:spPr/>
        <p:txBody>
          <a:bodyPr/>
          <a:lstStyle/>
          <a:p>
            <a:fld id="{AD8D4AF1-7CC8-4517-894C-95FE2C0637D7}" type="slidenum">
              <a:rPr lang="en-US" smtClean="0"/>
              <a:pPr/>
              <a:t>82</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p:txBody>
          <a:bodyPr>
            <a:normAutofit fontScale="90000"/>
          </a:bodyPr>
          <a:lstStyle/>
          <a:p>
            <a:r>
              <a:rPr lang="en-US" dirty="0" smtClean="0"/>
              <a:t>Focus on Standards for Mathematical Practice Outcomes (cont'd)</a:t>
            </a:r>
          </a:p>
        </p:txBody>
      </p:sp>
      <p:sp>
        <p:nvSpPr>
          <p:cNvPr id="19459" name="Content Placeholder 1"/>
          <p:cNvSpPr>
            <a:spLocks noGrp="1"/>
          </p:cNvSpPr>
          <p:nvPr>
            <p:ph type="body" sz="quarter" idx="10"/>
          </p:nvPr>
        </p:nvSpPr>
        <p:spPr>
          <a:xfrm>
            <a:off x="381000" y="1703855"/>
            <a:ext cx="8382000" cy="4370427"/>
          </a:xfrm>
        </p:spPr>
        <p:txBody>
          <a:bodyPr/>
          <a:lstStyle/>
          <a:p>
            <a:r>
              <a:rPr lang="en-US" sz="2700" dirty="0" smtClean="0"/>
              <a:t>By the end of this session you will have:</a:t>
            </a:r>
          </a:p>
          <a:p>
            <a:pPr lvl="1"/>
            <a:r>
              <a:rPr lang="en-US" sz="2300" dirty="0" smtClean="0"/>
              <a:t>Identified evidence of the practices in tasks.</a:t>
            </a:r>
          </a:p>
          <a:p>
            <a:pPr lvl="1"/>
            <a:r>
              <a:rPr lang="en-US" sz="2300" dirty="0" smtClean="0"/>
              <a:t>Discussed and created grade-level descriptors for all eight practices.</a:t>
            </a:r>
          </a:p>
          <a:p>
            <a:pPr lvl="1"/>
            <a:r>
              <a:rPr lang="en-US" sz="2300" dirty="0" smtClean="0"/>
              <a:t>Explored how specific instructional strategies can help students meet major learning goals. </a:t>
            </a:r>
          </a:p>
          <a:p>
            <a:pPr lvl="1"/>
            <a:r>
              <a:rPr lang="en-US" sz="2300" dirty="0" smtClean="0"/>
              <a:t>Identified relevant resources for implementing the CCS-Math and created a peer support network. </a:t>
            </a:r>
          </a:p>
          <a:p>
            <a:pPr lvl="1"/>
            <a:r>
              <a:rPr lang="en-US" sz="2300" dirty="0" smtClean="0"/>
              <a:t>Identified ways in which you will share information with and provide support for teachers as they make changes to their instructional practice. </a:t>
            </a:r>
          </a:p>
          <a:p>
            <a:endParaRPr lang="en-US" sz="2700" dirty="0" smtClean="0"/>
          </a:p>
        </p:txBody>
      </p:sp>
      <p:sp>
        <p:nvSpPr>
          <p:cNvPr id="5" name="Slide Number Placeholder 4"/>
          <p:cNvSpPr>
            <a:spLocks noGrp="1"/>
          </p:cNvSpPr>
          <p:nvPr>
            <p:ph type="sldNum" sz="quarter" idx="12"/>
          </p:nvPr>
        </p:nvSpPr>
        <p:spPr/>
        <p:txBody>
          <a:bodyPr/>
          <a:lstStyle/>
          <a:p>
            <a:fld id="{1B164E58-F631-4785-8D59-D7BB0BAC1458}" type="slidenum">
              <a:rPr lang="en-US" smtClean="0"/>
              <a:pPr/>
              <a:t>83</a:t>
            </a:fld>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10986</TotalTime>
  <Words>371</Words>
  <Application>Microsoft Office PowerPoint</Application>
  <PresentationFormat>On-screen Show (4:3)</PresentationFormat>
  <Paragraphs>58</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Mathematics</vt:lpstr>
      <vt:lpstr>Planning for Change</vt:lpstr>
      <vt:lpstr>What's Your Plan?</vt:lpstr>
      <vt:lpstr>Focus on Standards for Mathematical Practice Outcomes</vt:lpstr>
      <vt:lpstr>Focus on Standards for Mathematical Practice Outcomes (cont'd)</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510</cp:revision>
  <dcterms:created xsi:type="dcterms:W3CDTF">2014-01-18T18:47:42Z</dcterms:created>
  <dcterms:modified xsi:type="dcterms:W3CDTF">2014-07-09T21:34:44Z</dcterms:modified>
</cp:coreProperties>
</file>