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9" showSpecialPlsOnTitleSld="0" saveSubsetFonts="1">
  <p:sldMasterIdLst>
    <p:sldMasterId id="2147483687" r:id="rId1"/>
    <p:sldMasterId id="2147483711" r:id="rId2"/>
    <p:sldMasterId id="2147483723" r:id="rId3"/>
  </p:sldMasterIdLst>
  <p:notesMasterIdLst>
    <p:notesMasterId r:id="rId7"/>
  </p:notesMasterIdLst>
  <p:handoutMasterIdLst>
    <p:handoutMasterId r:id="rId8"/>
  </p:handoutMasterIdLst>
  <p:sldIdLst>
    <p:sldId id="370" r:id="rId4"/>
    <p:sldId id="453" r:id="rId5"/>
    <p:sldId id="454" r:id="rId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b="1" dirty="0" smtClean="0"/>
              <a:t>Section 5: Attending to Precision in Every Lesson</a:t>
            </a:r>
            <a:endParaRPr lang="en-US" dirty="0" smtClean="0"/>
          </a:p>
          <a:p>
            <a:r>
              <a:rPr lang="en-US" dirty="0" smtClean="0"/>
              <a:t>Section 5 Training Objectives:</a:t>
            </a:r>
          </a:p>
          <a:p>
            <a:pPr lvl="0">
              <a:buFont typeface="Arial" pitchFamily="34" charset="0"/>
              <a:buChar char="•"/>
            </a:pPr>
            <a:r>
              <a:rPr lang="en-US" dirty="0" smtClean="0"/>
              <a:t>To provide participants with a deeper understanding of how to help students attend to precision in classroom lessons.</a:t>
            </a:r>
          </a:p>
          <a:p>
            <a:pPr lvl="0">
              <a:buFont typeface="Arial" pitchFamily="34" charset="0"/>
              <a:buChar char="•"/>
            </a:pPr>
            <a:r>
              <a:rPr lang="en-US" dirty="0" smtClean="0"/>
              <a:t>For participants to begin to identify instructional strategies that can be implemented to help students attend to precision. </a:t>
            </a:r>
          </a:p>
          <a:p>
            <a:r>
              <a:rPr lang="en-US" dirty="0" smtClean="0"/>
              <a:t> </a:t>
            </a:r>
          </a:p>
          <a:p>
            <a:r>
              <a:rPr lang="en-US" dirty="0" smtClean="0"/>
              <a:t>Section 5 Outline:</a:t>
            </a:r>
          </a:p>
          <a:p>
            <a:pPr marL="230520" indent="-230520">
              <a:buAutoNum type="arabicPeriod"/>
            </a:pPr>
            <a:r>
              <a:rPr lang="en-US" dirty="0" smtClean="0"/>
              <a:t>Participants will watch a classroom lesson in which the teacher helps students attend to precision.  </a:t>
            </a:r>
          </a:p>
          <a:p>
            <a:pPr marL="230520" indent="-230520">
              <a:buAutoNum type="arabicPeriod"/>
            </a:pPr>
            <a:r>
              <a:rPr lang="en-US" dirty="0" smtClean="0"/>
              <a:t>In groups, they will then discuss how this teacher gets students to attend to both the precision of the mathematical language and the calculations needed to complete the work.  </a:t>
            </a:r>
          </a:p>
          <a:p>
            <a:pPr marL="230520" indent="-230520">
              <a:buAutoNum type="arabicPeriod"/>
            </a:pPr>
            <a:r>
              <a:rPr lang="en-US" dirty="0" smtClean="0"/>
              <a:t>The facilitator will wrap up Section 5 by charting the instructional strategies identified by the participants and using that list of strategies to transition to Section 6.</a:t>
            </a:r>
          </a:p>
          <a:p>
            <a:pPr>
              <a:spcBef>
                <a:spcPct val="0"/>
              </a:spcBef>
            </a:pPr>
            <a:endParaRPr lang="en-US" dirty="0" smtClean="0"/>
          </a:p>
          <a:p>
            <a:r>
              <a:rPr lang="en-US" b="1" dirty="0" smtClean="0"/>
              <a:t>Supporting Documents</a:t>
            </a:r>
            <a:endParaRPr lang="en-US" dirty="0" smtClean="0"/>
          </a:p>
          <a:p>
            <a:pPr lvl="0"/>
            <a:r>
              <a:rPr lang="en-US" dirty="0" smtClean="0"/>
              <a:t>Activity 5: Video Observations Sheet </a:t>
            </a:r>
          </a:p>
          <a:p>
            <a:r>
              <a:rPr lang="en-US" b="1" dirty="0" smtClean="0"/>
              <a:t> </a:t>
            </a:r>
            <a:endParaRPr lang="en-US" dirty="0" smtClean="0"/>
          </a:p>
          <a:p>
            <a:r>
              <a:rPr lang="en-US" b="1" dirty="0" smtClean="0"/>
              <a:t>Materials</a:t>
            </a:r>
            <a:endParaRPr lang="en-US" dirty="0" smtClean="0"/>
          </a:p>
          <a:p>
            <a:pPr lvl="0"/>
            <a:r>
              <a:rPr lang="en-US" dirty="0" smtClean="0"/>
              <a:t>Chart paper, markers, tape</a:t>
            </a:r>
          </a:p>
          <a:p>
            <a:r>
              <a:rPr lang="en-US" b="1" dirty="0" smtClean="0"/>
              <a:t> </a:t>
            </a:r>
            <a:endParaRPr lang="en-US" dirty="0" smtClean="0"/>
          </a:p>
          <a:p>
            <a:r>
              <a:rPr lang="en-US" b="1" dirty="0" smtClean="0"/>
              <a:t>Video</a:t>
            </a:r>
            <a:endParaRPr lang="en-US" dirty="0" smtClean="0"/>
          </a:p>
          <a:p>
            <a:pPr>
              <a:spcBef>
                <a:spcPct val="0"/>
              </a:spcBef>
            </a:pPr>
            <a:r>
              <a:rPr lang="en-US" dirty="0" smtClean="0">
                <a:ea typeface="ＭＳ Ｐゴシック" charset="-128"/>
              </a:rPr>
              <a:t>Cathy Humphreys working on the diagonals problem with students. The video can be found here:  http://www.insidemathematics.org/index.php/standard-6 (view the 4</a:t>
            </a:r>
            <a:r>
              <a:rPr lang="en-US" baseline="30000" dirty="0" smtClean="0">
                <a:ea typeface="ＭＳ Ｐゴシック" charset="-128"/>
              </a:rPr>
              <a:t>th</a:t>
            </a:r>
            <a:r>
              <a:rPr lang="en-US" dirty="0" smtClean="0">
                <a:ea typeface="ＭＳ Ｐゴシック" charset="-128"/>
              </a:rPr>
              <a:t> video in the grade 9-10 series)</a:t>
            </a:r>
          </a:p>
          <a:p>
            <a:pPr>
              <a:spcBef>
                <a:spcPct val="0"/>
              </a:spcBef>
            </a:pPr>
            <a:endParaRPr lang="en-US" baseline="0" dirty="0" smtClean="0"/>
          </a:p>
          <a:p>
            <a:pPr>
              <a:spcBef>
                <a:spcPct val="0"/>
              </a:spcBef>
            </a:pPr>
            <a:r>
              <a:rPr lang="en-US" b="1" baseline="0" dirty="0" smtClean="0"/>
              <a:t>Key Implementation Notes:</a:t>
            </a:r>
          </a:p>
          <a:p>
            <a:pPr>
              <a:spcBef>
                <a:spcPct val="0"/>
              </a:spcBef>
            </a:pPr>
            <a:r>
              <a:rPr lang="en-US" b="0" baseline="0" dirty="0" smtClean="0"/>
              <a:t>Because this is participants’ first time conducting a video observation in this module series, explain to participants that when they watch video of others’ teaching that they need to keep in mind that no one lesson is perfect. The teacher and students sometimes make mistakes, that the teacher may do or say something that the participant may find annoying or not in-line with their personal beliefs. However, each video presented as we go forward has been chosen for a distinct purpose and that purpose is the lens through which the video should be observed. For example, in this section the key things for participants to pay attention to are the strategies that the teacher uses to help her students attend to precision within the lesson. </a:t>
            </a:r>
            <a:endParaRPr lang="en-US" b="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70</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p:spPr>
      </p:sp>
      <p:sp>
        <p:nvSpPr>
          <p:cNvPr id="1812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a typeface="ＭＳ Ｐゴシック" charset="-128"/>
              </a:rPr>
              <a:t>Let’s Observe: </a:t>
            </a:r>
            <a:r>
              <a:rPr lang="en-US" dirty="0" smtClean="0">
                <a:ea typeface="ＭＳ Ｐゴシック" charset="-128"/>
              </a:rPr>
              <a:t>Play the video of Cathy Humphreys working on the diagonals problem with students. The video can be found here: http://www.insidemathematics.org/index.php/standard-6 </a:t>
            </a:r>
            <a:r>
              <a:rPr lang="en-US" b="1" dirty="0" smtClean="0">
                <a:ea typeface="ＭＳ Ｐゴシック" charset="-128"/>
              </a:rPr>
              <a:t>(view the 4</a:t>
            </a:r>
            <a:r>
              <a:rPr lang="en-US" b="1" baseline="30000" dirty="0" smtClean="0">
                <a:ea typeface="ＭＳ Ｐゴシック" charset="-128"/>
              </a:rPr>
              <a:t>th</a:t>
            </a:r>
            <a:r>
              <a:rPr lang="en-US" b="1" dirty="0" smtClean="0">
                <a:ea typeface="ＭＳ Ｐゴシック" charset="-128"/>
              </a:rPr>
              <a:t> video in the grade 9-10 series). </a:t>
            </a:r>
            <a:r>
              <a:rPr lang="en-US" dirty="0" smtClean="0"/>
              <a:t>As they watch, ask participants to use the </a:t>
            </a:r>
            <a:r>
              <a:rPr lang="en-US" i="1" dirty="0" smtClean="0"/>
              <a:t>Video Observation  </a:t>
            </a:r>
            <a:r>
              <a:rPr lang="en-US" dirty="0" smtClean="0"/>
              <a:t>handout to record how they observe the teacher helping her students to attend to precision. After the video, debrief the participants’ observations as a large group and chart the strategies identified. Before the</a:t>
            </a:r>
            <a:r>
              <a:rPr lang="en-US" baseline="0" dirty="0" smtClean="0"/>
              <a:t> break, have participants look back at their questions and fill in any answers that have been found thus far.</a:t>
            </a:r>
            <a:endParaRPr lang="en-US" dirty="0" smtClean="0">
              <a:ea typeface="ＭＳ Ｐゴシック" charset="-128"/>
            </a:endParaRPr>
          </a:p>
          <a:p>
            <a:endParaRPr lang="en-US" dirty="0" smtClean="0">
              <a:ea typeface="ＭＳ Ｐゴシック" charset="-128"/>
            </a:endParaRPr>
          </a:p>
        </p:txBody>
      </p:sp>
      <p:sp>
        <p:nvSpPr>
          <p:cNvPr id="181252" name="Slide Number Placeholder 3"/>
          <p:cNvSpPr>
            <a:spLocks noGrp="1"/>
          </p:cNvSpPr>
          <p:nvPr>
            <p:ph type="sldNum" sz="quarter" idx="5"/>
          </p:nvPr>
        </p:nvSpPr>
        <p:spPr bwMode="auto">
          <a:noFill/>
          <a:ln>
            <a:miter lim="800000"/>
            <a:headEnd/>
            <a:tailEnd/>
          </a:ln>
        </p:spPr>
        <p:txBody>
          <a:bodyPr/>
          <a:lstStyle/>
          <a:p>
            <a:fld id="{7415E4F0-DE0F-49D0-AA29-79E4EFDFFF9C}" type="slidenum">
              <a:rPr lang="en-US">
                <a:solidFill>
                  <a:prstClr val="black"/>
                </a:solidFill>
              </a:rPr>
              <a:pPr/>
              <a:t>71</a:t>
            </a:fld>
            <a:endParaRPr lang="en-US" dirty="0">
              <a:solidFill>
                <a:prstClr val="black"/>
              </a:solidFill>
            </a:endParaRPr>
          </a:p>
        </p:txBody>
      </p:sp>
    </p:spTree>
    <p:extLst>
      <p:ext uri="{BB962C8B-B14F-4D97-AF65-F5344CB8AC3E}">
        <p14:creationId xmlns:p14="http://schemas.microsoft.com/office/powerpoint/2010/main" val="65604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5</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www.insidemathematics.org/index.php/standard-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effectLst/>
              </a:rPr>
              <a:t>Attending to Precision in Every Lesson</a:t>
            </a:r>
          </a:p>
        </p:txBody>
      </p:sp>
      <p:sp>
        <p:nvSpPr>
          <p:cNvPr id="7" name="Text Placeholder 6"/>
          <p:cNvSpPr>
            <a:spLocks noGrp="1"/>
          </p:cNvSpPr>
          <p:nvPr>
            <p:ph type="body" idx="1"/>
          </p:nvPr>
        </p:nvSpPr>
        <p:spPr/>
        <p:txBody>
          <a:bodyPr/>
          <a:lstStyle/>
          <a:p>
            <a:r>
              <a:rPr lang="en-US" dirty="0" smtClean="0"/>
              <a:t>Section 5</a:t>
            </a:r>
            <a:endParaRPr lang="en-US" dirty="0"/>
          </a:p>
        </p:txBody>
      </p:sp>
      <p:sp>
        <p:nvSpPr>
          <p:cNvPr id="6" name="Slide Number Placeholder 5"/>
          <p:cNvSpPr>
            <a:spLocks noGrp="1"/>
          </p:cNvSpPr>
          <p:nvPr>
            <p:ph type="sldNum" sz="quarter" idx="12"/>
          </p:nvPr>
        </p:nvSpPr>
        <p:spPr/>
        <p:txBody>
          <a:bodyPr/>
          <a:lstStyle/>
          <a:p>
            <a:pPr>
              <a:defRPr/>
            </a:pPr>
            <a:fld id="{FE5848D7-388A-4B96-9685-F153F1A674E1}" type="slidenum">
              <a:rPr lang="en-US" smtClean="0">
                <a:solidFill>
                  <a:prstClr val="black">
                    <a:tint val="75000"/>
                  </a:prstClr>
                </a:solidFill>
              </a:rPr>
              <a:pPr>
                <a:defRPr/>
              </a:pPr>
              <a:t>70</a:t>
            </a:fld>
            <a:endParaRPr lang="en-US" dirty="0">
              <a:solidFill>
                <a:prstClr val="black">
                  <a:tint val="75000"/>
                </a:prstClr>
              </a:solidFill>
            </a:endParaRPr>
          </a:p>
        </p:txBody>
      </p:sp>
      <p:pic>
        <p:nvPicPr>
          <p:cNvPr id="5" name="Picture 5" descr="participant guide call out.png"/>
          <p:cNvPicPr>
            <a:picLocks noChangeAspect="1" noChangeArrowheads="1"/>
          </p:cNvPicPr>
          <p:nvPr/>
        </p:nvPicPr>
        <p:blipFill>
          <a:blip r:embed="rId3" cstate="print"/>
          <a:srcRect/>
          <a:stretch>
            <a:fillRect/>
          </a:stretch>
        </p:blipFill>
        <p:spPr bwMode="auto">
          <a:xfrm>
            <a:off x="819150" y="4838700"/>
            <a:ext cx="971550" cy="990600"/>
          </a:xfrm>
          <a:prstGeom prst="rect">
            <a:avLst/>
          </a:prstGeom>
          <a:noFill/>
          <a:ln w="9525">
            <a:noFill/>
            <a:miter lim="800000"/>
            <a:headEnd/>
            <a:tailEnd/>
          </a:ln>
        </p:spPr>
      </p:pic>
      <p:sp>
        <p:nvSpPr>
          <p:cNvPr id="8" name="Rectangle 6"/>
          <p:cNvSpPr>
            <a:spLocks noChangeArrowheads="1"/>
          </p:cNvSpPr>
          <p:nvPr/>
        </p:nvSpPr>
        <p:spPr bwMode="auto">
          <a:xfrm>
            <a:off x="742950" y="4914900"/>
            <a:ext cx="1104900" cy="415498"/>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100" dirty="0" smtClean="0">
                <a:solidFill>
                  <a:prstClr val="black"/>
                </a:solidFill>
              </a:rPr>
              <a:t>Page 29</a:t>
            </a:r>
            <a:endParaRPr lang="en-US" sz="2100" dirty="0">
              <a:solidFill>
                <a:prstClr val="black"/>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Number Placeholder 3"/>
          <p:cNvSpPr>
            <a:spLocks noGrp="1"/>
          </p:cNvSpPr>
          <p:nvPr>
            <p:ph type="sldNum" sz="quarter" idx="11"/>
          </p:nvPr>
        </p:nvSpPr>
        <p:spPr/>
        <p:txBody>
          <a:bodyPr/>
          <a:lstStyle/>
          <a:p>
            <a:fld id="{84762AB6-5B11-47D6-9242-59FD9DA8A2FC}" type="slidenum">
              <a:rPr lang="en-US" smtClean="0"/>
              <a:pPr/>
              <a:t>71</a:t>
            </a:fld>
            <a:endParaRPr lang="en-US" dirty="0"/>
          </a:p>
        </p:txBody>
      </p:sp>
      <p:sp>
        <p:nvSpPr>
          <p:cNvPr id="180227" name="TextBox 9"/>
          <p:cNvSpPr txBox="1">
            <a:spLocks noChangeArrowheads="1"/>
          </p:cNvSpPr>
          <p:nvPr/>
        </p:nvSpPr>
        <p:spPr bwMode="auto">
          <a:xfrm>
            <a:off x="457200" y="291307"/>
            <a:ext cx="6858000" cy="687881"/>
          </a:xfrm>
          <a:prstGeom prst="rect">
            <a:avLst/>
          </a:prstGeom>
          <a:noFill/>
          <a:ln w="9525">
            <a:noFill/>
            <a:miter lim="800000"/>
            <a:headEnd/>
            <a:tailEnd/>
          </a:ln>
        </p:spPr>
        <p:txBody>
          <a:bodyPr>
            <a:spAutoFit/>
          </a:bodyPr>
          <a:lstStyle/>
          <a:p>
            <a:pPr defTabSz="914363" fontAlgn="base">
              <a:lnSpc>
                <a:spcPct val="90000"/>
              </a:lnSpc>
              <a:spcBef>
                <a:spcPct val="0"/>
              </a:spcBef>
              <a:spcAft>
                <a:spcPct val="0"/>
              </a:spcAft>
            </a:pPr>
            <a:r>
              <a:rPr lang="en-US" sz="4300" spc="-150" dirty="0">
                <a:ln w="3175">
                  <a:noFill/>
                </a:ln>
                <a:gradFill>
                  <a:gsLst>
                    <a:gs pos="0">
                      <a:srgbClr val="2E59B0"/>
                    </a:gs>
                    <a:gs pos="49000">
                      <a:srgbClr val="161D32"/>
                    </a:gs>
                    <a:gs pos="100000">
                      <a:srgbClr val="000000"/>
                    </a:gs>
                  </a:gsLst>
                  <a:lin ang="5400000" scaled="0"/>
                </a:gradFill>
                <a:latin typeface="+mj-lt"/>
                <a:cs typeface="Arial" charset="0"/>
              </a:rPr>
              <a:t>Let’s Observe</a:t>
            </a:r>
          </a:p>
        </p:txBody>
      </p:sp>
      <p:sp>
        <p:nvSpPr>
          <p:cNvPr id="180230" name="TextBox 8"/>
          <p:cNvSpPr txBox="1">
            <a:spLocks noChangeArrowheads="1"/>
          </p:cNvSpPr>
          <p:nvPr/>
        </p:nvSpPr>
        <p:spPr bwMode="auto">
          <a:xfrm>
            <a:off x="571500" y="5108088"/>
            <a:ext cx="7505700" cy="646331"/>
          </a:xfrm>
          <a:prstGeom prst="rect">
            <a:avLst/>
          </a:prstGeom>
          <a:noFill/>
          <a:ln w="9525">
            <a:noFill/>
            <a:miter lim="800000"/>
            <a:headEnd/>
            <a:tailEnd/>
          </a:ln>
        </p:spPr>
        <p:txBody>
          <a:bodyPr wrap="square">
            <a:spAutoFit/>
          </a:bodyPr>
          <a:lstStyle/>
          <a:p>
            <a:pPr algn="ctr" fontAlgn="base">
              <a:spcBef>
                <a:spcPct val="0"/>
              </a:spcBef>
              <a:spcAft>
                <a:spcPct val="0"/>
              </a:spcAft>
            </a:pPr>
            <a:endParaRPr lang="en-US" sz="1200" dirty="0" smtClean="0">
              <a:solidFill>
                <a:prstClr val="black"/>
              </a:solidFill>
            </a:endParaRPr>
          </a:p>
          <a:p>
            <a:pPr algn="ctr" fontAlgn="base">
              <a:spcBef>
                <a:spcPct val="0"/>
              </a:spcBef>
              <a:spcAft>
                <a:spcPct val="0"/>
              </a:spcAft>
            </a:pPr>
            <a:r>
              <a:rPr lang="en-US" sz="2400" dirty="0" smtClean="0">
                <a:hlinkClick r:id="rId3"/>
              </a:rPr>
              <a:t>http://www.insidemathematics.org/index.php/standard-6</a:t>
            </a:r>
            <a:r>
              <a:rPr lang="en-US" sz="2400" i="1" dirty="0" smtClean="0"/>
              <a:t>.</a:t>
            </a:r>
            <a:endParaRPr lang="en-US" sz="2400" dirty="0">
              <a:solidFill>
                <a:schemeClr val="accent3">
                  <a:lumMod val="75000"/>
                </a:schemeClr>
              </a:solidFill>
            </a:endParaRPr>
          </a:p>
        </p:txBody>
      </p:sp>
      <p:pic>
        <p:nvPicPr>
          <p:cNvPr id="1026" name="Picture 2"/>
          <p:cNvPicPr>
            <a:picLocks noChangeAspect="1" noChangeArrowheads="1"/>
          </p:cNvPicPr>
          <p:nvPr/>
        </p:nvPicPr>
        <p:blipFill>
          <a:blip r:embed="rId4" cstate="print"/>
          <a:srcRect/>
          <a:stretch>
            <a:fillRect/>
          </a:stretch>
        </p:blipFill>
        <p:spPr bwMode="auto">
          <a:xfrm>
            <a:off x="1911926" y="1185863"/>
            <a:ext cx="4641273" cy="3502745"/>
          </a:xfrm>
          <a:prstGeom prst="rect">
            <a:avLst/>
          </a:prstGeom>
          <a:noFill/>
          <a:ln w="9525">
            <a:solidFill>
              <a:schemeClr val="tx1">
                <a:lumMod val="50000"/>
                <a:lumOff val="50000"/>
              </a:schemeClr>
            </a:solidFill>
            <a:miter lim="800000"/>
            <a:headEnd/>
            <a:tailEnd/>
          </a:ln>
        </p:spPr>
      </p:pic>
      <p:sp>
        <p:nvSpPr>
          <p:cNvPr id="2" name="Footer Placeholder 1"/>
          <p:cNvSpPr>
            <a:spLocks noGrp="1"/>
          </p:cNvSpPr>
          <p:nvPr>
            <p:ph type="ftr" sz="quarter" idx="10"/>
          </p:nvPr>
        </p:nvSpPr>
        <p:spPr/>
        <p:txBody>
          <a:bodyPr/>
          <a:lstStyle/>
          <a:p>
            <a:r>
              <a:rPr lang="en-US" dirty="0" smtClean="0"/>
              <a:t> </a:t>
            </a:r>
            <a:endParaRPr lang="en-US" dirty="0"/>
          </a:p>
        </p:txBody>
      </p:sp>
      <p:sp>
        <p:nvSpPr>
          <p:cNvPr id="8" name="TextBox 7"/>
          <p:cNvSpPr txBox="1"/>
          <p:nvPr/>
        </p:nvSpPr>
        <p:spPr>
          <a:xfrm>
            <a:off x="2604654" y="4793672"/>
            <a:ext cx="2881746" cy="369332"/>
          </a:xfrm>
          <a:prstGeom prst="rect">
            <a:avLst/>
          </a:prstGeom>
          <a:noFill/>
        </p:spPr>
        <p:txBody>
          <a:bodyPr wrap="square" rtlCol="0">
            <a:spAutoFit/>
          </a:bodyPr>
          <a:lstStyle/>
          <a:p>
            <a:pPr algn="ctr"/>
            <a:r>
              <a:rPr lang="en-US" dirty="0" smtClean="0"/>
              <a:t>Cathy Humphreys</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10986</TotalTime>
  <Words>219</Words>
  <Application>Microsoft Office PowerPoint</Application>
  <PresentationFormat>On-screen Show (4:3)</PresentationFormat>
  <Paragraphs>43</Paragraphs>
  <Slides>3</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Attending to Precision in Every Lesson</vt:lpstr>
      <vt:lpstr>PowerPoint Presentation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508</cp:revision>
  <dcterms:created xsi:type="dcterms:W3CDTF">2014-01-18T18:47:42Z</dcterms:created>
  <dcterms:modified xsi:type="dcterms:W3CDTF">2014-07-09T21:32:07Z</dcterms:modified>
</cp:coreProperties>
</file>