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6" showSpecialPlsOnTitleSld="0" saveSubsetFonts="1">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450" r:id="rId5"/>
    <p:sldId id="451" r:id="rId6"/>
    <p:sldId id="452"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0000FF"/>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526" autoAdjust="0"/>
  </p:normalViewPr>
  <p:slideViewPr>
    <p:cSldViewPr snapToGrid="0">
      <p:cViewPr varScale="1">
        <p:scale>
          <a:sx n="63" d="100"/>
          <a:sy n="63" d="100"/>
        </p:scale>
        <p:origin x="780"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50" d="100"/>
          <a:sy n="50" d="100"/>
        </p:scale>
        <p:origin x="1836" y="6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66</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p:spPr>
      </p:sp>
      <p:sp>
        <p:nvSpPr>
          <p:cNvPr id="202755"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r>
              <a:rPr lang="en-US" b="1" dirty="0" smtClean="0"/>
              <a:t>Section 4: Supporting Students to “Make sense of problems and persevere in solving them”</a:t>
            </a:r>
            <a:endParaRPr lang="en-US" dirty="0" smtClean="0"/>
          </a:p>
          <a:p>
            <a:endParaRPr lang="en-US" dirty="0" smtClean="0"/>
          </a:p>
          <a:p>
            <a:r>
              <a:rPr lang="en-US" dirty="0" smtClean="0"/>
              <a:t>Section 4 Training Objectives:</a:t>
            </a:r>
          </a:p>
          <a:p>
            <a:pPr>
              <a:buFont typeface="Arial" pitchFamily="34" charset="0"/>
              <a:buChar char="•"/>
            </a:pPr>
            <a:r>
              <a:rPr lang="en-US" dirty="0" smtClean="0"/>
              <a:t>For participants to experience a mathematics task from a student’s perspective in order to gain a deeper understanding of what it means to make sense of a problem and persevere in solving it</a:t>
            </a:r>
          </a:p>
          <a:p>
            <a:endParaRPr lang="en-US" dirty="0" smtClean="0"/>
          </a:p>
          <a:p>
            <a:r>
              <a:rPr lang="en-US" dirty="0" smtClean="0"/>
              <a:t>Section 4 Outline:</a:t>
            </a:r>
          </a:p>
          <a:p>
            <a:pPr marL="230520" indent="-230520">
              <a:buAutoNum type="arabicPeriod"/>
            </a:pPr>
            <a:r>
              <a:rPr lang="en-US" dirty="0" smtClean="0"/>
              <a:t>Participants will begin by working through the </a:t>
            </a:r>
            <a:r>
              <a:rPr lang="en-US" i="1" dirty="0" smtClean="0"/>
              <a:t>Kites</a:t>
            </a:r>
            <a:r>
              <a:rPr lang="en-US" dirty="0" smtClean="0"/>
              <a:t> task. Participants will debrief the task as a large group and talk about the experience from a personal standpoint. </a:t>
            </a:r>
          </a:p>
          <a:p>
            <a:pPr marL="230520" indent="-230520">
              <a:buAutoNum type="arabicPeriod"/>
            </a:pPr>
            <a:r>
              <a:rPr lang="en-US" dirty="0" smtClean="0"/>
              <a:t>Participants will then work together to discuss what would be needed to help students make sense of this problem and to persevere in solving it. </a:t>
            </a:r>
          </a:p>
          <a:p>
            <a:pPr marL="230520" indent="-230520">
              <a:buAutoNum type="arabicPeriod"/>
            </a:pPr>
            <a:r>
              <a:rPr lang="en-US" dirty="0" smtClean="0"/>
              <a:t>Using this information and the experience of the </a:t>
            </a:r>
            <a:r>
              <a:rPr lang="en-US" i="1" dirty="0" smtClean="0"/>
              <a:t>Kites</a:t>
            </a:r>
            <a:r>
              <a:rPr lang="en-US" dirty="0" smtClean="0"/>
              <a:t> task, participants  will create a description of a classroom environment that is set up to help students “</a:t>
            </a:r>
            <a:r>
              <a:rPr lang="en-US" i="1" dirty="0" smtClean="0"/>
              <a:t>Make sense of problems and persevere in solving them.”</a:t>
            </a:r>
            <a:endParaRPr lang="en-US" dirty="0" smtClean="0"/>
          </a:p>
          <a:p>
            <a:endParaRPr lang="en-US" b="1" dirty="0" smtClean="0"/>
          </a:p>
          <a:p>
            <a:r>
              <a:rPr lang="en-US" b="1" dirty="0" smtClean="0"/>
              <a:t>Supporting Documents:</a:t>
            </a:r>
          </a:p>
          <a:p>
            <a:r>
              <a:rPr lang="en-US" dirty="0" smtClean="0"/>
              <a:t>Kites Activity</a:t>
            </a:r>
          </a:p>
          <a:p>
            <a:r>
              <a:rPr lang="en-US" b="1" dirty="0" smtClean="0"/>
              <a:t>Materials:</a:t>
            </a:r>
          </a:p>
          <a:p>
            <a:r>
              <a:rPr lang="en-US" dirty="0" smtClean="0"/>
              <a:t>Chart paper, markers</a:t>
            </a:r>
          </a:p>
          <a:p>
            <a:r>
              <a:rPr lang="en-US" dirty="0" smtClean="0"/>
              <a:t>Strips of card stock – 1 set per table</a:t>
            </a:r>
          </a:p>
          <a:p>
            <a:r>
              <a:rPr lang="en-US" dirty="0" smtClean="0"/>
              <a:t>Metal brad – 1 per participant</a:t>
            </a:r>
          </a:p>
          <a:p>
            <a:r>
              <a:rPr lang="en-US" dirty="0" smtClean="0"/>
              <a:t>Graph paper – 1 cm squares – 2 sheets per participant</a:t>
            </a:r>
          </a:p>
          <a:p>
            <a:r>
              <a:rPr lang="en-US" dirty="0" smtClean="0"/>
              <a:t>Rulers – 1 per table</a:t>
            </a:r>
          </a:p>
          <a:p>
            <a:r>
              <a:rPr lang="en-US" dirty="0" smtClean="0"/>
              <a:t>Protractors – 1 per table</a:t>
            </a:r>
          </a:p>
          <a:p>
            <a:pPr>
              <a:spcBef>
                <a:spcPct val="0"/>
              </a:spcBef>
            </a:pPr>
            <a:endParaRPr lang="en-US" b="1" dirty="0" smtClean="0"/>
          </a:p>
          <a:p>
            <a:pPr>
              <a:spcBef>
                <a:spcPct val="0"/>
              </a:spcBef>
            </a:pPr>
            <a:r>
              <a:rPr lang="en-US" b="1" dirty="0" smtClean="0"/>
              <a:t>Key Implementation</a:t>
            </a:r>
            <a:r>
              <a:rPr lang="en-US" b="1" baseline="0" dirty="0" smtClean="0"/>
              <a:t> Notes:</a:t>
            </a:r>
          </a:p>
          <a:p>
            <a:pPr>
              <a:spcBef>
                <a:spcPct val="0"/>
              </a:spcBef>
            </a:pPr>
            <a:r>
              <a:rPr lang="en-US" dirty="0" smtClean="0"/>
              <a:t>In this activity participants will work a challenging problem and then discuss what information they needed in order to make sense of the problem and how they helped themselves to persevere. With that in mind, be sure to move throughout the room as participants work, ask questions that will help participants move forward if they get stuck, and to listen closely as groups work. Make note of interesting comments, ideas, and strategies that you will want to make sure to raise in the large group discussion. </a:t>
            </a:r>
            <a:endParaRPr lang="en-US" b="1" dirty="0" smtClean="0"/>
          </a:p>
        </p:txBody>
      </p:sp>
      <p:sp>
        <p:nvSpPr>
          <p:cNvPr id="20275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275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31C4AAFC-C8AF-4184-A5A2-52CD5DA5891D}"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20275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275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7421D8-27AD-493C-913A-036CB3BC90BD}" type="slidenum">
              <a:rPr lang="en-US">
                <a:solidFill>
                  <a:prstClr val="black"/>
                </a:solidFill>
                <a:latin typeface="Arial" pitchFamily="34" charset="0"/>
              </a:rPr>
              <a:pPr/>
              <a:t>67</a:t>
            </a:fld>
            <a:endParaRPr lang="en-US" dirty="0">
              <a:solidFill>
                <a:prstClr val="black"/>
              </a:solidFill>
              <a:latin typeface="Arial" pitchFamily="34" charset="0"/>
            </a:endParaRPr>
          </a:p>
        </p:txBody>
      </p:sp>
    </p:spTree>
    <p:extLst>
      <p:ext uri="{BB962C8B-B14F-4D97-AF65-F5344CB8AC3E}">
        <p14:creationId xmlns:p14="http://schemas.microsoft.com/office/powerpoint/2010/main" val="2597037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bwMode="auto">
          <a:noFill/>
          <a:ln>
            <a:solidFill>
              <a:srgbClr val="000000"/>
            </a:solidFill>
            <a:miter lim="800000"/>
            <a:headEnd/>
            <a:tailEnd/>
          </a:ln>
        </p:spPr>
      </p:sp>
      <p:sp>
        <p:nvSpPr>
          <p:cNvPr id="175107" name="Notes Placeholder 2"/>
          <p:cNvSpPr>
            <a:spLocks noGrp="1"/>
          </p:cNvSpPr>
          <p:nvPr>
            <p:ph type="body" idx="1"/>
          </p:nvPr>
        </p:nvSpPr>
        <p:spPr bwMode="auto">
          <a:noFill/>
        </p:spPr>
        <p:txBody>
          <a:bodyPr wrap="square" numCol="1" anchor="t" anchorCtr="0" compatLnSpc="1">
            <a:prstTxWarp prst="textNoShape">
              <a:avLst/>
            </a:prstTxWarp>
          </a:bodyPr>
          <a:lstStyle/>
          <a:p>
            <a:pPr defTabSz="931686">
              <a:spcBef>
                <a:spcPct val="0"/>
              </a:spcBef>
            </a:pPr>
            <a:r>
              <a:rPr lang="en-US" b="1" dirty="0" smtClean="0">
                <a:ea typeface="ＭＳ Ｐゴシック" charset="-128"/>
              </a:rPr>
              <a:t>Kites Activity: </a:t>
            </a:r>
            <a:r>
              <a:rPr lang="en-US" dirty="0" smtClean="0">
                <a:ea typeface="ＭＳ Ｐゴシック" charset="-128"/>
              </a:rPr>
              <a:t> Explain to participants that you want to give them an opportunity to see, think, and feel what their students do when solving problems. Have them first read the problem on the slide and on the</a:t>
            </a:r>
            <a:r>
              <a:rPr lang="en-US" i="1" dirty="0" smtClean="0">
                <a:ea typeface="ＭＳ Ｐゴシック" charset="-128"/>
              </a:rPr>
              <a:t> Kites </a:t>
            </a:r>
            <a:r>
              <a:rPr lang="en-US" dirty="0" smtClean="0">
                <a:ea typeface="ＭＳ Ｐゴシック" charset="-128"/>
              </a:rPr>
              <a:t>handout and take three minutes to start working on this alone. </a:t>
            </a:r>
            <a:r>
              <a:rPr lang="en-US" b="1" dirty="0" smtClean="0"/>
              <a:t>As they read the problem on the slide, demonstrate how to attach the sticks with a brad and how to use the manipulative. </a:t>
            </a:r>
            <a:r>
              <a:rPr lang="en-US" dirty="0" smtClean="0">
                <a:ea typeface="ＭＳ Ｐゴシック" charset="-128"/>
              </a:rPr>
              <a:t>When three minutes are up, ask participants to work in small groups to solve the problem. The first five minutes of their group work should involve each group member taking one minute to present their initial thoughts. Others should listen quietly.  After the five minutes of sharing has been completed, have participants work together to expand on those ideas and solve the problem. Give them </a:t>
            </a:r>
            <a:r>
              <a:rPr lang="en-US" b="1" dirty="0" smtClean="0">
                <a:ea typeface="ＭＳ Ｐゴシック" charset="-128"/>
              </a:rPr>
              <a:t>15 minutes </a:t>
            </a:r>
            <a:r>
              <a:rPr lang="en-US" dirty="0" smtClean="0">
                <a:ea typeface="ＭＳ Ｐゴシック" charset="-128"/>
              </a:rPr>
              <a:t>to work and explain that each group should put their final solution on chart paper. If you see that groups are struggling, stop the work about every five minutes and have the whole group discuss where they are, what their thinking is, and what strategies they are trying. This is a good way to help those that are struggling to hear other ideas and perspectives, rather than waiting until the end. Use this time to answer questions that participants might have about the problem. Just be careful not to give away a possible solution with your answers. When time is finally called, have groups share their work and, as a large group, talk about what made this problem challenging, what did they did to make sense of the problem, and what it felt like to persevere with this problem. This will give participants insight into what we are asking students to do. </a:t>
            </a:r>
            <a:endParaRPr lang="en-US" b="1" dirty="0" smtClean="0"/>
          </a:p>
        </p:txBody>
      </p:sp>
      <p:sp>
        <p:nvSpPr>
          <p:cNvPr id="175108" name="Slide Number Placeholder 3"/>
          <p:cNvSpPr>
            <a:spLocks noGrp="1"/>
          </p:cNvSpPr>
          <p:nvPr>
            <p:ph type="sldNum" sz="quarter" idx="5"/>
          </p:nvPr>
        </p:nvSpPr>
        <p:spPr bwMode="auto">
          <a:noFill/>
          <a:ln>
            <a:miter lim="800000"/>
            <a:headEnd/>
            <a:tailEnd/>
          </a:ln>
        </p:spPr>
        <p:txBody>
          <a:bodyPr/>
          <a:lstStyle/>
          <a:p>
            <a:fld id="{18C6BBB5-0BE5-468D-935D-DBA06E90D9E0}" type="slidenum">
              <a:rPr lang="en-US">
                <a:solidFill>
                  <a:prstClr val="black"/>
                </a:solidFill>
              </a:rPr>
              <a:pPr/>
              <a:t>68</a:t>
            </a:fld>
            <a:endParaRPr lang="en-US" dirty="0">
              <a:solidFill>
                <a:prstClr val="black"/>
              </a:solidFill>
            </a:endParaRPr>
          </a:p>
        </p:txBody>
      </p:sp>
    </p:spTree>
    <p:extLst>
      <p:ext uri="{BB962C8B-B14F-4D97-AF65-F5344CB8AC3E}">
        <p14:creationId xmlns:p14="http://schemas.microsoft.com/office/powerpoint/2010/main" val="2878873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03" name="Notes Placeholder 2"/>
          <p:cNvSpPr>
            <a:spLocks noGrp="1"/>
          </p:cNvSpPr>
          <p:nvPr>
            <p:ph type="body" idx="1"/>
          </p:nvPr>
        </p:nvSpPr>
        <p:spPr bwMode="auto">
          <a:noFill/>
        </p:spPr>
        <p:txBody>
          <a:bodyPr wrap="square" numCol="1" anchor="t" anchorCtr="0" compatLnSpc="1">
            <a:prstTxWarp prst="textNoShape">
              <a:avLst/>
            </a:prstTxWarp>
          </a:bodyPr>
          <a:lstStyle/>
          <a:p>
            <a:pPr defTabSz="931686">
              <a:spcBef>
                <a:spcPct val="0"/>
              </a:spcBef>
            </a:pPr>
            <a:r>
              <a:rPr lang="en-US" b="1" dirty="0" smtClean="0"/>
              <a:t>Classroom Environment that Supports</a:t>
            </a:r>
            <a:r>
              <a:rPr lang="en-US" b="1" baseline="0" dirty="0" smtClean="0"/>
              <a:t> Perseverance. </a:t>
            </a:r>
            <a:r>
              <a:rPr lang="en-US" b="0" baseline="0" dirty="0" smtClean="0"/>
              <a:t>Direct participants attention back to the norms they created for working together as adults and ask them to think about the environment that was created that allowed them to feel comfortable with struggling and persevering with the </a:t>
            </a:r>
            <a:r>
              <a:rPr lang="en-US" b="0" i="1" baseline="0" dirty="0" smtClean="0"/>
              <a:t>Kites </a:t>
            </a:r>
            <a:r>
              <a:rPr lang="en-US" b="0" i="0" baseline="0" dirty="0" smtClean="0"/>
              <a:t>problem. Now, ask them to think about how those environmental elements translate into the classroom environment. Have participants create a description of a classroom environment that supports perseverance.  </a:t>
            </a:r>
            <a:r>
              <a:rPr lang="en-US" dirty="0" smtClean="0"/>
              <a:t>As time permits, have volunteers share their ideas before moving on to the next activity. Key aspects that need to be brought out the conversation</a:t>
            </a:r>
            <a:r>
              <a:rPr lang="en-US" baseline="0" dirty="0" smtClean="0"/>
              <a:t> include, a safe environment for asking questions, an understanding that mistakes are important steps in learning, an understanding that multiple perspectives are helpful in creating a solution strategy, and that there is not always one right way to solve a problem. Transition to the next section by explaining to participants that even though multiple and varied strategies for solving the same problem are promoted within the standards, one thing that must stay constant is students attention to the precision of the mathematics. </a:t>
            </a:r>
            <a:endParaRPr lang="en-US" dirty="0" smtClean="0"/>
          </a:p>
          <a:p>
            <a:pPr defTabSz="931686">
              <a:spcBef>
                <a:spcPct val="0"/>
              </a:spcBef>
            </a:pPr>
            <a:endParaRPr lang="en-US" b="1" dirty="0" smtClean="0"/>
          </a:p>
        </p:txBody>
      </p:sp>
      <p:sp>
        <p:nvSpPr>
          <p:cNvPr id="204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0A6D2D-02F8-44B0-9F4E-F8C9B6424FED}" type="slidenum">
              <a:rPr lang="en-US">
                <a:solidFill>
                  <a:prstClr val="black"/>
                </a:solidFill>
                <a:latin typeface="Arial" pitchFamily="34" charset="0"/>
              </a:rPr>
              <a:pPr/>
              <a:t>69</a:t>
            </a:fld>
            <a:endParaRPr lang="en-US" dirty="0">
              <a:solidFill>
                <a:prstClr val="black"/>
              </a:solidFill>
              <a:latin typeface="Arial" pitchFamily="34" charset="0"/>
            </a:endParaRPr>
          </a:p>
        </p:txBody>
      </p:sp>
    </p:spTree>
    <p:extLst>
      <p:ext uri="{BB962C8B-B14F-4D97-AF65-F5344CB8AC3E}">
        <p14:creationId xmlns:p14="http://schemas.microsoft.com/office/powerpoint/2010/main" val="636070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5994619"/>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699803" y="6033028"/>
            <a:ext cx="1730326" cy="523220"/>
          </a:xfrm>
          <a:prstGeom prst="rect">
            <a:avLst/>
          </a:prstGeom>
          <a:noFill/>
        </p:spPr>
        <p:txBody>
          <a:bodyPr wrap="square" rtlCol="0">
            <a:spAutoFit/>
          </a:bodyPr>
          <a:lstStyle/>
          <a:p>
            <a:r>
              <a:rPr lang="en-US" sz="2800" b="1" smtClean="0">
                <a:solidFill>
                  <a:schemeClr val="bg1"/>
                </a:solidFill>
              </a:rPr>
              <a:t>Section 4</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Connecticut Core Standards </a:t>
            </a:r>
            <a:br>
              <a:rPr lang="en-US" dirty="0" smtClean="0"/>
            </a:br>
            <a:r>
              <a:rPr lang="en-US" dirty="0" smtClean="0"/>
              <a:t>for Mathematics</a:t>
            </a:r>
            <a:endParaRPr lang="en-US" dirty="0"/>
          </a:p>
        </p:txBody>
      </p:sp>
      <p:sp>
        <p:nvSpPr>
          <p:cNvPr id="6" name="Subtitle 5"/>
          <p:cNvSpPr>
            <a:spLocks noGrp="1"/>
          </p:cNvSpPr>
          <p:nvPr>
            <p:ph type="subTitle" idx="1"/>
          </p:nvPr>
        </p:nvSpPr>
        <p:spPr>
          <a:xfrm>
            <a:off x="730249" y="3756159"/>
            <a:ext cx="7681913" cy="461665"/>
          </a:xfrm>
        </p:spPr>
        <p:txBody>
          <a:bodyPr/>
          <a:lstStyle/>
          <a:p>
            <a:pPr lvl="0"/>
            <a:r>
              <a:rPr lang="en-US"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623888" y="1693117"/>
            <a:ext cx="7886700" cy="1828193"/>
          </a:xfrm>
        </p:spPr>
        <p:txBody>
          <a:bodyPr/>
          <a:lstStyle/>
          <a:p>
            <a:r>
              <a:rPr lang="en-US" dirty="0" smtClean="0">
                <a:effectLst/>
              </a:rPr>
              <a:t>Supporting Students to</a:t>
            </a:r>
            <a:br>
              <a:rPr lang="en-US" dirty="0" smtClean="0">
                <a:effectLst/>
              </a:rPr>
            </a:br>
            <a:r>
              <a:rPr lang="en-US" dirty="0" smtClean="0">
                <a:effectLst/>
              </a:rPr>
              <a:t>“Make sense of problems and persevere in solving them.”</a:t>
            </a:r>
          </a:p>
        </p:txBody>
      </p:sp>
      <p:sp>
        <p:nvSpPr>
          <p:cNvPr id="7" name="Text Placeholder 6"/>
          <p:cNvSpPr>
            <a:spLocks noGrp="1"/>
          </p:cNvSpPr>
          <p:nvPr>
            <p:ph type="body" idx="1"/>
          </p:nvPr>
        </p:nvSpPr>
        <p:spPr/>
        <p:txBody>
          <a:bodyPr/>
          <a:lstStyle/>
          <a:p>
            <a:r>
              <a:rPr lang="en-US" dirty="0" smtClean="0"/>
              <a:t>Section 4</a:t>
            </a:r>
            <a:endParaRPr lang="en-US" dirty="0"/>
          </a:p>
        </p:txBody>
      </p:sp>
      <p:sp>
        <p:nvSpPr>
          <p:cNvPr id="6" name="Slide Number Placeholder 5"/>
          <p:cNvSpPr>
            <a:spLocks noGrp="1"/>
          </p:cNvSpPr>
          <p:nvPr>
            <p:ph type="sldNum" sz="quarter" idx="12"/>
          </p:nvPr>
        </p:nvSpPr>
        <p:spPr/>
        <p:txBody>
          <a:bodyPr/>
          <a:lstStyle/>
          <a:p>
            <a:pPr>
              <a:defRPr/>
            </a:pPr>
            <a:fld id="{8302EB99-A2B1-4EE0-87C0-16390E92D0AE}" type="slidenum">
              <a:rPr lang="en-US" smtClean="0">
                <a:solidFill>
                  <a:prstClr val="black">
                    <a:tint val="75000"/>
                  </a:prstClr>
                </a:solidFill>
              </a:rPr>
              <a:pPr>
                <a:defRPr/>
              </a:pPr>
              <a:t>67</a:t>
            </a:fld>
            <a:endParaRPr lang="en-US" dirty="0">
              <a:solidFill>
                <a:prstClr val="black">
                  <a:tint val="75000"/>
                </a:prstClr>
              </a:solidFill>
            </a:endParaRPr>
          </a:p>
        </p:txBody>
      </p:sp>
      <p:pic>
        <p:nvPicPr>
          <p:cNvPr id="5" name="Picture 4" descr="participant guide call out.png"/>
          <p:cNvPicPr>
            <a:picLocks noChangeAspect="1" noChangeArrowheads="1"/>
          </p:cNvPicPr>
          <p:nvPr/>
        </p:nvPicPr>
        <p:blipFill>
          <a:blip r:embed="rId3" cstate="print"/>
          <a:srcRect/>
          <a:stretch>
            <a:fillRect/>
          </a:stretch>
        </p:blipFill>
        <p:spPr bwMode="auto">
          <a:xfrm>
            <a:off x="872490" y="4950235"/>
            <a:ext cx="914400" cy="990600"/>
          </a:xfrm>
          <a:prstGeom prst="rect">
            <a:avLst/>
          </a:prstGeom>
          <a:noFill/>
          <a:ln w="9525">
            <a:noFill/>
            <a:miter lim="800000"/>
            <a:headEnd/>
            <a:tailEnd/>
          </a:ln>
        </p:spPr>
      </p:pic>
      <p:sp>
        <p:nvSpPr>
          <p:cNvPr id="8" name="TextBox 6"/>
          <p:cNvSpPr txBox="1">
            <a:spLocks noChangeArrowheads="1"/>
          </p:cNvSpPr>
          <p:nvPr/>
        </p:nvSpPr>
        <p:spPr bwMode="auto">
          <a:xfrm>
            <a:off x="548640" y="5010560"/>
            <a:ext cx="1600200" cy="646331"/>
          </a:xfrm>
          <a:prstGeom prst="rect">
            <a:avLst/>
          </a:prstGeom>
          <a:noFill/>
          <a:ln w="9525">
            <a:noFill/>
            <a:miter lim="800000"/>
            <a:headEnd/>
            <a:tailEnd/>
          </a:ln>
        </p:spPr>
        <p:txBody>
          <a:bodyPr>
            <a:spAutoFit/>
          </a:bodyPr>
          <a:lstStyle/>
          <a:p>
            <a:pPr algn="ctr" fontAlgn="base">
              <a:spcBef>
                <a:spcPct val="0"/>
              </a:spcBef>
              <a:spcAft>
                <a:spcPct val="0"/>
              </a:spcAft>
            </a:pPr>
            <a:r>
              <a:rPr lang="en-US" sz="2000" dirty="0" smtClean="0">
                <a:solidFill>
                  <a:prstClr val="black"/>
                </a:solidFill>
              </a:rPr>
              <a:t>Page 26</a:t>
            </a:r>
            <a:endParaRPr lang="en-US" sz="2000" dirty="0">
              <a:solidFill>
                <a:prstClr val="black"/>
              </a:solidFill>
            </a:endParaRPr>
          </a:p>
          <a:p>
            <a:pPr algn="ctr" fontAlgn="base">
              <a:spcBef>
                <a:spcPct val="0"/>
              </a:spcBef>
              <a:spcAft>
                <a:spcPct val="0"/>
              </a:spcAft>
            </a:pPr>
            <a:endParaRPr lang="en-US" sz="1600" dirty="0">
              <a:solidFill>
                <a:prstClr val="black"/>
              </a:solidFill>
              <a:latin typeface="Arial"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048" y="1417320"/>
            <a:ext cx="8264652" cy="5029069"/>
          </a:xfrm>
        </p:spPr>
        <p:txBody>
          <a:bodyPr/>
          <a:lstStyle/>
          <a:p>
            <a:r>
              <a:rPr lang="en-US" dirty="0">
                <a:solidFill>
                  <a:prstClr val="black"/>
                </a:solidFill>
              </a:rPr>
              <a:t>Read the activity on page 26 of the </a:t>
            </a:r>
            <a:r>
              <a:rPr lang="en-US" dirty="0" smtClean="0">
                <a:solidFill>
                  <a:prstClr val="black"/>
                </a:solidFill>
              </a:rPr>
              <a:t/>
            </a:r>
            <a:br>
              <a:rPr lang="en-US" dirty="0" smtClean="0">
                <a:solidFill>
                  <a:prstClr val="black"/>
                </a:solidFill>
              </a:rPr>
            </a:br>
            <a:r>
              <a:rPr lang="en-US" dirty="0" smtClean="0">
                <a:solidFill>
                  <a:prstClr val="black"/>
                </a:solidFill>
              </a:rPr>
              <a:t>Participant </a:t>
            </a:r>
            <a:r>
              <a:rPr lang="en-US" dirty="0">
                <a:solidFill>
                  <a:prstClr val="black"/>
                </a:solidFill>
              </a:rPr>
              <a:t>Guide.</a:t>
            </a:r>
          </a:p>
          <a:p>
            <a:pPr marL="0" indent="0">
              <a:lnSpc>
                <a:spcPct val="100000"/>
              </a:lnSpc>
              <a:spcBef>
                <a:spcPts val="1200"/>
              </a:spcBef>
              <a:buNone/>
            </a:pPr>
            <a:r>
              <a:rPr lang="en-US" dirty="0">
                <a:solidFill>
                  <a:prstClr val="black"/>
                </a:solidFill>
              </a:rPr>
              <a:t>Your job is to give the store owner information about making squares, rectangles, trapezoids, and typical kite shapes. For each shape list the sticks needed and how they should be put together. Use the paper strips as your sticks and connect them using the brads to make your kite shapes.</a:t>
            </a:r>
          </a:p>
          <a:p>
            <a:endParaRPr lang="en-US" dirty="0"/>
          </a:p>
        </p:txBody>
      </p:sp>
      <p:sp>
        <p:nvSpPr>
          <p:cNvPr id="174082" name="Title 2"/>
          <p:cNvSpPr>
            <a:spLocks noGrp="1"/>
          </p:cNvSpPr>
          <p:nvPr>
            <p:ph type="title"/>
          </p:nvPr>
        </p:nvSpPr>
        <p:spPr/>
        <p:txBody>
          <a:bodyPr/>
          <a:lstStyle/>
          <a:p>
            <a:r>
              <a:rPr lang="en-US" dirty="0" smtClean="0">
                <a:effectLst/>
              </a:rPr>
              <a:t>Kites Activity</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174083" name="Slide Number Placeholder 3"/>
          <p:cNvSpPr>
            <a:spLocks noGrp="1"/>
          </p:cNvSpPr>
          <p:nvPr>
            <p:ph type="sldNum" sz="quarter" idx="11"/>
          </p:nvPr>
        </p:nvSpPr>
        <p:spPr/>
        <p:txBody>
          <a:bodyPr/>
          <a:lstStyle/>
          <a:p>
            <a:fld id="{8F60F24F-69EE-4E95-99C4-E29F3A6AFCE4}" type="slidenum">
              <a:rPr lang="en-US" smtClean="0"/>
              <a:pPr/>
              <a:t>68</a:t>
            </a:fld>
            <a:endParaRPr lang="en-US" dirty="0"/>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500956" y="251839"/>
            <a:ext cx="1262044" cy="2143125"/>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2"/>
          <p:cNvSpPr>
            <a:spLocks noGrp="1"/>
          </p:cNvSpPr>
          <p:nvPr>
            <p:ph type="title"/>
          </p:nvPr>
        </p:nvSpPr>
        <p:spPr/>
        <p:txBody>
          <a:bodyPr>
            <a:normAutofit fontScale="90000"/>
          </a:bodyPr>
          <a:lstStyle/>
          <a:p>
            <a:r>
              <a:rPr lang="en-US" dirty="0" smtClean="0">
                <a:effectLst/>
              </a:rPr>
              <a:t>Classroom Environment that Supports Perseverance</a:t>
            </a:r>
          </a:p>
        </p:txBody>
      </p:sp>
      <p:sp>
        <p:nvSpPr>
          <p:cNvPr id="4" name="Slide Number Placeholder 3"/>
          <p:cNvSpPr>
            <a:spLocks noGrp="1"/>
          </p:cNvSpPr>
          <p:nvPr>
            <p:ph type="sldNum" sz="quarter" idx="12"/>
          </p:nvPr>
        </p:nvSpPr>
        <p:spPr/>
        <p:txBody>
          <a:bodyPr/>
          <a:lstStyle/>
          <a:p>
            <a:fld id="{6467848A-4249-4467-AF09-B15D2A6EEBC9}" type="slidenum">
              <a:rPr lang="en-US" smtClean="0"/>
              <a:pPr/>
              <a:t>69</a:t>
            </a:fld>
            <a:endParaRPr lang="en-US" dirty="0"/>
          </a:p>
        </p:txBody>
      </p:sp>
      <p:sp>
        <p:nvSpPr>
          <p:cNvPr id="2" name="Rectangle 1"/>
          <p:cNvSpPr/>
          <p:nvPr/>
        </p:nvSpPr>
        <p:spPr>
          <a:xfrm>
            <a:off x="857250" y="1828800"/>
            <a:ext cx="6934200" cy="2062103"/>
          </a:xfrm>
          <a:prstGeom prst="rect">
            <a:avLst/>
          </a:prstGeom>
        </p:spPr>
        <p:txBody>
          <a:bodyPr wrap="square">
            <a:spAutoFit/>
          </a:bodyPr>
          <a:lstStyle/>
          <a:p>
            <a:pPr fontAlgn="base">
              <a:spcBef>
                <a:spcPct val="0"/>
              </a:spcBef>
              <a:spcAft>
                <a:spcPct val="0"/>
              </a:spcAft>
              <a:defRPr/>
            </a:pPr>
            <a:r>
              <a:rPr lang="en-US" sz="3200" dirty="0" smtClean="0"/>
              <a:t>Describe the elements of a classroom environment that need to be present in order for students to feel comfortable struggling with problems.</a:t>
            </a:r>
            <a:endParaRPr lang="en-US" sz="3200"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6891356" y="3716807"/>
            <a:ext cx="1262044" cy="2143125"/>
          </a:xfrm>
          <a:prstGeom prst="rect">
            <a:avLst/>
          </a:prstGeom>
        </p:spPr>
      </p:pic>
      <p:pic>
        <p:nvPicPr>
          <p:cNvPr id="6" name="Picture 5" descr="participant guide call out.png"/>
          <p:cNvPicPr>
            <a:picLocks noChangeAspect="1" noChangeArrowheads="1"/>
          </p:cNvPicPr>
          <p:nvPr/>
        </p:nvPicPr>
        <p:blipFill>
          <a:blip r:embed="rId4" cstate="print"/>
          <a:srcRect/>
          <a:stretch>
            <a:fillRect/>
          </a:stretch>
        </p:blipFill>
        <p:spPr bwMode="auto">
          <a:xfrm>
            <a:off x="872490" y="4950235"/>
            <a:ext cx="914400" cy="990600"/>
          </a:xfrm>
          <a:prstGeom prst="rect">
            <a:avLst/>
          </a:prstGeom>
          <a:noFill/>
          <a:ln w="9525">
            <a:noFill/>
            <a:miter lim="800000"/>
            <a:headEnd/>
            <a:tailEnd/>
          </a:ln>
        </p:spPr>
      </p:pic>
      <p:sp>
        <p:nvSpPr>
          <p:cNvPr id="7" name="TextBox 6"/>
          <p:cNvSpPr txBox="1">
            <a:spLocks noChangeArrowheads="1"/>
          </p:cNvSpPr>
          <p:nvPr/>
        </p:nvSpPr>
        <p:spPr bwMode="auto">
          <a:xfrm>
            <a:off x="548640" y="5010560"/>
            <a:ext cx="1600200" cy="646331"/>
          </a:xfrm>
          <a:prstGeom prst="rect">
            <a:avLst/>
          </a:prstGeom>
          <a:noFill/>
          <a:ln w="9525">
            <a:noFill/>
            <a:miter lim="800000"/>
            <a:headEnd/>
            <a:tailEnd/>
          </a:ln>
        </p:spPr>
        <p:txBody>
          <a:bodyPr>
            <a:spAutoFit/>
          </a:bodyPr>
          <a:lstStyle/>
          <a:p>
            <a:pPr algn="ctr" fontAlgn="base">
              <a:spcBef>
                <a:spcPct val="0"/>
              </a:spcBef>
              <a:spcAft>
                <a:spcPct val="0"/>
              </a:spcAft>
            </a:pPr>
            <a:r>
              <a:rPr lang="en-US" sz="2000" dirty="0" smtClean="0">
                <a:solidFill>
                  <a:prstClr val="black"/>
                </a:solidFill>
              </a:rPr>
              <a:t>Page 27</a:t>
            </a:r>
            <a:endParaRPr lang="en-US" sz="2000" dirty="0">
              <a:solidFill>
                <a:prstClr val="black"/>
              </a:solidFill>
            </a:endParaRPr>
          </a:p>
          <a:p>
            <a:pPr algn="ctr" fontAlgn="base">
              <a:spcBef>
                <a:spcPct val="0"/>
              </a:spcBef>
              <a:spcAft>
                <a:spcPct val="0"/>
              </a:spcAft>
            </a:pPr>
            <a:endParaRPr lang="en-US" sz="1600" dirty="0">
              <a:solidFill>
                <a:prstClr val="black"/>
              </a:solidFill>
              <a:latin typeface="Arial" pitchFamily="34" charset="0"/>
            </a:endParaRPr>
          </a:p>
        </p:txBody>
      </p:sp>
      <p:sp>
        <p:nvSpPr>
          <p:cNvPr id="3" name="Footer Placeholder 2"/>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10988</TotalTime>
  <Words>901</Words>
  <Application>Microsoft Office PowerPoint</Application>
  <PresentationFormat>On-screen Show (4:3)</PresentationFormat>
  <Paragraphs>50</Paragraphs>
  <Slides>4</Slides>
  <Notes>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vt:i4>
      </vt:variant>
    </vt:vector>
  </HeadingPairs>
  <TitlesOfParts>
    <vt:vector size="12" baseType="lpstr">
      <vt:lpstr>ＭＳ Ｐゴシック</vt:lpstr>
      <vt:lpstr>Arial</vt:lpstr>
      <vt:lpstr>Calibri</vt:lpstr>
      <vt:lpstr>Calibri Light</vt:lpstr>
      <vt:lpstr>Times New Roman</vt:lpstr>
      <vt:lpstr>LtBkgBlueBorder</vt:lpstr>
      <vt:lpstr>LtBkgNoBorder</vt:lpstr>
      <vt:lpstr>Custom Design</vt:lpstr>
      <vt:lpstr>Connecticut Core Standards  for Mathematics</vt:lpstr>
      <vt:lpstr>Supporting Students to “Make sense of problems and persevere in solving them.”</vt:lpstr>
      <vt:lpstr>Kites Activity</vt:lpstr>
      <vt:lpstr>Classroom Environment that Supports Perseverance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507</cp:revision>
  <dcterms:created xsi:type="dcterms:W3CDTF">2014-01-18T18:47:42Z</dcterms:created>
  <dcterms:modified xsi:type="dcterms:W3CDTF">2014-07-09T21:29:53Z</dcterms:modified>
</cp:coreProperties>
</file>