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16" showSpecialPlsOnTitleSld="0" saveSubsetFonts="1">
  <p:sldMasterIdLst>
    <p:sldMasterId id="2147483687" r:id="rId1"/>
    <p:sldMasterId id="2147483711" r:id="rId2"/>
    <p:sldMasterId id="2147483723" r:id="rId3"/>
  </p:sldMasterIdLst>
  <p:notesMasterIdLst>
    <p:notesMasterId r:id="rId8"/>
  </p:notesMasterIdLst>
  <p:handoutMasterIdLst>
    <p:handoutMasterId r:id="rId9"/>
  </p:handoutMasterIdLst>
  <p:sldIdLst>
    <p:sldId id="370" r:id="rId4"/>
    <p:sldId id="400" r:id="rId5"/>
    <p:sldId id="401" r:id="rId6"/>
    <p:sldId id="402" r:id="rId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85"/>
    <a:srgbClr val="0000FF"/>
    <a:srgbClr val="DF8045"/>
    <a:srgbClr val="FFC000"/>
    <a:srgbClr val="32C658"/>
    <a:srgbClr val="D4ECBA"/>
    <a:srgbClr val="92D050"/>
    <a:srgbClr val="9BBB59"/>
    <a:srgbClr val="E6E6E6"/>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38" autoAdjust="0"/>
    <p:restoredTop sz="94526" autoAdjust="0"/>
  </p:normalViewPr>
  <p:slideViewPr>
    <p:cSldViewPr snapToGrid="0">
      <p:cViewPr varScale="1">
        <p:scale>
          <a:sx n="63" d="100"/>
          <a:sy n="63" d="100"/>
        </p:scale>
        <p:origin x="780" y="7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70" d="100"/>
        <a:sy n="70" d="100"/>
      </p:scale>
      <p:origin x="0" y="0"/>
    </p:cViewPr>
  </p:sorterViewPr>
  <p:notesViewPr>
    <p:cSldViewPr snapToGrid="0">
      <p:cViewPr varScale="1">
        <p:scale>
          <a:sx n="50" d="100"/>
          <a:sy n="50" d="100"/>
        </p:scale>
        <p:origin x="1836" y="66"/>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7/9/2014</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7/9/2014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1-5, including the pre-assessment, will take about 10 minutes total.)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16</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bwMode="auto">
          <a:noFill/>
          <a:ln>
            <a:solidFill>
              <a:srgbClr val="000000"/>
            </a:solidFill>
            <a:miter lim="800000"/>
            <a:headEnd/>
            <a:tailEnd/>
          </a:ln>
        </p:spPr>
      </p:sp>
      <p:sp>
        <p:nvSpPr>
          <p:cNvPr id="138243"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20000"/>
          </a:bodyPr>
          <a:lstStyle/>
          <a:p>
            <a:r>
              <a:rPr lang="en-US" b="1" dirty="0" smtClean="0"/>
              <a:t>Section 2: Supporting Change</a:t>
            </a:r>
            <a:endParaRPr lang="en-US" dirty="0" smtClean="0"/>
          </a:p>
          <a:p>
            <a:r>
              <a:rPr lang="en-US" dirty="0" smtClean="0"/>
              <a:t> </a:t>
            </a:r>
          </a:p>
          <a:p>
            <a:r>
              <a:rPr lang="en-US" dirty="0" smtClean="0"/>
              <a:t>Section 2 Training Objectives:</a:t>
            </a:r>
          </a:p>
          <a:p>
            <a:pPr lvl="0">
              <a:buFont typeface="Arial" pitchFamily="34" charset="0"/>
              <a:buChar char="•"/>
            </a:pPr>
            <a:r>
              <a:rPr lang="en-US" dirty="0" smtClean="0"/>
              <a:t>To understand the stages of change that teachers will go through as they work through their implementation of the CCS.</a:t>
            </a:r>
          </a:p>
          <a:p>
            <a:pPr lvl="0">
              <a:buFont typeface="Arial" pitchFamily="34" charset="0"/>
              <a:buChar char="•"/>
            </a:pPr>
            <a:r>
              <a:rPr lang="en-US" dirty="0" smtClean="0"/>
              <a:t>To practice the process for setting norms within a learning group in order to anticipate how they will support teachers through their stages of change. </a:t>
            </a:r>
          </a:p>
          <a:p>
            <a:endParaRPr lang="en-US" dirty="0" smtClean="0"/>
          </a:p>
          <a:p>
            <a:r>
              <a:rPr lang="en-US" dirty="0" smtClean="0"/>
              <a:t>Section 2 Outline:</a:t>
            </a:r>
          </a:p>
          <a:p>
            <a:pPr marL="230520" indent="-230520">
              <a:buAutoNum type="arabicPeriod"/>
            </a:pPr>
            <a:r>
              <a:rPr lang="en-US" dirty="0" smtClean="0"/>
              <a:t>Participants will first be introduced to the stages of change and will discuss the implications of working with teachers through these stages. A focus will be placed on creating a professional learning environment in which teachers feel comfortable in expressing their ideas, strengths, and challenges on their personal implementations of the CCS. </a:t>
            </a:r>
          </a:p>
          <a:p>
            <a:pPr marL="230520" indent="-230520">
              <a:buAutoNum type="arabicPeriod"/>
            </a:pPr>
            <a:r>
              <a:rPr lang="en-US" dirty="0" smtClean="0"/>
              <a:t>Participants will then go through the process of setting norms for working within their professional groups in this session as a way to model the types of considerations that will need to be made back at their school. As they engage in this process, participants will work in their group to answer questions such as: </a:t>
            </a:r>
            <a:r>
              <a:rPr lang="en-US" i="1" dirty="0" smtClean="0"/>
              <a:t>In a conversation what is something that encourages you to speak your mind? What is something that deters you from expressing your ideas?</a:t>
            </a:r>
            <a:r>
              <a:rPr lang="en-US" dirty="0" smtClean="0"/>
              <a:t>  Responses will be recorded on chart paper. Later, in Section 4, when perseverance is addressed, these norms will be referenced as a way to look at creating a classroom environment in which the Standards for Mathematical Practice can be developed. </a:t>
            </a:r>
          </a:p>
          <a:p>
            <a:pPr marL="230520" indent="-230520"/>
            <a:endParaRPr lang="en-US" dirty="0" smtClean="0"/>
          </a:p>
          <a:p>
            <a:r>
              <a:rPr lang="en-US" b="1" dirty="0" smtClean="0"/>
              <a:t>Supporting Documents</a:t>
            </a:r>
            <a:endParaRPr lang="en-US" dirty="0" smtClean="0"/>
          </a:p>
          <a:p>
            <a:pPr lvl="0"/>
            <a:r>
              <a:rPr lang="en-US" dirty="0" smtClean="0"/>
              <a:t>Stages of Change</a:t>
            </a:r>
          </a:p>
          <a:p>
            <a:pPr lvl="0"/>
            <a:r>
              <a:rPr lang="en-US" dirty="0" smtClean="0"/>
              <a:t>Creating an Environment for Personal Change</a:t>
            </a:r>
          </a:p>
          <a:p>
            <a:r>
              <a:rPr lang="en-US" dirty="0" smtClean="0"/>
              <a:t> </a:t>
            </a:r>
          </a:p>
          <a:p>
            <a:r>
              <a:rPr lang="en-US" b="1" dirty="0" smtClean="0"/>
              <a:t>Materials</a:t>
            </a:r>
            <a:endParaRPr lang="en-US" dirty="0" smtClean="0"/>
          </a:p>
          <a:p>
            <a:pPr lvl="0"/>
            <a:r>
              <a:rPr lang="en-US" dirty="0" smtClean="0"/>
              <a:t>Chart paper, markers</a:t>
            </a:r>
          </a:p>
        </p:txBody>
      </p:sp>
      <p:sp>
        <p:nvSpPr>
          <p:cNvPr id="138244"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13824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E550F5EF-EA7A-4F7E-B452-463359D24A4E}" type="datetime1">
              <a:rPr lang="en-US">
                <a:solidFill>
                  <a:prstClr val="black"/>
                </a:solidFill>
                <a:latin typeface="Arial" pitchFamily="34" charset="0"/>
              </a:rPr>
              <a:pPr/>
              <a:t>7/9/2014</a:t>
            </a:fld>
            <a:endParaRPr lang="en-US" dirty="0">
              <a:solidFill>
                <a:prstClr val="black"/>
              </a:solidFill>
              <a:latin typeface="Arial" pitchFamily="34" charset="0"/>
            </a:endParaRPr>
          </a:p>
        </p:txBody>
      </p:sp>
      <p:sp>
        <p:nvSpPr>
          <p:cNvPr id="138246"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138247"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705CC7A-BD72-4614-86BB-531A03EB3EEC}" type="slidenum">
              <a:rPr lang="en-US">
                <a:solidFill>
                  <a:prstClr val="black"/>
                </a:solidFill>
                <a:latin typeface="Arial" pitchFamily="34" charset="0"/>
              </a:rPr>
              <a:pPr/>
              <a:t>17</a:t>
            </a:fld>
            <a:endParaRPr lang="en-US" dirty="0">
              <a:solidFill>
                <a:prstClr val="black"/>
              </a:solidFill>
              <a:latin typeface="Arial" pitchFamily="34" charset="0"/>
            </a:endParaRPr>
          </a:p>
        </p:txBody>
      </p:sp>
    </p:spTree>
    <p:extLst>
      <p:ext uri="{BB962C8B-B14F-4D97-AF65-F5344CB8AC3E}">
        <p14:creationId xmlns:p14="http://schemas.microsoft.com/office/powerpoint/2010/main" val="2142217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02" name="Shape 355"/>
          <p:cNvSpPr>
            <a:spLocks noGrp="1" noRot="1" noChangeAspect="1" noTextEdit="1"/>
          </p:cNvSpPr>
          <p:nvPr>
            <p:ph type="sldImg" idx="2"/>
          </p:nvPr>
        </p:nvSpPr>
        <p:spPr bwMode="auto">
          <a:noFill/>
          <a:ln>
            <a:solidFill>
              <a:srgbClr val="000000"/>
            </a:solidFill>
            <a:miter lim="800000"/>
            <a:headEnd/>
            <a:tailEnd/>
          </a:ln>
        </p:spPr>
      </p:sp>
      <p:sp>
        <p:nvSpPr>
          <p:cNvPr id="153603" name="Shape 356"/>
          <p:cNvSpPr>
            <a:spLocks noGrp="1"/>
          </p:cNvSpPr>
          <p:nvPr>
            <p:ph type="body" idx="1"/>
          </p:nvPr>
        </p:nvSpPr>
        <p:spPr bwMode="auto">
          <a:xfrm>
            <a:off x="702150" y="4421863"/>
            <a:ext cx="5618801" cy="17268121"/>
          </a:xfrm>
          <a:noFill/>
        </p:spPr>
        <p:txBody>
          <a:bodyPr wrap="square" tIns="46639" bIns="46639" numCol="1" anchor="t" anchorCtr="0" compatLnSpc="1">
            <a:prstTxWarp prst="textNoShape">
              <a:avLst/>
            </a:prstTxWarp>
            <a:spAutoFit/>
          </a:bodyPr>
          <a:lstStyle/>
          <a:p>
            <a:pPr>
              <a:spcBef>
                <a:spcPct val="0"/>
              </a:spcBef>
            </a:pPr>
            <a:r>
              <a:rPr lang="en-US" sz="1800" b="1" dirty="0" smtClean="0">
                <a:latin typeface="Arial" pitchFamily="34" charset="0"/>
              </a:rPr>
              <a:t>Change Isn’t Easy: </a:t>
            </a:r>
            <a:r>
              <a:rPr lang="en-US" sz="1800" dirty="0" smtClean="0">
                <a:latin typeface="Arial" pitchFamily="34" charset="0"/>
              </a:rPr>
              <a:t>Explain to participants that change is often difficult, and full implementation of the new standards cannot and will not happen overnight. It will be a process. In this regard, it is helpful to think about the stages of change, and to be aware of</a:t>
            </a:r>
            <a:r>
              <a:rPr lang="en-US" sz="1800" baseline="0" dirty="0" smtClean="0">
                <a:latin typeface="Arial" pitchFamily="34" charset="0"/>
              </a:rPr>
              <a:t> </a:t>
            </a:r>
            <a:r>
              <a:rPr lang="en-US" sz="1800" dirty="0" smtClean="0">
                <a:latin typeface="Arial" pitchFamily="34" charset="0"/>
              </a:rPr>
              <a:t>and celebrate progress through the stages. Note that the chart on the slide has been provided on </a:t>
            </a:r>
            <a:r>
              <a:rPr lang="en-US" sz="1800" b="1" dirty="0" smtClean="0">
                <a:latin typeface="Arial" pitchFamily="34" charset="0"/>
              </a:rPr>
              <a:t>page 12</a:t>
            </a:r>
            <a:r>
              <a:rPr lang="en-US" sz="1800" b="1" baseline="0" dirty="0" smtClean="0">
                <a:latin typeface="Arial" pitchFamily="34" charset="0"/>
              </a:rPr>
              <a:t> </a:t>
            </a:r>
            <a:r>
              <a:rPr lang="en-US" sz="1800" b="0" baseline="0" dirty="0" smtClean="0">
                <a:latin typeface="Arial" pitchFamily="34" charset="0"/>
              </a:rPr>
              <a:t>of the Participant Guide</a:t>
            </a:r>
            <a:r>
              <a:rPr lang="en-US" sz="1800" b="0" dirty="0" smtClean="0">
                <a:latin typeface="Arial" pitchFamily="34" charset="0"/>
              </a:rPr>
              <a:t>. </a:t>
            </a:r>
            <a:endParaRPr lang="en-US" sz="1800" dirty="0" smtClean="0">
              <a:latin typeface="Arial" pitchFamily="34" charset="0"/>
            </a:endParaRPr>
          </a:p>
          <a:p>
            <a:pPr>
              <a:spcBef>
                <a:spcPct val="0"/>
              </a:spcBef>
            </a:pPr>
            <a:endParaRPr lang="en-US" sz="1800" dirty="0" smtClean="0">
              <a:latin typeface="Arial" pitchFamily="34" charset="0"/>
            </a:endParaRPr>
          </a:p>
          <a:p>
            <a:pPr>
              <a:spcBef>
                <a:spcPct val="0"/>
              </a:spcBef>
            </a:pPr>
            <a:r>
              <a:rPr lang="en-US" sz="1800" dirty="0" smtClean="0">
                <a:latin typeface="Arial" pitchFamily="34" charset="0"/>
              </a:rPr>
              <a:t>Review the stages as follows: </a:t>
            </a:r>
          </a:p>
          <a:p>
            <a:pPr>
              <a:spcBef>
                <a:spcPct val="0"/>
              </a:spcBef>
            </a:pPr>
            <a:r>
              <a:rPr lang="en-US" sz="1800" dirty="0" smtClean="0">
                <a:latin typeface="Arial" pitchFamily="34" charset="0"/>
              </a:rPr>
              <a:t>Stage 1 is Awareness – simply knowing what is being asked and what it means</a:t>
            </a:r>
          </a:p>
          <a:p>
            <a:pPr>
              <a:spcBef>
                <a:spcPct val="0"/>
              </a:spcBef>
            </a:pPr>
            <a:r>
              <a:rPr lang="en-US" sz="1800" dirty="0" smtClean="0">
                <a:latin typeface="Arial" pitchFamily="34" charset="0"/>
              </a:rPr>
              <a:t>Stage 2 is Application and Experimentation – Getting your toes wet, trying out new strategies and perspectives</a:t>
            </a:r>
          </a:p>
          <a:p>
            <a:pPr>
              <a:spcBef>
                <a:spcPct val="0"/>
              </a:spcBef>
            </a:pPr>
            <a:r>
              <a:rPr lang="en-US" sz="1800" dirty="0" smtClean="0">
                <a:latin typeface="Arial" pitchFamily="34" charset="0"/>
              </a:rPr>
              <a:t>Stage 3 is Ownership – That’s the moment you get buy-in; you believe in the change and take it on personally</a:t>
            </a:r>
          </a:p>
          <a:p>
            <a:pPr>
              <a:spcBef>
                <a:spcPct val="0"/>
              </a:spcBef>
            </a:pPr>
            <a:r>
              <a:rPr lang="en-US" sz="1800" dirty="0" smtClean="0">
                <a:latin typeface="Arial" pitchFamily="34" charset="0"/>
              </a:rPr>
              <a:t>Stage 4 is Advocacy and Innovation – This is the point where you are proficient and can help others and make improvements in the work itself.  </a:t>
            </a:r>
          </a:p>
          <a:p>
            <a:pPr>
              <a:spcBef>
                <a:spcPct val="0"/>
              </a:spcBef>
            </a:pPr>
            <a:r>
              <a:rPr lang="en-US" sz="1800" dirty="0" smtClean="0">
                <a:latin typeface="Arial" pitchFamily="34" charset="0"/>
              </a:rPr>
              <a:t>Let participants know that, as coaches, they should look for signs of where people are and find appropriate ways to support them where they are, and to leverage current stage. They need to understand that for many teachers, the CCS-Math may represent a new way of understanding math themselves.</a:t>
            </a:r>
          </a:p>
          <a:p>
            <a:pPr>
              <a:spcBef>
                <a:spcPct val="0"/>
              </a:spcBef>
            </a:pPr>
            <a:r>
              <a:rPr lang="en-US" sz="1800" dirty="0" smtClean="0">
                <a:latin typeface="Arial" pitchFamily="34" charset="0"/>
              </a:rPr>
              <a:t>It’s also important to know where you are as a coach</a:t>
            </a:r>
            <a:r>
              <a:rPr lang="en-US" sz="1800" baseline="0" dirty="0" smtClean="0">
                <a:latin typeface="Arial" pitchFamily="34" charset="0"/>
              </a:rPr>
              <a:t> </a:t>
            </a:r>
            <a:r>
              <a:rPr lang="en-US" sz="1800" dirty="0" smtClean="0">
                <a:latin typeface="Arial" pitchFamily="34" charset="0"/>
              </a:rPr>
              <a:t>on this road and to keep yourself moving, celebrating the progress you make and simultaneously preparing for the next steps.</a:t>
            </a:r>
          </a:p>
          <a:p>
            <a:pPr>
              <a:spcBef>
                <a:spcPct val="0"/>
              </a:spcBef>
            </a:pPr>
            <a:endParaRPr lang="en-US" sz="1800" dirty="0" smtClean="0">
              <a:latin typeface="Arial" pitchFamily="34" charset="0"/>
            </a:endParaRPr>
          </a:p>
          <a:p>
            <a:pPr>
              <a:spcBef>
                <a:spcPct val="0"/>
              </a:spcBef>
            </a:pPr>
            <a:r>
              <a:rPr lang="en-US" sz="1800" dirty="0" smtClean="0">
                <a:latin typeface="Arial" pitchFamily="34" charset="0"/>
              </a:rPr>
              <a:t>After reviewing the stages, ask participants to think about where the teachers in their school are now and how they can help teachers work through these stages of change. Depending on where each school is in their implementation of the CCS, some teachers may only be a the Know It stage, while others may be at the Try It stage or beyond. For those that are at the Know it stage, participants will need to think carefully about the information being presented within each module in order to determine how they will bring the information back to teachers. They will also need to consider how they will help teachers to implement strategies that will be presented in order to help teachers to move to the Try It stage. Knowing where teachers are in the change process will help participants frame their goals for each session in terms of what they need to do to help teachers move forward towards Advocacy and Innovation. </a:t>
            </a:r>
          </a:p>
          <a:p>
            <a:pPr>
              <a:spcBef>
                <a:spcPct val="0"/>
              </a:spcBef>
            </a:pPr>
            <a:endParaRPr lang="en-US" sz="1800" dirty="0" smtClean="0">
              <a:latin typeface="Arial" pitchFamily="34" charset="0"/>
            </a:endParaRPr>
          </a:p>
          <a:p>
            <a:pPr>
              <a:spcBef>
                <a:spcPct val="0"/>
              </a:spcBef>
            </a:pPr>
            <a:r>
              <a:rPr lang="en-US" sz="1800" dirty="0" smtClean="0">
                <a:latin typeface="Arial" pitchFamily="34" charset="0"/>
              </a:rPr>
              <a:t>Transition to the next activity by explaining to participants that because teachers are all at a different place with the change process, the environment for change needs to be one that supports each individual. Transition to the next activity by explaining that one way they can begin to shape the environment for change is to have teachers set norms for how they will work together and discuss the changes that are taking place. </a:t>
            </a:r>
          </a:p>
        </p:txBody>
      </p:sp>
      <p:sp>
        <p:nvSpPr>
          <p:cNvPr id="153604" name="Shape 357"/>
          <p:cNvSpPr>
            <a:spLocks noGrp="1"/>
          </p:cNvSpPr>
          <p:nvPr>
            <p:ph type="sldNum" sz="quarter" idx="5"/>
          </p:nvPr>
        </p:nvSpPr>
        <p:spPr bwMode="auto">
          <a:xfrm>
            <a:off x="3977245" y="9027636"/>
            <a:ext cx="3044251" cy="279864"/>
          </a:xfrm>
          <a:noFill/>
          <a:ln>
            <a:miter lim="800000"/>
            <a:headEnd/>
            <a:tailEnd/>
          </a:ln>
        </p:spPr>
        <p:txBody>
          <a:bodyPr wrap="square" tIns="46639" bIns="46639" numCol="1" anchorCtr="0" compatLnSpc="1">
            <a:prstTxWarp prst="textNoShape">
              <a:avLst/>
            </a:prstTxWarp>
            <a:spAutoFit/>
          </a:bodyPr>
          <a:lstStyle/>
          <a:p>
            <a:pPr>
              <a:buSzPct val="25000"/>
            </a:pPr>
            <a:r>
              <a:rPr lang="en-US" dirty="0">
                <a:solidFill>
                  <a:srgbClr val="000000"/>
                </a:solidFill>
                <a:latin typeface="Arial" pitchFamily="34" charset="0"/>
                <a:ea typeface="ＭＳ Ｐゴシック"/>
                <a:cs typeface="Arial" pitchFamily="34" charset="0"/>
                <a:sym typeface="Arial" pitchFamily="34" charset="0"/>
              </a:rPr>
              <a:t> </a:t>
            </a:r>
          </a:p>
        </p:txBody>
      </p:sp>
    </p:spTree>
    <p:extLst>
      <p:ext uri="{BB962C8B-B14F-4D97-AF65-F5344CB8AC3E}">
        <p14:creationId xmlns:p14="http://schemas.microsoft.com/office/powerpoint/2010/main" val="15759376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p:spPr>
      </p:sp>
      <p:sp>
        <p:nvSpPr>
          <p:cNvPr id="1392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Creating an Environment for Personal Change? </a:t>
            </a:r>
            <a:r>
              <a:rPr lang="en-US" dirty="0" smtClean="0"/>
              <a:t>Ask participants to silently answer the questions on </a:t>
            </a:r>
            <a:r>
              <a:rPr lang="en-US" b="1" dirty="0" smtClean="0"/>
              <a:t>page 13</a:t>
            </a:r>
            <a:r>
              <a:rPr lang="en-US" dirty="0" smtClean="0"/>
              <a:t>. Tell them that when everyone at the table has written their answers, they share responses, noting any features of conversation that seem really important in facilitating comfort and productivity. Then ask participants to share one or two important ideas from each table. As they share, chart the responses. Develop a consensus around the list for how participants will try to keep the conversation comfortable and productive for everyone. Hang the completed list on the wall as later, when perseverance and student discourse are addressed, these norms can be referenced. Explain that these norms for working together will</a:t>
            </a:r>
            <a:r>
              <a:rPr lang="en-US" baseline="0" dirty="0" smtClean="0"/>
              <a:t> be used throughout the work that participants will do within each module and that this is a process that they can use back at their school to help teachers begin to get comfortable with working with each other through the changes required by the CCS.</a:t>
            </a:r>
            <a:endParaRPr lang="en-US" dirty="0" smtClean="0"/>
          </a:p>
        </p:txBody>
      </p:sp>
      <p:sp>
        <p:nvSpPr>
          <p:cNvPr id="139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FDEEBDC-6C7C-4611-BAED-0831A32EE61B}" type="slidenum">
              <a:rPr lang="en-US">
                <a:solidFill>
                  <a:prstClr val="black"/>
                </a:solidFill>
                <a:latin typeface="Arial" pitchFamily="34" charset="0"/>
              </a:rPr>
              <a:pPr/>
              <a:t>19</a:t>
            </a:fld>
            <a:endParaRPr lang="en-US" dirty="0">
              <a:solidFill>
                <a:prstClr val="black"/>
              </a:solidFill>
              <a:latin typeface="Arial" pitchFamily="34" charset="0"/>
            </a:endParaRPr>
          </a:p>
        </p:txBody>
      </p:sp>
      <p:sp>
        <p:nvSpPr>
          <p:cNvPr id="139269"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5B29E4E7-2CBB-40DA-9F47-79628AF82323}" type="datetime1">
              <a:rPr lang="en-US">
                <a:solidFill>
                  <a:prstClr val="black"/>
                </a:solidFill>
                <a:latin typeface="Arial" pitchFamily="34" charset="0"/>
              </a:rPr>
              <a:pPr/>
              <a:t>7/9/2014</a:t>
            </a:fld>
            <a:endParaRPr lang="en-US" dirty="0">
              <a:solidFill>
                <a:prstClr val="black"/>
              </a:solidFill>
              <a:latin typeface="Arial" pitchFamily="34" charset="0"/>
            </a:endParaRPr>
          </a:p>
        </p:txBody>
      </p:sp>
      <p:sp>
        <p:nvSpPr>
          <p:cNvPr id="13927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139271" name="Header Placeholder 6"/>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Tree>
    <p:extLst>
      <p:ext uri="{BB962C8B-B14F-4D97-AF65-F5344CB8AC3E}">
        <p14:creationId xmlns:p14="http://schemas.microsoft.com/office/powerpoint/2010/main" val="2892921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4"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5.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4.png"/><Relationship Id="rId5" Type="http://schemas.openxmlformats.org/officeDocument/2006/relationships/slideLayout" Target="../slideLayouts/slideLayout16.xml"/><Relationship Id="rId10" Type="http://schemas.openxmlformats.org/officeDocument/2006/relationships/image" Target="../media/image6.png"/><Relationship Id="rId4" Type="http://schemas.openxmlformats.org/officeDocument/2006/relationships/slideLayout" Target="../slideLayouts/slideLayout15.xml"/><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5994619"/>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699803" y="6033028"/>
            <a:ext cx="1730326" cy="523220"/>
          </a:xfrm>
          <a:prstGeom prst="rect">
            <a:avLst/>
          </a:prstGeom>
          <a:noFill/>
        </p:spPr>
        <p:txBody>
          <a:bodyPr wrap="square" rtlCol="0">
            <a:spAutoFit/>
          </a:bodyPr>
          <a:lstStyle/>
          <a:p>
            <a:r>
              <a:rPr lang="en-US" sz="2800" b="1" smtClean="0">
                <a:solidFill>
                  <a:schemeClr val="bg1"/>
                </a:solidFill>
              </a:rPr>
              <a:t>Section 2</a:t>
            </a:r>
            <a:endParaRPr lang="en-US" sz="28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0"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1"/>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2"/>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youtube.com/watch?v=hW3TqIfxUmo"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image" Target="../media/image4.png"/><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Connecticut Core Standards </a:t>
            </a:r>
            <a:br>
              <a:rPr lang="en-US" dirty="0" smtClean="0"/>
            </a:br>
            <a:r>
              <a:rPr lang="en-US" dirty="0" smtClean="0"/>
              <a:t>for Mathematics</a:t>
            </a:r>
            <a:endParaRPr lang="en-US" dirty="0"/>
          </a:p>
        </p:txBody>
      </p:sp>
      <p:sp>
        <p:nvSpPr>
          <p:cNvPr id="6" name="Subtitle 5"/>
          <p:cNvSpPr>
            <a:spLocks noGrp="1"/>
          </p:cNvSpPr>
          <p:nvPr>
            <p:ph type="subTitle" idx="1"/>
          </p:nvPr>
        </p:nvSpPr>
        <p:spPr>
          <a:xfrm>
            <a:off x="730249" y="3756159"/>
            <a:ext cx="7681913" cy="461665"/>
          </a:xfrm>
        </p:spPr>
        <p:txBody>
          <a:bodyPr/>
          <a:lstStyle/>
          <a:p>
            <a:pPr lvl="0"/>
            <a:r>
              <a:rPr lang="en-US" dirty="0" smtClean="0"/>
              <a:t>Systems of Professional Learning</a:t>
            </a:r>
          </a:p>
        </p:txBody>
      </p:sp>
      <p:sp>
        <p:nvSpPr>
          <p:cNvPr id="7" name="Subtitle 5"/>
          <p:cNvSpPr txBox="1">
            <a:spLocks/>
          </p:cNvSpPr>
          <p:nvPr/>
        </p:nvSpPr>
        <p:spPr>
          <a:xfrm>
            <a:off x="730249" y="4545488"/>
            <a:ext cx="5835543" cy="1106970"/>
          </a:xfrm>
          <a:prstGeom prst="rect">
            <a:avLst/>
          </a:prstGeom>
        </p:spPr>
        <p:txBody>
          <a:bodyPr vert="horz" wrap="square" lIns="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1 Grades 6–12: </a:t>
            </a:r>
          </a:p>
          <a:p>
            <a:r>
              <a:rPr lang="en-US" i="0" dirty="0" smtClean="0">
                <a:solidFill>
                  <a:schemeClr val="tx2"/>
                </a:solidFill>
              </a:rPr>
              <a:t>Focus on Practice Standards</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23888" y="2911912"/>
            <a:ext cx="7886700" cy="609398"/>
          </a:xfrm>
        </p:spPr>
        <p:txBody>
          <a:bodyPr/>
          <a:lstStyle/>
          <a:p>
            <a:r>
              <a:rPr lang="en-US" dirty="0" smtClean="0">
                <a:effectLst/>
              </a:rPr>
              <a:t>Supporting Change</a:t>
            </a:r>
          </a:p>
        </p:txBody>
      </p:sp>
      <p:sp>
        <p:nvSpPr>
          <p:cNvPr id="4" name="Text Placeholder 3"/>
          <p:cNvSpPr>
            <a:spLocks noGrp="1"/>
          </p:cNvSpPr>
          <p:nvPr>
            <p:ph type="body" idx="1"/>
          </p:nvPr>
        </p:nvSpPr>
        <p:spPr/>
        <p:txBody>
          <a:bodyPr/>
          <a:lstStyle/>
          <a:p>
            <a:r>
              <a:rPr lang="en-US" dirty="0" smtClean="0"/>
              <a:t>Section 2</a:t>
            </a:r>
            <a:endParaRPr lang="en-US" dirty="0"/>
          </a:p>
        </p:txBody>
      </p:sp>
      <p:sp>
        <p:nvSpPr>
          <p:cNvPr id="6" name="Slide Number Placeholder 5"/>
          <p:cNvSpPr>
            <a:spLocks noGrp="1"/>
          </p:cNvSpPr>
          <p:nvPr>
            <p:ph type="sldNum" sz="quarter" idx="12"/>
          </p:nvPr>
        </p:nvSpPr>
        <p:spPr/>
        <p:txBody>
          <a:bodyPr/>
          <a:lstStyle/>
          <a:p>
            <a:pPr>
              <a:defRPr/>
            </a:pPr>
            <a:fld id="{3611EA82-1C65-4BB5-848E-566682F190E3}" type="slidenum">
              <a:rPr lang="en-US" smtClean="0">
                <a:solidFill>
                  <a:prstClr val="black">
                    <a:tint val="75000"/>
                  </a:prstClr>
                </a:solidFill>
              </a:rPr>
              <a:pPr>
                <a:defRPr/>
              </a:pPr>
              <a:t>17</a:t>
            </a:fld>
            <a:endParaRPr lang="en-US" dirty="0">
              <a:solidFill>
                <a:prstClr val="black">
                  <a:tint val="75000"/>
                </a:prstClr>
              </a:solidFill>
            </a:endParaRPr>
          </a:p>
        </p:txBody>
      </p:sp>
      <p:pic>
        <p:nvPicPr>
          <p:cNvPr id="7" name="Picture 5" descr="Picture10.png"/>
          <p:cNvPicPr>
            <a:picLocks noChangeAspect="1"/>
          </p:cNvPicPr>
          <p:nvPr/>
        </p:nvPicPr>
        <p:blipFill>
          <a:blip r:embed="rId3" cstate="print"/>
          <a:srcRect/>
          <a:stretch>
            <a:fillRect/>
          </a:stretch>
        </p:blipFill>
        <p:spPr bwMode="auto">
          <a:xfrm>
            <a:off x="1123116" y="4903077"/>
            <a:ext cx="973698" cy="1088444"/>
          </a:xfrm>
          <a:prstGeom prst="rect">
            <a:avLst/>
          </a:prstGeom>
          <a:noFill/>
          <a:ln w="9525">
            <a:noFill/>
            <a:miter lim="800000"/>
            <a:headEnd/>
            <a:tailEnd/>
          </a:ln>
        </p:spPr>
      </p:pic>
      <p:sp>
        <p:nvSpPr>
          <p:cNvPr id="8" name="TextBox 5"/>
          <p:cNvSpPr txBox="1">
            <a:spLocks noChangeArrowheads="1"/>
          </p:cNvSpPr>
          <p:nvPr/>
        </p:nvSpPr>
        <p:spPr bwMode="auto">
          <a:xfrm>
            <a:off x="965053" y="4973444"/>
            <a:ext cx="1295400" cy="400110"/>
          </a:xfrm>
          <a:prstGeom prst="rect">
            <a:avLst/>
          </a:prstGeom>
          <a:noFill/>
          <a:ln w="9525">
            <a:noFill/>
            <a:miter lim="800000"/>
            <a:headEnd/>
            <a:tailEnd/>
          </a:ln>
        </p:spPr>
        <p:txBody>
          <a:bodyPr>
            <a:spAutoFit/>
          </a:bodyPr>
          <a:lstStyle/>
          <a:p>
            <a:pPr algn="ctr" eaLnBrk="1" hangingPunct="1"/>
            <a:r>
              <a:rPr lang="en-US" sz="2000" dirty="0" smtClean="0"/>
              <a:t>Page 12</a:t>
            </a:r>
            <a:endParaRPr lang="en-US" sz="2000"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Shape 352"/>
          <p:cNvSpPr>
            <a:spLocks noGrp="1"/>
          </p:cNvSpPr>
          <p:nvPr>
            <p:ph idx="1"/>
          </p:nvPr>
        </p:nvSpPr>
        <p:spPr>
          <a:xfrm>
            <a:off x="387096" y="1292922"/>
            <a:ext cx="3989832" cy="1458861"/>
          </a:xfrm>
        </p:spPr>
        <p:txBody>
          <a:bodyPr/>
          <a:lstStyle/>
          <a:p>
            <a:r>
              <a:rPr lang="en-US" dirty="0" smtClean="0">
                <a:sym typeface="Arial" charset="0"/>
              </a:rPr>
              <a:t>Stages of Change</a:t>
            </a:r>
          </a:p>
          <a:p>
            <a:pPr lvl="1"/>
            <a:r>
              <a:rPr lang="en-US" dirty="0" smtClean="0">
                <a:sym typeface="Arial" charset="0"/>
              </a:rPr>
              <a:t>Achievethecore.org</a:t>
            </a:r>
          </a:p>
          <a:p>
            <a:endParaRPr lang="en-US" dirty="0">
              <a:sym typeface="Arial" charset="0"/>
            </a:endParaRPr>
          </a:p>
        </p:txBody>
      </p:sp>
      <p:sp>
        <p:nvSpPr>
          <p:cNvPr id="69634" name="Shape 351"/>
          <p:cNvSpPr>
            <a:spLocks noGrp="1"/>
          </p:cNvSpPr>
          <p:nvPr>
            <p:ph type="title"/>
          </p:nvPr>
        </p:nvSpPr>
        <p:spPr/>
        <p:txBody>
          <a:bodyPr/>
          <a:lstStyle/>
          <a:p>
            <a:r>
              <a:rPr lang="en-US" dirty="0" smtClean="0">
                <a:effectLst/>
              </a:rPr>
              <a:t>Change Isn’t Easy</a:t>
            </a:r>
            <a:endParaRPr lang="en-US" dirty="0">
              <a:effectLst/>
            </a:endParaRPr>
          </a:p>
        </p:txBody>
      </p:sp>
      <p:sp>
        <p:nvSpPr>
          <p:cNvPr id="45061" name="Slide Number Placeholder 5"/>
          <p:cNvSpPr>
            <a:spLocks noGrp="1"/>
          </p:cNvSpPr>
          <p:nvPr>
            <p:ph type="sldNum" sz="quarter" idx="11"/>
          </p:nvPr>
        </p:nvSpPr>
        <p:spPr/>
        <p:txBody>
          <a:bodyPr/>
          <a:lstStyle/>
          <a:p>
            <a:fld id="{A52E2925-BEE5-439A-A3E1-4EDE29EE9E33}" type="slidenum">
              <a:rPr lang="en-US" smtClean="0">
                <a:sym typeface="Arial" pitchFamily="34" charset="0"/>
              </a:rPr>
              <a:pPr/>
              <a:t>18</a:t>
            </a:fld>
            <a:endParaRPr lang="en-US" dirty="0">
              <a:sym typeface="Arial" pitchFamily="34" charset="0"/>
            </a:endParaRPr>
          </a:p>
        </p:txBody>
      </p:sp>
      <p:sp>
        <p:nvSpPr>
          <p:cNvPr id="45060" name="Shape 353"/>
          <p:cNvSpPr>
            <a:spLocks noChangeAspect="1" noChangeArrowheads="1"/>
          </p:cNvSpPr>
          <p:nvPr/>
        </p:nvSpPr>
        <p:spPr bwMode="auto">
          <a:xfrm>
            <a:off x="4362450" y="1580612"/>
            <a:ext cx="4400550" cy="4020087"/>
          </a:xfrm>
          <a:prstGeom prst="rect">
            <a:avLst/>
          </a:prstGeom>
          <a:blipFill dpi="0" rotWithShape="1">
            <a:blip r:embed="rId3" cstate="print"/>
            <a:srcRect/>
            <a:stretch>
              <a:fillRect/>
            </a:stretch>
          </a:blipFill>
          <a:ln w="9525">
            <a:noFill/>
            <a:miter lim="800000"/>
            <a:headEnd/>
            <a:tailEnd/>
          </a:ln>
        </p:spPr>
        <p:txBody>
          <a:bodyPr/>
          <a:lstStyle/>
          <a:p>
            <a:pPr fontAlgn="base">
              <a:spcBef>
                <a:spcPct val="0"/>
              </a:spcBef>
              <a:spcAft>
                <a:spcPct val="0"/>
              </a:spcAft>
            </a:pPr>
            <a:endParaRPr lang="en-US" dirty="0">
              <a:solidFill>
                <a:prstClr val="black"/>
              </a:solidFill>
              <a:latin typeface="Arial" pitchFamily="34" charset="0"/>
            </a:endParaRPr>
          </a:p>
        </p:txBody>
      </p:sp>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itle 1"/>
          <p:cNvSpPr>
            <a:spLocks noGrp="1"/>
          </p:cNvSpPr>
          <p:nvPr>
            <p:ph type="title"/>
          </p:nvPr>
        </p:nvSpPr>
        <p:spPr/>
        <p:txBody>
          <a:bodyPr/>
          <a:lstStyle/>
          <a:p>
            <a:r>
              <a:rPr lang="en-US" dirty="0" smtClean="0">
                <a:effectLst/>
              </a:rPr>
              <a:t>How can we work well together?</a:t>
            </a:r>
          </a:p>
        </p:txBody>
      </p:sp>
      <p:sp>
        <p:nvSpPr>
          <p:cNvPr id="30722" name="Text Placeholder 5"/>
          <p:cNvSpPr>
            <a:spLocks noGrp="1"/>
          </p:cNvSpPr>
          <p:nvPr>
            <p:ph sz="half" idx="1"/>
          </p:nvPr>
        </p:nvSpPr>
        <p:spPr>
          <a:xfrm>
            <a:off x="609600" y="1981201"/>
            <a:ext cx="6057900" cy="1871282"/>
          </a:xfrm>
        </p:spPr>
        <p:txBody>
          <a:bodyPr/>
          <a:lstStyle/>
          <a:p>
            <a:r>
              <a:rPr lang="en-US" dirty="0" smtClean="0"/>
              <a:t>In a conversation, what is something that encourages you to speak your mind?</a:t>
            </a:r>
          </a:p>
          <a:p>
            <a:endParaRPr lang="en-US" dirty="0" smtClean="0">
              <a:hlinkClick r:id="rId3"/>
            </a:endParaRPr>
          </a:p>
        </p:txBody>
      </p:sp>
      <p:sp>
        <p:nvSpPr>
          <p:cNvPr id="10" name="Slide Number Placeholder 5"/>
          <p:cNvSpPr>
            <a:spLocks noGrp="1"/>
          </p:cNvSpPr>
          <p:nvPr>
            <p:ph type="sldNum" sz="quarter" idx="11"/>
          </p:nvPr>
        </p:nvSpPr>
        <p:spPr/>
        <p:txBody>
          <a:bodyPr/>
          <a:lstStyle>
            <a:lvl1pPr>
              <a:defRPr/>
            </a:lvl1pPr>
          </a:lstStyle>
          <a:p>
            <a:fld id="{D88B8E49-E3D5-4FA1-B12B-A3E242820753}" type="slidenum">
              <a:rPr lang="en-US" smtClean="0"/>
              <a:pPr/>
              <a:t>19</a:t>
            </a:fld>
            <a:endParaRPr lang="en-US" dirty="0"/>
          </a:p>
        </p:txBody>
      </p:sp>
      <p:pic>
        <p:nvPicPr>
          <p:cNvPr id="30726" name="Picture 2" descr="C:\Users\Heath McGregor\AppData\Local\Microsoft\Windows\Temporary Internet Files\Content.IE5\ENZV3BCG\MP910216391[1].png"/>
          <p:cNvPicPr>
            <a:picLocks noChangeAspect="1" noChangeArrowheads="1"/>
          </p:cNvPicPr>
          <p:nvPr/>
        </p:nvPicPr>
        <p:blipFill>
          <a:blip r:embed="rId4" cstate="print"/>
          <a:srcRect/>
          <a:stretch>
            <a:fillRect/>
          </a:stretch>
        </p:blipFill>
        <p:spPr bwMode="auto">
          <a:xfrm>
            <a:off x="-270434" y="3402913"/>
            <a:ext cx="3375584" cy="2940738"/>
          </a:xfrm>
          <a:prstGeom prst="rect">
            <a:avLst/>
          </a:prstGeom>
          <a:noFill/>
          <a:ln w="9525">
            <a:noFill/>
            <a:miter lim="800000"/>
            <a:headEnd/>
            <a:tailEnd/>
          </a:ln>
        </p:spPr>
      </p:pic>
      <p:sp>
        <p:nvSpPr>
          <p:cNvPr id="9" name="Title 1"/>
          <p:cNvSpPr txBox="1">
            <a:spLocks/>
          </p:cNvSpPr>
          <p:nvPr/>
        </p:nvSpPr>
        <p:spPr bwMode="auto">
          <a:xfrm>
            <a:off x="381000" y="1281724"/>
            <a:ext cx="8382000" cy="6556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Autofit/>
          </a:bodyPr>
          <a:lstStyle/>
          <a:p>
            <a:pPr fontAlgn="base">
              <a:spcBef>
                <a:spcPct val="0"/>
              </a:spcBef>
              <a:spcAft>
                <a:spcPct val="0"/>
              </a:spcAft>
              <a:defRPr/>
            </a:pPr>
            <a:r>
              <a:rPr lang="en-US" sz="3200" b="1" dirty="0" smtClean="0">
                <a:solidFill>
                  <a:srgbClr val="214291"/>
                </a:solidFill>
              </a:rPr>
              <a:t>Creating an Environment for</a:t>
            </a:r>
            <a:br>
              <a:rPr lang="en-US" sz="3200" b="1" dirty="0" smtClean="0">
                <a:solidFill>
                  <a:srgbClr val="214291"/>
                </a:solidFill>
              </a:rPr>
            </a:br>
            <a:r>
              <a:rPr lang="en-US" sz="3200" b="1" dirty="0" smtClean="0">
                <a:solidFill>
                  <a:srgbClr val="214291"/>
                </a:solidFill>
              </a:rPr>
              <a:t> Personal Change</a:t>
            </a:r>
          </a:p>
        </p:txBody>
      </p:sp>
      <p:pic>
        <p:nvPicPr>
          <p:cNvPr id="7" name="Picture 6"/>
          <p:cNvPicPr>
            <a:picLocks noChangeAspect="1"/>
          </p:cNvPicPr>
          <p:nvPr/>
        </p:nvPicPr>
        <p:blipFill rotWithShape="1">
          <a:blip r:embed="rId5" cstate="print">
            <a:extLst>
              <a:ext uri="{28A0092B-C50C-407E-A947-70E740481C1C}">
                <a14:useLocalDpi xmlns:a14="http://schemas.microsoft.com/office/drawing/2010/main" val="0"/>
              </a:ext>
            </a:extLst>
          </a:blip>
          <a:srcRect l="19747" r="21365"/>
          <a:stretch/>
        </p:blipFill>
        <p:spPr>
          <a:xfrm>
            <a:off x="7000894" y="1004504"/>
            <a:ext cx="1262044" cy="2143125"/>
          </a:xfrm>
          <a:prstGeom prst="rect">
            <a:avLst/>
          </a:prstGeom>
        </p:spPr>
      </p:pic>
      <p:sp>
        <p:nvSpPr>
          <p:cNvPr id="8" name="Rectangle 7"/>
          <p:cNvSpPr/>
          <p:nvPr/>
        </p:nvSpPr>
        <p:spPr>
          <a:xfrm>
            <a:off x="3143250" y="3576935"/>
            <a:ext cx="4572000" cy="1421928"/>
          </a:xfrm>
          <a:prstGeom prst="rect">
            <a:avLst/>
          </a:prstGeom>
        </p:spPr>
        <p:txBody>
          <a:bodyPr wrap="square">
            <a:spAutoFit/>
          </a:bodyPr>
          <a:lstStyle/>
          <a:p>
            <a:pPr marL="396875" indent="-396875" defTabSz="914363">
              <a:lnSpc>
                <a:spcPct val="90000"/>
              </a:lnSpc>
              <a:spcBef>
                <a:spcPct val="20000"/>
              </a:spcBef>
              <a:buBlip>
                <a:blip r:embed="rId6"/>
              </a:buBlip>
            </a:pPr>
            <a:r>
              <a:rPr lang="en-US" sz="3200" dirty="0" smtClean="0"/>
              <a:t>What is something that deters you from expressing your ideas?</a:t>
            </a:r>
          </a:p>
        </p:txBody>
      </p:sp>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10992</TotalTime>
  <Words>777</Words>
  <Application>Microsoft Office PowerPoint</Application>
  <PresentationFormat>On-screen Show (4:3)</PresentationFormat>
  <Paragraphs>60</Paragraphs>
  <Slides>4</Slides>
  <Notes>4</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4</vt:i4>
      </vt:variant>
    </vt:vector>
  </HeadingPairs>
  <TitlesOfParts>
    <vt:vector size="12" baseType="lpstr">
      <vt:lpstr>ＭＳ Ｐゴシック</vt:lpstr>
      <vt:lpstr>Arial</vt:lpstr>
      <vt:lpstr>Calibri</vt:lpstr>
      <vt:lpstr>Calibri Light</vt:lpstr>
      <vt:lpstr>Times New Roman</vt:lpstr>
      <vt:lpstr>LtBkgBlueBorder</vt:lpstr>
      <vt:lpstr>LtBkgNoBorder</vt:lpstr>
      <vt:lpstr>Custom Design</vt:lpstr>
      <vt:lpstr>Connecticut Core Standards  for Mathematics</vt:lpstr>
      <vt:lpstr>Supporting Change</vt:lpstr>
      <vt:lpstr>Change Isn’t Easy</vt:lpstr>
      <vt:lpstr>How can we work well together?</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505</cp:revision>
  <dcterms:created xsi:type="dcterms:W3CDTF">2014-01-18T18:47:42Z</dcterms:created>
  <dcterms:modified xsi:type="dcterms:W3CDTF">2014-07-09T21:22:09Z</dcterms:modified>
</cp:coreProperties>
</file>