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3" showSpecialPlsOnTitleSld="0" saveSubsetFonts="1">
  <p:sldMasterIdLst>
    <p:sldMasterId id="2147483687" r:id="rId1"/>
    <p:sldMasterId id="2147483711" r:id="rId2"/>
    <p:sldMasterId id="2147483723" r:id="rId3"/>
  </p:sldMasterIdLst>
  <p:notesMasterIdLst>
    <p:notesMasterId r:id="rId8"/>
  </p:notesMasterIdLst>
  <p:handoutMasterIdLst>
    <p:handoutMasterId r:id="rId9"/>
  </p:handoutMasterIdLst>
  <p:sldIdLst>
    <p:sldId id="370" r:id="rId4"/>
    <p:sldId id="467" r:id="rId5"/>
    <p:sldId id="468" r:id="rId6"/>
    <p:sldId id="477" r:id="rId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0000FF"/>
    <a:srgbClr val="DF8045"/>
    <a:srgbClr val="FFC000"/>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526" autoAdjust="0"/>
  </p:normalViewPr>
  <p:slideViewPr>
    <p:cSldViewPr snapToGrid="0">
      <p:cViewPr varScale="1">
        <p:scale>
          <a:sx n="63" d="100"/>
          <a:sy n="63" d="100"/>
        </p:scale>
        <p:origin x="78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50" d="100"/>
          <a:sy n="50" d="100"/>
        </p:scale>
        <p:origin x="1836" y="6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7/9/2014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7/9/2014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83</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Post-Assessment will be the same as the Pre-Assessment they took in the beginning of the session. This assessment is to gauge their learning based on the activities of the full day session. Remind the participants to fill out their </a:t>
            </a:r>
            <a:r>
              <a:rPr lang="en-US" b="1" dirty="0" smtClean="0"/>
              <a:t>Session Evaluation </a:t>
            </a:r>
            <a:r>
              <a:rPr lang="en-US" b="0" dirty="0" smtClean="0"/>
              <a:t>survey</a:t>
            </a:r>
            <a:r>
              <a:rPr lang="en-US" dirty="0" smtClean="0"/>
              <a:t> online.</a:t>
            </a:r>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7/9/2014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85</a:t>
            </a:fld>
            <a:endParaRPr lang="en-US" dirty="0">
              <a:solidFill>
                <a:prstClr val="black"/>
              </a:solidFill>
              <a:latin typeface="Arial" pitchFamily="34" charset="0"/>
            </a:endParaRPr>
          </a:p>
        </p:txBody>
      </p:sp>
    </p:spTree>
    <p:extLst>
      <p:ext uri="{BB962C8B-B14F-4D97-AF65-F5344CB8AC3E}">
        <p14:creationId xmlns:p14="http://schemas.microsoft.com/office/powerpoint/2010/main" val="349881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3" cstate="print"/>
          <a:srcRect/>
          <a:stretch>
            <a:fillRect/>
          </a:stretch>
        </p:blipFill>
        <p:spPr bwMode="auto">
          <a:xfrm rot="10800000">
            <a:off x="0" y="5994619"/>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4"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291840" y="6033028"/>
            <a:ext cx="2560319" cy="523220"/>
          </a:xfrm>
          <a:prstGeom prst="rect">
            <a:avLst/>
          </a:prstGeom>
          <a:noFill/>
        </p:spPr>
        <p:txBody>
          <a:bodyPr wrap="square" rtlCol="0">
            <a:spAutoFit/>
          </a:bodyPr>
          <a:lstStyle/>
          <a:p>
            <a:r>
              <a:rPr lang="en-US" sz="2800" b="1" dirty="0" smtClean="0">
                <a:solidFill>
                  <a:schemeClr val="bg1"/>
                </a:solidFill>
              </a:rPr>
              <a:t>Closing</a:t>
            </a:r>
            <a:r>
              <a:rPr lang="en-US" sz="2800" b="1" baseline="0" dirty="0" smtClean="0">
                <a:solidFill>
                  <a:schemeClr val="bg1"/>
                </a:solidFill>
              </a:rPr>
              <a:t> Activity</a:t>
            </a:r>
            <a:endParaRPr lang="en-US" sz="28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22" r:id="rId3"/>
    <p:sldLayoutId id="2147483718" r:id="rId4"/>
    <p:sldLayoutId id="2147483719" r:id="rId5"/>
    <p:sldLayoutId id="2147483694" r:id="rId6"/>
    <p:sldLayoutId id="2147483695" r:id="rId7"/>
    <p:sldLayoutId id="2147483720" r:id="rId8"/>
    <p:sldLayoutId id="2147483721" r:id="rId9"/>
    <p:sldLayoutId id="2147483710" r:id="rId10"/>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tinyurl.com/612Mod1MATH"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americaachieves.org/" TargetMode="External"/><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hyperlink" Target="http://ctcorestandards.org/" TargetMode="External"/><Relationship Id="rId1" Type="http://schemas.openxmlformats.org/officeDocument/2006/relationships/slideLayout" Target="../slideLayouts/slideLayout4.xml"/><Relationship Id="rId6" Type="http://schemas.openxmlformats.org/officeDocument/2006/relationships/hyperlink" Target="http://www.achievethecore.org/" TargetMode="External"/><Relationship Id="rId11"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hyperlink" Target="http://www.engageny.org/"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Connecticut Core Standards </a:t>
            </a:r>
            <a:br>
              <a:rPr lang="en-US" dirty="0" smtClean="0"/>
            </a:br>
            <a:r>
              <a:rPr lang="en-US" dirty="0" smtClean="0"/>
              <a:t>for Mathematics</a:t>
            </a:r>
            <a:endParaRPr lang="en-US" dirty="0"/>
          </a:p>
        </p:txBody>
      </p:sp>
      <p:sp>
        <p:nvSpPr>
          <p:cNvPr id="6" name="Subtitle 5"/>
          <p:cNvSpPr>
            <a:spLocks noGrp="1"/>
          </p:cNvSpPr>
          <p:nvPr>
            <p:ph type="subTitle" idx="1"/>
          </p:nvPr>
        </p:nvSpPr>
        <p:spPr>
          <a:xfrm>
            <a:off x="730249" y="3756159"/>
            <a:ext cx="7681913" cy="461665"/>
          </a:xfrm>
        </p:spPr>
        <p:txBody>
          <a:bodyPr/>
          <a:lstStyle/>
          <a:p>
            <a:pPr lvl="0"/>
            <a:r>
              <a:rPr lang="en-US"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6–12: </a:t>
            </a:r>
          </a:p>
          <a:p>
            <a:r>
              <a:rPr lang="en-US" i="0" dirty="0" smtClean="0">
                <a:solidFill>
                  <a:schemeClr val="tx2"/>
                </a:solidFill>
              </a:rPr>
              <a:t>Focus on Practice Standards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effectLst/>
              </a:rPr>
              <a:t>Closing Activities: Post-Assessment–CCS-Math and Session Evaluation</a:t>
            </a:r>
          </a:p>
        </p:txBody>
      </p:sp>
      <p:sp>
        <p:nvSpPr>
          <p:cNvPr id="5" name="Slide Number Placeholder 4"/>
          <p:cNvSpPr>
            <a:spLocks noGrp="1"/>
          </p:cNvSpPr>
          <p:nvPr>
            <p:ph type="sldNum" sz="quarter" idx="12"/>
          </p:nvPr>
        </p:nvSpPr>
        <p:spPr/>
        <p:txBody>
          <a:bodyPr/>
          <a:lstStyle/>
          <a:p>
            <a:pPr>
              <a:defRPr/>
            </a:pPr>
            <a:fld id="{F4E5B137-F4A5-449F-A4F5-CE6BBDF3DB68}" type="slidenum">
              <a:rPr lang="en-US" smtClean="0">
                <a:solidFill>
                  <a:prstClr val="black">
                    <a:tint val="75000"/>
                  </a:prstClr>
                </a:solidFill>
              </a:rPr>
              <a:pPr>
                <a:defRPr/>
              </a:pPr>
              <a:t>84</a:t>
            </a:fld>
            <a:endParaRPr lang="en-US" dirty="0">
              <a:solidFill>
                <a:prstClr val="black">
                  <a:tint val="75000"/>
                </a:prst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747" r="21365"/>
          <a:stretch/>
        </p:blipFill>
        <p:spPr>
          <a:xfrm>
            <a:off x="7455244" y="3364257"/>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424466" y="4851178"/>
            <a:ext cx="1027113" cy="1112838"/>
          </a:xfrm>
          <a:prstGeom prst="rect">
            <a:avLst/>
          </a:prstGeom>
          <a:noFill/>
          <a:ln w="9525">
            <a:noFill/>
            <a:miter lim="800000"/>
            <a:headEnd/>
            <a:tailEnd/>
          </a:ln>
        </p:spPr>
      </p:pic>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228600" y="991171"/>
            <a:ext cx="6134100" cy="4382738"/>
          </a:xfrm>
        </p:spPr>
        <p:txBody>
          <a:bodyPr/>
          <a:lstStyle/>
          <a:p>
            <a:r>
              <a:rPr lang="en-US" dirty="0" smtClean="0"/>
              <a:t>Where Are You Now?</a:t>
            </a:r>
          </a:p>
          <a:p>
            <a:r>
              <a:rPr lang="en-US" dirty="0" smtClean="0"/>
              <a:t>Assessing Your Learning.</a:t>
            </a:r>
          </a:p>
          <a:p>
            <a:r>
              <a:rPr lang="en-US" dirty="0" smtClean="0"/>
              <a:t>Please complete an online Session Evaluation. Your feedback is very important to us!</a:t>
            </a:r>
          </a:p>
          <a:p>
            <a:pPr>
              <a:buNone/>
            </a:pPr>
            <a:r>
              <a:rPr lang="en-US" b="1" u="sng" dirty="0" smtClean="0">
                <a:hlinkClick r:id="rId4"/>
              </a:rPr>
              <a:t>http://tinyurl.com/612Mod1MATH</a:t>
            </a:r>
            <a:r>
              <a:rPr lang="en-US" b="1" dirty="0" smtClean="0"/>
              <a:t> </a:t>
            </a:r>
            <a:endParaRPr lang="en-US" dirty="0" smtClean="0"/>
          </a:p>
          <a:p>
            <a:endParaRPr lang="en-US" dirty="0"/>
          </a:p>
        </p:txBody>
      </p:sp>
      <p:sp>
        <p:nvSpPr>
          <p:cNvPr id="6" name="Slide Number Placeholder 5"/>
          <p:cNvSpPr>
            <a:spLocks noGrp="1"/>
          </p:cNvSpPr>
          <p:nvPr>
            <p:ph type="sldNum" sz="quarter" idx="11"/>
          </p:nvPr>
        </p:nvSpPr>
        <p:spPr/>
        <p:txBody>
          <a:bodyPr/>
          <a:lstStyle/>
          <a:p>
            <a:fld id="{9C68FFC2-3F6C-4F2E-B8AC-64D7ECA96928}" type="slidenum">
              <a:rPr lang="en-US" smtClean="0"/>
              <a:pPr/>
              <a:t>85</a:t>
            </a:fld>
            <a:endParaRPr lang="en-US" dirty="0"/>
          </a:p>
        </p:txBody>
      </p:sp>
      <p:sp>
        <p:nvSpPr>
          <p:cNvPr id="122886" name="TextBox 7"/>
          <p:cNvSpPr txBox="1">
            <a:spLocks noChangeArrowheads="1"/>
          </p:cNvSpPr>
          <p:nvPr/>
        </p:nvSpPr>
        <p:spPr bwMode="auto">
          <a:xfrm>
            <a:off x="252222" y="4907643"/>
            <a:ext cx="1371600" cy="415498"/>
          </a:xfrm>
          <a:prstGeom prst="rect">
            <a:avLst/>
          </a:prstGeom>
          <a:noFill/>
          <a:ln w="9525">
            <a:noFill/>
            <a:miter lim="800000"/>
            <a:headEnd/>
            <a:tailEnd/>
          </a:ln>
        </p:spPr>
        <p:txBody>
          <a:bodyPr>
            <a:spAutoFit/>
          </a:bodyPr>
          <a:lstStyle/>
          <a:p>
            <a:pPr algn="ctr" fontAlgn="base">
              <a:spcBef>
                <a:spcPct val="0"/>
              </a:spcBef>
              <a:spcAft>
                <a:spcPct val="0"/>
              </a:spcAft>
            </a:pPr>
            <a:r>
              <a:rPr lang="en-US" sz="2100" dirty="0" smtClean="0">
                <a:solidFill>
                  <a:prstClr val="black"/>
                </a:solidFill>
              </a:rPr>
              <a:t>Page 51</a:t>
            </a:r>
            <a:r>
              <a:rPr lang="en-US" dirty="0" smtClean="0">
                <a:solidFill>
                  <a:prstClr val="black"/>
                </a:solidFill>
                <a:latin typeface="Arial" pitchFamily="34" charset="0"/>
              </a:rPr>
              <a:t> </a:t>
            </a:r>
            <a:endParaRPr lang="en-US" dirty="0">
              <a:solidFill>
                <a:prstClr val="black"/>
              </a:solidFill>
              <a:latin typeface="Arial" pitchFamily="34" charset="0"/>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5" cstate="print"/>
          <a:srcRect/>
          <a:stretch>
            <a:fillRect/>
          </a:stretch>
        </p:blipFill>
        <p:spPr bwMode="auto">
          <a:xfrm>
            <a:off x="6327528" y="2083456"/>
            <a:ext cx="2582792" cy="2526644"/>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Some Key Resources</a:t>
            </a:r>
            <a:endParaRPr lang="en-US" dirty="0">
              <a:effectLst/>
            </a:endParaRPr>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14">
            <a:hlinkClick r:id="rId4"/>
          </p:cNvPr>
          <p:cNvPicPr>
            <a:picLocks/>
          </p:cNvPicPr>
          <p:nvPr/>
        </p:nvPicPr>
        <p:blipFill>
          <a:blip r:embed="rId5"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6"/>
          </p:cNvPr>
          <p:cNvPicPr>
            <a:picLocks/>
          </p:cNvPicPr>
          <p:nvPr/>
        </p:nvPicPr>
        <p:blipFill>
          <a:blip r:embed="rId7"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8"/>
          </p:cNvPr>
          <p:cNvPicPr>
            <a:picLocks/>
          </p:cNvPicPr>
          <p:nvPr/>
        </p:nvPicPr>
        <p:blipFill>
          <a:blip r:embed="rId9"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86</a:t>
            </a:fld>
            <a:endParaRPr lang="en-US" dirty="0"/>
          </a:p>
        </p:txBody>
      </p:sp>
    </p:spTree>
    <p:extLst>
      <p:ext uri="{BB962C8B-B14F-4D97-AF65-F5344CB8AC3E}">
        <p14:creationId xmlns:p14="http://schemas.microsoft.com/office/powerpoint/2010/main" val="18470342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10986</TotalTime>
  <Words>139</Words>
  <Application>Microsoft Office PowerPoint</Application>
  <PresentationFormat>On-screen Show (4:3)</PresentationFormat>
  <Paragraphs>28</Paragraphs>
  <Slides>4</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Arial</vt:lpstr>
      <vt:lpstr>Calibri</vt:lpstr>
      <vt:lpstr>Calibri Light</vt:lpstr>
      <vt:lpstr>Times New Roman</vt:lpstr>
      <vt:lpstr>LtBkgBlueBorder</vt:lpstr>
      <vt:lpstr>LtBkgNoBorder</vt:lpstr>
      <vt:lpstr>Custom Design</vt:lpstr>
      <vt:lpstr>Connecticut Core Standards  for Mathematics</vt:lpstr>
      <vt:lpstr>Closing Activities: Post-Assessment–CCS-Math and Session Evaluation</vt:lpstr>
      <vt:lpstr>Post -Assessment and Session Evaluation</vt:lpstr>
      <vt:lpstr>Some Key Resources</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511</cp:revision>
  <dcterms:created xsi:type="dcterms:W3CDTF">2014-01-18T18:47:42Z</dcterms:created>
  <dcterms:modified xsi:type="dcterms:W3CDTF">2014-07-09T21:35:49Z</dcterms:modified>
</cp:coreProperties>
</file>