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2" showSpecialPlsOnTitleSld="0" saveSubsetFonts="1">
  <p:sldMasterIdLst>
    <p:sldMasterId id="2147483687" r:id="rId1"/>
    <p:sldMasterId id="2147483711" r:id="rId2"/>
    <p:sldMasterId id="2147483723" r:id="rId3"/>
  </p:sldMasterIdLst>
  <p:notesMasterIdLst>
    <p:notesMasterId r:id="rId8"/>
  </p:notesMasterIdLst>
  <p:handoutMasterIdLst>
    <p:handoutMasterId r:id="rId9"/>
  </p:handoutMasterIdLst>
  <p:sldIdLst>
    <p:sldId id="370" r:id="rId4"/>
    <p:sldId id="385" r:id="rId5"/>
    <p:sldId id="386" r:id="rId6"/>
    <p:sldId id="388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" initials="DB" lastIdx="8" clrIdx="0"/>
  <p:cmAuthor id="1" name="DeCarlo, Sharon" initials="DS" lastIdx="1" clrIdx="1"/>
  <p:cmAuthor id="2" name="Jackson, Dennis" initials="JD" lastIdx="12" clrIdx="2">
    <p:extLst>
      <p:ext uri="{19B8F6BF-5375-455C-9EA6-DF929625EA0E}">
        <p15:presenceInfo xmlns:p15="http://schemas.microsoft.com/office/powerpoint/2012/main" userId="S-1-5-21-1417001333-1682526488-839522115-32878" providerId="AD"/>
      </p:ext>
    </p:extLst>
  </p:cmAuthor>
  <p:cmAuthor id="3" name="Kelley, Nora" initials="KN" lastIdx="1" clrIdx="3">
    <p:extLst>
      <p:ext uri="{19B8F6BF-5375-455C-9EA6-DF929625EA0E}">
        <p15:presenceInfo xmlns:p15="http://schemas.microsoft.com/office/powerpoint/2012/main" userId="S-1-5-21-1417001333-1682526488-839522115-267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85"/>
    <a:srgbClr val="DF8045"/>
    <a:srgbClr val="FFC000"/>
    <a:srgbClr val="32C658"/>
    <a:srgbClr val="D4ECBA"/>
    <a:srgbClr val="92D050"/>
    <a:srgbClr val="9BBB59"/>
    <a:srgbClr val="E6E6E6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0" autoAdjust="0"/>
    <p:restoredTop sz="85047" autoAdjust="0"/>
  </p:normalViewPr>
  <p:slideViewPr>
    <p:cSldViewPr snapToGrid="0">
      <p:cViewPr varScale="1">
        <p:scale>
          <a:sx n="57" d="100"/>
          <a:sy n="57" d="100"/>
        </p:scale>
        <p:origin x="63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9774"/>
    </p:cViewPr>
  </p:sorterViewPr>
  <p:notesViewPr>
    <p:cSldViewPr snapToGrid="0">
      <p:cViewPr>
        <p:scale>
          <a:sx n="90" d="100"/>
          <a:sy n="90" d="100"/>
        </p:scale>
        <p:origin x="1986" y="-1230"/>
      </p:cViewPr>
      <p:guideLst>
        <p:guide orient="horz" pos="2880"/>
        <p:guide pos="2160"/>
        <p:guide orient="horz" pos="2932"/>
        <p:guide pos="2212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B46E3D7-5A05-4181-B712-1EC3FC55BC14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2A77012-468A-4389-BDBB-3E5F79858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78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133EB38-C064-4C52-A35D-D40DB2B7683B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538F621-8F2C-4F90-852A-E36809B39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2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(Slides 1-5 , including the pre-assessment, will take about 10 minutes total.)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6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Adjusting for time, you may want to ask groups to share some of their ideas from Activity 8.</a:t>
            </a:r>
          </a:p>
        </p:txBody>
      </p:sp>
      <p:sp>
        <p:nvSpPr>
          <p:cNvPr id="14438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Public Consulting Group</a:t>
            </a:r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6CB26986-BD78-4EC4-A503-44E8A663A55E}" type="datetime1">
              <a:rPr lang="en-US" smtClean="0">
                <a:latin typeface="Arial" pitchFamily="34" charset="0"/>
              </a:rPr>
              <a:pPr/>
              <a:t>6/25/2014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439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www.publicconsultinggroup.com</a:t>
            </a:r>
          </a:p>
        </p:txBody>
      </p:sp>
      <p:sp>
        <p:nvSpPr>
          <p:cNvPr id="6349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5951FD-B765-42FF-87D2-C588A0BA8096}" type="slidenum">
              <a:rPr lang="en-US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5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Post-Assessment will be the same as the Pre-Assessment they took in the beginning of the session. This assessment is to gauge their learning based on the activities of the morning. They will find the Post-Assessment in the Participant Guide </a:t>
            </a:r>
            <a:r>
              <a:rPr lang="en-US" b="1" dirty="0" smtClean="0"/>
              <a:t>(3-4 minutes)</a:t>
            </a:r>
            <a:r>
              <a:rPr lang="en-US" b="0" dirty="0" smtClean="0"/>
              <a:t>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Ask for further thoughts, questions.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1674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Public Consulting Group</a:t>
            </a:r>
          </a:p>
        </p:txBody>
      </p:sp>
      <p:sp>
        <p:nvSpPr>
          <p:cNvPr id="169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DEBEDF36-BD4F-4CDF-AC05-4B110ABC7268}" type="datetime1">
              <a:rPr lang="en-US" smtClean="0">
                <a:latin typeface="Arial" pitchFamily="34" charset="0"/>
              </a:rPr>
              <a:pPr/>
              <a:t>6/25/2014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6742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www.publicconsultinggroup.com</a:t>
            </a:r>
          </a:p>
        </p:txBody>
      </p:sp>
      <p:sp>
        <p:nvSpPr>
          <p:cNvPr id="1699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12B57E-0D1F-48EE-9631-89EFAB8D9B9C}" type="slidenum">
              <a:rPr lang="en-US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3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10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3626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3626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526736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992562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3526736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3992562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229600" cy="66479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8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13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29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302515"/>
            <a:ext cx="7886700" cy="121879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57858"/>
            <a:ext cx="7886700" cy="1231106"/>
          </a:xfrm>
        </p:spPr>
        <p:txBody>
          <a:bodyPr/>
          <a:lstStyle>
            <a:lvl1pPr marL="393192" indent="-402336" algn="l" defTabSz="914363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4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3192" indent="-402336">
              <a:spcBef>
                <a:spcPts val="1200"/>
              </a:spcBef>
              <a:buNone/>
              <a:defRPr lang="en-US" sz="4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marL="914400" lvl="1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 smtClean="0"/>
              <a:t>Click to 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58432"/>
            <a:ext cx="2209524" cy="49523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3889583"/>
            <a:ext cx="9144000" cy="0"/>
          </a:xfrm>
          <a:prstGeom prst="line">
            <a:avLst/>
          </a:prstGeom>
          <a:ln w="508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92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4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26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3626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3626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526736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992562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3526736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3992562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479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17"/>
          <p:cNvSpPr>
            <a:spLocks noGrp="1"/>
          </p:cNvSpPr>
          <p:nvPr>
            <p:ph type="ftr" sz="quarter" idx="17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18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3886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6858000" cy="655638"/>
          </a:xfrm>
        </p:spPr>
        <p:txBody>
          <a:bodyPr>
            <a:noAutofit/>
          </a:bodyPr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06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75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49972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7320"/>
            <a:ext cx="8382000" cy="4244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29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80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03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5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56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44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27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2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63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31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8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19879"/>
            <a:ext cx="7886700" cy="66479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38779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6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88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7886700" cy="6647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284045"/>
            <a:ext cx="3868340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" y="1806789"/>
            <a:ext cx="3868340" cy="31993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4045"/>
            <a:ext cx="3887391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6789"/>
            <a:ext cx="3887391" cy="31993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90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86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00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987426"/>
            <a:ext cx="3017520" cy="1371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58403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487837"/>
            <a:ext cx="3017520" cy="30836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9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59572"/>
            <a:ext cx="3017520" cy="1371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59572"/>
            <a:ext cx="4629150" cy="49245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344479"/>
            <a:ext cx="3017520" cy="338328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78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0" y="6008687"/>
            <a:ext cx="9159875" cy="8493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296" y="6074282"/>
            <a:ext cx="2203704" cy="484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4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722" r:id="rId3"/>
    <p:sldLayoutId id="2147483718" r:id="rId4"/>
    <p:sldLayoutId id="2147483719" r:id="rId5"/>
    <p:sldLayoutId id="2147483694" r:id="rId6"/>
    <p:sldLayoutId id="2147483695" r:id="rId7"/>
    <p:sldLayoutId id="2147483720" r:id="rId8"/>
    <p:sldLayoutId id="2147483721" r:id="rId9"/>
    <p:sldLayoutId id="2147483710" r:id="rId10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0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35" r:id="rId3"/>
    <p:sldLayoutId id="2147483714" r:id="rId4"/>
    <p:sldLayoutId id="2147483715" r:id="rId5"/>
    <p:sldLayoutId id="2147483716" r:id="rId6"/>
    <p:sldLayoutId id="2147483717" r:id="rId7"/>
    <p:sldLayoutId id="2147483737" r:id="rId8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1135-EF3A-441C-9DC2-8C709DF7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8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ericaachieves.org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hyperlink" Target="http://ctcorestandards.org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chievethecore.org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hyperlink" Target="http://www.engageny.org/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49" y="2253360"/>
            <a:ext cx="7681913" cy="1523495"/>
          </a:xfrm>
        </p:spPr>
        <p:txBody>
          <a:bodyPr/>
          <a:lstStyle/>
          <a:p>
            <a:r>
              <a:rPr lang="en-US" sz="4400" dirty="0" smtClean="0"/>
              <a:t>Connecticut Core Standards </a:t>
            </a:r>
            <a:br>
              <a:rPr lang="en-US" sz="4400" dirty="0" smtClean="0"/>
            </a:br>
            <a:r>
              <a:rPr lang="en-US" sz="4400" dirty="0" smtClean="0"/>
              <a:t>for English Language Arts &amp; Literacy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30249" y="3811800"/>
            <a:ext cx="7681913" cy="461665"/>
          </a:xfrm>
        </p:spPr>
        <p:txBody>
          <a:bodyPr/>
          <a:lstStyle/>
          <a:p>
            <a:pPr lvl="0"/>
            <a:r>
              <a:rPr lang="en-US" sz="4000" dirty="0" smtClean="0"/>
              <a:t>Systems of Professional Learning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30249" y="4545488"/>
            <a:ext cx="5835543" cy="11069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smtClean="0">
                <a:solidFill>
                  <a:schemeClr val="tx2"/>
                </a:solidFill>
              </a:rPr>
              <a:t>Module 1 Grades K–5: </a:t>
            </a:r>
          </a:p>
          <a:p>
            <a:r>
              <a:rPr lang="en-US" i="0" dirty="0" smtClean="0">
                <a:solidFill>
                  <a:schemeClr val="tx2"/>
                </a:solidFill>
              </a:rPr>
              <a:t>Focus on Instructional Shifts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44" y="169357"/>
            <a:ext cx="13716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0" y="371250"/>
            <a:ext cx="4000000" cy="888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2957" y="5985220"/>
            <a:ext cx="379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Closing Activities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22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Closing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3888" y="4257858"/>
            <a:ext cx="7886700" cy="1261884"/>
          </a:xfrm>
        </p:spPr>
        <p:txBody>
          <a:bodyPr/>
          <a:lstStyle/>
          <a:p>
            <a:r>
              <a:rPr lang="en-US" dirty="0" smtClean="0"/>
              <a:t>Post-Assessment</a:t>
            </a:r>
          </a:p>
          <a:p>
            <a:r>
              <a:rPr lang="en-US" dirty="0" smtClean="0"/>
              <a:t>Session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r="21365"/>
          <a:stretch/>
        </p:blipFill>
        <p:spPr>
          <a:xfrm>
            <a:off x="7908634" y="2202207"/>
            <a:ext cx="1262044" cy="2143125"/>
          </a:xfrm>
          <a:prstGeom prst="rect">
            <a:avLst/>
          </a:prstGeom>
        </p:spPr>
      </p:pic>
      <p:pic>
        <p:nvPicPr>
          <p:cNvPr id="8" name="Picture 5" descr="Picture1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88" y="5699551"/>
            <a:ext cx="94773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0057" y="587822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dirty="0" smtClean="0"/>
              <a:t>Page 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41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4294967295"/>
          </p:nvPr>
        </p:nvSpPr>
        <p:spPr>
          <a:xfrm>
            <a:off x="384048" y="1417320"/>
            <a:ext cx="8153400" cy="3625608"/>
          </a:xfrm>
          <a:prstGeom prst="rect">
            <a:avLst/>
          </a:prstGeom>
        </p:spPr>
        <p:txBody>
          <a:bodyPr/>
          <a:lstStyle/>
          <a:p>
            <a:pPr marL="393192" indent="-402336">
              <a:spcBef>
                <a:spcPts val="1200"/>
              </a:spcBef>
              <a:defRPr/>
            </a:pPr>
            <a:r>
              <a:rPr lang="en-US" sz="4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</a:t>
            </a:r>
            <a:r>
              <a:rPr lang="en-US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sz="4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Font typeface="Arial" charset="0"/>
              <a:buNone/>
              <a:defRPr/>
            </a:pPr>
            <a:endParaRPr lang="en-US" sz="48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indent="-402336">
              <a:spcBef>
                <a:spcPts val="1200"/>
              </a:spcBef>
              <a:defRPr/>
            </a:pPr>
            <a:r>
              <a:rPr lang="en-US" sz="4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Your </a:t>
            </a:r>
            <a:r>
              <a:rPr lang="en-US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en-US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96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Post-Assessment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9296" y="6074282"/>
            <a:ext cx="2203704" cy="484632"/>
          </a:xfrm>
          <a:prstGeom prst="rect">
            <a:avLst/>
          </a:prstGeom>
        </p:spPr>
        <p:txBody>
          <a:bodyPr/>
          <a:lstStyle/>
          <a:p>
            <a:pPr algn="r"/>
            <a:fld id="{EE3D4692-A625-460F-A072-DE10EEAA5719}" type="slidenum">
              <a:rPr lang="en-US" smtClean="0"/>
              <a:pPr algn="r"/>
              <a:t>74</a:t>
            </a:fld>
            <a:endParaRPr lang="en-US" dirty="0"/>
          </a:p>
        </p:txBody>
      </p:sp>
      <p:pic>
        <p:nvPicPr>
          <p:cNvPr id="56327" name="Picture 7" descr="C:\Documents and Settings\mhannon\Local Settings\Temporary Internet Files\Content.IE5\MNS3KWRB\MP9004311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2134" y="1214680"/>
            <a:ext cx="3335665" cy="326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912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4864815" y="1521328"/>
            <a:ext cx="3886200" cy="984885"/>
          </a:xfrm>
        </p:spPr>
        <p:txBody>
          <a:bodyPr/>
          <a:lstStyle/>
          <a:p>
            <a:r>
              <a:rPr lang="en-US" dirty="0" smtClean="0"/>
              <a:t>achievethecore.org</a:t>
            </a:r>
          </a:p>
          <a:p>
            <a:r>
              <a:rPr lang="en-US" dirty="0" smtClean="0"/>
              <a:t>americaachieves.org</a:t>
            </a:r>
            <a:endParaRPr lang="en-US" dirty="0"/>
          </a:p>
        </p:txBody>
      </p:sp>
      <p:pic>
        <p:nvPicPr>
          <p:cNvPr id="8" name="Picture 2" descr="Connecticut Common Core Standards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9" y="2930716"/>
            <a:ext cx="2600000" cy="5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14">
            <a:hlinkClick r:id="rId4"/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22221" r="62500" b="56696"/>
          <a:stretch>
            <a:fillRect/>
          </a:stretch>
        </p:blipFill>
        <p:spPr>
          <a:xfrm>
            <a:off x="381000" y="3743068"/>
            <a:ext cx="3681412" cy="1493837"/>
          </a:xfrm>
          <a:prstGeom prst="rect">
            <a:avLst/>
          </a:prstGeom>
          <a:ln>
            <a:noFill/>
            <a:miter lim="800000"/>
            <a:headEnd/>
            <a:tailEnd/>
          </a:ln>
        </p:spPr>
      </p:pic>
      <p:pic>
        <p:nvPicPr>
          <p:cNvPr id="10" name="Content Placeholder 13">
            <a:hlinkClick r:id="rId6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67945" y="2780817"/>
            <a:ext cx="3240088" cy="1517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ontent Placeholder 12">
            <a:hlinkClick r:id="rId8"/>
          </p:cNvPr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95776" y="4620431"/>
            <a:ext cx="2384425" cy="134143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381000" y="1521329"/>
            <a:ext cx="3886200" cy="98488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0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ctcorestandards.org</a:t>
            </a:r>
          </a:p>
          <a:p>
            <a:r>
              <a:rPr lang="en-US" dirty="0" smtClean="0"/>
              <a:t>engageny.org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EE3D4692-A625-460F-A072-DE10EEAA5719}" type="slidenum">
              <a:rPr lang="en-US" smtClean="0"/>
              <a:pPr algn="r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99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tBkgBlueBorder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tBkgNoBorder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BlueBar</Template>
  <TotalTime>8419</TotalTime>
  <Words>142</Words>
  <Application>Microsoft Office PowerPoint</Application>
  <PresentationFormat>On-screen Show (4:3)</PresentationFormat>
  <Paragraphs>37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LtBkgBlueBorder</vt:lpstr>
      <vt:lpstr>LtBkgNoBorder</vt:lpstr>
      <vt:lpstr>Custom Design</vt:lpstr>
      <vt:lpstr>Connecticut Core Standards  for English Language Arts &amp; Literacy</vt:lpstr>
      <vt:lpstr>Closing Activities</vt:lpstr>
      <vt:lpstr>Post-Assessment</vt:lpstr>
      <vt:lpstr>Some Key Resources</vt:lpstr>
    </vt:vector>
  </TitlesOfParts>
  <Company>Public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Systems of Professional Learning</dc:title>
  <dc:creator>PCG Education</dc:creator>
  <cp:lastModifiedBy>Wade, Michelle</cp:lastModifiedBy>
  <cp:revision>376</cp:revision>
  <dcterms:created xsi:type="dcterms:W3CDTF">2014-01-18T18:47:42Z</dcterms:created>
  <dcterms:modified xsi:type="dcterms:W3CDTF">2014-06-25T20:28:27Z</dcterms:modified>
</cp:coreProperties>
</file>