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0" showSpecialPlsOnTitleSld="0" saveSubsetFonts="1">
  <p:sldMasterIdLst>
    <p:sldMasterId id="2147483687" r:id="rId1"/>
    <p:sldMasterId id="2147483711" r:id="rId2"/>
    <p:sldMasterId id="2147483723" r:id="rId3"/>
  </p:sldMasterIdLst>
  <p:notesMasterIdLst>
    <p:notesMasterId r:id="rId9"/>
  </p:notesMasterIdLst>
  <p:handoutMasterIdLst>
    <p:handoutMasterId r:id="rId10"/>
  </p:handoutMasterIdLst>
  <p:sldIdLst>
    <p:sldId id="370" r:id="rId4"/>
    <p:sldId id="377" r:id="rId5"/>
    <p:sldId id="378" r:id="rId6"/>
    <p:sldId id="379" r:id="rId7"/>
    <p:sldId id="380"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85"/>
    <a:srgbClr val="DF8045"/>
    <a:srgbClr val="FFC000"/>
    <a:srgbClr val="32C658"/>
    <a:srgbClr val="D4ECBA"/>
    <a:srgbClr val="92D050"/>
    <a:srgbClr val="9BBB59"/>
    <a:srgbClr val="E6E6E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0" autoAdjust="0"/>
    <p:restoredTop sz="85047" autoAdjust="0"/>
  </p:normalViewPr>
  <p:slideViewPr>
    <p:cSldViewPr snapToGrid="0">
      <p:cViewPr varScale="1">
        <p:scale>
          <a:sx n="57" d="100"/>
          <a:sy n="57" d="100"/>
        </p:scale>
        <p:origin x="630" y="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9774"/>
    </p:cViewPr>
  </p:sorterViewPr>
  <p:notesViewPr>
    <p:cSldViewPr snapToGrid="0">
      <p:cViewPr>
        <p:scale>
          <a:sx n="90" d="100"/>
          <a:sy n="90" d="100"/>
        </p:scale>
        <p:origin x="1986" y="-1230"/>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C6C13-CD51-4391-B678-BE9335EA39B9}"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en-US"/>
        </a:p>
      </dgm:t>
    </dgm:pt>
    <dgm:pt modelId="{93B418E7-01BC-447D-A75E-6614A71A0D03}">
      <dgm:prSet phldrT="[Text]" custT="1"/>
      <dgm:spPr/>
      <dgm:t>
        <a:bodyPr/>
        <a:lstStyle/>
        <a:p>
          <a:r>
            <a:rPr lang="en-US" sz="3200" b="1" dirty="0" smtClean="0"/>
            <a:t>Use the EQuIP Rubric to examine alignment of units and lessons to CCS-ELA &amp; Literacy:</a:t>
          </a:r>
          <a:endParaRPr lang="en-US" sz="3200" dirty="0"/>
        </a:p>
      </dgm:t>
    </dgm:pt>
    <dgm:pt modelId="{7E4B3CDC-88D1-4A37-A7B3-FCD82830CDC8}" type="parTrans" cxnId="{EFF89D8D-3C0B-4B5E-9536-82D3A567155A}">
      <dgm:prSet/>
      <dgm:spPr/>
      <dgm:t>
        <a:bodyPr/>
        <a:lstStyle/>
        <a:p>
          <a:endParaRPr lang="en-US"/>
        </a:p>
      </dgm:t>
    </dgm:pt>
    <dgm:pt modelId="{814F5411-5EBE-4279-9AE3-6ADFB0057E8B}" type="sibTrans" cxnId="{EFF89D8D-3C0B-4B5E-9536-82D3A567155A}">
      <dgm:prSet/>
      <dgm:spPr/>
      <dgm:t>
        <a:bodyPr/>
        <a:lstStyle/>
        <a:p>
          <a:endParaRPr lang="en-US"/>
        </a:p>
      </dgm:t>
    </dgm:pt>
    <dgm:pt modelId="{390782E3-E573-4B55-ABCC-B0B2A594CBE9}">
      <dgm:prSet phldrT="[Text]"/>
      <dgm:spPr/>
      <dgm:t>
        <a:bodyPr/>
        <a:lstStyle/>
        <a:p>
          <a:r>
            <a:rPr lang="en-US" dirty="0" smtClean="0"/>
            <a:t>Alignment to the depth of CCS-ELA &amp; Literacy</a:t>
          </a:r>
          <a:endParaRPr lang="en-US" dirty="0"/>
        </a:p>
      </dgm:t>
    </dgm:pt>
    <dgm:pt modelId="{979AC30C-F709-4395-BBED-443B9D109F37}" type="parTrans" cxnId="{3346B870-84CF-43E6-8D3E-67AA544B4C9A}">
      <dgm:prSet/>
      <dgm:spPr/>
      <dgm:t>
        <a:bodyPr/>
        <a:lstStyle/>
        <a:p>
          <a:endParaRPr lang="en-US"/>
        </a:p>
      </dgm:t>
    </dgm:pt>
    <dgm:pt modelId="{52C55268-5A54-4C3C-BEFE-2DAF1AB6AA32}" type="sibTrans" cxnId="{3346B870-84CF-43E6-8D3E-67AA544B4C9A}">
      <dgm:prSet/>
      <dgm:spPr/>
      <dgm:t>
        <a:bodyPr/>
        <a:lstStyle/>
        <a:p>
          <a:endParaRPr lang="en-US"/>
        </a:p>
      </dgm:t>
    </dgm:pt>
    <dgm:pt modelId="{6E2AD0AA-4F15-4850-B34A-CBB93074C067}">
      <dgm:prSet phldrT="[Text]"/>
      <dgm:spPr/>
      <dgm:t>
        <a:bodyPr/>
        <a:lstStyle/>
        <a:p>
          <a:r>
            <a:rPr lang="en-US" dirty="0" smtClean="0"/>
            <a:t>Key shifts in the CCS-ELA &amp; Literacy</a:t>
          </a:r>
          <a:endParaRPr lang="en-US" dirty="0"/>
        </a:p>
      </dgm:t>
    </dgm:pt>
    <dgm:pt modelId="{A88EE1D5-D93D-43AE-9D5C-540BBCFFCDE5}" type="parTrans" cxnId="{5D52FE89-6D7B-4190-A48E-3AE6DAA171D7}">
      <dgm:prSet/>
      <dgm:spPr/>
      <dgm:t>
        <a:bodyPr/>
        <a:lstStyle/>
        <a:p>
          <a:endParaRPr lang="en-US"/>
        </a:p>
      </dgm:t>
    </dgm:pt>
    <dgm:pt modelId="{A4C550F3-9E0B-43A2-8FEB-414E414B4719}" type="sibTrans" cxnId="{5D52FE89-6D7B-4190-A48E-3AE6DAA171D7}">
      <dgm:prSet/>
      <dgm:spPr/>
      <dgm:t>
        <a:bodyPr/>
        <a:lstStyle/>
        <a:p>
          <a:endParaRPr lang="en-US"/>
        </a:p>
      </dgm:t>
    </dgm:pt>
    <dgm:pt modelId="{BDF4520C-644B-411F-A4AC-5E0BA225D855}">
      <dgm:prSet phldrT="[Text]"/>
      <dgm:spPr/>
      <dgm:t>
        <a:bodyPr/>
        <a:lstStyle/>
        <a:p>
          <a:r>
            <a:rPr lang="en-US" dirty="0" smtClean="0"/>
            <a:t>Instructional supports</a:t>
          </a:r>
          <a:endParaRPr lang="en-US" dirty="0"/>
        </a:p>
      </dgm:t>
    </dgm:pt>
    <dgm:pt modelId="{15219701-5B78-4206-ABB8-516A88D2B37B}" type="parTrans" cxnId="{DF853C61-A50D-43AD-B137-9CB8FBE8E707}">
      <dgm:prSet/>
      <dgm:spPr/>
      <dgm:t>
        <a:bodyPr/>
        <a:lstStyle/>
        <a:p>
          <a:endParaRPr lang="en-US"/>
        </a:p>
      </dgm:t>
    </dgm:pt>
    <dgm:pt modelId="{0536C674-02D9-48B7-80E8-7725C923D204}" type="sibTrans" cxnId="{DF853C61-A50D-43AD-B137-9CB8FBE8E707}">
      <dgm:prSet/>
      <dgm:spPr/>
      <dgm:t>
        <a:bodyPr/>
        <a:lstStyle/>
        <a:p>
          <a:endParaRPr lang="en-US"/>
        </a:p>
      </dgm:t>
    </dgm:pt>
    <dgm:pt modelId="{D7D531AF-EB7C-4A83-BDE9-B61D6310D6D6}">
      <dgm:prSet phldrT="[Text]"/>
      <dgm:spPr/>
      <dgm:t>
        <a:bodyPr/>
        <a:lstStyle/>
        <a:p>
          <a:r>
            <a:rPr lang="en-US" dirty="0" smtClean="0"/>
            <a:t>Assessment</a:t>
          </a:r>
          <a:endParaRPr lang="en-US" dirty="0"/>
        </a:p>
      </dgm:t>
    </dgm:pt>
    <dgm:pt modelId="{1C033BF5-4135-47CD-80D9-C28D3DCD8496}" type="parTrans" cxnId="{D1BCBD97-100E-4A36-BD67-28E32D245A37}">
      <dgm:prSet/>
      <dgm:spPr/>
      <dgm:t>
        <a:bodyPr/>
        <a:lstStyle/>
        <a:p>
          <a:endParaRPr lang="en-US"/>
        </a:p>
      </dgm:t>
    </dgm:pt>
    <dgm:pt modelId="{04504C9A-6F7D-4F56-A583-8AAE1D45B44B}" type="sibTrans" cxnId="{D1BCBD97-100E-4A36-BD67-28E32D245A37}">
      <dgm:prSet/>
      <dgm:spPr/>
      <dgm:t>
        <a:bodyPr/>
        <a:lstStyle/>
        <a:p>
          <a:endParaRPr lang="en-US"/>
        </a:p>
      </dgm:t>
    </dgm:pt>
    <dgm:pt modelId="{5A6B6E67-8678-4690-AE67-9B64A89DC1A5}" type="pres">
      <dgm:prSet presAssocID="{197C6C13-CD51-4391-B678-BE9335EA39B9}" presName="composite" presStyleCnt="0">
        <dgm:presLayoutVars>
          <dgm:chMax val="1"/>
          <dgm:dir/>
          <dgm:resizeHandles val="exact"/>
        </dgm:presLayoutVars>
      </dgm:prSet>
      <dgm:spPr/>
      <dgm:t>
        <a:bodyPr/>
        <a:lstStyle/>
        <a:p>
          <a:endParaRPr lang="en-US"/>
        </a:p>
      </dgm:t>
    </dgm:pt>
    <dgm:pt modelId="{BBA3838E-167D-404A-A07E-BBBB5DB4E113}" type="pres">
      <dgm:prSet presAssocID="{93B418E7-01BC-447D-A75E-6614A71A0D03}" presName="roof" presStyleLbl="dkBgShp" presStyleIdx="0" presStyleCnt="2" custLinFactNeighborX="1250" custLinFactNeighborY="-2083"/>
      <dgm:spPr/>
      <dgm:t>
        <a:bodyPr/>
        <a:lstStyle/>
        <a:p>
          <a:endParaRPr lang="en-US"/>
        </a:p>
      </dgm:t>
    </dgm:pt>
    <dgm:pt modelId="{484FAD17-5044-433B-A399-826D2A5756AE}" type="pres">
      <dgm:prSet presAssocID="{93B418E7-01BC-447D-A75E-6614A71A0D03}" presName="pillars" presStyleCnt="0"/>
      <dgm:spPr/>
      <dgm:t>
        <a:bodyPr/>
        <a:lstStyle/>
        <a:p>
          <a:endParaRPr lang="en-US"/>
        </a:p>
      </dgm:t>
    </dgm:pt>
    <dgm:pt modelId="{BE6C435C-EB69-474B-8CE6-6905219621D9}" type="pres">
      <dgm:prSet presAssocID="{93B418E7-01BC-447D-A75E-6614A71A0D03}" presName="pillar1" presStyleLbl="node1" presStyleIdx="0" presStyleCnt="4">
        <dgm:presLayoutVars>
          <dgm:bulletEnabled val="1"/>
        </dgm:presLayoutVars>
      </dgm:prSet>
      <dgm:spPr/>
      <dgm:t>
        <a:bodyPr/>
        <a:lstStyle/>
        <a:p>
          <a:endParaRPr lang="en-US"/>
        </a:p>
      </dgm:t>
    </dgm:pt>
    <dgm:pt modelId="{6458E1BC-E7E9-49BA-9F2E-0ED8296A91A4}" type="pres">
      <dgm:prSet presAssocID="{6E2AD0AA-4F15-4850-B34A-CBB93074C067}" presName="pillarX" presStyleLbl="node1" presStyleIdx="1" presStyleCnt="4">
        <dgm:presLayoutVars>
          <dgm:bulletEnabled val="1"/>
        </dgm:presLayoutVars>
      </dgm:prSet>
      <dgm:spPr/>
      <dgm:t>
        <a:bodyPr/>
        <a:lstStyle/>
        <a:p>
          <a:endParaRPr lang="en-US"/>
        </a:p>
      </dgm:t>
    </dgm:pt>
    <dgm:pt modelId="{D7B7F3B9-B46F-42D7-870B-640D8D6BEEC1}" type="pres">
      <dgm:prSet presAssocID="{BDF4520C-644B-411F-A4AC-5E0BA225D855}" presName="pillarX" presStyleLbl="node1" presStyleIdx="2" presStyleCnt="4">
        <dgm:presLayoutVars>
          <dgm:bulletEnabled val="1"/>
        </dgm:presLayoutVars>
      </dgm:prSet>
      <dgm:spPr/>
      <dgm:t>
        <a:bodyPr/>
        <a:lstStyle/>
        <a:p>
          <a:endParaRPr lang="en-US"/>
        </a:p>
      </dgm:t>
    </dgm:pt>
    <dgm:pt modelId="{E67F2C63-E278-49A8-B6A2-C70758E73895}" type="pres">
      <dgm:prSet presAssocID="{D7D531AF-EB7C-4A83-BDE9-B61D6310D6D6}" presName="pillarX" presStyleLbl="node1" presStyleIdx="3" presStyleCnt="4">
        <dgm:presLayoutVars>
          <dgm:bulletEnabled val="1"/>
        </dgm:presLayoutVars>
      </dgm:prSet>
      <dgm:spPr/>
      <dgm:t>
        <a:bodyPr/>
        <a:lstStyle/>
        <a:p>
          <a:endParaRPr lang="en-US"/>
        </a:p>
      </dgm:t>
    </dgm:pt>
    <dgm:pt modelId="{99AB4FB4-85CE-48E1-8491-1BF8FF4D988E}" type="pres">
      <dgm:prSet presAssocID="{93B418E7-01BC-447D-A75E-6614A71A0D03}" presName="base" presStyleLbl="dkBgShp" presStyleIdx="1" presStyleCnt="2"/>
      <dgm:spPr/>
      <dgm:t>
        <a:bodyPr/>
        <a:lstStyle/>
        <a:p>
          <a:endParaRPr lang="en-US"/>
        </a:p>
      </dgm:t>
    </dgm:pt>
  </dgm:ptLst>
  <dgm:cxnLst>
    <dgm:cxn modelId="{46B0D920-55EF-4FE0-862F-CE179F10F685}" type="presOf" srcId="{BDF4520C-644B-411F-A4AC-5E0BA225D855}" destId="{D7B7F3B9-B46F-42D7-870B-640D8D6BEEC1}" srcOrd="0" destOrd="0" presId="urn:microsoft.com/office/officeart/2005/8/layout/hList3"/>
    <dgm:cxn modelId="{3346B870-84CF-43E6-8D3E-67AA544B4C9A}" srcId="{93B418E7-01BC-447D-A75E-6614A71A0D03}" destId="{390782E3-E573-4B55-ABCC-B0B2A594CBE9}" srcOrd="0" destOrd="0" parTransId="{979AC30C-F709-4395-BBED-443B9D109F37}" sibTransId="{52C55268-5A54-4C3C-BEFE-2DAF1AB6AA32}"/>
    <dgm:cxn modelId="{43FC5B92-75FF-4606-B219-38BD12CBF6B0}" type="presOf" srcId="{D7D531AF-EB7C-4A83-BDE9-B61D6310D6D6}" destId="{E67F2C63-E278-49A8-B6A2-C70758E73895}" srcOrd="0" destOrd="0" presId="urn:microsoft.com/office/officeart/2005/8/layout/hList3"/>
    <dgm:cxn modelId="{D1BCBD97-100E-4A36-BD67-28E32D245A37}" srcId="{93B418E7-01BC-447D-A75E-6614A71A0D03}" destId="{D7D531AF-EB7C-4A83-BDE9-B61D6310D6D6}" srcOrd="3" destOrd="0" parTransId="{1C033BF5-4135-47CD-80D9-C28D3DCD8496}" sibTransId="{04504C9A-6F7D-4F56-A583-8AAE1D45B44B}"/>
    <dgm:cxn modelId="{DF853C61-A50D-43AD-B137-9CB8FBE8E707}" srcId="{93B418E7-01BC-447D-A75E-6614A71A0D03}" destId="{BDF4520C-644B-411F-A4AC-5E0BA225D855}" srcOrd="2" destOrd="0" parTransId="{15219701-5B78-4206-ABB8-516A88D2B37B}" sibTransId="{0536C674-02D9-48B7-80E8-7725C923D204}"/>
    <dgm:cxn modelId="{6A979C64-A1B9-46DA-B483-CACAB0B88C52}" type="presOf" srcId="{6E2AD0AA-4F15-4850-B34A-CBB93074C067}" destId="{6458E1BC-E7E9-49BA-9F2E-0ED8296A91A4}" srcOrd="0" destOrd="0" presId="urn:microsoft.com/office/officeart/2005/8/layout/hList3"/>
    <dgm:cxn modelId="{EFF89D8D-3C0B-4B5E-9536-82D3A567155A}" srcId="{197C6C13-CD51-4391-B678-BE9335EA39B9}" destId="{93B418E7-01BC-447D-A75E-6614A71A0D03}" srcOrd="0" destOrd="0" parTransId="{7E4B3CDC-88D1-4A37-A7B3-FCD82830CDC8}" sibTransId="{814F5411-5EBE-4279-9AE3-6ADFB0057E8B}"/>
    <dgm:cxn modelId="{E0301855-F2B9-4F37-8557-FD42BCEC533B}" type="presOf" srcId="{197C6C13-CD51-4391-B678-BE9335EA39B9}" destId="{5A6B6E67-8678-4690-AE67-9B64A89DC1A5}" srcOrd="0" destOrd="0" presId="urn:microsoft.com/office/officeart/2005/8/layout/hList3"/>
    <dgm:cxn modelId="{5D52FE89-6D7B-4190-A48E-3AE6DAA171D7}" srcId="{93B418E7-01BC-447D-A75E-6614A71A0D03}" destId="{6E2AD0AA-4F15-4850-B34A-CBB93074C067}" srcOrd="1" destOrd="0" parTransId="{A88EE1D5-D93D-43AE-9D5C-540BBCFFCDE5}" sibTransId="{A4C550F3-9E0B-43A2-8FEB-414E414B4719}"/>
    <dgm:cxn modelId="{F83DFAAA-0BCF-4C68-965D-7378FC06356B}" type="presOf" srcId="{390782E3-E573-4B55-ABCC-B0B2A594CBE9}" destId="{BE6C435C-EB69-474B-8CE6-6905219621D9}" srcOrd="0" destOrd="0" presId="urn:microsoft.com/office/officeart/2005/8/layout/hList3"/>
    <dgm:cxn modelId="{C10A3FD1-D69D-4CFE-AE70-5EB4724539B8}" type="presOf" srcId="{93B418E7-01BC-447D-A75E-6614A71A0D03}" destId="{BBA3838E-167D-404A-A07E-BBBB5DB4E113}" srcOrd="0" destOrd="0" presId="urn:microsoft.com/office/officeart/2005/8/layout/hList3"/>
    <dgm:cxn modelId="{78F7D7B5-AF84-4BA2-9380-30015723D399}" type="presParOf" srcId="{5A6B6E67-8678-4690-AE67-9B64A89DC1A5}" destId="{BBA3838E-167D-404A-A07E-BBBB5DB4E113}" srcOrd="0" destOrd="0" presId="urn:microsoft.com/office/officeart/2005/8/layout/hList3"/>
    <dgm:cxn modelId="{82D804CE-13E5-4BCE-A8D5-EE950B7D3322}" type="presParOf" srcId="{5A6B6E67-8678-4690-AE67-9B64A89DC1A5}" destId="{484FAD17-5044-433B-A399-826D2A5756AE}" srcOrd="1" destOrd="0" presId="urn:microsoft.com/office/officeart/2005/8/layout/hList3"/>
    <dgm:cxn modelId="{62D49EEC-CAB5-41C0-A03B-87DBB14DABCC}" type="presParOf" srcId="{484FAD17-5044-433B-A399-826D2A5756AE}" destId="{BE6C435C-EB69-474B-8CE6-6905219621D9}" srcOrd="0" destOrd="0" presId="urn:microsoft.com/office/officeart/2005/8/layout/hList3"/>
    <dgm:cxn modelId="{430E786A-14AD-4CA6-8AA0-728C4B06F7AE}" type="presParOf" srcId="{484FAD17-5044-433B-A399-826D2A5756AE}" destId="{6458E1BC-E7E9-49BA-9F2E-0ED8296A91A4}" srcOrd="1" destOrd="0" presId="urn:microsoft.com/office/officeart/2005/8/layout/hList3"/>
    <dgm:cxn modelId="{13E76AC7-BD34-4E97-B6E1-B61C0AF50208}" type="presParOf" srcId="{484FAD17-5044-433B-A399-826D2A5756AE}" destId="{D7B7F3B9-B46F-42D7-870B-640D8D6BEEC1}" srcOrd="2" destOrd="0" presId="urn:microsoft.com/office/officeart/2005/8/layout/hList3"/>
    <dgm:cxn modelId="{3FC851D6-BC83-47A4-ACEA-1798B3A80E99}" type="presParOf" srcId="{484FAD17-5044-433B-A399-826D2A5756AE}" destId="{E67F2C63-E278-49A8-B6A2-C70758E73895}" srcOrd="3" destOrd="0" presId="urn:microsoft.com/office/officeart/2005/8/layout/hList3"/>
    <dgm:cxn modelId="{47752006-5EF2-40DF-9B7D-490DB8B22C2B}" type="presParOf" srcId="{5A6B6E67-8678-4690-AE67-9B64A89DC1A5}" destId="{99AB4FB4-85CE-48E1-8491-1BF8FF4D988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3838E-167D-404A-A07E-BBBB5DB4E113}">
      <dsp:nvSpPr>
        <dsp:cNvPr id="0" name=""/>
        <dsp:cNvSpPr/>
      </dsp:nvSpPr>
      <dsp:spPr>
        <a:xfrm>
          <a:off x="0" y="0"/>
          <a:ext cx="7900737" cy="1257300"/>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Use the EQuIP Rubric to examine alignment of units and lessons to CCS-ELA &amp; Literacy:</a:t>
          </a:r>
          <a:endParaRPr lang="en-US" sz="3200" kern="1200" dirty="0"/>
        </a:p>
      </dsp:txBody>
      <dsp:txXfrm>
        <a:off x="0" y="0"/>
        <a:ext cx="7900737" cy="1257300"/>
      </dsp:txXfrm>
    </dsp:sp>
    <dsp:sp modelId="{BE6C435C-EB69-474B-8CE6-6905219621D9}">
      <dsp:nvSpPr>
        <dsp:cNvPr id="0" name=""/>
        <dsp:cNvSpPr/>
      </dsp:nvSpPr>
      <dsp:spPr>
        <a:xfrm>
          <a:off x="0" y="1257300"/>
          <a:ext cx="1975184" cy="264033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Alignment to the depth of CCS-ELA &amp; Literacy</a:t>
          </a:r>
          <a:endParaRPr lang="en-US" sz="2700" kern="1200" dirty="0"/>
        </a:p>
      </dsp:txBody>
      <dsp:txXfrm>
        <a:off x="0" y="1257300"/>
        <a:ext cx="1975184" cy="2640330"/>
      </dsp:txXfrm>
    </dsp:sp>
    <dsp:sp modelId="{6458E1BC-E7E9-49BA-9F2E-0ED8296A91A4}">
      <dsp:nvSpPr>
        <dsp:cNvPr id="0" name=""/>
        <dsp:cNvSpPr/>
      </dsp:nvSpPr>
      <dsp:spPr>
        <a:xfrm>
          <a:off x="1975184" y="1257300"/>
          <a:ext cx="1975184" cy="264033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Key shifts in the CCS-ELA &amp; Literacy</a:t>
          </a:r>
          <a:endParaRPr lang="en-US" sz="2700" kern="1200" dirty="0"/>
        </a:p>
      </dsp:txBody>
      <dsp:txXfrm>
        <a:off x="1975184" y="1257300"/>
        <a:ext cx="1975184" cy="2640330"/>
      </dsp:txXfrm>
    </dsp:sp>
    <dsp:sp modelId="{D7B7F3B9-B46F-42D7-870B-640D8D6BEEC1}">
      <dsp:nvSpPr>
        <dsp:cNvPr id="0" name=""/>
        <dsp:cNvSpPr/>
      </dsp:nvSpPr>
      <dsp:spPr>
        <a:xfrm>
          <a:off x="3950368" y="1257300"/>
          <a:ext cx="1975184" cy="264033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Instructional supports</a:t>
          </a:r>
          <a:endParaRPr lang="en-US" sz="2700" kern="1200" dirty="0"/>
        </a:p>
      </dsp:txBody>
      <dsp:txXfrm>
        <a:off x="3950368" y="1257300"/>
        <a:ext cx="1975184" cy="2640330"/>
      </dsp:txXfrm>
    </dsp:sp>
    <dsp:sp modelId="{E67F2C63-E278-49A8-B6A2-C70758E73895}">
      <dsp:nvSpPr>
        <dsp:cNvPr id="0" name=""/>
        <dsp:cNvSpPr/>
      </dsp:nvSpPr>
      <dsp:spPr>
        <a:xfrm>
          <a:off x="5925552" y="1257300"/>
          <a:ext cx="1975184" cy="264033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Assessment</a:t>
          </a:r>
          <a:endParaRPr lang="en-US" sz="2700" kern="1200" dirty="0"/>
        </a:p>
      </dsp:txBody>
      <dsp:txXfrm>
        <a:off x="5925552" y="1257300"/>
        <a:ext cx="1975184" cy="2640330"/>
      </dsp:txXfrm>
    </dsp:sp>
    <dsp:sp modelId="{99AB4FB4-85CE-48E1-8491-1BF8FF4D988E}">
      <dsp:nvSpPr>
        <dsp:cNvPr id="0" name=""/>
        <dsp:cNvSpPr/>
      </dsp:nvSpPr>
      <dsp:spPr>
        <a:xfrm>
          <a:off x="0" y="3897630"/>
          <a:ext cx="7900737" cy="293370"/>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6/26/2014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6/26/2014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a:p>
        </p:txBody>
      </p:sp>
    </p:spTree>
    <p:extLst>
      <p:ext uri="{BB962C8B-B14F-4D97-AF65-F5344CB8AC3E}">
        <p14:creationId xmlns:p14="http://schemas.microsoft.com/office/powerpoint/2010/main" val="158486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6/26/2014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61</a:t>
            </a:fld>
            <a:endParaRPr lang="en-US"/>
          </a:p>
        </p:txBody>
      </p:sp>
    </p:spTree>
    <p:extLst>
      <p:ext uri="{BB962C8B-B14F-4D97-AF65-F5344CB8AC3E}">
        <p14:creationId xmlns:p14="http://schemas.microsoft.com/office/powerpoint/2010/main" val="400236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dirty="0" smtClean="0"/>
              <a:t>Participants </a:t>
            </a:r>
            <a:r>
              <a:rPr lang="en-US" baseline="0" dirty="0" smtClean="0"/>
              <a:t>will become familiar with the EQuIP Rubric </a:t>
            </a:r>
            <a:r>
              <a:rPr lang="en-US" dirty="0" smtClean="0"/>
              <a:t>to </a:t>
            </a:r>
            <a:r>
              <a:rPr lang="en-US" dirty="0"/>
              <a:t>determine if a lesson </a:t>
            </a:r>
            <a:r>
              <a:rPr lang="en-US" dirty="0" smtClean="0"/>
              <a:t>is </a:t>
            </a:r>
            <a:r>
              <a:rPr lang="en-US" dirty="0"/>
              <a:t>aligned to the </a:t>
            </a:r>
            <a:r>
              <a:rPr lang="en-US" dirty="0" smtClean="0"/>
              <a:t>CCS-ELA </a:t>
            </a:r>
            <a:r>
              <a:rPr lang="en-US" dirty="0"/>
              <a:t>&amp; Literacy. </a:t>
            </a:r>
            <a:r>
              <a:rPr lang="en-US" dirty="0" smtClean="0"/>
              <a:t>Read the information below and allow participants </a:t>
            </a:r>
            <a:r>
              <a:rPr lang="en-US" b="1" dirty="0" smtClean="0"/>
              <a:t>10 minutes </a:t>
            </a:r>
            <a:r>
              <a:rPr lang="en-US" dirty="0" smtClean="0"/>
              <a:t>to review the rubric and become familiar with its components.</a:t>
            </a:r>
          </a:p>
          <a:p>
            <a:pPr>
              <a:lnSpc>
                <a:spcPct val="90000"/>
              </a:lnSpc>
            </a:pPr>
            <a:endParaRPr lang="en-US" dirty="0" smtClean="0"/>
          </a:p>
          <a:p>
            <a:pPr marL="233309" indent="-233309">
              <a:lnSpc>
                <a:spcPct val="90000"/>
              </a:lnSpc>
              <a:buFont typeface="Arial" pitchFamily="34" charset="0"/>
              <a:buChar char="•"/>
            </a:pPr>
            <a:r>
              <a:rPr lang="en-US" dirty="0" smtClean="0"/>
              <a:t>Educators Evaluating Quality Instructional Products (EQuIP) is a collaborative of states working to increase the supply of quality instructional materials that align with the CCSS for use in elementary, middle, and high schools. This rubric was developed by Massachusetts, Rhode Island, and New York as the Tri-State Rubric, with the assistance of Achieve. The rubric is now available for use by all states. </a:t>
            </a:r>
          </a:p>
          <a:p>
            <a:pPr marL="233309" indent="-233309">
              <a:lnSpc>
                <a:spcPct val="90000"/>
              </a:lnSpc>
              <a:buFont typeface="Arial" pitchFamily="34" charset="0"/>
              <a:buChar char="•"/>
            </a:pPr>
            <a:r>
              <a:rPr lang="en-US" dirty="0" smtClean="0"/>
              <a:t>The </a:t>
            </a:r>
            <a:r>
              <a:rPr lang="en-US" dirty="0"/>
              <a:t>rubric helps educators examine the following dimensions:</a:t>
            </a:r>
          </a:p>
          <a:p>
            <a:pPr marL="699927" lvl="1" indent="-233309">
              <a:lnSpc>
                <a:spcPct val="90000"/>
              </a:lnSpc>
              <a:buFontTx/>
              <a:buAutoNum type="arabicPeriod"/>
            </a:pPr>
            <a:r>
              <a:rPr lang="en-US" dirty="0"/>
              <a:t>Alignment to the rigor of </a:t>
            </a:r>
            <a:r>
              <a:rPr lang="en-US" dirty="0" smtClean="0"/>
              <a:t>CCCS-ELA </a:t>
            </a:r>
            <a:r>
              <a:rPr lang="en-US" dirty="0"/>
              <a:t>&amp; Literacy: For example, are the standards identified and addressed? Is the purpose of instruction clear? Are appropriately complex texts used? </a:t>
            </a:r>
          </a:p>
          <a:p>
            <a:pPr marL="699927" lvl="1" indent="-233309">
              <a:lnSpc>
                <a:spcPct val="90000"/>
              </a:lnSpc>
              <a:buFontTx/>
              <a:buAutoNum type="arabicPeriod"/>
            </a:pPr>
            <a:r>
              <a:rPr lang="en-US" dirty="0"/>
              <a:t>Key areas of focus: 1</a:t>
            </a:r>
            <a:r>
              <a:rPr lang="en-US" dirty="0" smtClean="0"/>
              <a:t>) content-rich </a:t>
            </a:r>
            <a:r>
              <a:rPr lang="en-US" dirty="0"/>
              <a:t>text; 2) reading closely; 3) purposeful writing; 4) academic language</a:t>
            </a:r>
          </a:p>
          <a:p>
            <a:pPr marL="699927" lvl="1" indent="-233309">
              <a:lnSpc>
                <a:spcPct val="90000"/>
              </a:lnSpc>
              <a:buFontTx/>
              <a:buAutoNum type="arabicPeriod"/>
            </a:pPr>
            <a:r>
              <a:rPr lang="en-US" dirty="0"/>
              <a:t>Instructional supports: engagement; variety of opportunities to engage with challenging text; scaffolding for all learners</a:t>
            </a:r>
          </a:p>
          <a:p>
            <a:pPr marL="699927" lvl="1" indent="-233309">
              <a:lnSpc>
                <a:spcPct val="90000"/>
              </a:lnSpc>
              <a:buFontTx/>
              <a:buAutoNum type="arabicPeriod"/>
            </a:pPr>
            <a:r>
              <a:rPr lang="en-US" dirty="0"/>
              <a:t>Assessment: observable evidence that students are working towards proficiency on specified standards; use of aligned rubrics to assess </a:t>
            </a:r>
            <a:r>
              <a:rPr lang="en-US" dirty="0" smtClean="0"/>
              <a:t>writing</a:t>
            </a:r>
          </a:p>
          <a:p>
            <a:pPr marL="466618" lvl="1">
              <a:lnSpc>
                <a:spcPct val="90000"/>
              </a:lnSpc>
            </a:pPr>
            <a:r>
              <a:rPr lang="en-US" dirty="0" smtClean="0"/>
              <a:t>Note that we will mostly focus on 1 and 2 today.</a:t>
            </a:r>
            <a:endParaRPr lang="en-US" dirty="0"/>
          </a:p>
        </p:txBody>
      </p:sp>
      <p:sp>
        <p:nvSpPr>
          <p:cNvPr id="4" name="Slide Number Placeholder 3"/>
          <p:cNvSpPr>
            <a:spLocks noGrp="1"/>
          </p:cNvSpPr>
          <p:nvPr>
            <p:ph type="sldNum" sz="quarter" idx="5"/>
          </p:nvPr>
        </p:nvSpPr>
        <p:spPr/>
        <p:txBody>
          <a:bodyPr/>
          <a:lstStyle/>
          <a:p>
            <a:fld id="{A82E78CF-523D-7841-BD12-8E9912BF1948}" type="slidenum">
              <a:rPr lang="en-US"/>
              <a:pPr/>
              <a:t>62</a:t>
            </a:fld>
            <a:endParaRPr lang="en-US" dirty="0"/>
          </a:p>
        </p:txBody>
      </p:sp>
    </p:spTree>
    <p:extLst>
      <p:ext uri="{BB962C8B-B14F-4D97-AF65-F5344CB8AC3E}">
        <p14:creationId xmlns:p14="http://schemas.microsoft.com/office/powerpoint/2010/main" val="40689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(40 minutes)</a:t>
            </a:r>
            <a:r>
              <a:rPr lang="en-US" dirty="0" smtClean="0"/>
              <a:t> Participants will be provided with a copy of the lesson plan for the lesson they will see conducted in the video. They view the video, and use the lesson plan to make decisions about the alignment of the lesson.</a:t>
            </a:r>
            <a:r>
              <a:rPr lang="en-US" baseline="0" dirty="0" smtClean="0"/>
              <a:t>  They will not</a:t>
            </a:r>
            <a:r>
              <a:rPr lang="en-US" dirty="0" smtClean="0"/>
              <a:t> be able to observe all of the elements of the EQuIP rubric in this lesson. </a:t>
            </a:r>
          </a:p>
          <a:p>
            <a:endParaRPr lang="en-US" dirty="0"/>
          </a:p>
          <a:p>
            <a:r>
              <a:rPr lang="en-US" dirty="0" smtClean="0"/>
              <a:t>This activity culminates with volunteers offering observations or asking questions of the entire group.</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a:p>
        </p:txBody>
      </p:sp>
    </p:spTree>
    <p:extLst>
      <p:ext uri="{BB962C8B-B14F-4D97-AF65-F5344CB8AC3E}">
        <p14:creationId xmlns:p14="http://schemas.microsoft.com/office/powerpoint/2010/main" val="347227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a:p>
        </p:txBody>
      </p:sp>
    </p:spTree>
    <p:extLst>
      <p:ext uri="{BB962C8B-B14F-4D97-AF65-F5344CB8AC3E}">
        <p14:creationId xmlns:p14="http://schemas.microsoft.com/office/powerpoint/2010/main" val="191132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05016650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7906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2283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31620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4147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03795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30354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01202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26032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12226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41993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8610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722" r:id="rId3"/>
    <p:sldLayoutId id="2147483718" r:id="rId4"/>
    <p:sldLayoutId id="2147483719" r:id="rId5"/>
    <p:sldLayoutId id="2147483694" r:id="rId6"/>
    <p:sldLayoutId id="2147483695" r:id="rId7"/>
    <p:sldLayoutId id="2147483720" r:id="rId8"/>
    <p:sldLayoutId id="2147483721" r:id="rId9"/>
    <p:sldLayoutId id="2147483710" r:id="rId10"/>
    <p:sldLayoutId id="2147483736"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hyperlink" Target="http://commoncore.americaachieves.org/module/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1 Grades K–5: </a:t>
            </a:r>
          </a:p>
          <a:p>
            <a:r>
              <a:rPr lang="en-US" i="0" dirty="0" smtClean="0">
                <a:solidFill>
                  <a:schemeClr val="tx2"/>
                </a:solidFill>
              </a:rPr>
              <a:t>Focus on Instructional Shifts</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
        <p:nvSpPr>
          <p:cNvPr id="8" name="TextBox 7"/>
          <p:cNvSpPr txBox="1"/>
          <p:nvPr/>
        </p:nvSpPr>
        <p:spPr>
          <a:xfrm>
            <a:off x="3215524" y="5968595"/>
            <a:ext cx="2154498" cy="707886"/>
          </a:xfrm>
          <a:prstGeom prst="rect">
            <a:avLst/>
          </a:prstGeom>
          <a:noFill/>
        </p:spPr>
        <p:txBody>
          <a:bodyPr wrap="square" rtlCol="0">
            <a:spAutoFit/>
          </a:bodyPr>
          <a:lstStyle/>
          <a:p>
            <a:pPr algn="ctr"/>
            <a:r>
              <a:rPr lang="en-US" sz="4000" dirty="0" smtClean="0">
                <a:solidFill>
                  <a:schemeClr val="bg1"/>
                </a:solidFill>
              </a:rPr>
              <a:t>Activity 5</a:t>
            </a:r>
            <a:endParaRPr lang="en-US" sz="4000" dirty="0">
              <a:solidFill>
                <a:schemeClr val="bg1"/>
              </a:solidFill>
            </a:endParaRPr>
          </a:p>
        </p:txBody>
      </p:sp>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t>Activity 5</a:t>
            </a:r>
            <a:endParaRPr lang="en-US" dirty="0"/>
          </a:p>
        </p:txBody>
      </p:sp>
      <p:sp>
        <p:nvSpPr>
          <p:cNvPr id="4" name="Text Placeholder 3"/>
          <p:cNvSpPr>
            <a:spLocks noGrp="1"/>
          </p:cNvSpPr>
          <p:nvPr>
            <p:ph type="body" idx="1"/>
          </p:nvPr>
        </p:nvSpPr>
        <p:spPr/>
        <p:txBody>
          <a:bodyPr/>
          <a:lstStyle/>
          <a:p>
            <a:r>
              <a:rPr lang="en-US" dirty="0" smtClean="0"/>
              <a:t>Bringing it All Together – Using the </a:t>
            </a:r>
            <a:r>
              <a:rPr lang="en-US" dirty="0" err="1" smtClean="0"/>
              <a:t>EQuIP</a:t>
            </a:r>
            <a:r>
              <a:rPr lang="en-US" dirty="0" smtClean="0"/>
              <a:t> Rubric to Assess Alignment</a:t>
            </a:r>
            <a:endParaRPr lang="en-US" dirty="0"/>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61</a:t>
            </a:fld>
            <a:endParaRPr lang="en-US"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908634" y="2202207"/>
            <a:ext cx="1262044" cy="2143125"/>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23888" y="5699551"/>
            <a:ext cx="947738" cy="1033463"/>
          </a:xfrm>
          <a:prstGeom prst="rect">
            <a:avLst/>
          </a:prstGeom>
          <a:noFill/>
          <a:ln w="9525">
            <a:noFill/>
            <a:miter lim="800000"/>
            <a:headEnd/>
            <a:tailEnd/>
          </a:ln>
        </p:spPr>
      </p:pic>
      <p:sp>
        <p:nvSpPr>
          <p:cNvPr id="8" name="TextBox 5"/>
          <p:cNvSpPr txBox="1">
            <a:spLocks noChangeArrowheads="1"/>
          </p:cNvSpPr>
          <p:nvPr/>
        </p:nvSpPr>
        <p:spPr bwMode="auto">
          <a:xfrm>
            <a:off x="450057" y="5878225"/>
            <a:ext cx="1295400" cy="369888"/>
          </a:xfrm>
          <a:prstGeom prst="rect">
            <a:avLst/>
          </a:prstGeom>
          <a:noFill/>
          <a:ln w="9525">
            <a:noFill/>
            <a:miter lim="800000"/>
            <a:headEnd/>
            <a:tailEnd/>
          </a:ln>
        </p:spPr>
        <p:txBody>
          <a:bodyPr>
            <a:spAutoFit/>
          </a:bodyPr>
          <a:lstStyle/>
          <a:p>
            <a:pPr algn="ctr" eaLnBrk="1" hangingPunct="1"/>
            <a:r>
              <a:rPr lang="en-US" dirty="0" smtClean="0"/>
              <a:t>Page 31</a:t>
            </a:r>
            <a:endParaRPr lang="en-US" dirty="0"/>
          </a:p>
        </p:txBody>
      </p:sp>
    </p:spTree>
    <p:extLst>
      <p:ext uri="{BB962C8B-B14F-4D97-AF65-F5344CB8AC3E}">
        <p14:creationId xmlns:p14="http://schemas.microsoft.com/office/powerpoint/2010/main" val="35670386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p:cNvSpPr>
            <a:spLocks noGrp="1"/>
          </p:cNvSpPr>
          <p:nvPr>
            <p:ph type="title"/>
          </p:nvPr>
        </p:nvSpPr>
        <p:spPr/>
        <p:txBody>
          <a:bodyPr/>
          <a:lstStyle/>
          <a:p>
            <a:r>
              <a:rPr lang="en-US" smtClean="0"/>
              <a:t>Structure of the EQuIP Rubric</a:t>
            </a:r>
            <a:endParaRPr lang="en-US" dirty="0"/>
          </a:p>
        </p:txBody>
      </p:sp>
      <p:graphicFrame>
        <p:nvGraphicFramePr>
          <p:cNvPr id="5" name="Diagram 4"/>
          <p:cNvGraphicFramePr/>
          <p:nvPr>
            <p:extLst/>
          </p:nvPr>
        </p:nvGraphicFramePr>
        <p:xfrm>
          <a:off x="682379" y="1280160"/>
          <a:ext cx="7900737"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62</a:t>
            </a:fld>
            <a:endParaRPr lang="en-US" dirty="0"/>
          </a:p>
        </p:txBody>
      </p:sp>
      <p:sp>
        <p:nvSpPr>
          <p:cNvPr id="7" name="TextBox 6"/>
          <p:cNvSpPr txBox="1"/>
          <p:nvPr/>
        </p:nvSpPr>
        <p:spPr>
          <a:xfrm>
            <a:off x="3215524" y="5968595"/>
            <a:ext cx="2154498" cy="707886"/>
          </a:xfrm>
          <a:prstGeom prst="rect">
            <a:avLst/>
          </a:prstGeom>
          <a:noFill/>
        </p:spPr>
        <p:txBody>
          <a:bodyPr wrap="square" rtlCol="0">
            <a:spAutoFit/>
          </a:bodyPr>
          <a:lstStyle/>
          <a:p>
            <a:pPr algn="ctr"/>
            <a:r>
              <a:rPr lang="en-US" sz="4000" dirty="0" smtClean="0">
                <a:solidFill>
                  <a:schemeClr val="bg1"/>
                </a:solidFill>
              </a:rPr>
              <a:t>Activity 5</a:t>
            </a:r>
            <a:endParaRPr lang="en-US" sz="4000" dirty="0">
              <a:solidFill>
                <a:schemeClr val="bg1"/>
              </a:solidFill>
            </a:endParaRPr>
          </a:p>
        </p:txBody>
      </p:sp>
    </p:spTree>
    <p:extLst>
      <p:ext uri="{BB962C8B-B14F-4D97-AF65-F5344CB8AC3E}">
        <p14:creationId xmlns:p14="http://schemas.microsoft.com/office/powerpoint/2010/main" val="322184796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952" y="228600"/>
            <a:ext cx="7636428" cy="947057"/>
          </a:xfrm>
        </p:spPr>
        <p:txBody>
          <a:bodyPr>
            <a:normAutofit fontScale="90000"/>
          </a:bodyPr>
          <a:lstStyle/>
          <a:p>
            <a:r>
              <a:rPr lang="en-US" sz="4000" dirty="0" smtClean="0"/>
              <a:t>Activity 5: Use the EQuIP Rubric to </a:t>
            </a:r>
            <a:br>
              <a:rPr lang="en-US" sz="4000" dirty="0" smtClean="0"/>
            </a:br>
            <a:r>
              <a:rPr lang="en-US" sz="4000" dirty="0" smtClean="0"/>
              <a:t>Assess Alignment</a:t>
            </a:r>
            <a:endParaRPr lang="en-US" sz="4000" dirty="0"/>
          </a:p>
        </p:txBody>
      </p:sp>
      <p:graphicFrame>
        <p:nvGraphicFramePr>
          <p:cNvPr id="7" name="Table 6"/>
          <p:cNvGraphicFramePr>
            <a:graphicFrameLocks noGrp="1"/>
          </p:cNvGraphicFramePr>
          <p:nvPr>
            <p:extLst/>
          </p:nvPr>
        </p:nvGraphicFramePr>
        <p:xfrm>
          <a:off x="783770" y="1264097"/>
          <a:ext cx="7979229" cy="3866710"/>
        </p:xfrm>
        <a:graphic>
          <a:graphicData uri="http://schemas.openxmlformats.org/drawingml/2006/table">
            <a:tbl>
              <a:tblPr firstRow="1" bandRow="1">
                <a:tableStyleId>{00A15C55-8517-42AA-B614-E9B94910E393}</a:tableStyleId>
              </a:tblPr>
              <a:tblGrid>
                <a:gridCol w="7979229"/>
              </a:tblGrid>
              <a:tr h="408370">
                <a:tc>
                  <a:txBody>
                    <a:bodyPr/>
                    <a:lstStyle/>
                    <a:p>
                      <a:r>
                        <a:rPr lang="en-US" sz="2800" b="0" dirty="0" smtClean="0"/>
                        <a:t>Using the EQuIP</a:t>
                      </a:r>
                      <a:r>
                        <a:rPr lang="en-US" sz="2800" b="0" baseline="0" dirty="0" smtClean="0"/>
                        <a:t> Rubric</a:t>
                      </a:r>
                      <a:endParaRPr lang="en-US" sz="2800" b="0" dirty="0"/>
                    </a:p>
                  </a:txBody>
                  <a:tcPr marT="45728" marB="45728"/>
                </a:tc>
              </a:tr>
              <a:tr h="3348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In table groups of K–1, 2–3, and 4–5 educators, coaches will reflect on an entire lesson for evidence of alignment using the EQuIP Rubric.</a:t>
                      </a:r>
                    </a:p>
                    <a:p>
                      <a:r>
                        <a:rPr lang="en-US" sz="2400" baseline="0" dirty="0" smtClean="0"/>
                        <a:t>Look for:</a:t>
                      </a:r>
                    </a:p>
                    <a:p>
                      <a:pPr marL="342900" lvl="1" indent="-342900" algn="l" defTabSz="914400" rtl="0" eaLnBrk="1" latinLnBrk="0" hangingPunct="1">
                        <a:buFont typeface="Arial" panose="020B0604020202020204" pitchFamily="34" charset="0"/>
                        <a:buChar char="•"/>
                      </a:pPr>
                      <a:r>
                        <a:rPr lang="en-US" sz="2400" kern="1200" dirty="0" smtClean="0">
                          <a:solidFill>
                            <a:schemeClr val="dk1"/>
                          </a:solidFill>
                          <a:latin typeface="+mn-lt"/>
                          <a:ea typeface="+mn-ea"/>
                          <a:cs typeface="+mn-cs"/>
                        </a:rPr>
                        <a:t>Alignment to the depth of the CCS-ELA &amp; Literacy</a:t>
                      </a:r>
                    </a:p>
                    <a:p>
                      <a:pPr marL="342900" lvl="1" indent="-342900" algn="l" defTabSz="914400" rtl="0" eaLnBrk="1" latinLnBrk="0" hangingPunct="1">
                        <a:buFont typeface="Arial" panose="020B0604020202020204" pitchFamily="34" charset="0"/>
                        <a:buChar char="•"/>
                      </a:pPr>
                      <a:r>
                        <a:rPr lang="en-US" sz="2400" kern="1200" dirty="0" smtClean="0">
                          <a:solidFill>
                            <a:schemeClr val="dk1"/>
                          </a:solidFill>
                          <a:latin typeface="+mn-lt"/>
                          <a:ea typeface="+mn-ea"/>
                          <a:cs typeface="+mn-cs"/>
                        </a:rPr>
                        <a:t>Key shifts in the CCS</a:t>
                      </a:r>
                    </a:p>
                    <a:p>
                      <a:pPr marL="342900" lvl="1" indent="-342900" algn="l" defTabSz="914400" rtl="0" eaLnBrk="1" latinLnBrk="0" hangingPunct="1">
                        <a:buFont typeface="Arial" panose="020B0604020202020204" pitchFamily="34" charset="0"/>
                        <a:buChar char="•"/>
                      </a:pPr>
                      <a:r>
                        <a:rPr lang="en-US" sz="2400" kern="1200" dirty="0" smtClean="0">
                          <a:solidFill>
                            <a:schemeClr val="dk1"/>
                          </a:solidFill>
                          <a:latin typeface="+mn-lt"/>
                          <a:ea typeface="+mn-ea"/>
                          <a:cs typeface="+mn-cs"/>
                        </a:rPr>
                        <a:t>Instructional supports</a:t>
                      </a:r>
                    </a:p>
                    <a:p>
                      <a:pPr marL="342900" lvl="1" indent="-342900" algn="l" defTabSz="914400" rtl="0" eaLnBrk="1" latinLnBrk="0" hangingPunct="1">
                        <a:buFont typeface="Arial" panose="020B0604020202020204" pitchFamily="34" charset="0"/>
                        <a:buChar char="•"/>
                      </a:pPr>
                      <a:r>
                        <a:rPr lang="en-US" sz="2400" kern="1200" dirty="0" smtClean="0">
                          <a:solidFill>
                            <a:schemeClr val="dk1"/>
                          </a:solidFill>
                          <a:latin typeface="+mn-lt"/>
                          <a:ea typeface="+mn-ea"/>
                          <a:cs typeface="+mn-cs"/>
                        </a:rPr>
                        <a:t>Assessments</a:t>
                      </a: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smtClean="0">
                          <a:solidFill>
                            <a:schemeClr val="accent4"/>
                          </a:solidFill>
                        </a:rPr>
                        <a:t>Video: “Graphic</a:t>
                      </a:r>
                      <a:r>
                        <a:rPr lang="en-US" sz="2000" b="1" baseline="0" dirty="0" smtClean="0">
                          <a:solidFill>
                            <a:schemeClr val="accent4"/>
                          </a:solidFill>
                        </a:rPr>
                        <a:t> Nonfiction: </a:t>
                      </a:r>
                      <a:r>
                        <a:rPr lang="en-US" sz="2000" b="1" dirty="0" smtClean="0">
                          <a:solidFill>
                            <a:schemeClr val="accent4"/>
                          </a:solidFill>
                        </a:rPr>
                        <a:t>Harriet Tubman” (Sims)</a:t>
                      </a:r>
                      <a:endParaRPr lang="en-US" sz="2000" kern="1200" dirty="0">
                        <a:solidFill>
                          <a:schemeClr val="accent4"/>
                        </a:solidFill>
                        <a:latin typeface="+mn-lt"/>
                        <a:ea typeface="+mn-ea"/>
                        <a:cs typeface="+mn-cs"/>
                      </a:endParaRPr>
                    </a:p>
                  </a:txBody>
                  <a:tcPr marT="45728" marB="45728"/>
                </a:tc>
              </a:tr>
            </a:tbl>
          </a:graphicData>
        </a:graphic>
      </p:graphicFrame>
      <p:pic>
        <p:nvPicPr>
          <p:cNvPr id="10" name="Picture 2" descr="C:\Documents and Settings\jmeltzer\Local Settings\Temporary Internet Files\Content.IE5\BJQILH3M\MM900283715[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952" y="511120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hlinkClick r:id="rId4"/>
          </p:cNvPr>
          <p:cNvSpPr txBox="1"/>
          <p:nvPr/>
        </p:nvSpPr>
        <p:spPr>
          <a:xfrm>
            <a:off x="2278699" y="5454101"/>
            <a:ext cx="5055551" cy="369332"/>
          </a:xfrm>
          <a:prstGeom prst="rect">
            <a:avLst/>
          </a:prstGeom>
          <a:noFill/>
        </p:spPr>
        <p:txBody>
          <a:bodyPr wrap="none" rtlCol="0">
            <a:spAutoFit/>
          </a:bodyPr>
          <a:lstStyle/>
          <a:p>
            <a:r>
              <a:rPr lang="en-US" dirty="0">
                <a:solidFill>
                  <a:srgbClr val="0000FF"/>
                </a:solidFill>
              </a:rPr>
              <a:t>http://commoncore.americaachieves.org/module/2</a:t>
            </a:r>
          </a:p>
        </p:txBody>
      </p:sp>
      <p:sp>
        <p:nvSpPr>
          <p:cNvPr id="3" name="Footer Placeholder 2"/>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63</a:t>
            </a:fld>
            <a:endParaRPr lang="en-US" dirty="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sp>
        <p:nvSpPr>
          <p:cNvPr id="9" name="TextBox 8"/>
          <p:cNvSpPr txBox="1"/>
          <p:nvPr/>
        </p:nvSpPr>
        <p:spPr>
          <a:xfrm>
            <a:off x="3215524" y="5968595"/>
            <a:ext cx="2154498" cy="707886"/>
          </a:xfrm>
          <a:prstGeom prst="rect">
            <a:avLst/>
          </a:prstGeom>
          <a:noFill/>
        </p:spPr>
        <p:txBody>
          <a:bodyPr wrap="square" rtlCol="0">
            <a:spAutoFit/>
          </a:bodyPr>
          <a:lstStyle/>
          <a:p>
            <a:pPr algn="ctr"/>
            <a:r>
              <a:rPr lang="en-US" sz="4000" dirty="0" smtClean="0">
                <a:solidFill>
                  <a:schemeClr val="bg1"/>
                </a:solidFill>
              </a:rPr>
              <a:t>Activity 5</a:t>
            </a:r>
            <a:endParaRPr lang="en-US" sz="4000" dirty="0">
              <a:solidFill>
                <a:schemeClr val="bg1"/>
              </a:solidFill>
            </a:endParaRPr>
          </a:p>
        </p:txBody>
      </p:sp>
    </p:spTree>
    <p:extLst>
      <p:ext uri="{BB962C8B-B14F-4D97-AF65-F5344CB8AC3E}">
        <p14:creationId xmlns:p14="http://schemas.microsoft.com/office/powerpoint/2010/main" val="211556287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
        <p:nvSpPr>
          <p:cNvPr id="3" name="Footer Placeholder 2"/>
          <p:cNvSpPr>
            <a:spLocks noGrp="1"/>
          </p:cNvSpPr>
          <p:nvPr>
            <p:ph type="ftr" sz="quarter" idx="10"/>
          </p:nvPr>
        </p:nvSpPr>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64</a:t>
            </a:fld>
            <a:endParaRPr lang="en-US" dirty="0"/>
          </a:p>
        </p:txBody>
      </p:sp>
      <p:sp>
        <p:nvSpPr>
          <p:cNvPr id="5" name="TextBox 4"/>
          <p:cNvSpPr txBox="1"/>
          <p:nvPr/>
        </p:nvSpPr>
        <p:spPr>
          <a:xfrm>
            <a:off x="3215524" y="5968595"/>
            <a:ext cx="2154498" cy="707886"/>
          </a:xfrm>
          <a:prstGeom prst="rect">
            <a:avLst/>
          </a:prstGeom>
          <a:noFill/>
        </p:spPr>
        <p:txBody>
          <a:bodyPr wrap="square" rtlCol="0">
            <a:spAutoFit/>
          </a:bodyPr>
          <a:lstStyle/>
          <a:p>
            <a:pPr algn="ctr"/>
            <a:r>
              <a:rPr lang="en-US" sz="4000" dirty="0" smtClean="0">
                <a:solidFill>
                  <a:schemeClr val="bg1"/>
                </a:solidFill>
              </a:rPr>
              <a:t>Activity 5</a:t>
            </a:r>
            <a:endParaRPr lang="en-US" sz="4000" dirty="0">
              <a:solidFill>
                <a:schemeClr val="bg1"/>
              </a:solidFill>
            </a:endParaRPr>
          </a:p>
        </p:txBody>
      </p:sp>
    </p:spTree>
    <p:extLst>
      <p:ext uri="{BB962C8B-B14F-4D97-AF65-F5344CB8AC3E}">
        <p14:creationId xmlns:p14="http://schemas.microsoft.com/office/powerpoint/2010/main" val="129180631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8414</TotalTime>
  <Words>496</Words>
  <Application>Microsoft Office PowerPoint</Application>
  <PresentationFormat>On-screen Show (4:3)</PresentationFormat>
  <Paragraphs>55</Paragraphs>
  <Slides>5</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Calibri</vt:lpstr>
      <vt:lpstr>Calibri Light</vt:lpstr>
      <vt:lpstr>Times New Roman</vt:lpstr>
      <vt:lpstr>LtBkgBlueBorder</vt:lpstr>
      <vt:lpstr>LtBkgNoBorder</vt:lpstr>
      <vt:lpstr>Custom Design</vt:lpstr>
      <vt:lpstr>Connecticut Core Standards  for English Language Arts &amp; Literacy</vt:lpstr>
      <vt:lpstr>Activity 5</vt:lpstr>
      <vt:lpstr>Structure of the EQuIP Rubric</vt:lpstr>
      <vt:lpstr>Activity 5: Use the EQuIP Rubric to  Assess Alignment</vt:lpstr>
      <vt:lpstr>PowerPoint Presentation</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PCG Education</dc:creator>
  <cp:lastModifiedBy>Wade, Michelle</cp:lastModifiedBy>
  <cp:revision>372</cp:revision>
  <dcterms:created xsi:type="dcterms:W3CDTF">2014-01-18T18:47:42Z</dcterms:created>
  <dcterms:modified xsi:type="dcterms:W3CDTF">2014-06-26T15:16:11Z</dcterms:modified>
</cp:coreProperties>
</file>