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4" showSpecialPlsOnTitleSld="0" saveSubsetFonts="1">
  <p:sldMasterIdLst>
    <p:sldMasterId id="2147483687" r:id="rId1"/>
    <p:sldMasterId id="2147483711" r:id="rId2"/>
    <p:sldMasterId id="2147483723" r:id="rId3"/>
  </p:sldMasterIdLst>
  <p:notesMasterIdLst>
    <p:notesMasterId r:id="rId19"/>
  </p:notesMasterIdLst>
  <p:handoutMasterIdLst>
    <p:handoutMasterId r:id="rId20"/>
  </p:handoutMasterIdLst>
  <p:sldIdLst>
    <p:sldId id="370"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85"/>
    <a:srgbClr val="DF8045"/>
    <a:srgbClr val="FFC000"/>
    <a:srgbClr val="32C658"/>
    <a:srgbClr val="D4ECBA"/>
    <a:srgbClr val="92D050"/>
    <a:srgbClr val="9BBB59"/>
    <a:srgbClr val="E6E6E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0" autoAdjust="0"/>
    <p:restoredTop sz="85047" autoAdjust="0"/>
  </p:normalViewPr>
  <p:slideViewPr>
    <p:cSldViewPr snapToGrid="0">
      <p:cViewPr varScale="1">
        <p:scale>
          <a:sx n="57" d="100"/>
          <a:sy n="57" d="100"/>
        </p:scale>
        <p:origin x="630" y="-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9774"/>
    </p:cViewPr>
  </p:sorterViewPr>
  <p:notesViewPr>
    <p:cSldViewPr snapToGrid="0">
      <p:cViewPr>
        <p:scale>
          <a:sx n="90" d="100"/>
          <a:sy n="90" d="100"/>
        </p:scale>
        <p:origin x="1986" y="-1230"/>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86160-1573-4980-82EE-6B9202B33E13}" type="doc">
      <dgm:prSet loTypeId="urn:microsoft.com/office/officeart/2005/8/layout/equation2" loCatId="relationship" qsTypeId="urn:microsoft.com/office/officeart/2005/8/quickstyle/simple1" qsCatId="simple" csTypeId="urn:microsoft.com/office/officeart/2005/8/colors/colorful5" csCatId="colorful" phldr="1"/>
      <dgm:spPr/>
    </dgm:pt>
    <dgm:pt modelId="{F0D75A9B-6550-47F9-9D56-535E1E996F53}">
      <dgm:prSet phldrT="[Text]"/>
      <dgm:spPr/>
      <dgm:t>
        <a:bodyPr/>
        <a:lstStyle/>
        <a:p>
          <a:r>
            <a:rPr lang="en-US" dirty="0" smtClean="0"/>
            <a:t>Staircase of Complexity</a:t>
          </a:r>
          <a:endParaRPr lang="en-US" dirty="0"/>
        </a:p>
      </dgm:t>
    </dgm:pt>
    <dgm:pt modelId="{9611DEF1-DD31-428E-8D13-42476028E76E}" type="parTrans" cxnId="{89D3DC42-32FF-42F1-9E6E-B1F89C33E9DB}">
      <dgm:prSet/>
      <dgm:spPr/>
      <dgm:t>
        <a:bodyPr/>
        <a:lstStyle/>
        <a:p>
          <a:endParaRPr lang="en-US"/>
        </a:p>
      </dgm:t>
    </dgm:pt>
    <dgm:pt modelId="{8C6DC53F-0832-4B42-9BFB-AE582B6E7731}" type="sibTrans" cxnId="{89D3DC42-32FF-42F1-9E6E-B1F89C33E9DB}">
      <dgm:prSet/>
      <dgm:spPr/>
      <dgm:t>
        <a:bodyPr/>
        <a:lstStyle/>
        <a:p>
          <a:endParaRPr lang="en-US"/>
        </a:p>
      </dgm:t>
    </dgm:pt>
    <dgm:pt modelId="{7C6259CB-2838-4339-A9EF-B68C7C038BAB}">
      <dgm:prSet phldrT="[Text]"/>
      <dgm:spPr/>
      <dgm:t>
        <a:bodyPr/>
        <a:lstStyle/>
        <a:p>
          <a:r>
            <a:rPr lang="en-US" dirty="0" smtClean="0"/>
            <a:t>Academic Language</a:t>
          </a:r>
          <a:endParaRPr lang="en-US" dirty="0"/>
        </a:p>
      </dgm:t>
    </dgm:pt>
    <dgm:pt modelId="{3B860C5E-D03A-4141-83C1-77395221B60B}" type="parTrans" cxnId="{B2EB2493-CD2B-42D1-A76E-F97B3574B872}">
      <dgm:prSet/>
      <dgm:spPr/>
      <dgm:t>
        <a:bodyPr/>
        <a:lstStyle/>
        <a:p>
          <a:endParaRPr lang="en-US"/>
        </a:p>
      </dgm:t>
    </dgm:pt>
    <dgm:pt modelId="{4AC2C8B4-DAF4-4155-9C18-8256526391D1}" type="sibTrans" cxnId="{B2EB2493-CD2B-42D1-A76E-F97B3574B872}">
      <dgm:prSet/>
      <dgm:spPr/>
      <dgm:t>
        <a:bodyPr/>
        <a:lstStyle/>
        <a:p>
          <a:endParaRPr lang="en-US"/>
        </a:p>
      </dgm:t>
    </dgm:pt>
    <dgm:pt modelId="{32D70F56-5D38-4A0D-BB92-6317D7F382D0}">
      <dgm:prSet phldrT="[Text]"/>
      <dgm:spPr/>
      <dgm:t>
        <a:bodyPr/>
        <a:lstStyle/>
        <a:p>
          <a:r>
            <a:rPr lang="en-US" dirty="0" smtClean="0"/>
            <a:t>Regular Practice with Complex Text and its Academic Language</a:t>
          </a:r>
          <a:endParaRPr lang="en-US" dirty="0"/>
        </a:p>
      </dgm:t>
    </dgm:pt>
    <dgm:pt modelId="{55C3C729-C9F9-440B-BCBC-52504E6756D8}" type="parTrans" cxnId="{008E2B01-95D6-4264-97FE-D0D1730A4916}">
      <dgm:prSet/>
      <dgm:spPr/>
      <dgm:t>
        <a:bodyPr/>
        <a:lstStyle/>
        <a:p>
          <a:endParaRPr lang="en-US"/>
        </a:p>
      </dgm:t>
    </dgm:pt>
    <dgm:pt modelId="{837DFC3F-6355-4BC2-B5BA-91ACFA179B42}" type="sibTrans" cxnId="{008E2B01-95D6-4264-97FE-D0D1730A4916}">
      <dgm:prSet/>
      <dgm:spPr/>
      <dgm:t>
        <a:bodyPr/>
        <a:lstStyle/>
        <a:p>
          <a:endParaRPr lang="en-US"/>
        </a:p>
      </dgm:t>
    </dgm:pt>
    <dgm:pt modelId="{6581E0B6-32C4-44F7-8D1F-F637F3541B15}" type="pres">
      <dgm:prSet presAssocID="{85286160-1573-4980-82EE-6B9202B33E13}" presName="Name0" presStyleCnt="0">
        <dgm:presLayoutVars>
          <dgm:dir/>
          <dgm:resizeHandles val="exact"/>
        </dgm:presLayoutVars>
      </dgm:prSet>
      <dgm:spPr/>
    </dgm:pt>
    <dgm:pt modelId="{125BA744-19DA-4275-BC08-2DC2B59103A8}" type="pres">
      <dgm:prSet presAssocID="{85286160-1573-4980-82EE-6B9202B33E13}" presName="vNodes" presStyleCnt="0"/>
      <dgm:spPr/>
    </dgm:pt>
    <dgm:pt modelId="{A42D7FBA-CAD5-417D-8954-04020176FFEE}" type="pres">
      <dgm:prSet presAssocID="{F0D75A9B-6550-47F9-9D56-535E1E996F53}" presName="node" presStyleLbl="node1" presStyleIdx="0" presStyleCnt="3">
        <dgm:presLayoutVars>
          <dgm:bulletEnabled val="1"/>
        </dgm:presLayoutVars>
      </dgm:prSet>
      <dgm:spPr/>
      <dgm:t>
        <a:bodyPr/>
        <a:lstStyle/>
        <a:p>
          <a:endParaRPr lang="en-US"/>
        </a:p>
      </dgm:t>
    </dgm:pt>
    <dgm:pt modelId="{5E9DB5B0-A906-45B6-96A2-7BFA46D02D60}" type="pres">
      <dgm:prSet presAssocID="{8C6DC53F-0832-4B42-9BFB-AE582B6E7731}" presName="spacerT" presStyleCnt="0"/>
      <dgm:spPr/>
    </dgm:pt>
    <dgm:pt modelId="{8C325A26-0862-403B-827D-038E168829CB}" type="pres">
      <dgm:prSet presAssocID="{8C6DC53F-0832-4B42-9BFB-AE582B6E7731}" presName="sibTrans" presStyleLbl="sibTrans2D1" presStyleIdx="0" presStyleCnt="2"/>
      <dgm:spPr/>
      <dgm:t>
        <a:bodyPr/>
        <a:lstStyle/>
        <a:p>
          <a:endParaRPr lang="en-US"/>
        </a:p>
      </dgm:t>
    </dgm:pt>
    <dgm:pt modelId="{3E8943A8-4E86-4921-BCE3-428B9BC5AD17}" type="pres">
      <dgm:prSet presAssocID="{8C6DC53F-0832-4B42-9BFB-AE582B6E7731}" presName="spacerB" presStyleCnt="0"/>
      <dgm:spPr/>
    </dgm:pt>
    <dgm:pt modelId="{0937FB1E-1150-48F4-8E6A-4E0D3C95F2F2}" type="pres">
      <dgm:prSet presAssocID="{7C6259CB-2838-4339-A9EF-B68C7C038BAB}" presName="node" presStyleLbl="node1" presStyleIdx="1" presStyleCnt="3">
        <dgm:presLayoutVars>
          <dgm:bulletEnabled val="1"/>
        </dgm:presLayoutVars>
      </dgm:prSet>
      <dgm:spPr/>
      <dgm:t>
        <a:bodyPr/>
        <a:lstStyle/>
        <a:p>
          <a:endParaRPr lang="en-US"/>
        </a:p>
      </dgm:t>
    </dgm:pt>
    <dgm:pt modelId="{BB9C2178-F40C-475D-A891-BDFAEE9D4D77}" type="pres">
      <dgm:prSet presAssocID="{85286160-1573-4980-82EE-6B9202B33E13}" presName="sibTransLast" presStyleLbl="sibTrans2D1" presStyleIdx="1" presStyleCnt="2"/>
      <dgm:spPr/>
      <dgm:t>
        <a:bodyPr/>
        <a:lstStyle/>
        <a:p>
          <a:endParaRPr lang="en-US"/>
        </a:p>
      </dgm:t>
    </dgm:pt>
    <dgm:pt modelId="{BF403FEA-6E64-42C8-96A3-C482A705D2F6}" type="pres">
      <dgm:prSet presAssocID="{85286160-1573-4980-82EE-6B9202B33E13}" presName="connectorText" presStyleLbl="sibTrans2D1" presStyleIdx="1" presStyleCnt="2"/>
      <dgm:spPr/>
      <dgm:t>
        <a:bodyPr/>
        <a:lstStyle/>
        <a:p>
          <a:endParaRPr lang="en-US"/>
        </a:p>
      </dgm:t>
    </dgm:pt>
    <dgm:pt modelId="{E94CFDDD-45AC-4E25-9743-4FCA897DB264}" type="pres">
      <dgm:prSet presAssocID="{85286160-1573-4980-82EE-6B9202B33E13}" presName="lastNode" presStyleLbl="node1" presStyleIdx="2" presStyleCnt="3">
        <dgm:presLayoutVars>
          <dgm:bulletEnabled val="1"/>
        </dgm:presLayoutVars>
      </dgm:prSet>
      <dgm:spPr/>
      <dgm:t>
        <a:bodyPr/>
        <a:lstStyle/>
        <a:p>
          <a:endParaRPr lang="en-US"/>
        </a:p>
      </dgm:t>
    </dgm:pt>
  </dgm:ptLst>
  <dgm:cxnLst>
    <dgm:cxn modelId="{EA5B4C5F-7300-4348-AB99-944392053DA5}" type="presOf" srcId="{8C6DC53F-0832-4B42-9BFB-AE582B6E7731}" destId="{8C325A26-0862-403B-827D-038E168829CB}" srcOrd="0" destOrd="0" presId="urn:microsoft.com/office/officeart/2005/8/layout/equation2"/>
    <dgm:cxn modelId="{008E2B01-95D6-4264-97FE-D0D1730A4916}" srcId="{85286160-1573-4980-82EE-6B9202B33E13}" destId="{32D70F56-5D38-4A0D-BB92-6317D7F382D0}" srcOrd="2" destOrd="0" parTransId="{55C3C729-C9F9-440B-BCBC-52504E6756D8}" sibTransId="{837DFC3F-6355-4BC2-B5BA-91ACFA179B42}"/>
    <dgm:cxn modelId="{4845F5B3-95DE-4BB5-824A-909AA16D74CE}" type="presOf" srcId="{4AC2C8B4-DAF4-4155-9C18-8256526391D1}" destId="{BB9C2178-F40C-475D-A891-BDFAEE9D4D77}" srcOrd="0" destOrd="0" presId="urn:microsoft.com/office/officeart/2005/8/layout/equation2"/>
    <dgm:cxn modelId="{8E45A26B-D8AC-45CD-9F41-1FB2BB6B03E9}" type="presOf" srcId="{F0D75A9B-6550-47F9-9D56-535E1E996F53}" destId="{A42D7FBA-CAD5-417D-8954-04020176FFEE}" srcOrd="0" destOrd="0" presId="urn:microsoft.com/office/officeart/2005/8/layout/equation2"/>
    <dgm:cxn modelId="{B2EB2493-CD2B-42D1-A76E-F97B3574B872}" srcId="{85286160-1573-4980-82EE-6B9202B33E13}" destId="{7C6259CB-2838-4339-A9EF-B68C7C038BAB}" srcOrd="1" destOrd="0" parTransId="{3B860C5E-D03A-4141-83C1-77395221B60B}" sibTransId="{4AC2C8B4-DAF4-4155-9C18-8256526391D1}"/>
    <dgm:cxn modelId="{583687B8-2190-4CD5-857A-53E04191596A}" type="presOf" srcId="{85286160-1573-4980-82EE-6B9202B33E13}" destId="{6581E0B6-32C4-44F7-8D1F-F637F3541B15}" srcOrd="0" destOrd="0" presId="urn:microsoft.com/office/officeart/2005/8/layout/equation2"/>
    <dgm:cxn modelId="{67658FC7-5637-4B3E-BB68-96BC1F168654}" type="presOf" srcId="{7C6259CB-2838-4339-A9EF-B68C7C038BAB}" destId="{0937FB1E-1150-48F4-8E6A-4E0D3C95F2F2}" srcOrd="0" destOrd="0" presId="urn:microsoft.com/office/officeart/2005/8/layout/equation2"/>
    <dgm:cxn modelId="{F3E9F02F-836D-4581-811E-C391F1890749}" type="presOf" srcId="{4AC2C8B4-DAF4-4155-9C18-8256526391D1}" destId="{BF403FEA-6E64-42C8-96A3-C482A705D2F6}" srcOrd="1" destOrd="0" presId="urn:microsoft.com/office/officeart/2005/8/layout/equation2"/>
    <dgm:cxn modelId="{89D3DC42-32FF-42F1-9E6E-B1F89C33E9DB}" srcId="{85286160-1573-4980-82EE-6B9202B33E13}" destId="{F0D75A9B-6550-47F9-9D56-535E1E996F53}" srcOrd="0" destOrd="0" parTransId="{9611DEF1-DD31-428E-8D13-42476028E76E}" sibTransId="{8C6DC53F-0832-4B42-9BFB-AE582B6E7731}"/>
    <dgm:cxn modelId="{96979E4B-27EB-4043-93E1-8170CDB5C87B}" type="presOf" srcId="{32D70F56-5D38-4A0D-BB92-6317D7F382D0}" destId="{E94CFDDD-45AC-4E25-9743-4FCA897DB264}" srcOrd="0" destOrd="0" presId="urn:microsoft.com/office/officeart/2005/8/layout/equation2"/>
    <dgm:cxn modelId="{A63AB651-C597-47DA-AB31-44F8C85893E2}" type="presParOf" srcId="{6581E0B6-32C4-44F7-8D1F-F637F3541B15}" destId="{125BA744-19DA-4275-BC08-2DC2B59103A8}" srcOrd="0" destOrd="0" presId="urn:microsoft.com/office/officeart/2005/8/layout/equation2"/>
    <dgm:cxn modelId="{DBCD6EE3-F12B-4461-A5A4-D8DCF34043F3}" type="presParOf" srcId="{125BA744-19DA-4275-BC08-2DC2B59103A8}" destId="{A42D7FBA-CAD5-417D-8954-04020176FFEE}" srcOrd="0" destOrd="0" presId="urn:microsoft.com/office/officeart/2005/8/layout/equation2"/>
    <dgm:cxn modelId="{E25435D7-281F-4959-9527-C46963DEDA1A}" type="presParOf" srcId="{125BA744-19DA-4275-BC08-2DC2B59103A8}" destId="{5E9DB5B0-A906-45B6-96A2-7BFA46D02D60}" srcOrd="1" destOrd="0" presId="urn:microsoft.com/office/officeart/2005/8/layout/equation2"/>
    <dgm:cxn modelId="{C328E6E6-57F9-4209-A7B2-BE2F5317E6F6}" type="presParOf" srcId="{125BA744-19DA-4275-BC08-2DC2B59103A8}" destId="{8C325A26-0862-403B-827D-038E168829CB}" srcOrd="2" destOrd="0" presId="urn:microsoft.com/office/officeart/2005/8/layout/equation2"/>
    <dgm:cxn modelId="{60CE24D7-8E2A-47F6-8C6B-296885A94425}" type="presParOf" srcId="{125BA744-19DA-4275-BC08-2DC2B59103A8}" destId="{3E8943A8-4E86-4921-BCE3-428B9BC5AD17}" srcOrd="3" destOrd="0" presId="urn:microsoft.com/office/officeart/2005/8/layout/equation2"/>
    <dgm:cxn modelId="{05F369FC-3E42-4B83-B8A9-8A9C97D4CEA4}" type="presParOf" srcId="{125BA744-19DA-4275-BC08-2DC2B59103A8}" destId="{0937FB1E-1150-48F4-8E6A-4E0D3C95F2F2}" srcOrd="4" destOrd="0" presId="urn:microsoft.com/office/officeart/2005/8/layout/equation2"/>
    <dgm:cxn modelId="{08B830BC-953C-43BD-B914-D2EBCF92FC9B}" type="presParOf" srcId="{6581E0B6-32C4-44F7-8D1F-F637F3541B15}" destId="{BB9C2178-F40C-475D-A891-BDFAEE9D4D77}" srcOrd="1" destOrd="0" presId="urn:microsoft.com/office/officeart/2005/8/layout/equation2"/>
    <dgm:cxn modelId="{771D956E-850F-4068-BD96-B8DFAD10C866}" type="presParOf" srcId="{BB9C2178-F40C-475D-A891-BDFAEE9D4D77}" destId="{BF403FEA-6E64-42C8-96A3-C482A705D2F6}" srcOrd="0" destOrd="0" presId="urn:microsoft.com/office/officeart/2005/8/layout/equation2"/>
    <dgm:cxn modelId="{F9003D40-AB99-45A0-9557-035A46B6E728}" type="presParOf" srcId="{6581E0B6-32C4-44F7-8D1F-F637F3541B15}" destId="{E94CFDDD-45AC-4E25-9743-4FCA897DB26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D7FBA-CAD5-417D-8954-04020176FFEE}">
      <dsp:nvSpPr>
        <dsp:cNvPr id="0" name=""/>
        <dsp:cNvSpPr/>
      </dsp:nvSpPr>
      <dsp:spPr>
        <a:xfrm>
          <a:off x="1187233" y="64"/>
          <a:ext cx="1582059" cy="1582059"/>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Staircase of Complexity</a:t>
          </a:r>
          <a:endParaRPr lang="en-US" sz="1800" kern="1200" dirty="0"/>
        </a:p>
      </dsp:txBody>
      <dsp:txXfrm>
        <a:off x="1418920" y="231751"/>
        <a:ext cx="1118685" cy="1118685"/>
      </dsp:txXfrm>
    </dsp:sp>
    <dsp:sp modelId="{8C325A26-0862-403B-827D-038E168829CB}">
      <dsp:nvSpPr>
        <dsp:cNvPr id="0" name=""/>
        <dsp:cNvSpPr/>
      </dsp:nvSpPr>
      <dsp:spPr>
        <a:xfrm>
          <a:off x="1519466" y="1710586"/>
          <a:ext cx="917594" cy="917594"/>
        </a:xfrm>
        <a:prstGeom prst="mathPlus">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641093" y="2061474"/>
        <a:ext cx="674340" cy="215818"/>
      </dsp:txXfrm>
    </dsp:sp>
    <dsp:sp modelId="{0937FB1E-1150-48F4-8E6A-4E0D3C95F2F2}">
      <dsp:nvSpPr>
        <dsp:cNvPr id="0" name=""/>
        <dsp:cNvSpPr/>
      </dsp:nvSpPr>
      <dsp:spPr>
        <a:xfrm>
          <a:off x="1187233" y="2756644"/>
          <a:ext cx="1582059" cy="1582059"/>
        </a:xfrm>
        <a:prstGeom prst="ellipse">
          <a:avLst/>
        </a:prstGeom>
        <a:solidFill>
          <a:schemeClr val="accent5">
            <a:hueOff val="2487860"/>
            <a:satOff val="20"/>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Academic Language</a:t>
          </a:r>
          <a:endParaRPr lang="en-US" sz="1800" kern="1200" dirty="0"/>
        </a:p>
      </dsp:txBody>
      <dsp:txXfrm>
        <a:off x="1418920" y="2988331"/>
        <a:ext cx="1118685" cy="1118685"/>
      </dsp:txXfrm>
    </dsp:sp>
    <dsp:sp modelId="{BB9C2178-F40C-475D-A891-BDFAEE9D4D77}">
      <dsp:nvSpPr>
        <dsp:cNvPr id="0" name=""/>
        <dsp:cNvSpPr/>
      </dsp:nvSpPr>
      <dsp:spPr>
        <a:xfrm>
          <a:off x="3006602" y="1875120"/>
          <a:ext cx="503094" cy="588526"/>
        </a:xfrm>
        <a:prstGeom prst="rightArrow">
          <a:avLst>
            <a:gd name="adj1" fmla="val 60000"/>
            <a:gd name="adj2" fmla="val 50000"/>
          </a:avLst>
        </a:prstGeom>
        <a:solidFill>
          <a:schemeClr val="accent5">
            <a:hueOff val="4975721"/>
            <a:satOff val="4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006602" y="1992825"/>
        <a:ext cx="352166" cy="353116"/>
      </dsp:txXfrm>
    </dsp:sp>
    <dsp:sp modelId="{E94CFDDD-45AC-4E25-9743-4FCA897DB264}">
      <dsp:nvSpPr>
        <dsp:cNvPr id="0" name=""/>
        <dsp:cNvSpPr/>
      </dsp:nvSpPr>
      <dsp:spPr>
        <a:xfrm>
          <a:off x="3718528" y="587324"/>
          <a:ext cx="3164118" cy="3164118"/>
        </a:xfrm>
        <a:prstGeom prst="ellipse">
          <a:avLst/>
        </a:prstGeom>
        <a:solidFill>
          <a:schemeClr val="accent5">
            <a:hueOff val="4975721"/>
            <a:satOff val="41"/>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Regular Practice with Complex Text and its Academic Language</a:t>
          </a:r>
          <a:endParaRPr lang="en-US" sz="2600" kern="1200" dirty="0"/>
        </a:p>
      </dsp:txBody>
      <dsp:txXfrm>
        <a:off x="4181902" y="1050698"/>
        <a:ext cx="2237370" cy="223737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B46E3D7-5A05-4181-B712-1EC3FC55BC14}" type="datetimeFigureOut">
              <a:rPr lang="en-US" smtClean="0"/>
              <a:pPr/>
              <a:t>6/26/2014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2A77012-468A-4389-BDBB-3E5F798584D9}" type="slidenum">
              <a:rPr lang="en-US" smtClean="0"/>
              <a:pPr/>
              <a:t>‹#›</a:t>
            </a:fld>
            <a:endParaRPr lang="en-US"/>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133EB38-C064-4C52-A35D-D40DB2B7683B}" type="datetimeFigureOut">
              <a:rPr lang="en-US" smtClean="0"/>
              <a:pPr/>
              <a:t>6/26/2014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ommoncore.americaachieves.org/module/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1-5 , including the pre-assessment, will take about 10 minutes total.)</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44</a:t>
            </a:fld>
            <a:endParaRPr lang="en-US"/>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smtClean="0"/>
              <a:t>Background for Presenter: </a:t>
            </a:r>
          </a:p>
          <a:p>
            <a:pPr marL="171450" indent="-171450">
              <a:buFont typeface="Arial" panose="020B0604020202020204" pitchFamily="34" charset="0"/>
              <a:buChar char="•"/>
            </a:pPr>
            <a:r>
              <a:rPr lang="en-US" b="1" dirty="0"/>
              <a:t>Tier 2 and Tier 3 words are considered academic vocabulary. Both are important to understanding content and ideas. </a:t>
            </a:r>
            <a:endParaRPr lang="en-US" b="1" dirty="0" smtClean="0"/>
          </a:p>
          <a:p>
            <a:pPr marL="171450" indent="-171450">
              <a:buFont typeface="Arial" panose="020B0604020202020204" pitchFamily="34" charset="0"/>
              <a:buChar char="•"/>
            </a:pPr>
            <a:r>
              <a:rPr lang="en-US" dirty="0" smtClean="0"/>
              <a:t>Tier </a:t>
            </a:r>
            <a:r>
              <a:rPr lang="en-US" dirty="0"/>
              <a:t>Three words are obviously unfamiliar to most students, contain the ideas necessary to a new topic, </a:t>
            </a:r>
            <a:r>
              <a:rPr lang="en-US" dirty="0" smtClean="0"/>
              <a:t>and are </a:t>
            </a:r>
            <a:r>
              <a:rPr lang="en-US" dirty="0"/>
              <a:t>recognized as both important and specific to the subject </a:t>
            </a:r>
            <a:r>
              <a:rPr lang="en-US" dirty="0" smtClean="0"/>
              <a:t>area. </a:t>
            </a:r>
            <a:r>
              <a:rPr lang="en-US" b="1" dirty="0" smtClean="0"/>
              <a:t>Teachers often define </a:t>
            </a:r>
            <a:r>
              <a:rPr lang="en-US" b="1" dirty="0"/>
              <a:t>Tier Three words prior to students encountering them in a text and then reinforce their acquisition </a:t>
            </a:r>
            <a:r>
              <a:rPr lang="en-US" b="1" dirty="0" smtClean="0"/>
              <a:t>throughout a </a:t>
            </a:r>
            <a:r>
              <a:rPr lang="en-US" b="1" dirty="0"/>
              <a:t>lesson</a:t>
            </a:r>
            <a:r>
              <a:rPr lang="en-US" b="1" dirty="0" smtClean="0"/>
              <a:t>.</a:t>
            </a:r>
            <a:r>
              <a:rPr lang="en-US" dirty="0" smtClean="0"/>
              <a:t> </a:t>
            </a:r>
            <a:r>
              <a:rPr lang="en-US" b="1" dirty="0" smtClean="0"/>
              <a:t>Tier Three words are often defined in context by the author of a text, or are in bold and in a glossary. </a:t>
            </a:r>
            <a:r>
              <a:rPr lang="en-US" dirty="0" smtClean="0"/>
              <a:t>Vocabulary </a:t>
            </a:r>
            <a:r>
              <a:rPr lang="en-US" dirty="0"/>
              <a:t>development for these words occurs most effectively through a coherent course of </a:t>
            </a:r>
            <a:r>
              <a:rPr lang="en-US" dirty="0" smtClean="0"/>
              <a:t>studying </a:t>
            </a:r>
            <a:r>
              <a:rPr lang="en-US" dirty="0"/>
              <a:t>which subject matters are integrated and coordinated across the curriculum and domains become familiar to </a:t>
            </a:r>
            <a:r>
              <a:rPr lang="en-US" dirty="0" smtClean="0"/>
              <a:t>the student </a:t>
            </a:r>
            <a:r>
              <a:rPr lang="en-US" dirty="0"/>
              <a:t>over several days or </a:t>
            </a:r>
            <a:r>
              <a:rPr lang="en-US" dirty="0" smtClean="0"/>
              <a:t>weeks.</a:t>
            </a:r>
          </a:p>
          <a:p>
            <a:pPr marL="171450" indent="-171450">
              <a:buFont typeface="Arial" panose="020B0604020202020204" pitchFamily="34" charset="0"/>
              <a:buChar char="•"/>
            </a:pPr>
            <a:r>
              <a:rPr lang="en-US" b="1" dirty="0" smtClean="0"/>
              <a:t>Tier </a:t>
            </a:r>
            <a:r>
              <a:rPr lang="en-US" b="1" dirty="0"/>
              <a:t>Two </a:t>
            </a:r>
            <a:r>
              <a:rPr lang="en-US" b="1" dirty="0" smtClean="0"/>
              <a:t>words are </a:t>
            </a:r>
            <a:r>
              <a:rPr lang="en-US" b="1" dirty="0"/>
              <a:t>not unique to </a:t>
            </a:r>
            <a:r>
              <a:rPr lang="en-US" b="1" dirty="0" smtClean="0"/>
              <a:t>a particular discipline and are </a:t>
            </a:r>
            <a:r>
              <a:rPr lang="en-US" b="1" dirty="0"/>
              <a:t>far less well defined by contextual clues in the texts in which they </a:t>
            </a:r>
            <a:r>
              <a:rPr lang="en-US" b="1" dirty="0" smtClean="0"/>
              <a:t>appear</a:t>
            </a:r>
            <a:r>
              <a:rPr lang="en-US" dirty="0" smtClean="0"/>
              <a:t>. </a:t>
            </a:r>
            <a:r>
              <a:rPr lang="en-US" b="1" dirty="0" smtClean="0"/>
              <a:t>They are </a:t>
            </a:r>
            <a:r>
              <a:rPr lang="en-US" b="1" dirty="0"/>
              <a:t>frequently </a:t>
            </a:r>
            <a:r>
              <a:rPr lang="en-US" b="1" dirty="0" smtClean="0"/>
              <a:t>encountered in </a:t>
            </a:r>
            <a:r>
              <a:rPr lang="en-US" b="1" dirty="0"/>
              <a:t>complex written texts and are particularly powerful because of their wide applicability to many sorts of </a:t>
            </a:r>
            <a:r>
              <a:rPr lang="en-US" b="1" dirty="0" smtClean="0"/>
              <a:t>reading. Teachers need </a:t>
            </a:r>
            <a:r>
              <a:rPr lang="en-US" b="1" dirty="0"/>
              <a:t>to be alert to the presence of Tier Two words and determine which ones need careful attention</a:t>
            </a:r>
            <a:r>
              <a:rPr lang="en-US" b="1" dirty="0" smtClean="0"/>
              <a:t>.</a:t>
            </a:r>
          </a:p>
          <a:p>
            <a:r>
              <a:rPr lang="en-US" b="0" dirty="0" smtClean="0"/>
              <a:t>Information from Common Core State Standards, Appendix</a:t>
            </a:r>
            <a:r>
              <a:rPr lang="en-US" b="0" baseline="0" dirty="0" smtClean="0"/>
              <a:t> A</a:t>
            </a:r>
          </a:p>
          <a:p>
            <a:r>
              <a:rPr lang="en-US" b="0" dirty="0" smtClean="0"/>
              <a:t>http://www.corestandards.org/ELA-Literacy</a:t>
            </a:r>
            <a:endParaRPr lang="en-US" b="0" dirty="0"/>
          </a:p>
        </p:txBody>
      </p:sp>
      <p:sp>
        <p:nvSpPr>
          <p:cNvPr id="125956" name="Slide Number Placeholder 3"/>
          <p:cNvSpPr>
            <a:spLocks noGrp="1"/>
          </p:cNvSpPr>
          <p:nvPr>
            <p:ph type="sldNum" sz="quarter" idx="5"/>
          </p:nvPr>
        </p:nvSpPr>
        <p:spPr bwMode="auto">
          <a:noFill/>
          <a:ln>
            <a:miter lim="800000"/>
            <a:headEnd/>
            <a:tailEnd/>
          </a:ln>
        </p:spPr>
        <p:txBody>
          <a:bodyPr/>
          <a:lstStyle/>
          <a:p>
            <a:fld id="{DB26A553-8F12-4DD2-AA72-12C60F771CAC}" type="slidenum">
              <a:rPr lang="en-US"/>
              <a:pPr/>
              <a:t>53</a:t>
            </a:fld>
            <a:endParaRPr lang="en-US"/>
          </a:p>
        </p:txBody>
      </p:sp>
    </p:spTree>
    <p:extLst>
      <p:ext uri="{BB962C8B-B14F-4D97-AF65-F5344CB8AC3E}">
        <p14:creationId xmlns:p14="http://schemas.microsoft.com/office/powerpoint/2010/main" val="2118869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466618">
              <a:defRPr/>
            </a:pPr>
            <a:r>
              <a:rPr lang="en-US" baseline="0" dirty="0" smtClean="0"/>
              <a:t>(Allow 10 minutes for this Turn and Talk.)</a:t>
            </a:r>
          </a:p>
          <a:p>
            <a:pPr marL="0" lvl="1" defTabSz="466618">
              <a:defRPr/>
            </a:pPr>
            <a:r>
              <a:rPr lang="en-US" baseline="0" dirty="0" smtClean="0"/>
              <a:t>Direct participants talk in pairs to identify Tier 2 and 3 words in this excerpt. Ask for examples.</a:t>
            </a:r>
            <a:endParaRPr lang="en-US" dirty="0"/>
          </a:p>
        </p:txBody>
      </p:sp>
      <p:sp>
        <p:nvSpPr>
          <p:cNvPr id="4" name="Slide Number Placeholder 3"/>
          <p:cNvSpPr>
            <a:spLocks noGrp="1"/>
          </p:cNvSpPr>
          <p:nvPr>
            <p:ph type="sldNum" sz="quarter" idx="10"/>
          </p:nvPr>
        </p:nvSpPr>
        <p:spPr/>
        <p:txBody>
          <a:bodyPr/>
          <a:lstStyle/>
          <a:p>
            <a:fld id="{36DA9359-50EA-E740-B416-7AEE2877C37B}" type="slidenum">
              <a:rPr lang="en-US" smtClean="0"/>
              <a:pPr/>
              <a:t>54</a:t>
            </a:fld>
            <a:endParaRPr lang="en-US"/>
          </a:p>
        </p:txBody>
      </p:sp>
    </p:spTree>
    <p:extLst>
      <p:ext uri="{BB962C8B-B14F-4D97-AF65-F5344CB8AC3E}">
        <p14:creationId xmlns:p14="http://schemas.microsoft.com/office/powerpoint/2010/main" val="148784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466618">
              <a:defRPr/>
            </a:pPr>
            <a:r>
              <a:rPr lang="en-US" sz="2400" dirty="0" smtClean="0"/>
              <a:t>Many of the word like “layers,” “surface,” and “pours forth” can appear in academic texts in both literal and figurative contexts (this would seem plausible on the surface);</a:t>
            </a:r>
          </a:p>
          <a:p>
            <a:r>
              <a:rPr lang="en-US" dirty="0" smtClean="0"/>
              <a:t>Tier 2 – layers, crust, pours forth, surface, eruption – Tier 3 word,</a:t>
            </a:r>
            <a:r>
              <a:rPr lang="en-US" baseline="0" dirty="0" smtClean="0"/>
              <a:t> spouted, molten, mantle, magma, lava</a:t>
            </a:r>
          </a:p>
          <a:p>
            <a:r>
              <a:rPr lang="en-US" baseline="0" dirty="0" smtClean="0"/>
              <a:t>Which words are critical to understanding the text? If there are too many, which can you ignore? Which words can be defined in context?  (Remind coaches that when you are teaching kids to define words in context through TDQ’s, you are teaching them to read complex text independently.)</a:t>
            </a:r>
          </a:p>
          <a:p>
            <a:r>
              <a:rPr lang="en-US" baseline="0" dirty="0" smtClean="0"/>
              <a:t>Which words could be the basis for further word study?</a:t>
            </a:r>
            <a:endParaRPr lang="en-US" dirty="0"/>
          </a:p>
        </p:txBody>
      </p:sp>
      <p:sp>
        <p:nvSpPr>
          <p:cNvPr id="4" name="Slide Number Placeholder 3"/>
          <p:cNvSpPr>
            <a:spLocks noGrp="1"/>
          </p:cNvSpPr>
          <p:nvPr>
            <p:ph type="sldNum" sz="quarter" idx="10"/>
          </p:nvPr>
        </p:nvSpPr>
        <p:spPr/>
        <p:txBody>
          <a:bodyPr/>
          <a:lstStyle/>
          <a:p>
            <a:fld id="{36DA9359-50EA-E740-B416-7AEE2877C37B}" type="slidenum">
              <a:rPr lang="en-US" smtClean="0"/>
              <a:pPr/>
              <a:t>55</a:t>
            </a:fld>
            <a:endParaRPr lang="en-US"/>
          </a:p>
        </p:txBody>
      </p:sp>
    </p:spTree>
    <p:extLst>
      <p:ext uri="{BB962C8B-B14F-4D97-AF65-F5344CB8AC3E}">
        <p14:creationId xmlns:p14="http://schemas.microsoft.com/office/powerpoint/2010/main" val="247769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dirty="0" smtClean="0"/>
              <a:t>This slide introduces Activity 4. Before participants begin, make sure everyone knows where the directions are located in the Participant Guide for watching and discussing the video exemplar. This time the focus is on reading, writing and talking about the text </a:t>
            </a:r>
            <a:r>
              <a:rPr lang="en-US" b="1" dirty="0" smtClean="0"/>
              <a:t>(20 minutes)</a:t>
            </a:r>
            <a:r>
              <a:rPr lang="en-US" dirty="0" smtClean="0"/>
              <a:t>.</a:t>
            </a:r>
          </a:p>
          <a:p>
            <a:pPr>
              <a:lnSpc>
                <a:spcPct val="80000"/>
              </a:lnSpc>
            </a:pPr>
            <a:r>
              <a:rPr lang="en-US" b="1" dirty="0" smtClean="0"/>
              <a:t>View a video of instruction related to Shift 3 and discuss your observations (20 minutes total). </a:t>
            </a:r>
            <a:r>
              <a:rPr lang="en-US" dirty="0" smtClean="0"/>
              <a:t>Tell participants that they are going to view a segment of a video lesson that show a second grade class reading closely, “The Wonders of Nature,” by Cheryl Ryan. The text may be found at http://www.readinga-z.com/book.php?id=1367. The lesson plan for the video lesson is included in the resources for this activity. We are focusing on the text-dependent questions focused on academic language the teacher asks and the student responses.</a:t>
            </a:r>
          </a:p>
          <a:p>
            <a:pPr eaLnBrk="1" hangingPunct="1">
              <a:lnSpc>
                <a:spcPct val="80000"/>
              </a:lnSpc>
            </a:pPr>
            <a:r>
              <a:rPr lang="en-US" dirty="0" smtClean="0"/>
              <a:t>Video: </a:t>
            </a:r>
            <a:r>
              <a:rPr lang="en-US" u="sng" dirty="0" smtClean="0">
                <a:hlinkClick r:id="rId3"/>
              </a:rPr>
              <a:t>http://commoncore.americaachieves.org/module/6</a:t>
            </a:r>
            <a:endParaRPr lang="en-US" u="sng" dirty="0" smtClean="0"/>
          </a:p>
          <a:p>
            <a:pPr eaLnBrk="1" hangingPunct="1">
              <a:lnSpc>
                <a:spcPct val="80000"/>
              </a:lnSpc>
            </a:pPr>
            <a:r>
              <a:rPr lang="en-US" dirty="0" smtClean="0"/>
              <a:t>Grade 2, English Language Arts/Science</a:t>
            </a:r>
          </a:p>
          <a:p>
            <a:pPr>
              <a:lnSpc>
                <a:spcPct val="80000"/>
              </a:lnSpc>
            </a:pPr>
            <a:r>
              <a:rPr lang="en-US" dirty="0" smtClean="0"/>
              <a:t>Segment 2:00 – 6:00 (approximately 4 minutes) </a:t>
            </a:r>
          </a:p>
          <a:p>
            <a:pPr>
              <a:lnSpc>
                <a:spcPct val="80000"/>
              </a:lnSpc>
              <a:buFontTx/>
              <a:buAutoNum type="arabicPeriod"/>
            </a:pPr>
            <a:r>
              <a:rPr lang="en-US" dirty="0" smtClean="0"/>
              <a:t>Tell participants that as they watch the video, they should take careful notes on the text-dependent questions that the teacher poses and the students’ responses to the questions. What types of questions does the teacher ask? Are students successful in responding to the questions? Ask participants to pay special attention to the way that the teacher helps students become close readers as they build content knowledge related to the CCS-ELA reading standards for the lesson </a:t>
            </a:r>
            <a:r>
              <a:rPr lang="en-US" b="1" dirty="0" smtClean="0"/>
              <a:t>(5 minutes to watch the video)</a:t>
            </a:r>
            <a:r>
              <a:rPr lang="en-US" dirty="0" smtClean="0"/>
              <a:t>.</a:t>
            </a:r>
          </a:p>
          <a:p>
            <a:pPr>
              <a:lnSpc>
                <a:spcPct val="80000"/>
              </a:lnSpc>
            </a:pPr>
            <a:r>
              <a:rPr lang="en-US" dirty="0" smtClean="0"/>
              <a:t>2. After watching the video, ask participants to “Turn-and-Talk” to their neighbor to discuss what they observed in the video that exemplifies the value of text-dependent questioning in close reading to unlock academic language. Peer pairs then share their ideas with others at the table </a:t>
            </a:r>
            <a:r>
              <a:rPr lang="en-US" b="1" dirty="0" smtClean="0"/>
              <a:t>(10 minutes to discuss)</a:t>
            </a:r>
            <a:r>
              <a:rPr lang="en-US" dirty="0" smtClean="0"/>
              <a:t>.</a:t>
            </a:r>
          </a:p>
          <a:p>
            <a:pPr>
              <a:lnSpc>
                <a:spcPct val="80000"/>
              </a:lnSpc>
            </a:pPr>
            <a:r>
              <a:rPr lang="en-US" dirty="0" smtClean="0"/>
              <a:t>3. One volunteer will share an idea from the table with all participants </a:t>
            </a:r>
            <a:r>
              <a:rPr lang="en-US" b="1" dirty="0" smtClean="0"/>
              <a:t>(5 minutes to share)</a:t>
            </a:r>
            <a:r>
              <a:rPr lang="en-US" dirty="0" smtClean="0"/>
              <a:t>.</a:t>
            </a:r>
          </a:p>
        </p:txBody>
      </p:sp>
      <p:sp>
        <p:nvSpPr>
          <p:cNvPr id="1679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13210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Arial" panose="020B0604020202020204" pitchFamily="34" charset="0"/>
              </a:defRPr>
            </a:lvl1pPr>
            <a:lvl2pPr marL="772837" indent="-29649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9229" indent="-2365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5568" indent="-2365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1908" indent="-2365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8526"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75144"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1763"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8381"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862E877-7884-4623-9451-30C2D6B81E65}" type="datetime1">
              <a:rPr lang="en-US" smtClean="0">
                <a:solidFill>
                  <a:schemeClr val="tx2"/>
                </a:solidFill>
              </a:rPr>
              <a:pPr>
                <a:spcBef>
                  <a:spcPct val="0"/>
                </a:spcBef>
              </a:pPr>
              <a:t>6/26/2014</a:t>
            </a:fld>
            <a:endParaRPr lang="en-US" smtClean="0">
              <a:solidFill>
                <a:schemeClr val="tx2"/>
              </a:solidFill>
            </a:endParaRPr>
          </a:p>
        </p:txBody>
      </p:sp>
      <p:sp>
        <p:nvSpPr>
          <p:cNvPr id="1679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1321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72837" indent="-29649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89229" indent="-23655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65568" indent="-236550">
              <a:spcBef>
                <a:spcPct val="30000"/>
              </a:spcBef>
              <a:defRPr sz="1200">
                <a:solidFill>
                  <a:schemeClr val="tx1"/>
                </a:solidFill>
                <a:latin typeface="Arial" panose="020B0604020202020204" pitchFamily="34" charset="0"/>
                <a:ea typeface="ＭＳ Ｐゴシック" panose="020B0600070205080204" pitchFamily="34" charset="-128"/>
              </a:defRPr>
            </a:lvl4pPr>
            <a:lvl5pPr marL="2141908" indent="-236550">
              <a:spcBef>
                <a:spcPct val="30000"/>
              </a:spcBef>
              <a:defRPr sz="1200">
                <a:solidFill>
                  <a:schemeClr val="tx1"/>
                </a:solidFill>
                <a:latin typeface="Arial" panose="020B0604020202020204" pitchFamily="34" charset="0"/>
                <a:ea typeface="ＭＳ Ｐゴシック" panose="020B0600070205080204" pitchFamily="34" charset="-128"/>
              </a:defRPr>
            </a:lvl5pPr>
            <a:lvl6pPr marL="2608526"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75144"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541763"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4008381" indent="-23655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CE5751E-04DC-4E0B-A36F-66FD5E2C4883}" type="slidenum">
              <a:rPr lang="en-US" smtClean="0">
                <a:solidFill>
                  <a:schemeClr val="tx2"/>
                </a:solidFill>
              </a:rPr>
              <a:pPr>
                <a:spcBef>
                  <a:spcPct val="0"/>
                </a:spcBef>
              </a:pPr>
              <a:t>56</a:t>
            </a:fld>
            <a:endParaRPr lang="en-US" smtClean="0">
              <a:solidFill>
                <a:schemeClr val="tx2"/>
              </a:solidFill>
            </a:endParaRPr>
          </a:p>
        </p:txBody>
      </p:sp>
    </p:spTree>
    <p:extLst>
      <p:ext uri="{BB962C8B-B14F-4D97-AF65-F5344CB8AC3E}">
        <p14:creationId xmlns:p14="http://schemas.microsoft.com/office/powerpoint/2010/main" val="283322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a:p>
        </p:txBody>
      </p:sp>
    </p:spTree>
    <p:extLst>
      <p:ext uri="{BB962C8B-B14F-4D97-AF65-F5344CB8AC3E}">
        <p14:creationId xmlns:p14="http://schemas.microsoft.com/office/powerpoint/2010/main" val="108635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dirty="0" smtClean="0"/>
              <a:t>(Allow 10 minutes for anchor chart.)</a:t>
            </a:r>
          </a:p>
          <a:p>
            <a:pPr eaLnBrk="1" hangingPunct="1">
              <a:lnSpc>
                <a:spcPct val="80000"/>
              </a:lnSpc>
              <a:spcBef>
                <a:spcPct val="0"/>
              </a:spcBef>
            </a:pPr>
            <a:r>
              <a:rPr lang="en-US" dirty="0" smtClean="0"/>
              <a:t>The point of an anchor chart is to anchor the teaching and learning that is happening in the classroom. We will create anchor charts to note the key points or “take-</a:t>
            </a:r>
            <a:r>
              <a:rPr lang="en-US" dirty="0" err="1" smtClean="0"/>
              <a:t>aways</a:t>
            </a:r>
            <a:r>
              <a:rPr lang="en-US" dirty="0" smtClean="0"/>
              <a:t>” from our work with each of the three shifts today.  Later on, you’ll have the opportunity to see and comment upon what others have written.</a:t>
            </a:r>
          </a:p>
        </p:txBody>
      </p:sp>
      <p:sp>
        <p:nvSpPr>
          <p:cNvPr id="14541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78853" name="Date Placeholder 4"/>
          <p:cNvSpPr>
            <a:spLocks noGrp="1"/>
          </p:cNvSpPr>
          <p:nvPr>
            <p:ph type="dt" sz="quarter" idx="1"/>
          </p:nvPr>
        </p:nvSpPr>
        <p:spPr bwMode="auto">
          <a:noFill/>
          <a:ln>
            <a:miter lim="800000"/>
            <a:headEnd/>
            <a:tailEnd/>
          </a:ln>
        </p:spPr>
        <p:txBody>
          <a:bodyPr anchor="t"/>
          <a:lstStyle/>
          <a:p>
            <a:fld id="{FC926989-28BF-4224-94E5-66F0EF87248F}" type="datetime1">
              <a:rPr lang="en-US" smtClean="0">
                <a:latin typeface="Arial" pitchFamily="34" charset="0"/>
              </a:rPr>
              <a:pPr/>
              <a:t>6/26/2014</a:t>
            </a:fld>
            <a:endParaRPr lang="en-US" smtClean="0">
              <a:latin typeface="Arial" pitchFamily="34" charset="0"/>
            </a:endParaRPr>
          </a:p>
        </p:txBody>
      </p:sp>
      <p:sp>
        <p:nvSpPr>
          <p:cNvPr id="14541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78855" name="Slide Number Placeholder 6"/>
          <p:cNvSpPr>
            <a:spLocks noGrp="1"/>
          </p:cNvSpPr>
          <p:nvPr>
            <p:ph type="sldNum" sz="quarter" idx="5"/>
          </p:nvPr>
        </p:nvSpPr>
        <p:spPr bwMode="auto">
          <a:noFill/>
          <a:ln>
            <a:miter lim="800000"/>
            <a:headEnd/>
            <a:tailEnd/>
          </a:ln>
        </p:spPr>
        <p:txBody>
          <a:bodyPr/>
          <a:lstStyle/>
          <a:p>
            <a:fld id="{946FF4C0-7F24-4E9A-AD87-0A23F7F39FE1}" type="slidenum">
              <a:rPr lang="en-US"/>
              <a:pPr/>
              <a:t>58</a:t>
            </a:fld>
            <a:endParaRPr lang="en-US"/>
          </a:p>
        </p:txBody>
      </p:sp>
    </p:spTree>
    <p:extLst>
      <p:ext uri="{BB962C8B-B14F-4D97-AF65-F5344CB8AC3E}">
        <p14:creationId xmlns:p14="http://schemas.microsoft.com/office/powerpoint/2010/main" val="238911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6/26/2014</a:t>
            </a:fld>
            <a:endParaRPr lang="en-US"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45</a:t>
            </a:fld>
            <a:endParaRPr lang="en-US"/>
          </a:p>
        </p:txBody>
      </p:sp>
    </p:spTree>
    <p:extLst>
      <p:ext uri="{BB962C8B-B14F-4D97-AF65-F5344CB8AC3E}">
        <p14:creationId xmlns:p14="http://schemas.microsoft.com/office/powerpoint/2010/main" val="128905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(Slides related to Shift 3 will take about 50 minutes total.  Allow 10 minutes for introductory slides, 46 – 53.) </a:t>
            </a:r>
          </a:p>
          <a:p>
            <a:endParaRPr lang="en-US" dirty="0"/>
          </a:p>
          <a:p>
            <a:r>
              <a:rPr lang="en-US" dirty="0" smtClean="0"/>
              <a:t>When this shift is shown as two shifts, the concept of “Staircase of complexity” is used to describe using increasingly complex texts and increasingly</a:t>
            </a:r>
            <a:r>
              <a:rPr lang="en-US" baseline="0" dirty="0" smtClean="0"/>
              <a:t> complex texts. </a:t>
            </a:r>
            <a:r>
              <a:rPr lang="en-US" dirty="0" smtClean="0"/>
              <a:t>Staircase of complexity is about rigor – more complex tasks with more complex texts. Experts agree that academic</a:t>
            </a:r>
            <a:r>
              <a:rPr lang="en-US" baseline="0" dirty="0" smtClean="0"/>
              <a:t> language is a key factor in text complexity.</a:t>
            </a:r>
            <a:endParaRPr lang="en-US" dirty="0" smtClean="0"/>
          </a:p>
        </p:txBody>
      </p:sp>
      <p:sp>
        <p:nvSpPr>
          <p:cNvPr id="112644" name="Slide Number Placeholder 3"/>
          <p:cNvSpPr>
            <a:spLocks noGrp="1"/>
          </p:cNvSpPr>
          <p:nvPr>
            <p:ph type="sldNum" sz="quarter" idx="5"/>
          </p:nvPr>
        </p:nvSpPr>
        <p:spPr bwMode="auto">
          <a:noFill/>
          <a:ln>
            <a:miter lim="800000"/>
            <a:headEnd/>
            <a:tailEnd/>
          </a:ln>
        </p:spPr>
        <p:txBody>
          <a:bodyPr/>
          <a:lstStyle/>
          <a:p>
            <a:fld id="{BD883415-4904-4E19-B058-C9D3DAB0852D}" type="slidenum">
              <a:rPr lang="en-US"/>
              <a:pPr/>
              <a:t>46</a:t>
            </a:fld>
            <a:endParaRPr lang="en-US"/>
          </a:p>
        </p:txBody>
      </p:sp>
    </p:spTree>
    <p:extLst>
      <p:ext uri="{BB962C8B-B14F-4D97-AF65-F5344CB8AC3E}">
        <p14:creationId xmlns:p14="http://schemas.microsoft.com/office/powerpoint/2010/main" val="1032473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p:txBody>
          <a:bodyPr wrap="square" numCol="1" anchor="t" anchorCtr="0" compatLnSpc="1">
            <a:prstTxWarp prst="textNoShape">
              <a:avLst/>
            </a:prstTxWarp>
            <a:normAutofit/>
          </a:bodyPr>
          <a:lstStyle/>
          <a:p>
            <a:pPr>
              <a:spcBef>
                <a:spcPct val="0"/>
              </a:spcBef>
            </a:pPr>
            <a:r>
              <a:rPr lang="en-US" dirty="0" smtClean="0"/>
              <a:t>We </a:t>
            </a:r>
            <a:r>
              <a:rPr lang="en-US" dirty="0"/>
              <a:t>now turn to Shift 3: Academic Language. </a:t>
            </a:r>
            <a:r>
              <a:rPr lang="en-US" dirty="0" smtClean="0"/>
              <a:t>Just </a:t>
            </a:r>
            <a:r>
              <a:rPr lang="en-US" dirty="0"/>
              <a:t>as evidence appears throughout the </a:t>
            </a:r>
            <a:r>
              <a:rPr lang="en-US" dirty="0" smtClean="0"/>
              <a:t>CCS-ELA </a:t>
            </a:r>
            <a:r>
              <a:rPr lang="en-US" dirty="0"/>
              <a:t>&amp; Literacy, so does complexity.  </a:t>
            </a:r>
            <a:endParaRPr lang="en-US" dirty="0" smtClean="0"/>
          </a:p>
          <a:p>
            <a:pPr marL="171450" indent="-171450">
              <a:spcBef>
                <a:spcPct val="0"/>
              </a:spcBef>
              <a:buFont typeface="Arial" panose="020B0604020202020204" pitchFamily="34" charset="0"/>
              <a:buChar char="•"/>
            </a:pPr>
            <a:r>
              <a:rPr lang="en-US" dirty="0" smtClean="0"/>
              <a:t>Academic </a:t>
            </a:r>
            <a:r>
              <a:rPr lang="en-US" dirty="0"/>
              <a:t>vocabulary and language including text structure and syntax are primary sources of text complexity</a:t>
            </a:r>
            <a:r>
              <a:rPr lang="en-US" dirty="0" smtClean="0"/>
              <a:t>.</a:t>
            </a:r>
            <a:endParaRPr lang="en-US" dirty="0"/>
          </a:p>
          <a:p>
            <a:pPr>
              <a:spcBef>
                <a:spcPct val="0"/>
              </a:spcBef>
              <a:buFontTx/>
              <a:buChar char="•"/>
            </a:pPr>
            <a:r>
              <a:rPr lang="en-US" dirty="0"/>
              <a:t> It </a:t>
            </a:r>
            <a:r>
              <a:rPr lang="en-US" dirty="0" smtClean="0"/>
              <a:t>is important </a:t>
            </a:r>
            <a:r>
              <a:rPr lang="en-US" dirty="0"/>
              <a:t>that students develop deep understanding of vocabulary and language structure if they are to become proficient readers and writers</a:t>
            </a:r>
            <a:r>
              <a:rPr lang="en-US" dirty="0" smtClean="0"/>
              <a:t>.</a:t>
            </a:r>
            <a:endParaRPr lang="en-US" dirty="0"/>
          </a:p>
          <a:p>
            <a:pPr>
              <a:spcBef>
                <a:spcPct val="0"/>
              </a:spcBef>
              <a:buFontTx/>
              <a:buChar char="•"/>
            </a:pPr>
            <a:r>
              <a:rPr lang="en-US" dirty="0"/>
              <a:t>Hence, the third shift in instruction is to devote much more instructional time to vocabulary acquisition and language structure, primarily in the context of reading grade appropriate text</a:t>
            </a:r>
            <a:r>
              <a:rPr lang="en-US" dirty="0" smtClean="0"/>
              <a:t>.</a:t>
            </a:r>
            <a:endParaRPr lang="en-US" altLang="en-US" dirty="0" smtClean="0"/>
          </a:p>
        </p:txBody>
      </p:sp>
      <p:sp>
        <p:nvSpPr>
          <p:cNvPr id="1351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smtClean="0"/>
              <a:t>PCG Education</a:t>
            </a:r>
          </a:p>
        </p:txBody>
      </p:sp>
      <p:sp>
        <p:nvSpPr>
          <p:cNvPr id="114693" name="Date Placeholder 4"/>
          <p:cNvSpPr>
            <a:spLocks noGrp="1"/>
          </p:cNvSpPr>
          <p:nvPr>
            <p:ph type="dt" sz="quarter" idx="1"/>
          </p:nvPr>
        </p:nvSpPr>
        <p:spPr bwMode="auto">
          <a:noFill/>
          <a:ln>
            <a:miter lim="800000"/>
            <a:headEnd/>
            <a:tailEnd/>
          </a:ln>
        </p:spPr>
        <p:txBody>
          <a:bodyPr anchor="t"/>
          <a:lstStyle/>
          <a:p>
            <a:fld id="{F1189554-1C88-4CC4-994D-60882129C9A6}" type="datetime1">
              <a:rPr lang="en-US" smtClean="0">
                <a:latin typeface="Arial" pitchFamily="34" charset="0"/>
              </a:rPr>
              <a:pPr/>
              <a:t>6/26/2014</a:t>
            </a:fld>
            <a:endParaRPr lang="en-US" smtClean="0">
              <a:latin typeface="Arial" pitchFamily="34" charset="0"/>
            </a:endParaRPr>
          </a:p>
        </p:txBody>
      </p:sp>
      <p:sp>
        <p:nvSpPr>
          <p:cNvPr id="13517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smtClean="0"/>
              <a:t>www.pcgeducation.com</a:t>
            </a:r>
          </a:p>
        </p:txBody>
      </p:sp>
      <p:sp>
        <p:nvSpPr>
          <p:cNvPr id="114695" name="Slide Number Placeholder 6"/>
          <p:cNvSpPr>
            <a:spLocks noGrp="1"/>
          </p:cNvSpPr>
          <p:nvPr>
            <p:ph type="sldNum" sz="quarter" idx="5"/>
          </p:nvPr>
        </p:nvSpPr>
        <p:spPr bwMode="auto">
          <a:noFill/>
          <a:ln>
            <a:miter lim="800000"/>
            <a:headEnd/>
            <a:tailEnd/>
          </a:ln>
        </p:spPr>
        <p:txBody>
          <a:bodyPr/>
          <a:lstStyle/>
          <a:p>
            <a:fld id="{01D194F4-68D1-4A90-A8E5-98217CEA4715}" type="slidenum">
              <a:rPr lang="en-US"/>
              <a:pPr/>
              <a:t>47</a:t>
            </a:fld>
            <a:endParaRPr lang="en-US"/>
          </a:p>
        </p:txBody>
      </p:sp>
    </p:spTree>
    <p:extLst>
      <p:ext uri="{BB962C8B-B14F-4D97-AF65-F5344CB8AC3E}">
        <p14:creationId xmlns:p14="http://schemas.microsoft.com/office/powerpoint/2010/main" val="425993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tendency to focus on quantitative measures of text complexity; however there are numerous examples of texts that are seemingly simple in structure but complex in nuance and meaning. Students’ background knowledge can greatly influence the complexity of text for that particular student.</a:t>
            </a:r>
            <a:endParaRPr lang="en-US" dirty="0"/>
          </a:p>
          <a:p>
            <a:r>
              <a:rPr lang="en-US" dirty="0" smtClean="0"/>
              <a:t>Note: We will go more deeply into the implications of text complexity in Module 2.</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a:p>
        </p:txBody>
      </p:sp>
    </p:spTree>
    <p:extLst>
      <p:ext uri="{BB962C8B-B14F-4D97-AF65-F5344CB8AC3E}">
        <p14:creationId xmlns:p14="http://schemas.microsoft.com/office/powerpoint/2010/main" val="1288517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CCS Appendix A: </a:t>
            </a:r>
          </a:p>
          <a:p>
            <a:pPr marL="171450" indent="-171450">
              <a:buFont typeface="Arial" panose="020B0604020202020204" pitchFamily="34" charset="0"/>
              <a:buChar char="•"/>
            </a:pPr>
            <a:r>
              <a:rPr lang="en-US" dirty="0" smtClean="0"/>
              <a:t>Research </a:t>
            </a:r>
            <a:r>
              <a:rPr lang="en-US" dirty="0"/>
              <a:t>indicates that the demands that college, careers, and</a:t>
            </a:r>
          </a:p>
          <a:p>
            <a:r>
              <a:rPr lang="en-US" dirty="0"/>
              <a:t>citizenship place on readers have either held steady </a:t>
            </a:r>
            <a:r>
              <a:rPr lang="en-US" dirty="0" smtClean="0"/>
              <a:t>or increased </a:t>
            </a:r>
            <a:r>
              <a:rPr lang="en-US" dirty="0"/>
              <a:t>over roughly the last fifty years</a:t>
            </a:r>
            <a:r>
              <a:rPr lang="en-US" dirty="0" smtClean="0"/>
              <a:t>. </a:t>
            </a:r>
            <a:r>
              <a:rPr lang="en-US" dirty="0"/>
              <a:t>Furthermore, students in college are expected to read complex texts </a:t>
            </a:r>
            <a:r>
              <a:rPr lang="en-US" dirty="0" smtClean="0"/>
              <a:t>with substantially </a:t>
            </a:r>
            <a:r>
              <a:rPr lang="en-US" dirty="0"/>
              <a:t>greater independence (i.e., much less scaffolding) than </a:t>
            </a:r>
            <a:r>
              <a:rPr lang="en-US" dirty="0" smtClean="0"/>
              <a:t>are students </a:t>
            </a:r>
            <a:r>
              <a:rPr lang="en-US" dirty="0"/>
              <a:t>in typical K–12 </a:t>
            </a:r>
            <a:r>
              <a:rPr lang="en-US" dirty="0" smtClean="0"/>
              <a:t>programs.</a:t>
            </a:r>
          </a:p>
          <a:p>
            <a:pPr marL="171450" indent="-171450">
              <a:buFont typeface="Arial" panose="020B0604020202020204" pitchFamily="34" charset="0"/>
              <a:buChar char="•"/>
            </a:pPr>
            <a:r>
              <a:rPr lang="en-US" dirty="0" smtClean="0"/>
              <a:t>Despite </a:t>
            </a:r>
            <a:r>
              <a:rPr lang="en-US" dirty="0"/>
              <a:t>steady or growing reading demands from various sources, K–12</a:t>
            </a:r>
          </a:p>
          <a:p>
            <a:r>
              <a:rPr lang="en-US" dirty="0"/>
              <a:t>reading texts have actually trended downward in difficulty in the last </a:t>
            </a:r>
            <a:r>
              <a:rPr lang="en-US" dirty="0" smtClean="0"/>
              <a:t>half century.</a:t>
            </a:r>
          </a:p>
          <a:p>
            <a:pPr marL="171450" indent="-171450">
              <a:buFont typeface="Arial" panose="020B0604020202020204" pitchFamily="34" charset="0"/>
              <a:buChar char="•"/>
            </a:pPr>
            <a:r>
              <a:rPr lang="en-US" dirty="0" smtClean="0"/>
              <a:t> </a:t>
            </a:r>
            <a:r>
              <a:rPr lang="en-US" dirty="0" err="1" smtClean="0"/>
              <a:t>Lexile</a:t>
            </a:r>
            <a:r>
              <a:rPr lang="en-US" dirty="0" smtClean="0"/>
              <a:t> is one quantitative measure. The stretch </a:t>
            </a:r>
            <a:r>
              <a:rPr lang="en-US" dirty="0" err="1" smtClean="0"/>
              <a:t>Lexile</a:t>
            </a:r>
            <a:r>
              <a:rPr lang="en-US" dirty="0" smtClean="0"/>
              <a:t> band was intended to close the complexity gap between high school texts and college texts.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a:p>
        </p:txBody>
      </p:sp>
    </p:spTree>
    <p:extLst>
      <p:ext uri="{BB962C8B-B14F-4D97-AF65-F5344CB8AC3E}">
        <p14:creationId xmlns:p14="http://schemas.microsoft.com/office/powerpoint/2010/main" val="290203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928579">
              <a:spcBef>
                <a:spcPct val="0"/>
              </a:spcBef>
              <a:defRPr/>
            </a:pPr>
            <a:r>
              <a:rPr lang="en-US" dirty="0" smtClean="0">
                <a:ea typeface="ＭＳ Ｐゴシック" panose="020B0600070205080204" pitchFamily="34" charset="-128"/>
              </a:rPr>
              <a:t>This slide provides a sample of complex and simple text based on the same social studies passage. The top side of the slide represents John F. Kennedy’s actual words. On the bottom of the slide, the vocabulary and sentence structure have been simplified. Again, ask for a few observations about the texts from participants. </a:t>
            </a:r>
            <a:r>
              <a:rPr lang="en-US" b="1" dirty="0" smtClean="0">
                <a:ea typeface="ＭＳ Ｐゴシック" panose="020B0600070205080204" pitchFamily="34" charset="-128"/>
              </a:rPr>
              <a:t>Allow 2-3 minutes for discussion.</a:t>
            </a:r>
          </a:p>
          <a:p>
            <a:pPr>
              <a:defRPr/>
            </a:pPr>
            <a:r>
              <a:rPr lang="en-US" dirty="0" smtClean="0">
                <a:ea typeface="ＭＳ Ｐゴシック" panose="020B0600070205080204" pitchFamily="34" charset="-128"/>
              </a:rPr>
              <a:t>Increased text complexity means:</a:t>
            </a:r>
          </a:p>
          <a:p>
            <a:pPr marL="171450" indent="-171450">
              <a:buFont typeface="Arial" panose="020B0604020202020204" pitchFamily="34" charset="0"/>
              <a:buChar char="•"/>
              <a:defRPr/>
            </a:pPr>
            <a:r>
              <a:rPr lang="en-US" dirty="0" smtClean="0">
                <a:ea typeface="ＭＳ Ｐゴシック" panose="020B0600070205080204" pitchFamily="34" charset="-128"/>
              </a:rPr>
              <a:t>K–2 need exposure to complex read </a:t>
            </a:r>
            <a:r>
              <a:rPr lang="en-US" dirty="0" err="1" smtClean="0">
                <a:ea typeface="ＭＳ Ｐゴシック" panose="020B0600070205080204" pitchFamily="34" charset="-128"/>
              </a:rPr>
              <a:t>alouds</a:t>
            </a:r>
            <a:r>
              <a:rPr lang="en-US" dirty="0" smtClean="0">
                <a:ea typeface="ＭＳ Ｐゴシック" panose="020B0600070205080204" pitchFamily="34" charset="-128"/>
              </a:rPr>
              <a:t> </a:t>
            </a:r>
          </a:p>
          <a:p>
            <a:pPr marL="171450" indent="-171450">
              <a:buFont typeface="Arial" panose="020B0604020202020204" pitchFamily="34" charset="0"/>
              <a:buChar char="•"/>
              <a:defRPr/>
            </a:pPr>
            <a:r>
              <a:rPr lang="en-US" dirty="0" smtClean="0">
                <a:ea typeface="ＭＳ Ｐゴシック" panose="020B0600070205080204" pitchFamily="34" charset="-128"/>
              </a:rPr>
              <a:t>More rigorous conversations </a:t>
            </a:r>
          </a:p>
          <a:p>
            <a:pPr marL="171450" indent="-171450">
              <a:buFont typeface="Arial" panose="020B0604020202020204" pitchFamily="34" charset="0"/>
              <a:buChar char="•"/>
              <a:defRPr/>
            </a:pPr>
            <a:r>
              <a:rPr lang="en-US" dirty="0" smtClean="0">
                <a:ea typeface="ＭＳ Ｐゴシック" panose="020B0600070205080204" pitchFamily="34" charset="-128"/>
              </a:rPr>
              <a:t>More time and multiple reads on complex texts </a:t>
            </a:r>
          </a:p>
          <a:p>
            <a:pPr marL="171450" indent="-171450">
              <a:buFont typeface="Arial" panose="020B0604020202020204" pitchFamily="34" charset="0"/>
              <a:buChar char="•"/>
              <a:defRPr/>
            </a:pPr>
            <a:r>
              <a:rPr lang="en-US" dirty="0" smtClean="0">
                <a:ea typeface="ＭＳ Ｐゴシック" panose="020B0600070205080204" pitchFamily="34" charset="-128"/>
              </a:rPr>
              <a:t>Provide scaffolding; i.e., reading/thinking aloud, digital media to build background knowledge, routines for re-organizing  text and collaborative activities such as reciprocal teaching </a:t>
            </a:r>
          </a:p>
          <a:p>
            <a:pPr marL="171450" indent="-171450">
              <a:buFont typeface="Arial" panose="020B0604020202020204" pitchFamily="34" charset="0"/>
              <a:buChar char="•"/>
              <a:defRPr/>
            </a:pPr>
            <a:r>
              <a:rPr lang="en-US" dirty="0" smtClean="0">
                <a:ea typeface="ＭＳ Ｐゴシック" panose="020B0600070205080204" pitchFamily="34" charset="-128"/>
              </a:rPr>
              <a:t>Teach  annotation techniques</a:t>
            </a:r>
          </a:p>
          <a:p>
            <a:pPr>
              <a:defRPr/>
            </a:pPr>
            <a:r>
              <a:rPr lang="en-US" dirty="0" smtClean="0">
                <a:ea typeface="ＭＳ Ｐゴシック" panose="020B0600070205080204" pitchFamily="34" charset="-128"/>
              </a:rPr>
              <a:t>Use leveled texts carefully to build independence; </a:t>
            </a:r>
            <a:r>
              <a:rPr lang="en-US" b="1" dirty="0" smtClean="0">
                <a:ea typeface="ＭＳ Ｐゴシック" panose="020B0600070205080204" pitchFamily="34" charset="-128"/>
              </a:rPr>
              <a:t>do not supplant opportunities for engagement with grade level complex  text.</a:t>
            </a:r>
          </a:p>
        </p:txBody>
      </p:sp>
      <p:sp>
        <p:nvSpPr>
          <p:cNvPr id="123908" name="Slide Number Placeholder 3"/>
          <p:cNvSpPr>
            <a:spLocks noGrp="1"/>
          </p:cNvSpPr>
          <p:nvPr>
            <p:ph type="sldNum" sz="quarter" idx="5"/>
          </p:nvPr>
        </p:nvSpPr>
        <p:spPr bwMode="auto">
          <a:noFill/>
          <a:ln>
            <a:miter lim="800000"/>
            <a:headEnd/>
            <a:tailEnd/>
          </a:ln>
        </p:spPr>
        <p:txBody>
          <a:bodyPr/>
          <a:lstStyle/>
          <a:p>
            <a:fld id="{A7AC9E18-2580-4652-BE5F-1A026BC84B2F}" type="slidenum">
              <a:rPr lang="en-US"/>
              <a:pPr/>
              <a:t>50</a:t>
            </a:fld>
            <a:endParaRPr lang="en-US"/>
          </a:p>
        </p:txBody>
      </p:sp>
    </p:spTree>
    <p:extLst>
      <p:ext uri="{BB962C8B-B14F-4D97-AF65-F5344CB8AC3E}">
        <p14:creationId xmlns:p14="http://schemas.microsoft.com/office/powerpoint/2010/main" val="288098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introduces the next topic. Ask someone to read the slide. Invite participants to discuss. What does Adams mean when she says, “Words are not just words.”?</a:t>
            </a:r>
          </a:p>
        </p:txBody>
      </p:sp>
      <p:sp>
        <p:nvSpPr>
          <p:cNvPr id="120836" name="Slide Number Placeholder 3"/>
          <p:cNvSpPr>
            <a:spLocks noGrp="1"/>
          </p:cNvSpPr>
          <p:nvPr>
            <p:ph type="sldNum" sz="quarter" idx="5"/>
          </p:nvPr>
        </p:nvSpPr>
        <p:spPr bwMode="auto">
          <a:noFill/>
          <a:ln>
            <a:miter lim="800000"/>
            <a:headEnd/>
            <a:tailEnd/>
          </a:ln>
        </p:spPr>
        <p:txBody>
          <a:bodyPr/>
          <a:lstStyle/>
          <a:p>
            <a:fld id="{4DCD4F9A-4C03-461B-BD3A-6BFC3249560C}" type="slidenum">
              <a:rPr lang="en-US"/>
              <a:pPr/>
              <a:t>51</a:t>
            </a:fld>
            <a:endParaRPr lang="en-US"/>
          </a:p>
        </p:txBody>
      </p:sp>
    </p:spTree>
    <p:extLst>
      <p:ext uri="{BB962C8B-B14F-4D97-AF65-F5344CB8AC3E}">
        <p14:creationId xmlns:p14="http://schemas.microsoft.com/office/powerpoint/2010/main" val="141406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 in Appendix A. Tiers are credited to Beck, I. L., </a:t>
            </a:r>
            <a:r>
              <a:rPr lang="en-US" dirty="0" err="1" smtClean="0"/>
              <a:t>McKeown</a:t>
            </a:r>
            <a:r>
              <a:rPr lang="en-US" dirty="0" smtClean="0"/>
              <a:t>, M. G., &amp; </a:t>
            </a:r>
            <a:r>
              <a:rPr lang="en-US" dirty="0" err="1" smtClean="0"/>
              <a:t>Kucan</a:t>
            </a:r>
            <a:r>
              <a:rPr lang="en-US" dirty="0" smtClean="0"/>
              <a:t>, L. (2008). </a:t>
            </a:r>
            <a:r>
              <a:rPr lang="en-US" i="1" dirty="0" smtClean="0"/>
              <a:t>Creating robust vocabulary: Frequently asked questions and extended examples. </a:t>
            </a:r>
            <a:r>
              <a:rPr lang="en-US" dirty="0" smtClean="0"/>
              <a:t>New York, NY: Guilford.</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a:p>
        </p:txBody>
      </p:sp>
    </p:spTree>
    <p:extLst>
      <p:ext uri="{BB962C8B-B14F-4D97-AF65-F5344CB8AC3E}">
        <p14:creationId xmlns:p14="http://schemas.microsoft.com/office/powerpoint/2010/main" val="138473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05016650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79061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228380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31620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41475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037956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3303544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012027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26032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112226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41993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a:p>
        </p:txBody>
      </p:sp>
    </p:spTree>
    <p:extLst>
      <p:ext uri="{BB962C8B-B14F-4D97-AF65-F5344CB8AC3E}">
        <p14:creationId xmlns:p14="http://schemas.microsoft.com/office/powerpoint/2010/main" val="286108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6.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5"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722" r:id="rId3"/>
    <p:sldLayoutId id="2147483718" r:id="rId4"/>
    <p:sldLayoutId id="2147483719" r:id="rId5"/>
    <p:sldLayoutId id="2147483694" r:id="rId6"/>
    <p:sldLayoutId id="2147483695" r:id="rId7"/>
    <p:sldLayoutId id="2147483720" r:id="rId8"/>
    <p:sldLayoutId id="2147483721" r:id="rId9"/>
    <p:sldLayoutId id="2147483710" r:id="rId10"/>
    <p:sldLayoutId id="2147483736" r:id="rId11"/>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0"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www.corestandards.org/ELA-Literac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corestandards.org/ELA-Literac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www.corestandards.org/ELA-Literac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commoncore.americaachieves.org/module/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enlearn.com/textcomplexity/usingato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arbookfind.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restandards.org/assets/Appendix_A.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225336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9" y="3811800"/>
            <a:ext cx="7681913" cy="461665"/>
          </a:xfrm>
        </p:spPr>
        <p:txBody>
          <a:bodyPr/>
          <a:lstStyle/>
          <a:p>
            <a:pPr lvl="0"/>
            <a:r>
              <a:rPr lang="en-US" sz="4000" dirty="0" smtClean="0"/>
              <a:t>Systems of Professional Learning</a:t>
            </a:r>
          </a:p>
        </p:txBody>
      </p:sp>
      <p:sp>
        <p:nvSpPr>
          <p:cNvPr id="7" name="Subtitle 5"/>
          <p:cNvSpPr txBox="1">
            <a:spLocks/>
          </p:cNvSpPr>
          <p:nvPr/>
        </p:nvSpPr>
        <p:spPr>
          <a:xfrm>
            <a:off x="730249" y="4545488"/>
            <a:ext cx="583554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1 Grades K–5: </a:t>
            </a:r>
          </a:p>
          <a:p>
            <a:r>
              <a:rPr lang="en-US" i="0" dirty="0" smtClean="0">
                <a:solidFill>
                  <a:schemeClr val="tx2"/>
                </a:solidFill>
              </a:rPr>
              <a:t>Focus on Instructional Shifts</a:t>
            </a:r>
            <a:endParaRPr lang="en-US" dirty="0"/>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Vocabulary</a:t>
            </a:r>
            <a:endParaRPr lang="en-US" dirty="0"/>
          </a:p>
        </p:txBody>
      </p:sp>
      <p:sp>
        <p:nvSpPr>
          <p:cNvPr id="6" name="Text Placeholder 5"/>
          <p:cNvSpPr>
            <a:spLocks noGrp="1"/>
          </p:cNvSpPr>
          <p:nvPr>
            <p:ph type="body" idx="1"/>
          </p:nvPr>
        </p:nvSpPr>
        <p:spPr>
          <a:xfrm>
            <a:off x="384048" y="1152446"/>
            <a:ext cx="3868340" cy="387798"/>
          </a:xfrm>
          <a:solidFill>
            <a:schemeClr val="accent1">
              <a:lumMod val="40000"/>
              <a:lumOff val="60000"/>
            </a:schemeClr>
          </a:solidFill>
          <a:effectLst>
            <a:outerShdw blurRad="50800" dist="38100" dir="2700000" algn="tl" rotWithShape="0">
              <a:prstClr val="black">
                <a:alpha val="40000"/>
              </a:prstClr>
            </a:outerShdw>
          </a:effectLst>
        </p:spPr>
        <p:txBody>
          <a:bodyPr/>
          <a:lstStyle/>
          <a:p>
            <a:r>
              <a:rPr lang="en-US" sz="2800" dirty="0"/>
              <a:t>Tier 2</a:t>
            </a:r>
          </a:p>
        </p:txBody>
      </p:sp>
      <p:sp>
        <p:nvSpPr>
          <p:cNvPr id="7" name="Content Placeholder 6"/>
          <p:cNvSpPr>
            <a:spLocks noGrp="1"/>
          </p:cNvSpPr>
          <p:nvPr>
            <p:ph sz="half" idx="2"/>
          </p:nvPr>
        </p:nvSpPr>
        <p:spPr>
          <a:xfrm>
            <a:off x="384048" y="1679789"/>
            <a:ext cx="3868340" cy="3199374"/>
          </a:xfrm>
        </p:spPr>
        <p:txBody>
          <a:bodyPr>
            <a:noAutofit/>
          </a:bodyPr>
          <a:lstStyle/>
          <a:p>
            <a:r>
              <a:rPr lang="en-US" sz="2400" dirty="0" smtClean="0">
                <a:solidFill>
                  <a:schemeClr val="tx2"/>
                </a:solidFill>
                <a:sym typeface="Arial" pitchFamily="34" charset="0"/>
              </a:rPr>
              <a:t>Important to understanding content and ideas</a:t>
            </a:r>
          </a:p>
          <a:p>
            <a:r>
              <a:rPr lang="en-US" sz="2400" dirty="0" smtClean="0">
                <a:solidFill>
                  <a:schemeClr val="tx2"/>
                </a:solidFill>
                <a:sym typeface="Arial" pitchFamily="34" charset="0"/>
              </a:rPr>
              <a:t>Not unique to a discipline</a:t>
            </a:r>
          </a:p>
          <a:p>
            <a:r>
              <a:rPr lang="en-US" sz="2400" dirty="0" smtClean="0">
                <a:solidFill>
                  <a:schemeClr val="tx2"/>
                </a:solidFill>
                <a:sym typeface="Arial" pitchFamily="34" charset="0"/>
              </a:rPr>
              <a:t>Not easily defined by context clues</a:t>
            </a:r>
          </a:p>
          <a:p>
            <a:r>
              <a:rPr lang="en-US" sz="2400" dirty="0" smtClean="0">
                <a:solidFill>
                  <a:schemeClr val="tx2"/>
                </a:solidFill>
                <a:sym typeface="Arial" pitchFamily="34" charset="0"/>
              </a:rPr>
              <a:t>Powerful </a:t>
            </a:r>
            <a:r>
              <a:rPr lang="en-US" sz="2400" dirty="0">
                <a:solidFill>
                  <a:schemeClr val="tx2"/>
                </a:solidFill>
                <a:sym typeface="Arial" pitchFamily="34" charset="0"/>
              </a:rPr>
              <a:t>because of their </a:t>
            </a:r>
            <a:r>
              <a:rPr lang="en-US" sz="2400" dirty="0" smtClean="0">
                <a:solidFill>
                  <a:schemeClr val="tx2"/>
                </a:solidFill>
                <a:sym typeface="Arial" pitchFamily="34" charset="0"/>
              </a:rPr>
              <a:t>applicability </a:t>
            </a:r>
            <a:r>
              <a:rPr lang="en-US" sz="2400" dirty="0">
                <a:solidFill>
                  <a:schemeClr val="tx2"/>
                </a:solidFill>
                <a:sym typeface="Arial" pitchFamily="34" charset="0"/>
              </a:rPr>
              <a:t>to many sorts of </a:t>
            </a:r>
            <a:r>
              <a:rPr lang="en-US" sz="2400" dirty="0" smtClean="0">
                <a:solidFill>
                  <a:schemeClr val="tx2"/>
                </a:solidFill>
                <a:sym typeface="Arial" pitchFamily="34" charset="0"/>
              </a:rPr>
              <a:t>reading</a:t>
            </a:r>
          </a:p>
          <a:p>
            <a:r>
              <a:rPr lang="en-US" sz="2400" dirty="0" smtClean="0">
                <a:solidFill>
                  <a:schemeClr val="tx2"/>
                </a:solidFill>
                <a:sym typeface="Arial" pitchFamily="34" charset="0"/>
              </a:rPr>
              <a:t>Teachers need to be alert to Tier Two words and leverage their use </a:t>
            </a:r>
            <a:endParaRPr lang="en-US" sz="2400" dirty="0">
              <a:solidFill>
                <a:schemeClr val="tx2"/>
              </a:solidFill>
              <a:sym typeface="Arial" pitchFamily="34" charset="0"/>
            </a:endParaRPr>
          </a:p>
        </p:txBody>
      </p:sp>
      <p:sp>
        <p:nvSpPr>
          <p:cNvPr id="8" name="Text Placeholder 7"/>
          <p:cNvSpPr>
            <a:spLocks noGrp="1"/>
          </p:cNvSpPr>
          <p:nvPr>
            <p:ph type="body" sz="quarter" idx="3"/>
          </p:nvPr>
        </p:nvSpPr>
        <p:spPr>
          <a:xfrm>
            <a:off x="4629150" y="1152446"/>
            <a:ext cx="3887391" cy="387798"/>
          </a:xfrm>
          <a:solidFill>
            <a:schemeClr val="accent1">
              <a:lumMod val="40000"/>
              <a:lumOff val="60000"/>
            </a:schemeClr>
          </a:solidFill>
          <a:effectLst>
            <a:outerShdw blurRad="50800" dist="38100" dir="2700000" algn="tl" rotWithShape="0">
              <a:prstClr val="black">
                <a:alpha val="40000"/>
              </a:prstClr>
            </a:outerShdw>
          </a:effectLst>
        </p:spPr>
        <p:txBody>
          <a:bodyPr/>
          <a:lstStyle/>
          <a:p>
            <a:r>
              <a:rPr lang="en-US" sz="2800" dirty="0"/>
              <a:t>Tier 3</a:t>
            </a:r>
          </a:p>
        </p:txBody>
      </p:sp>
      <p:sp>
        <p:nvSpPr>
          <p:cNvPr id="9" name="Content Placeholder 8"/>
          <p:cNvSpPr>
            <a:spLocks noGrp="1"/>
          </p:cNvSpPr>
          <p:nvPr>
            <p:ph sz="quarter" idx="4"/>
          </p:nvPr>
        </p:nvSpPr>
        <p:spPr>
          <a:xfrm>
            <a:off x="4629150" y="1679789"/>
            <a:ext cx="3887391" cy="3199374"/>
          </a:xfrm>
        </p:spPr>
        <p:txBody>
          <a:bodyPr>
            <a:normAutofit/>
          </a:bodyPr>
          <a:lstStyle/>
          <a:p>
            <a:r>
              <a:rPr lang="en-US" sz="2400" dirty="0" smtClean="0">
                <a:solidFill>
                  <a:schemeClr val="tx2"/>
                </a:solidFill>
                <a:sym typeface="Arial" pitchFamily="34" charset="0"/>
              </a:rPr>
              <a:t>Important to understanding content and ideas</a:t>
            </a:r>
          </a:p>
          <a:p>
            <a:r>
              <a:rPr lang="en-US" sz="2400" dirty="0" smtClean="0">
                <a:solidFill>
                  <a:schemeClr val="tx2"/>
                </a:solidFill>
                <a:sym typeface="Arial" pitchFamily="34" charset="0"/>
              </a:rPr>
              <a:t>Specific to discipline or content area</a:t>
            </a:r>
          </a:p>
          <a:p>
            <a:r>
              <a:rPr lang="en-US" sz="2400" dirty="0" smtClean="0">
                <a:solidFill>
                  <a:schemeClr val="tx2"/>
                </a:solidFill>
                <a:sym typeface="Arial" pitchFamily="34" charset="0"/>
              </a:rPr>
              <a:t>Bold-faced, defined in context or glossary</a:t>
            </a:r>
          </a:p>
          <a:p>
            <a:r>
              <a:rPr lang="en-US" sz="2400" dirty="0" smtClean="0">
                <a:solidFill>
                  <a:schemeClr val="tx2"/>
                </a:solidFill>
                <a:sym typeface="Arial" pitchFamily="34" charset="0"/>
              </a:rPr>
              <a:t>Recognized as important and reinforced throughout lesson or unit</a:t>
            </a:r>
          </a:p>
          <a:p>
            <a:endParaRPr lang="en-US" dirty="0"/>
          </a:p>
        </p:txBody>
      </p:sp>
      <p:sp>
        <p:nvSpPr>
          <p:cNvPr id="10" name="TextBox 9">
            <a:hlinkClick r:id="rId3"/>
          </p:cNvPr>
          <p:cNvSpPr txBox="1"/>
          <p:nvPr/>
        </p:nvSpPr>
        <p:spPr>
          <a:xfrm>
            <a:off x="4516927" y="5334517"/>
            <a:ext cx="4289636" cy="369332"/>
          </a:xfrm>
          <a:prstGeom prst="rect">
            <a:avLst/>
          </a:prstGeom>
          <a:noFill/>
        </p:spPr>
        <p:txBody>
          <a:bodyPr wrap="none" rtlCol="0">
            <a:spAutoFit/>
          </a:bodyPr>
          <a:lstStyle/>
          <a:p>
            <a:r>
              <a:rPr lang="en-US" dirty="0">
                <a:solidFill>
                  <a:srgbClr val="0000FF"/>
                </a:solidFill>
              </a:rPr>
              <a:t>http://www.corestandards.org/ELA-Literacy</a:t>
            </a:r>
          </a:p>
        </p:txBody>
      </p:sp>
      <p:sp>
        <p:nvSpPr>
          <p:cNvPr id="3" name="Footer Placeholder 2"/>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53</a:t>
            </a:fld>
            <a:endParaRPr lang="en-US" dirty="0"/>
          </a:p>
        </p:txBody>
      </p:sp>
      <p:sp>
        <p:nvSpPr>
          <p:cNvPr id="11" name="TextBox 10"/>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379737125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CCS</a:t>
            </a:r>
            <a:endParaRPr lang="en-US" dirty="0"/>
          </a:p>
        </p:txBody>
      </p:sp>
      <p:sp>
        <p:nvSpPr>
          <p:cNvPr id="3" name="Content Placeholder 2"/>
          <p:cNvSpPr>
            <a:spLocks noGrp="1"/>
          </p:cNvSpPr>
          <p:nvPr>
            <p:ph type="body" sz="quarter" idx="10"/>
          </p:nvPr>
        </p:nvSpPr>
        <p:spPr>
          <a:xfrm>
            <a:off x="381000" y="1115878"/>
            <a:ext cx="8382000" cy="4370522"/>
          </a:xfrm>
        </p:spPr>
        <p:txBody>
          <a:bodyPr>
            <a:normAutofit/>
          </a:bodyPr>
          <a:lstStyle/>
          <a:p>
            <a:pPr marL="58738" indent="-58738">
              <a:lnSpc>
                <a:spcPct val="100000"/>
              </a:lnSpc>
              <a:spcBef>
                <a:spcPts val="0"/>
              </a:spcBef>
              <a:spcAft>
                <a:spcPts val="1200"/>
              </a:spcAft>
              <a:buNone/>
            </a:pPr>
            <a:r>
              <a:rPr lang="en-US" sz="2000" dirty="0" smtClean="0"/>
              <a:t>“</a:t>
            </a:r>
            <a:r>
              <a:rPr lang="en-US" sz="2400" dirty="0" smtClean="0"/>
              <a:t>In early times, no one knew how volcanoes were formed or why they spouted red-hot molten</a:t>
            </a:r>
            <a:r>
              <a:rPr lang="en-US" sz="2400" b="1" dirty="0" smtClean="0"/>
              <a:t> </a:t>
            </a:r>
            <a:r>
              <a:rPr lang="en-US" sz="2400" dirty="0" smtClean="0"/>
              <a:t>rock. In modern times, scientists began to study volcanoes. They still don’t know all the answers, but they know much about how a volcano works. Our planet is made up of many layers of rock. The top layers of solid rock are called the </a:t>
            </a:r>
            <a:r>
              <a:rPr lang="en-US" sz="2400" b="1" dirty="0" smtClean="0"/>
              <a:t>crust.</a:t>
            </a:r>
            <a:r>
              <a:rPr lang="en-US" sz="2400" dirty="0" smtClean="0"/>
              <a:t> Deep beneath the crust is the mantle, where it is so hot that some rock melts. The melted, or molten rock is called magma. Volcanoes are formed when magma pushes its way up through the crack in Earth’s crust. This is called a volcanic eruption. When magma pours forth on the surface, it is called lava.”</a:t>
            </a:r>
          </a:p>
          <a:p>
            <a:pPr marL="58738" indent="-58738" algn="r">
              <a:lnSpc>
                <a:spcPct val="100000"/>
              </a:lnSpc>
              <a:spcBef>
                <a:spcPts val="0"/>
              </a:spcBef>
              <a:spcAft>
                <a:spcPts val="1200"/>
              </a:spcAft>
              <a:buNone/>
            </a:pPr>
            <a:r>
              <a:rPr lang="en-US" sz="2400" i="1" dirty="0"/>
              <a:t>Excerpt from </a:t>
            </a:r>
            <a:r>
              <a:rPr lang="en-US" sz="2400" i="1" dirty="0" smtClean="0"/>
              <a:t>Seymour Simon, </a:t>
            </a:r>
            <a:r>
              <a:rPr lang="en-US" sz="2400" i="1" dirty="0"/>
              <a:t>Volcanoes (2006)</a:t>
            </a:r>
            <a:endParaRPr lang="en-US" sz="2800" i="1" dirty="0"/>
          </a:p>
          <a:p>
            <a:pPr marL="58738" indent="-58738">
              <a:lnSpc>
                <a:spcPct val="100000"/>
              </a:lnSpc>
              <a:spcBef>
                <a:spcPts val="0"/>
              </a:spcBef>
              <a:spcAft>
                <a:spcPts val="1200"/>
              </a:spcAft>
              <a:buNone/>
            </a:pPr>
            <a:endParaRPr lang="en-US" sz="2400" dirty="0" smtClean="0"/>
          </a:p>
          <a:p>
            <a:pPr lvl="1">
              <a:lnSpc>
                <a:spcPct val="100000"/>
              </a:lnSpc>
              <a:spcBef>
                <a:spcPts val="0"/>
              </a:spcBef>
              <a:spcAft>
                <a:spcPts val="1200"/>
              </a:spcAft>
            </a:pPr>
            <a:endParaRPr lang="en-US" sz="2000" dirty="0" smtClean="0"/>
          </a:p>
          <a:p>
            <a:pPr lvl="1">
              <a:lnSpc>
                <a:spcPct val="100000"/>
              </a:lnSpc>
              <a:spcBef>
                <a:spcPts val="0"/>
              </a:spcBef>
              <a:spcAft>
                <a:spcPts val="1200"/>
              </a:spcAft>
            </a:pPr>
            <a:endParaRPr lang="en-US" sz="2000" dirty="0" smtClean="0"/>
          </a:p>
          <a:p>
            <a:pPr lvl="1">
              <a:lnSpc>
                <a:spcPct val="100000"/>
              </a:lnSpc>
              <a:spcBef>
                <a:spcPts val="0"/>
              </a:spcBef>
              <a:spcAft>
                <a:spcPts val="1200"/>
              </a:spcAft>
            </a:pPr>
            <a:endParaRPr lang="en-US" sz="2000" b="1" dirty="0"/>
          </a:p>
        </p:txBody>
      </p:sp>
      <p:sp>
        <p:nvSpPr>
          <p:cNvPr id="4" name="TextBox 3">
            <a:hlinkClick r:id="rId3"/>
          </p:cNvPr>
          <p:cNvSpPr txBox="1"/>
          <p:nvPr/>
        </p:nvSpPr>
        <p:spPr>
          <a:xfrm>
            <a:off x="4414478" y="5584083"/>
            <a:ext cx="4289636" cy="369332"/>
          </a:xfrm>
          <a:prstGeom prst="rect">
            <a:avLst/>
          </a:prstGeom>
          <a:noFill/>
        </p:spPr>
        <p:txBody>
          <a:bodyPr wrap="none" rtlCol="0">
            <a:spAutoFit/>
          </a:bodyPr>
          <a:lstStyle/>
          <a:p>
            <a:pPr algn="r"/>
            <a:r>
              <a:rPr lang="en-US" dirty="0">
                <a:solidFill>
                  <a:srgbClr val="0000FF"/>
                </a:solidFill>
              </a:rPr>
              <a:t>http://www.corestandards.org/ELA-Literacy</a:t>
            </a:r>
          </a:p>
        </p:txBody>
      </p:sp>
      <p:pic>
        <p:nvPicPr>
          <p:cNvPr id="5" name="Picture 6" descr="discussion 2.png"/>
          <p:cNvPicPr>
            <a:picLocks noChangeAspect="1"/>
          </p:cNvPicPr>
          <p:nvPr/>
        </p:nvPicPr>
        <p:blipFill>
          <a:blip r:embed="rId4" cstate="print"/>
          <a:srcRect/>
          <a:stretch>
            <a:fillRect/>
          </a:stretch>
        </p:blipFill>
        <p:spPr bwMode="auto">
          <a:xfrm>
            <a:off x="909680" y="4913228"/>
            <a:ext cx="1146344" cy="1146344"/>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EE3D4692-A625-460F-A072-DE10EEAA5719}" type="slidenum">
              <a:rPr lang="en-US" smtClean="0"/>
              <a:pPr/>
              <a:t>54</a:t>
            </a:fld>
            <a:endParaRPr lang="en-US" dirty="0"/>
          </a:p>
        </p:txBody>
      </p:sp>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395869715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r>
              <a:rPr lang="en-US" dirty="0" smtClean="0"/>
              <a:t> </a:t>
            </a:r>
            <a:r>
              <a:rPr lang="en-US" dirty="0"/>
              <a:t>from</a:t>
            </a:r>
            <a:r>
              <a:rPr lang="en-US" dirty="0" smtClean="0"/>
              <a:t> CCS</a:t>
            </a:r>
            <a:endParaRPr lang="en-US" dirty="0"/>
          </a:p>
        </p:txBody>
      </p:sp>
      <p:sp>
        <p:nvSpPr>
          <p:cNvPr id="3" name="Content Placeholder 2"/>
          <p:cNvSpPr>
            <a:spLocks noGrp="1"/>
          </p:cNvSpPr>
          <p:nvPr>
            <p:ph type="body" sz="quarter" idx="10"/>
          </p:nvPr>
        </p:nvSpPr>
        <p:spPr>
          <a:xfrm>
            <a:off x="381000" y="1417320"/>
            <a:ext cx="8382000" cy="4250470"/>
          </a:xfrm>
        </p:spPr>
        <p:txBody>
          <a:bodyPr>
            <a:normAutofit/>
          </a:bodyPr>
          <a:lstStyle/>
          <a:p>
            <a:pPr marL="58738" indent="-58738">
              <a:lnSpc>
                <a:spcPct val="100000"/>
              </a:lnSpc>
              <a:spcBef>
                <a:spcPts val="0"/>
              </a:spcBef>
              <a:spcAft>
                <a:spcPts val="1200"/>
              </a:spcAft>
              <a:buNone/>
            </a:pPr>
            <a:r>
              <a:rPr lang="en-US" sz="2000" dirty="0" smtClean="0"/>
              <a:t>“</a:t>
            </a:r>
            <a:r>
              <a:rPr lang="en-US" sz="2400" dirty="0" smtClean="0"/>
              <a:t>In early times, no one knew how </a:t>
            </a:r>
            <a:r>
              <a:rPr lang="en-US" sz="2400" u="sng" dirty="0" smtClean="0">
                <a:solidFill>
                  <a:srgbClr val="FF0000"/>
                </a:solidFill>
              </a:rPr>
              <a:t>volcanoes</a:t>
            </a:r>
            <a:r>
              <a:rPr lang="en-US" sz="2400" dirty="0" smtClean="0"/>
              <a:t> were formed or why they</a:t>
            </a:r>
            <a:r>
              <a:rPr lang="en-US" sz="2400" dirty="0" smtClean="0">
                <a:solidFill>
                  <a:srgbClr val="00B0F0"/>
                </a:solidFill>
              </a:rPr>
              <a:t> </a:t>
            </a:r>
            <a:r>
              <a:rPr lang="en-US" sz="2400" u="sng" dirty="0" smtClean="0">
                <a:solidFill>
                  <a:srgbClr val="00B0F0"/>
                </a:solidFill>
              </a:rPr>
              <a:t>spouted</a:t>
            </a:r>
            <a:r>
              <a:rPr lang="en-US" sz="2400" dirty="0" smtClean="0">
                <a:solidFill>
                  <a:srgbClr val="00B0F0"/>
                </a:solidFill>
              </a:rPr>
              <a:t> </a:t>
            </a:r>
            <a:r>
              <a:rPr lang="en-US" sz="2400" dirty="0" smtClean="0"/>
              <a:t>red-hot </a:t>
            </a:r>
            <a:r>
              <a:rPr lang="en-US" sz="2400" u="sng" dirty="0">
                <a:solidFill>
                  <a:srgbClr val="00B0F0"/>
                </a:solidFill>
              </a:rPr>
              <a:t>molten</a:t>
            </a:r>
            <a:r>
              <a:rPr lang="en-US" sz="2400" b="1" dirty="0" smtClean="0"/>
              <a:t> </a:t>
            </a:r>
            <a:r>
              <a:rPr lang="en-US" sz="2400" dirty="0" smtClean="0"/>
              <a:t>rock. In modern times, scientists began to study volcanoes. They still don’t know all the answers, but they know much about how a volcano works. Our </a:t>
            </a:r>
            <a:r>
              <a:rPr lang="en-US" sz="2400" u="sng" dirty="0">
                <a:solidFill>
                  <a:srgbClr val="00B0F0"/>
                </a:solidFill>
              </a:rPr>
              <a:t>planet</a:t>
            </a:r>
            <a:r>
              <a:rPr lang="en-US" sz="2400" dirty="0" smtClean="0"/>
              <a:t> is made up of many </a:t>
            </a:r>
            <a:r>
              <a:rPr lang="en-US" sz="2400" u="sng" dirty="0">
                <a:solidFill>
                  <a:srgbClr val="00B0F0"/>
                </a:solidFill>
              </a:rPr>
              <a:t>layers</a:t>
            </a:r>
            <a:r>
              <a:rPr lang="en-US" sz="2400" dirty="0" smtClean="0"/>
              <a:t> of rock. The top layers of solid rock are called the </a:t>
            </a:r>
            <a:r>
              <a:rPr lang="en-US" sz="2400" b="1" u="sng" dirty="0" smtClean="0">
                <a:solidFill>
                  <a:srgbClr val="FF0000"/>
                </a:solidFill>
              </a:rPr>
              <a:t>crust</a:t>
            </a:r>
            <a:r>
              <a:rPr lang="en-US" sz="2400" b="1" dirty="0" smtClean="0"/>
              <a:t>.</a:t>
            </a:r>
            <a:r>
              <a:rPr lang="en-US" sz="2400" dirty="0" smtClean="0"/>
              <a:t> Deep beneath the crust is the </a:t>
            </a:r>
            <a:r>
              <a:rPr lang="en-US" sz="2400" u="sng" dirty="0" smtClean="0">
                <a:solidFill>
                  <a:srgbClr val="FF0000"/>
                </a:solidFill>
              </a:rPr>
              <a:t>mantle</a:t>
            </a:r>
            <a:r>
              <a:rPr lang="en-US" sz="2400" dirty="0" smtClean="0"/>
              <a:t>, where it is so hot that some rock melts. The melted, or molten rock is called </a:t>
            </a:r>
            <a:r>
              <a:rPr lang="en-US" sz="2400" u="sng" dirty="0">
                <a:solidFill>
                  <a:srgbClr val="FF0000"/>
                </a:solidFill>
              </a:rPr>
              <a:t>magma</a:t>
            </a:r>
            <a:r>
              <a:rPr lang="en-US" sz="2400" dirty="0" smtClean="0"/>
              <a:t>. Volcanoes are formed when magma pushes its way up through the crack in Earth’s crust. This is called a volcanic </a:t>
            </a:r>
            <a:r>
              <a:rPr lang="en-US" sz="2400" u="sng" dirty="0">
                <a:solidFill>
                  <a:srgbClr val="00B0F0"/>
                </a:solidFill>
              </a:rPr>
              <a:t>eruption</a:t>
            </a:r>
            <a:r>
              <a:rPr lang="en-US" sz="2400" dirty="0" smtClean="0"/>
              <a:t>. When magma </a:t>
            </a:r>
            <a:r>
              <a:rPr lang="en-US" sz="2400" u="sng" dirty="0">
                <a:solidFill>
                  <a:srgbClr val="00B0F0"/>
                </a:solidFill>
              </a:rPr>
              <a:t>pours</a:t>
            </a:r>
            <a:r>
              <a:rPr lang="en-US" sz="2400" dirty="0" smtClean="0"/>
              <a:t> </a:t>
            </a:r>
            <a:r>
              <a:rPr lang="en-US" sz="2400" u="sng" dirty="0">
                <a:solidFill>
                  <a:srgbClr val="00B0F0"/>
                </a:solidFill>
              </a:rPr>
              <a:t>forth</a:t>
            </a:r>
            <a:r>
              <a:rPr lang="en-US" sz="2400" dirty="0" smtClean="0"/>
              <a:t> on the </a:t>
            </a:r>
            <a:r>
              <a:rPr lang="en-US" sz="2400" u="sng" dirty="0">
                <a:solidFill>
                  <a:srgbClr val="00B0F0"/>
                </a:solidFill>
              </a:rPr>
              <a:t>surface</a:t>
            </a:r>
            <a:r>
              <a:rPr lang="en-US" sz="2400" dirty="0" smtClean="0"/>
              <a:t>, it is called </a:t>
            </a:r>
            <a:r>
              <a:rPr lang="en-US" sz="2400" u="sng" dirty="0">
                <a:solidFill>
                  <a:srgbClr val="FF0000"/>
                </a:solidFill>
              </a:rPr>
              <a:t>lava</a:t>
            </a:r>
            <a:r>
              <a:rPr lang="en-US" sz="2400" dirty="0" smtClean="0"/>
              <a:t>.”</a:t>
            </a:r>
          </a:p>
          <a:p>
            <a:pPr marL="58738" indent="-58738" algn="r">
              <a:lnSpc>
                <a:spcPct val="100000"/>
              </a:lnSpc>
              <a:spcBef>
                <a:spcPts val="0"/>
              </a:spcBef>
              <a:spcAft>
                <a:spcPts val="1200"/>
              </a:spcAft>
              <a:buNone/>
            </a:pPr>
            <a:r>
              <a:rPr lang="en-US" sz="2400" i="1" dirty="0"/>
              <a:t>Excerpt from </a:t>
            </a:r>
            <a:r>
              <a:rPr lang="en-US" sz="2400" i="1" dirty="0" smtClean="0"/>
              <a:t>Seymour Simon, </a:t>
            </a:r>
            <a:r>
              <a:rPr lang="en-US" sz="2400" i="1" dirty="0"/>
              <a:t>Volcanoes (2006</a:t>
            </a:r>
            <a:r>
              <a:rPr lang="en-US" sz="2400" i="1" dirty="0" smtClean="0"/>
              <a:t>)</a:t>
            </a:r>
            <a:endParaRPr lang="en-US" sz="2000" b="1" dirty="0"/>
          </a:p>
        </p:txBody>
      </p:sp>
      <p:sp>
        <p:nvSpPr>
          <p:cNvPr id="4" name="TextBox 3"/>
          <p:cNvSpPr txBox="1"/>
          <p:nvPr/>
        </p:nvSpPr>
        <p:spPr>
          <a:xfrm>
            <a:off x="6239058" y="264497"/>
            <a:ext cx="2844179"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sz="2000" b="1" dirty="0" smtClean="0"/>
              <a:t>Critical?</a:t>
            </a:r>
          </a:p>
          <a:p>
            <a:pPr marL="285750" indent="-285750">
              <a:buFont typeface="Arial" panose="020B0604020202020204" pitchFamily="34" charset="0"/>
              <a:buChar char="•"/>
            </a:pPr>
            <a:r>
              <a:rPr lang="en-US" sz="2000" b="1" dirty="0" smtClean="0"/>
              <a:t>Define in Context?</a:t>
            </a:r>
          </a:p>
          <a:p>
            <a:pPr marL="285750" indent="-285750">
              <a:buFont typeface="Arial" panose="020B0604020202020204" pitchFamily="34" charset="0"/>
              <a:buChar char="•"/>
            </a:pPr>
            <a:r>
              <a:rPr lang="en-US" sz="2000" b="1" dirty="0" smtClean="0"/>
              <a:t>Provide?</a:t>
            </a:r>
            <a:endParaRPr lang="en-US" sz="2000" b="1" dirty="0"/>
          </a:p>
        </p:txBody>
      </p:sp>
      <p:sp>
        <p:nvSpPr>
          <p:cNvPr id="10" name="TextBox 9">
            <a:hlinkClick r:id="rId3"/>
          </p:cNvPr>
          <p:cNvSpPr txBox="1"/>
          <p:nvPr/>
        </p:nvSpPr>
        <p:spPr>
          <a:xfrm>
            <a:off x="282364" y="5606479"/>
            <a:ext cx="4289636" cy="369332"/>
          </a:xfrm>
          <a:prstGeom prst="rect">
            <a:avLst/>
          </a:prstGeom>
          <a:noFill/>
        </p:spPr>
        <p:txBody>
          <a:bodyPr wrap="none" rtlCol="0">
            <a:spAutoFit/>
          </a:bodyPr>
          <a:lstStyle/>
          <a:p>
            <a:pPr algn="r"/>
            <a:r>
              <a:rPr lang="en-US" dirty="0">
                <a:solidFill>
                  <a:srgbClr val="0000FF"/>
                </a:solidFill>
              </a:rPr>
              <a:t>http://www.corestandards.org/ELA-Literacy</a:t>
            </a:r>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55</a:t>
            </a:fld>
            <a:endParaRPr lang="en-US" dirty="0"/>
          </a:p>
        </p:txBody>
      </p:sp>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2316187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2"/>
          <p:cNvSpPr>
            <a:spLocks noGrp="1"/>
          </p:cNvSpPr>
          <p:nvPr>
            <p:ph type="title"/>
          </p:nvPr>
        </p:nvSpPr>
        <p:spPr>
          <a:xfrm>
            <a:off x="1703878" y="230188"/>
            <a:ext cx="7059122" cy="1049972"/>
          </a:xfrm>
        </p:spPr>
        <p:txBody>
          <a:bodyPr/>
          <a:lstStyle/>
          <a:p>
            <a:r>
              <a:rPr lang="en-US" dirty="0" smtClean="0"/>
              <a:t>Activity 4: Instructional Shift 3</a:t>
            </a:r>
          </a:p>
        </p:txBody>
      </p:sp>
      <p:graphicFrame>
        <p:nvGraphicFramePr>
          <p:cNvPr id="8" name="Table 7"/>
          <p:cNvGraphicFramePr>
            <a:graphicFrameLocks noGrp="1"/>
          </p:cNvGraphicFramePr>
          <p:nvPr>
            <p:extLst/>
          </p:nvPr>
        </p:nvGraphicFramePr>
        <p:xfrm>
          <a:off x="991542" y="949218"/>
          <a:ext cx="7951487" cy="4526296"/>
        </p:xfrm>
        <a:graphic>
          <a:graphicData uri="http://schemas.openxmlformats.org/drawingml/2006/table">
            <a:tbl>
              <a:tblPr/>
              <a:tblGrid>
                <a:gridCol w="7951487"/>
              </a:tblGrid>
              <a:tr h="7474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FFFFFF"/>
                          </a:solidFill>
                          <a:effectLst/>
                          <a:latin typeface="Calibri" charset="0"/>
                        </a:rPr>
                        <a:t>Part 1</a:t>
                      </a:r>
                      <a:r>
                        <a:rPr kumimoji="0" lang="en-US" sz="2800" b="0" i="0" u="none" strike="noStrike" cap="none" normalizeH="0" baseline="0" dirty="0" smtClean="0">
                          <a:ln>
                            <a:noFill/>
                          </a:ln>
                          <a:solidFill>
                            <a:srgbClr val="FFFFFF"/>
                          </a:solidFill>
                          <a:effectLst/>
                          <a:latin typeface="Calibri" charset="0"/>
                        </a:rPr>
                        <a:t>: Regular Practice with Complex Text and its Academic Language</a:t>
                      </a:r>
                      <a:endParaRPr kumimoji="0" lang="en-US" sz="2800" b="0" i="0" u="none" strike="noStrike" cap="none" normalizeH="0" baseline="0" dirty="0">
                        <a:ln>
                          <a:noFill/>
                        </a:ln>
                        <a:solidFill>
                          <a:srgbClr val="FFFFFF"/>
                        </a:solidFill>
                        <a:effectLst/>
                        <a:latin typeface="Calibri"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solidFill>
                  </a:tcPr>
                </a:tc>
              </a:tr>
              <a:tr h="3351298">
                <a:tc>
                  <a:txBody>
                    <a:bodyPr/>
                    <a:lstStyle/>
                    <a:p>
                      <a:pPr marL="0" marR="0" lvl="0" indent="0" algn="l" defTabSz="914400" rtl="0" eaLnBrk="1" fontAlgn="base" latinLnBrk="0" hangingPunct="1">
                        <a:lnSpc>
                          <a:spcPct val="100000"/>
                        </a:lnSpc>
                        <a:spcBef>
                          <a:spcPct val="0"/>
                        </a:spcBef>
                        <a:spcAft>
                          <a:spcPts val="600"/>
                        </a:spcAft>
                        <a:buClrTx/>
                        <a:buSzTx/>
                        <a:buFont typeface="+mj-lt" charset="0"/>
                        <a:buNone/>
                        <a:tabLst/>
                        <a:defRPr/>
                      </a:pPr>
                      <a:r>
                        <a:rPr lang="en-US" sz="2800" kern="1200" dirty="0" smtClean="0">
                          <a:solidFill>
                            <a:schemeClr val="tx1"/>
                          </a:solidFill>
                          <a:latin typeface="+mn-lt"/>
                          <a:ea typeface="+mn-ea"/>
                          <a:cs typeface="+mn-cs"/>
                        </a:rPr>
                        <a:t>In table groups of K–1, 2–3, and 4–5 educators, coaches will reflect on a video of a lesson that is aligned with Shift 3: </a:t>
                      </a:r>
                      <a:r>
                        <a:rPr lang="en-US" sz="2800" i="1" kern="1200" dirty="0" smtClean="0">
                          <a:solidFill>
                            <a:schemeClr val="tx1"/>
                          </a:solidFill>
                          <a:latin typeface="+mn-lt"/>
                          <a:ea typeface="+mn-ea"/>
                          <a:cs typeface="+mn-cs"/>
                        </a:rPr>
                        <a:t>Regular practice with complex text and its academic language.</a:t>
                      </a:r>
                      <a:r>
                        <a:rPr lang="en-US" sz="2800" kern="1200" dirty="0" smtClean="0">
                          <a:solidFill>
                            <a:schemeClr val="tx1"/>
                          </a:solidFill>
                          <a:latin typeface="+mn-lt"/>
                          <a:ea typeface="+mn-ea"/>
                          <a:cs typeface="+mn-cs"/>
                        </a:rPr>
                        <a:t> </a:t>
                      </a:r>
                    </a:p>
                    <a:p>
                      <a:pPr marL="0" marR="0" lvl="0" indent="0" algn="l" defTabSz="914400" rtl="0" eaLnBrk="1" fontAlgn="base" latinLnBrk="0" hangingPunct="1">
                        <a:lnSpc>
                          <a:spcPct val="100000"/>
                        </a:lnSpc>
                        <a:spcBef>
                          <a:spcPct val="0"/>
                        </a:spcBef>
                        <a:spcAft>
                          <a:spcPts val="0"/>
                        </a:spcAft>
                        <a:buClrTx/>
                        <a:buSzTx/>
                        <a:buFont typeface="+mj-lt" charset="0"/>
                        <a:buNone/>
                        <a:tabLst/>
                        <a:defRPr/>
                      </a:pPr>
                      <a:r>
                        <a:rPr lang="en-US" sz="2800" kern="1200" dirty="0" smtClean="0">
                          <a:solidFill>
                            <a:schemeClr val="tx1"/>
                          </a:solidFill>
                          <a:latin typeface="+mn-lt"/>
                          <a:ea typeface="+mn-ea"/>
                          <a:cs typeface="+mn-cs"/>
                        </a:rPr>
                        <a:t>Pay careful attention to the text complexity</a:t>
                      </a:r>
                      <a:r>
                        <a:rPr lang="en-US" sz="2800" kern="1200" baseline="0" dirty="0" smtClean="0">
                          <a:solidFill>
                            <a:schemeClr val="tx1"/>
                          </a:solidFill>
                          <a:latin typeface="+mn-lt"/>
                          <a:ea typeface="+mn-ea"/>
                          <a:cs typeface="+mn-cs"/>
                        </a:rPr>
                        <a:t> and </a:t>
                      </a:r>
                      <a:br>
                        <a:rPr lang="en-US" sz="2800" kern="1200" baseline="0" dirty="0" smtClean="0">
                          <a:solidFill>
                            <a:schemeClr val="tx1"/>
                          </a:solidFill>
                          <a:latin typeface="+mn-lt"/>
                          <a:ea typeface="+mn-ea"/>
                          <a:cs typeface="+mn-cs"/>
                        </a:rPr>
                      </a:br>
                      <a:r>
                        <a:rPr lang="en-US" sz="2800" kern="1200" baseline="0" dirty="0" smtClean="0">
                          <a:solidFill>
                            <a:schemeClr val="tx1"/>
                          </a:solidFill>
                          <a:latin typeface="+mn-lt"/>
                          <a:ea typeface="+mn-ea"/>
                          <a:cs typeface="+mn-cs"/>
                        </a:rPr>
                        <a:t>the </a:t>
                      </a:r>
                      <a:r>
                        <a:rPr lang="en-US" sz="2800" kern="1200" dirty="0" smtClean="0">
                          <a:solidFill>
                            <a:schemeClr val="tx1"/>
                          </a:solidFill>
                          <a:latin typeface="+mn-lt"/>
                          <a:ea typeface="+mn-ea"/>
                          <a:cs typeface="+mn-cs"/>
                        </a:rPr>
                        <a:t>text-dependent questions focused on the text’s academic language.</a:t>
                      </a:r>
                      <a:r>
                        <a:rPr lang="en-US" sz="2000" dirty="0" smtClean="0">
                          <a:solidFill>
                            <a:schemeClr val="tx2">
                              <a:lumMod val="75000"/>
                            </a:schemeClr>
                          </a:solidFill>
                        </a:rPr>
                        <a:t> </a:t>
                      </a:r>
                    </a:p>
                    <a:p>
                      <a:pPr marL="0" marR="0" lvl="0" indent="0" algn="ctr" defTabSz="914400" rtl="0" eaLnBrk="1" fontAlgn="base" latinLnBrk="0" hangingPunct="1">
                        <a:lnSpc>
                          <a:spcPct val="100000"/>
                        </a:lnSpc>
                        <a:spcBef>
                          <a:spcPct val="0"/>
                        </a:spcBef>
                        <a:spcAft>
                          <a:spcPts val="600"/>
                        </a:spcAft>
                        <a:buClrTx/>
                        <a:buSzTx/>
                        <a:buFont typeface="+mj-lt" charset="0"/>
                        <a:buNone/>
                        <a:tabLst/>
                        <a:defRPr/>
                      </a:pPr>
                      <a:r>
                        <a:rPr lang="en-US" sz="2800" b="1" dirty="0" smtClean="0">
                          <a:solidFill>
                            <a:schemeClr val="tx2">
                              <a:lumMod val="75000"/>
                            </a:schemeClr>
                          </a:solidFill>
                        </a:rPr>
                        <a:t>Video: “The Wonders of Nature” </a:t>
                      </a:r>
                      <a:endParaRPr kumimoji="0" lang="en-US" sz="2800" b="1" i="0" u="none" strike="noStrike" cap="none" normalizeH="0" baseline="0" dirty="0">
                        <a:ln>
                          <a:noFill/>
                        </a:ln>
                        <a:solidFill>
                          <a:srgbClr val="000000"/>
                        </a:solidFill>
                        <a:effectLst/>
                        <a:latin typeface="Calibri"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r>
            </a:tbl>
          </a:graphicData>
        </a:graphic>
      </p:graphicFrame>
      <p:pic>
        <p:nvPicPr>
          <p:cNvPr id="131086" name="Picture 2" descr="C:\Documents and Settings\jmeltzer\Local Settings\Temporary Internet Files\Content.IE5\BJQILH3M\MM900283715[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078" y="519202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hlinkClick r:id="rId4"/>
          </p:cNvPr>
          <p:cNvSpPr txBox="1"/>
          <p:nvPr/>
        </p:nvSpPr>
        <p:spPr>
          <a:xfrm>
            <a:off x="2584704" y="5508496"/>
            <a:ext cx="5055551" cy="369332"/>
          </a:xfrm>
          <a:prstGeom prst="rect">
            <a:avLst/>
          </a:prstGeom>
          <a:noFill/>
        </p:spPr>
        <p:txBody>
          <a:bodyPr wrap="none" rtlCol="0">
            <a:spAutoFit/>
          </a:bodyPr>
          <a:lstStyle/>
          <a:p>
            <a:pPr marL="457200" lvl="0" indent="-457200" fontAlgn="base">
              <a:spcBef>
                <a:spcPct val="0"/>
              </a:spcBef>
              <a:spcAft>
                <a:spcPct val="0"/>
              </a:spcAft>
              <a:defRPr/>
            </a:pPr>
            <a:r>
              <a:rPr lang="en-US" dirty="0" smtClean="0">
                <a:solidFill>
                  <a:srgbClr val="0000FF"/>
                </a:solidFill>
              </a:rPr>
              <a:t>http</a:t>
            </a:r>
            <a:r>
              <a:rPr lang="en-US" dirty="0">
                <a:solidFill>
                  <a:srgbClr val="0000FF"/>
                </a:solidFill>
              </a:rPr>
              <a:t>://commoncore.americaachieves.org/module/6</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56</a:t>
            </a:fld>
            <a:endParaRPr lang="en-US"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sp>
        <p:nvSpPr>
          <p:cNvPr id="9" name="TextBox 8"/>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3241940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6488"/>
            <a:ext cx="9144000" cy="5145024"/>
          </a:xfrm>
          <a:prstGeom prst="rect">
            <a:avLst/>
          </a:prstGeom>
        </p:spPr>
      </p:pic>
      <p:sp>
        <p:nvSpPr>
          <p:cNvPr id="3" name="Footer Placeholder 2"/>
          <p:cNvSpPr>
            <a:spLocks noGrp="1"/>
          </p:cNvSpPr>
          <p:nvPr>
            <p:ph type="ftr" sz="quarter" idx="10"/>
          </p:nvPr>
        </p:nvSpPr>
        <p:spPr/>
        <p:txBody>
          <a:bodyPr/>
          <a:lstStyle/>
          <a:p>
            <a:r>
              <a:rPr lang="en-US"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57</a:t>
            </a:fld>
            <a:endParaRPr lang="en-US" dirty="0"/>
          </a:p>
        </p:txBody>
      </p:sp>
      <p:sp>
        <p:nvSpPr>
          <p:cNvPr id="5" name="TextBox 4"/>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7914953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2"/>
          <p:cNvSpPr>
            <a:spLocks noGrp="1"/>
          </p:cNvSpPr>
          <p:nvPr>
            <p:ph type="title"/>
          </p:nvPr>
        </p:nvSpPr>
        <p:spPr>
          <a:xfrm>
            <a:off x="1063689" y="228600"/>
            <a:ext cx="7711539" cy="1066800"/>
          </a:xfrm>
        </p:spPr>
        <p:txBody>
          <a:bodyPr>
            <a:normAutofit/>
          </a:bodyPr>
          <a:lstStyle/>
          <a:p>
            <a:r>
              <a:rPr lang="en-US" sz="4000" dirty="0" smtClean="0"/>
              <a:t>Activity 4: CCS Instructional Shift 3 </a:t>
            </a:r>
          </a:p>
        </p:txBody>
      </p:sp>
      <p:graphicFrame>
        <p:nvGraphicFramePr>
          <p:cNvPr id="8" name="Table 7"/>
          <p:cNvGraphicFramePr>
            <a:graphicFrameLocks noGrp="1"/>
          </p:cNvGraphicFramePr>
          <p:nvPr>
            <p:extLst/>
          </p:nvPr>
        </p:nvGraphicFramePr>
        <p:xfrm>
          <a:off x="381000" y="934028"/>
          <a:ext cx="8632372" cy="4876820"/>
        </p:xfrm>
        <a:graphic>
          <a:graphicData uri="http://schemas.openxmlformats.org/drawingml/2006/table">
            <a:tbl>
              <a:tblPr firstRow="1" bandRow="1">
                <a:tableStyleId>{00A15C55-8517-42AA-B614-E9B94910E393}</a:tableStyleId>
              </a:tblPr>
              <a:tblGrid>
                <a:gridCol w="8632372"/>
              </a:tblGrid>
              <a:tr h="903620">
                <a:tc>
                  <a:txBody>
                    <a:bodyPr/>
                    <a:lstStyle/>
                    <a:p>
                      <a:pPr marL="466725" indent="-466725">
                        <a:tabLst>
                          <a:tab pos="466725" algn="l"/>
                        </a:tabLst>
                      </a:pPr>
                      <a:r>
                        <a:rPr lang="en-US" sz="2800" b="1" i="1" dirty="0" smtClean="0"/>
                        <a:t>	Part 2</a:t>
                      </a:r>
                      <a:r>
                        <a:rPr lang="en-US" sz="2800" b="0" dirty="0" smtClean="0"/>
                        <a:t>: Regular</a:t>
                      </a:r>
                      <a:r>
                        <a:rPr lang="en-US" sz="2800" b="0" baseline="0" dirty="0" smtClean="0"/>
                        <a:t> Practice with Complex Text and its </a:t>
                      </a:r>
                      <a:br>
                        <a:rPr lang="en-US" sz="2800" b="0" baseline="0" dirty="0" smtClean="0"/>
                      </a:br>
                      <a:r>
                        <a:rPr lang="en-US" sz="2800" b="0" baseline="0" dirty="0" smtClean="0"/>
                        <a:t>Academic Language</a:t>
                      </a:r>
                      <a:endParaRPr lang="en-US" sz="2800" b="0" dirty="0"/>
                    </a:p>
                  </a:txBody>
                  <a:tcPr marT="45725" marB="45725"/>
                </a:tc>
              </a:tr>
              <a:tr h="3928670">
                <a:tc>
                  <a:txBody>
                    <a:bodyPr/>
                    <a:lstStyle/>
                    <a:p>
                      <a:pPr>
                        <a:spcAft>
                          <a:spcPts val="600"/>
                        </a:spcAft>
                      </a:pPr>
                      <a:r>
                        <a:rPr lang="en-US" sz="2200" kern="1200" dirty="0" smtClean="0">
                          <a:solidFill>
                            <a:schemeClr val="dk1"/>
                          </a:solidFill>
                          <a:latin typeface="+mn-lt"/>
                          <a:ea typeface="+mn-ea"/>
                          <a:cs typeface="+mn-cs"/>
                        </a:rPr>
                        <a:t>Reflect</a:t>
                      </a:r>
                      <a:r>
                        <a:rPr lang="en-US" sz="2200" kern="1200" baseline="0" dirty="0" smtClean="0">
                          <a:solidFill>
                            <a:schemeClr val="dk1"/>
                          </a:solidFill>
                          <a:latin typeface="+mn-lt"/>
                          <a:ea typeface="+mn-ea"/>
                          <a:cs typeface="+mn-cs"/>
                        </a:rPr>
                        <a:t> on the video you have just seen, and refer to the samples of complex text (from Appendix B) on your table. </a:t>
                      </a:r>
                      <a:r>
                        <a:rPr lang="en-US" sz="2200" kern="1200" dirty="0" smtClean="0">
                          <a:solidFill>
                            <a:schemeClr val="dk1"/>
                          </a:solidFill>
                          <a:latin typeface="+mn-lt"/>
                          <a:ea typeface="+mn-ea"/>
                          <a:cs typeface="+mn-cs"/>
                        </a:rPr>
                        <a:t>On your chart paper,</a:t>
                      </a:r>
                      <a:r>
                        <a:rPr lang="en-US" sz="2200" kern="1200" baseline="0" dirty="0" smtClean="0">
                          <a:solidFill>
                            <a:schemeClr val="dk1"/>
                          </a:solidFill>
                          <a:latin typeface="+mn-lt"/>
                          <a:ea typeface="+mn-ea"/>
                          <a:cs typeface="+mn-cs"/>
                        </a:rPr>
                        <a:t> write </a:t>
                      </a:r>
                      <a:r>
                        <a:rPr lang="en-US" sz="2200" i="1" kern="1200" baseline="0" dirty="0" smtClean="0">
                          <a:solidFill>
                            <a:schemeClr val="dk1"/>
                          </a:solidFill>
                          <a:latin typeface="+mn-lt"/>
                          <a:ea typeface="+mn-ea"/>
                          <a:cs typeface="+mn-cs"/>
                        </a:rPr>
                        <a:t>“Shift 3: Regular Practice with Complex Text and its Academic Language”</a:t>
                      </a:r>
                    </a:p>
                    <a:p>
                      <a:pPr marL="336550" indent="-336550">
                        <a:buAutoNum type="arabicPeriod"/>
                      </a:pPr>
                      <a:r>
                        <a:rPr lang="en-US" sz="2200" kern="1200" baseline="0" dirty="0" smtClean="0">
                          <a:solidFill>
                            <a:schemeClr val="dk1"/>
                          </a:solidFill>
                          <a:latin typeface="+mn-lt"/>
                          <a:ea typeface="+mn-ea"/>
                          <a:cs typeface="+mn-cs"/>
                        </a:rPr>
                        <a:t>Divide the paper into 3 sections. Label these sections: </a:t>
                      </a:r>
                      <a:r>
                        <a:rPr lang="en-US" sz="2200" i="1" kern="1200" baseline="0" dirty="0" smtClean="0">
                          <a:solidFill>
                            <a:schemeClr val="dk1"/>
                          </a:solidFill>
                          <a:latin typeface="+mn-lt"/>
                          <a:ea typeface="+mn-ea"/>
                          <a:cs typeface="+mn-cs"/>
                        </a:rPr>
                        <a:t>Observations</a:t>
                      </a:r>
                      <a:r>
                        <a:rPr lang="en-US" sz="2200" kern="1200" baseline="0" dirty="0" smtClean="0">
                          <a:solidFill>
                            <a:schemeClr val="dk1"/>
                          </a:solidFill>
                          <a:latin typeface="+mn-lt"/>
                          <a:ea typeface="+mn-ea"/>
                          <a:cs typeface="+mn-cs"/>
                        </a:rPr>
                        <a:t>, </a:t>
                      </a:r>
                      <a:r>
                        <a:rPr lang="en-US" sz="2200" i="1" kern="1200" baseline="0" dirty="0" smtClean="0">
                          <a:solidFill>
                            <a:schemeClr val="dk1"/>
                          </a:solidFill>
                          <a:latin typeface="+mn-lt"/>
                          <a:ea typeface="+mn-ea"/>
                          <a:cs typeface="+mn-cs"/>
                        </a:rPr>
                        <a:t>Supports</a:t>
                      </a:r>
                      <a:r>
                        <a:rPr lang="en-US" sz="2200" kern="1200" baseline="0" dirty="0" smtClean="0">
                          <a:solidFill>
                            <a:schemeClr val="dk1"/>
                          </a:solidFill>
                          <a:latin typeface="+mn-lt"/>
                          <a:ea typeface="+mn-ea"/>
                          <a:cs typeface="+mn-cs"/>
                        </a:rPr>
                        <a:t>, and </a:t>
                      </a:r>
                      <a:r>
                        <a:rPr lang="en-US" sz="2200" i="1" kern="1200" baseline="0" dirty="0" smtClean="0">
                          <a:solidFill>
                            <a:schemeClr val="dk1"/>
                          </a:solidFill>
                          <a:latin typeface="+mn-lt"/>
                          <a:ea typeface="+mn-ea"/>
                          <a:cs typeface="+mn-cs"/>
                        </a:rPr>
                        <a:t>Questions</a:t>
                      </a:r>
                      <a:r>
                        <a:rPr lang="en-US" sz="2200" kern="1200" baseline="0" dirty="0" smtClean="0">
                          <a:solidFill>
                            <a:schemeClr val="dk1"/>
                          </a:solidFill>
                          <a:latin typeface="+mn-lt"/>
                          <a:ea typeface="+mn-ea"/>
                          <a:cs typeface="+mn-cs"/>
                        </a:rPr>
                        <a:t>.</a:t>
                      </a:r>
                    </a:p>
                    <a:p>
                      <a:pPr marL="336550" indent="-336550">
                        <a:buAutoNum type="arabicPeriod"/>
                      </a:pPr>
                      <a:r>
                        <a:rPr lang="en-US" sz="2200" kern="1200" baseline="0" dirty="0" smtClean="0">
                          <a:solidFill>
                            <a:schemeClr val="dk1"/>
                          </a:solidFill>
                          <a:latin typeface="+mn-lt"/>
                          <a:ea typeface="+mn-ea"/>
                          <a:cs typeface="+mn-cs"/>
                        </a:rPr>
                        <a:t>In the top section answer: </a:t>
                      </a:r>
                      <a:r>
                        <a:rPr lang="en-US" sz="2200" i="1" kern="1200" baseline="0" dirty="0" smtClean="0">
                          <a:solidFill>
                            <a:schemeClr val="dk1"/>
                          </a:solidFill>
                          <a:latin typeface="+mn-lt"/>
                          <a:ea typeface="+mn-ea"/>
                          <a:cs typeface="+mn-cs"/>
                        </a:rPr>
                        <a:t>What would you observe (see and hear) in a classroom aligned with Shift 3? </a:t>
                      </a:r>
                    </a:p>
                    <a:p>
                      <a:pPr marL="336550" indent="-336550">
                        <a:buAutoNum type="arabicPeriod"/>
                      </a:pPr>
                      <a:r>
                        <a:rPr lang="en-US" sz="2200" i="0" kern="1200" baseline="0" dirty="0" smtClean="0">
                          <a:solidFill>
                            <a:schemeClr val="dk1"/>
                          </a:solidFill>
                          <a:latin typeface="+mn-lt"/>
                          <a:ea typeface="+mn-ea"/>
                          <a:cs typeface="+mn-cs"/>
                        </a:rPr>
                        <a:t>In the second section answer: </a:t>
                      </a:r>
                      <a:r>
                        <a:rPr lang="en-US" sz="2200" i="1" kern="1200" baseline="0" dirty="0" smtClean="0">
                          <a:solidFill>
                            <a:schemeClr val="dk1"/>
                          </a:solidFill>
                          <a:latin typeface="+mn-lt"/>
                          <a:ea typeface="+mn-ea"/>
                          <a:cs typeface="+mn-cs"/>
                        </a:rPr>
                        <a:t>What </a:t>
                      </a:r>
                      <a:r>
                        <a:rPr lang="en-US" sz="2200" i="1" kern="1200" dirty="0" smtClean="0">
                          <a:solidFill>
                            <a:schemeClr val="dk1"/>
                          </a:solidFill>
                          <a:latin typeface="+mn-lt"/>
                          <a:ea typeface="+mn-ea"/>
                          <a:cs typeface="+mn-cs"/>
                        </a:rPr>
                        <a:t>supports will teachers need</a:t>
                      </a:r>
                      <a:br>
                        <a:rPr lang="en-US" sz="2200" i="1" kern="1200" dirty="0" smtClean="0">
                          <a:solidFill>
                            <a:schemeClr val="dk1"/>
                          </a:solidFill>
                          <a:latin typeface="+mn-lt"/>
                          <a:ea typeface="+mn-ea"/>
                          <a:cs typeface="+mn-cs"/>
                        </a:rPr>
                      </a:br>
                      <a:r>
                        <a:rPr lang="en-US" sz="2200" i="1" kern="1200" dirty="0" smtClean="0">
                          <a:solidFill>
                            <a:schemeClr val="dk1"/>
                          </a:solidFill>
                          <a:latin typeface="+mn-lt"/>
                          <a:ea typeface="+mn-ea"/>
                          <a:cs typeface="+mn-cs"/>
                        </a:rPr>
                        <a:t>to implement</a:t>
                      </a:r>
                      <a:r>
                        <a:rPr lang="en-US" sz="2200" i="1" kern="1200" baseline="0" dirty="0" smtClean="0">
                          <a:solidFill>
                            <a:schemeClr val="dk1"/>
                          </a:solidFill>
                          <a:latin typeface="+mn-lt"/>
                          <a:ea typeface="+mn-ea"/>
                          <a:cs typeface="+mn-cs"/>
                        </a:rPr>
                        <a:t> </a:t>
                      </a:r>
                      <a:r>
                        <a:rPr lang="en-US" sz="2200" i="1" kern="1200" dirty="0" smtClean="0">
                          <a:solidFill>
                            <a:schemeClr val="dk1"/>
                          </a:solidFill>
                          <a:latin typeface="+mn-lt"/>
                          <a:ea typeface="+mn-ea"/>
                          <a:cs typeface="+mn-cs"/>
                        </a:rPr>
                        <a:t>Shift 3 effectively?</a:t>
                      </a:r>
                    </a:p>
                    <a:p>
                      <a:pPr marL="336550" indent="-336550">
                        <a:buAutoNum type="arabicPeriod"/>
                      </a:pPr>
                      <a:r>
                        <a:rPr lang="en-US" sz="2200" i="0" kern="1200" dirty="0" smtClean="0">
                          <a:solidFill>
                            <a:schemeClr val="dk1"/>
                          </a:solidFill>
                          <a:latin typeface="+mn-lt"/>
                          <a:ea typeface="+mn-ea"/>
                          <a:cs typeface="+mn-cs"/>
                        </a:rPr>
                        <a:t>In</a:t>
                      </a:r>
                      <a:r>
                        <a:rPr lang="en-US" sz="2200" i="0" kern="1200" baseline="0" dirty="0" smtClean="0">
                          <a:solidFill>
                            <a:schemeClr val="dk1"/>
                          </a:solidFill>
                          <a:latin typeface="+mn-lt"/>
                          <a:ea typeface="+mn-ea"/>
                          <a:cs typeface="+mn-cs"/>
                        </a:rPr>
                        <a:t> the third section, jot down any questions you have about Shift 3.</a:t>
                      </a:r>
                      <a:endParaRPr lang="en-US" sz="2200" i="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US" sz="2200" b="1" kern="1200" dirty="0" smtClean="0">
                          <a:solidFill>
                            <a:schemeClr val="accent5">
                              <a:lumMod val="75000"/>
                            </a:schemeClr>
                          </a:solidFill>
                          <a:latin typeface="+mn-lt"/>
                          <a:ea typeface="+mn-ea"/>
                          <a:cs typeface="+mn-cs"/>
                        </a:rPr>
                        <a:t>Place your anchor chart on the wall designated Shift</a:t>
                      </a:r>
                      <a:r>
                        <a:rPr lang="en-US" sz="2200" b="1" kern="1200" baseline="0" dirty="0" smtClean="0">
                          <a:solidFill>
                            <a:schemeClr val="accent5">
                              <a:lumMod val="75000"/>
                            </a:schemeClr>
                          </a:solidFill>
                          <a:latin typeface="+mn-lt"/>
                          <a:ea typeface="+mn-ea"/>
                          <a:cs typeface="+mn-cs"/>
                        </a:rPr>
                        <a:t> 3.</a:t>
                      </a:r>
                      <a:endParaRPr lang="en-US" sz="2200" b="1" kern="1200" dirty="0" smtClean="0">
                        <a:solidFill>
                          <a:schemeClr val="accent5">
                            <a:lumMod val="75000"/>
                          </a:schemeClr>
                        </a:solidFill>
                        <a:latin typeface="+mn-lt"/>
                        <a:ea typeface="+mn-ea"/>
                        <a:cs typeface="+mn-cs"/>
                      </a:endParaRPr>
                    </a:p>
                  </a:txBody>
                  <a:tcPr marT="45725" marB="45725">
                    <a:solidFill>
                      <a:schemeClr val="accent4">
                        <a:lumMod val="40000"/>
                        <a:lumOff val="60000"/>
                      </a:schemeClr>
                    </a:solidFill>
                  </a:tcPr>
                </a:tc>
              </a:tr>
            </a:tbl>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58</a:t>
            </a:fld>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sp>
        <p:nvSpPr>
          <p:cNvPr id="7" name="TextBox 6"/>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35199004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Activity 4</a:t>
            </a:r>
          </a:p>
        </p:txBody>
      </p:sp>
      <p:sp>
        <p:nvSpPr>
          <p:cNvPr id="4" name="Text Placeholder 3"/>
          <p:cNvSpPr>
            <a:spLocks noGrp="1"/>
          </p:cNvSpPr>
          <p:nvPr>
            <p:ph type="body" idx="1"/>
          </p:nvPr>
        </p:nvSpPr>
        <p:spPr/>
        <p:txBody>
          <a:bodyPr/>
          <a:lstStyle/>
          <a:p>
            <a:r>
              <a:rPr lang="en-US" dirty="0"/>
              <a:t>Complex Text and Its Academic Language</a:t>
            </a: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45</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756234" y="2049807"/>
            <a:ext cx="1262044" cy="214312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7908634" y="2202207"/>
            <a:ext cx="1262044" cy="2143125"/>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23888" y="5699551"/>
            <a:ext cx="947738" cy="1033463"/>
          </a:xfrm>
          <a:prstGeom prst="rect">
            <a:avLst/>
          </a:prstGeom>
          <a:noFill/>
          <a:ln w="9525">
            <a:noFill/>
            <a:miter lim="800000"/>
            <a:headEnd/>
            <a:tailEnd/>
          </a:ln>
        </p:spPr>
      </p:pic>
      <p:sp>
        <p:nvSpPr>
          <p:cNvPr id="10" name="TextBox 5"/>
          <p:cNvSpPr txBox="1">
            <a:spLocks noChangeArrowheads="1"/>
          </p:cNvSpPr>
          <p:nvPr/>
        </p:nvSpPr>
        <p:spPr bwMode="auto">
          <a:xfrm>
            <a:off x="450057" y="5878225"/>
            <a:ext cx="1295400" cy="369888"/>
          </a:xfrm>
          <a:prstGeom prst="rect">
            <a:avLst/>
          </a:prstGeom>
          <a:noFill/>
          <a:ln w="9525">
            <a:noFill/>
            <a:miter lim="800000"/>
            <a:headEnd/>
            <a:tailEnd/>
          </a:ln>
        </p:spPr>
        <p:txBody>
          <a:bodyPr>
            <a:spAutoFit/>
          </a:bodyPr>
          <a:lstStyle/>
          <a:p>
            <a:pPr algn="ctr" eaLnBrk="1" hangingPunct="1"/>
            <a:r>
              <a:rPr lang="en-US" dirty="0" smtClean="0"/>
              <a:t>Page 24</a:t>
            </a:r>
            <a:endParaRPr lang="en-US" dirty="0"/>
          </a:p>
        </p:txBody>
      </p:sp>
    </p:spTree>
    <p:extLst>
      <p:ext uri="{BB962C8B-B14F-4D97-AF65-F5344CB8AC3E}">
        <p14:creationId xmlns:p14="http://schemas.microsoft.com/office/powerpoint/2010/main" val="22573129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fontScale="90000"/>
          </a:bodyPr>
          <a:lstStyle/>
          <a:p>
            <a:r>
              <a:rPr lang="en-US" smtClean="0"/>
              <a:t>#3 Shift in Academic Language and Complexity </a:t>
            </a:r>
          </a:p>
        </p:txBody>
      </p:sp>
      <p:graphicFrame>
        <p:nvGraphicFramePr>
          <p:cNvPr id="3" name="Diagram 2"/>
          <p:cNvGraphicFramePr/>
          <p:nvPr>
            <p:extLst/>
          </p:nvPr>
        </p:nvGraphicFramePr>
        <p:xfrm>
          <a:off x="467567" y="1535090"/>
          <a:ext cx="8069881" cy="4338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r>
              <a:rPr lang="en-US"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46</a:t>
            </a:fld>
            <a:endParaRPr lang="en-US" dirty="0"/>
          </a:p>
        </p:txBody>
      </p:sp>
      <p:sp>
        <p:nvSpPr>
          <p:cNvPr id="6" name="TextBox 5"/>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23408757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p:cNvSpPr>
            <a:spLocks noGrp="1"/>
          </p:cNvSpPr>
          <p:nvPr>
            <p:ph type="title"/>
          </p:nvPr>
        </p:nvSpPr>
        <p:spPr/>
        <p:txBody>
          <a:bodyPr>
            <a:normAutofit fontScale="90000"/>
          </a:bodyPr>
          <a:lstStyle/>
          <a:p>
            <a:r>
              <a:rPr lang="en-US" dirty="0" smtClean="0"/>
              <a:t>Regular Practice with Complex Text and its Academic Language – Why?</a:t>
            </a:r>
          </a:p>
        </p:txBody>
      </p:sp>
      <p:sp>
        <p:nvSpPr>
          <p:cNvPr id="3" name="Rectangle 2"/>
          <p:cNvSpPr/>
          <p:nvPr/>
        </p:nvSpPr>
        <p:spPr>
          <a:xfrm>
            <a:off x="2895600" y="1569255"/>
            <a:ext cx="6248400" cy="4329903"/>
          </a:xfrm>
          <a:prstGeom prst="rect">
            <a:avLst/>
          </a:prstGeom>
        </p:spPr>
        <p:txBody>
          <a:bodyPr>
            <a:spAutoFit/>
          </a:bodyPr>
          <a:lstStyle/>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lumMod val="75000"/>
                  </a:schemeClr>
                </a:solidFill>
                <a:sym typeface="Arial" panose="020B0604020202020204" pitchFamily="34" charset="0"/>
              </a:rPr>
              <a:t>Gap between complexity of college and high school texts is </a:t>
            </a:r>
            <a:r>
              <a:rPr lang="en-US" altLang="en-US" sz="2800" dirty="0" smtClean="0">
                <a:solidFill>
                  <a:schemeClr val="tx2">
                    <a:lumMod val="75000"/>
                  </a:schemeClr>
                </a:solidFill>
                <a:sym typeface="Arial" panose="020B0604020202020204" pitchFamily="34" charset="0"/>
              </a:rPr>
              <a:t>huge</a:t>
            </a:r>
            <a:endParaRPr lang="en-US" altLang="en-US" sz="2800" dirty="0">
              <a:solidFill>
                <a:schemeClr val="tx2">
                  <a:lumMod val="75000"/>
                </a:schemeClr>
              </a:solidFill>
              <a:sym typeface="Arial" panose="020B0604020202020204" pitchFamily="34" charset="0"/>
            </a:endParaRPr>
          </a:p>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lumMod val="75000"/>
                  </a:schemeClr>
                </a:solidFill>
                <a:sym typeface="Arial" panose="020B0604020202020204" pitchFamily="34" charset="0"/>
              </a:rPr>
              <a:t>Standards include a staircase of increasing text complexity from elementary through high </a:t>
            </a:r>
            <a:r>
              <a:rPr lang="en-US" altLang="en-US" sz="2800" dirty="0" smtClean="0">
                <a:solidFill>
                  <a:schemeClr val="tx2">
                    <a:lumMod val="75000"/>
                  </a:schemeClr>
                </a:solidFill>
                <a:sym typeface="Arial" panose="020B0604020202020204" pitchFamily="34" charset="0"/>
              </a:rPr>
              <a:t>school</a:t>
            </a:r>
            <a:endParaRPr lang="en-US" altLang="en-US" sz="2800" dirty="0">
              <a:solidFill>
                <a:schemeClr val="tx2">
                  <a:lumMod val="75000"/>
                </a:schemeClr>
              </a:solidFill>
              <a:sym typeface="Arial" panose="020B0604020202020204" pitchFamily="34" charset="0"/>
            </a:endParaRPr>
          </a:p>
          <a:p>
            <a:pPr marL="342900" indent="-342900" eaLnBrk="1" hangingPunct="1">
              <a:lnSpc>
                <a:spcPct val="114000"/>
              </a:lnSpc>
              <a:spcBef>
                <a:spcPts val="1200"/>
              </a:spcBef>
              <a:buClr>
                <a:srgbClr val="000000"/>
              </a:buClr>
              <a:buSzPct val="132000"/>
              <a:buFont typeface="Arial" panose="020B0604020202020204" pitchFamily="34" charset="0"/>
              <a:buChar char="•"/>
              <a:defRPr/>
            </a:pPr>
            <a:r>
              <a:rPr lang="en-US" altLang="en-US" sz="2800" dirty="0">
                <a:solidFill>
                  <a:schemeClr val="tx2">
                    <a:lumMod val="75000"/>
                  </a:schemeClr>
                </a:solidFill>
                <a:sym typeface="Arial" panose="020B0604020202020204" pitchFamily="34" charset="0"/>
              </a:rPr>
              <a:t>Standards focus on building general academic vocabulary so critical to </a:t>
            </a:r>
            <a:r>
              <a:rPr lang="en-US" altLang="en-US" sz="2800" dirty="0" smtClean="0">
                <a:solidFill>
                  <a:schemeClr val="tx2">
                    <a:lumMod val="75000"/>
                  </a:schemeClr>
                </a:solidFill>
                <a:sym typeface="Arial" panose="020B0604020202020204" pitchFamily="34" charset="0"/>
              </a:rPr>
              <a:t>comprehension</a:t>
            </a:r>
            <a:endParaRPr lang="en-US" altLang="en-US" sz="2000" dirty="0">
              <a:solidFill>
                <a:srgbClr val="000000"/>
              </a:solidFill>
              <a:sym typeface="Arial" panose="020B0604020202020204" pitchFamily="34" charset="0"/>
            </a:endParaRPr>
          </a:p>
        </p:txBody>
      </p:sp>
      <p:sp>
        <p:nvSpPr>
          <p:cNvPr id="7" name="Oval 6"/>
          <p:cNvSpPr/>
          <p:nvPr/>
        </p:nvSpPr>
        <p:spPr>
          <a:xfrm>
            <a:off x="149352" y="2044264"/>
            <a:ext cx="2667000" cy="2590800"/>
          </a:xfrm>
          <a:prstGeom prst="ellipse">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n-US" dirty="0" smtClean="0"/>
              <a:t>0</a:t>
            </a:r>
            <a:endParaRPr lang="en-US" dirty="0"/>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47</a:t>
            </a:fld>
            <a:endParaRPr lang="en-US" dirty="0"/>
          </a:p>
        </p:txBody>
      </p:sp>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34506441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Text Complexity</a:t>
            </a:r>
            <a:endParaRPr lang="en-US" dirty="0"/>
          </a:p>
        </p:txBody>
      </p:sp>
      <p:sp>
        <p:nvSpPr>
          <p:cNvPr id="8" name="Content Placeholder 7"/>
          <p:cNvSpPr>
            <a:spLocks noGrp="1"/>
          </p:cNvSpPr>
          <p:nvPr>
            <p:ph type="body" sz="quarter" idx="10"/>
          </p:nvPr>
        </p:nvSpPr>
        <p:spPr>
          <a:xfrm>
            <a:off x="381000" y="1358759"/>
            <a:ext cx="8382000" cy="4244969"/>
          </a:xfrm>
        </p:spPr>
        <p:txBody>
          <a:bodyPr>
            <a:normAutofit/>
          </a:bodyPr>
          <a:lstStyle/>
          <a:p>
            <a:r>
              <a:rPr lang="en-US" dirty="0" smtClean="0">
                <a:hlinkClick r:id="rId3"/>
              </a:rPr>
              <a:t>Quantitative</a:t>
            </a:r>
            <a:r>
              <a:rPr lang="en-US" dirty="0" smtClean="0"/>
              <a:t> dimensions of text complexity include analysis of word frequency and sentence length</a:t>
            </a:r>
          </a:p>
          <a:p>
            <a:r>
              <a:rPr lang="en-US" dirty="0" smtClean="0">
                <a:hlinkClick r:id="rId4"/>
              </a:rPr>
              <a:t>Qualitative</a:t>
            </a:r>
            <a:r>
              <a:rPr lang="en-US" dirty="0" smtClean="0"/>
              <a:t> factors include levels of meaning, structure, language conventionality, clarity, and knowledge demands </a:t>
            </a:r>
          </a:p>
          <a:p>
            <a:r>
              <a:rPr lang="en-US" dirty="0" smtClean="0">
                <a:hlinkClick r:id="rId4"/>
              </a:rPr>
              <a:t>Reader and Task</a:t>
            </a:r>
            <a:r>
              <a:rPr lang="en-US" dirty="0" smtClean="0"/>
              <a:t> considerations include students' motivation, knowledge, and background interests</a:t>
            </a:r>
          </a:p>
          <a:p>
            <a:endParaRPr lang="en-US" dirty="0" smtClean="0"/>
          </a:p>
          <a:p>
            <a:endParaRPr lang="en-US" dirty="0"/>
          </a:p>
        </p:txBody>
      </p:sp>
      <p:sp>
        <p:nvSpPr>
          <p:cNvPr id="10" name="Rectangle 9"/>
          <p:cNvSpPr/>
          <p:nvPr/>
        </p:nvSpPr>
        <p:spPr>
          <a:xfrm>
            <a:off x="3764797" y="5603728"/>
            <a:ext cx="4864290" cy="369332"/>
          </a:xfrm>
          <a:prstGeom prst="rect">
            <a:avLst/>
          </a:prstGeom>
        </p:spPr>
        <p:txBody>
          <a:bodyPr wrap="square">
            <a:spAutoFit/>
          </a:bodyPr>
          <a:lstStyle/>
          <a:p>
            <a:r>
              <a:rPr lang="en-US" dirty="0" smtClean="0">
                <a:solidFill>
                  <a:srgbClr val="0000FF"/>
                </a:solidFill>
                <a:latin typeface="Calibri" panose="020F0502020204030204" pitchFamily="34" charset="0"/>
              </a:rPr>
              <a:t>Common </a:t>
            </a:r>
            <a:r>
              <a:rPr lang="en-US" dirty="0">
                <a:solidFill>
                  <a:srgbClr val="0000FF"/>
                </a:solidFill>
                <a:latin typeface="Calibri" panose="020F0502020204030204" pitchFamily="34" charset="0"/>
              </a:rPr>
              <a:t>Core State Standards Initiative (</a:t>
            </a:r>
            <a:r>
              <a:rPr lang="en-US" dirty="0" smtClean="0">
                <a:solidFill>
                  <a:srgbClr val="0000FF"/>
                </a:solidFill>
                <a:latin typeface="Calibri" panose="020F0502020204030204" pitchFamily="34" charset="0"/>
              </a:rPr>
              <a:t>2010)</a:t>
            </a:r>
            <a:r>
              <a:rPr lang="en-US" sz="800" dirty="0" smtClean="0">
                <a:solidFill>
                  <a:srgbClr val="0000FF"/>
                </a:solidFill>
                <a:latin typeface="Calibri" panose="020F0502020204030204" pitchFamily="34" charset="0"/>
              </a:rPr>
              <a:t> </a:t>
            </a:r>
            <a:endParaRPr lang="en-US" dirty="0">
              <a:solidFill>
                <a:srgbClr val="0000FF"/>
              </a:solidFill>
            </a:endParaRPr>
          </a:p>
        </p:txBody>
      </p:sp>
      <p:pic>
        <p:nvPicPr>
          <p:cNvPr id="2" name="Pictur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9185" y="3586667"/>
            <a:ext cx="2210828" cy="1916050"/>
          </a:xfrm>
          <a:prstGeom prst="rect">
            <a:avLst/>
          </a:prstGeom>
        </p:spPr>
      </p:pic>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48</a:t>
            </a:fld>
            <a:endParaRPr lang="en-US" dirty="0"/>
          </a:p>
        </p:txBody>
      </p:sp>
      <p:sp>
        <p:nvSpPr>
          <p:cNvPr id="9" name="TextBox 8"/>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150276448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normAutofit fontScale="90000"/>
          </a:bodyPr>
          <a:lstStyle/>
          <a:p>
            <a:r>
              <a:rPr lang="en-US" dirty="0" smtClean="0"/>
              <a:t>Changing Quantitative Complexity to Meet CCR</a:t>
            </a:r>
          </a:p>
        </p:txBody>
      </p:sp>
      <p:graphicFrame>
        <p:nvGraphicFramePr>
          <p:cNvPr id="2" name="Content Placeholder 1"/>
          <p:cNvGraphicFramePr>
            <a:graphicFrameLocks noGrp="1"/>
          </p:cNvGraphicFramePr>
          <p:nvPr>
            <p:ph idx="4294967295"/>
            <p:extLst/>
          </p:nvPr>
        </p:nvGraphicFramePr>
        <p:xfrm>
          <a:off x="668338" y="1787925"/>
          <a:ext cx="7168242" cy="3535614"/>
        </p:xfrm>
        <a:graphic>
          <a:graphicData uri="http://schemas.openxmlformats.org/drawingml/2006/table">
            <a:tbl>
              <a:tblPr/>
              <a:tblGrid>
                <a:gridCol w="2389414"/>
                <a:gridCol w="2389414"/>
                <a:gridCol w="2389414"/>
              </a:tblGrid>
              <a:tr h="572604">
                <a:tc>
                  <a:txBody>
                    <a:bodyPr/>
                    <a:lstStyle/>
                    <a:p>
                      <a:pPr algn="ctr"/>
                      <a:r>
                        <a:rPr lang="en-US" sz="2000" b="1" dirty="0">
                          <a:effectLst/>
                        </a:rPr>
                        <a:t>Grade</a:t>
                      </a:r>
                      <a:br>
                        <a:rPr lang="en-US" sz="2000" b="1" dirty="0">
                          <a:effectLst/>
                        </a:rPr>
                      </a:br>
                      <a:r>
                        <a:rPr lang="en-US" sz="2000" b="1" dirty="0">
                          <a:effectLst/>
                        </a:rPr>
                        <a:t>Band</a:t>
                      </a:r>
                      <a:endParaRPr lang="en-US" sz="2000" dirty="0">
                        <a:effectLst/>
                      </a:endParaRP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lang="en-US" sz="2000" b="1" dirty="0">
                          <a:effectLst/>
                        </a:rPr>
                        <a:t>Current</a:t>
                      </a:r>
                      <a:br>
                        <a:rPr lang="en-US" sz="2000" b="1" dirty="0">
                          <a:effectLst/>
                        </a:rPr>
                      </a:br>
                      <a:r>
                        <a:rPr lang="en-US" sz="2000" b="1" dirty="0" err="1">
                          <a:effectLst/>
                        </a:rPr>
                        <a:t>Lexile</a:t>
                      </a:r>
                      <a:r>
                        <a:rPr lang="en-US" sz="2000" b="1" dirty="0">
                          <a:effectLst/>
                        </a:rPr>
                        <a:t> Band</a:t>
                      </a:r>
                      <a:endParaRPr lang="en-US" sz="2000" dirty="0">
                        <a:effectLst/>
                      </a:endParaRP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r>
                        <a:rPr lang="en-US" sz="2000" b="1" dirty="0" smtClean="0">
                          <a:effectLst/>
                        </a:rPr>
                        <a:t>“Stretch”</a:t>
                      </a:r>
                      <a:r>
                        <a:rPr lang="en-US" sz="2000" b="1" dirty="0">
                          <a:effectLst/>
                        </a:rPr>
                        <a:t/>
                      </a:r>
                      <a:br>
                        <a:rPr lang="en-US" sz="2000" b="1" dirty="0">
                          <a:effectLst/>
                        </a:rPr>
                      </a:br>
                      <a:r>
                        <a:rPr lang="en-US" sz="2000" b="1" dirty="0" err="1">
                          <a:effectLst/>
                        </a:rPr>
                        <a:t>Lexile</a:t>
                      </a:r>
                      <a:r>
                        <a:rPr lang="en-US" sz="2000" b="1" dirty="0">
                          <a:effectLst/>
                        </a:rPr>
                        <a:t> Band*</a:t>
                      </a:r>
                      <a:endParaRPr lang="en-US" sz="2000" dirty="0">
                        <a:effectLst/>
                      </a:endParaRP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40000"/>
                        <a:lumOff val="60000"/>
                      </a:schemeClr>
                    </a:solidFill>
                  </a:tcPr>
                </a:tc>
              </a:tr>
              <a:tr h="480762">
                <a:tc>
                  <a:txBody>
                    <a:bodyPr/>
                    <a:lstStyle/>
                    <a:p>
                      <a:pPr algn="ctr"/>
                      <a:r>
                        <a:rPr lang="en-US" sz="2000" dirty="0">
                          <a:effectLst/>
                        </a:rPr>
                        <a:t> K–1</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 N/A</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N/A</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dirty="0">
                          <a:effectLst/>
                        </a:rPr>
                        <a:t> 2–3</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 450L–725L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420L–820L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dirty="0">
                          <a:effectLst/>
                        </a:rPr>
                        <a:t> 4–5</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 645L–845L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740L–1010L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dirty="0">
                          <a:effectLst/>
                        </a:rPr>
                        <a:t> 6–8</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860L–1010L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a:effectLst/>
                        </a:rPr>
                        <a:t>925L–1185L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a:effectLst/>
                        </a:rPr>
                        <a:t>9-10</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960L–1115L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1050L–1335L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80762">
                <a:tc>
                  <a:txBody>
                    <a:bodyPr/>
                    <a:lstStyle/>
                    <a:p>
                      <a:pPr algn="ctr"/>
                      <a:r>
                        <a:rPr lang="en-US" sz="2000" dirty="0">
                          <a:effectLst/>
                        </a:rPr>
                        <a:t>11–CCR</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 1070L–1220L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2000" dirty="0">
                          <a:effectLst/>
                        </a:rPr>
                        <a:t>1185L–1385L</a:t>
                      </a:r>
                    </a:p>
                  </a:txBody>
                  <a:tcPr marL="41441" marR="41441" marT="20721" marB="2072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5179667" y="90100"/>
            <a:ext cx="419164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anose="020B0604020202020204" pitchFamily="34" charset="0"/>
              </a:rPr>
              <a:t>*COMMON CORE STATE STANDARDS FOR ENGLISH, LANGUAGE ARTS, APPENDIX A (ADDITIONAL INFORMATION), NGA AND CCCSO, 2012</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97139" y="5621385"/>
            <a:ext cx="8165861" cy="276999"/>
          </a:xfrm>
          <a:prstGeom prst="rect">
            <a:avLst/>
          </a:prstGeom>
        </p:spPr>
        <p:txBody>
          <a:bodyPr wrap="square">
            <a:spAutoFit/>
          </a:bodyPr>
          <a:lstStyle/>
          <a:p>
            <a:r>
              <a:rPr lang="en-US" sz="1200" dirty="0" smtClean="0">
                <a:solidFill>
                  <a:srgbClr val="0000FF"/>
                </a:solidFill>
              </a:rPr>
              <a:t>Common Core State Standards For English, Language Arts, Appendix A (Additional Information), </a:t>
            </a:r>
            <a:r>
              <a:rPr lang="en-US" sz="1200" dirty="0" err="1" smtClean="0">
                <a:solidFill>
                  <a:srgbClr val="0000FF"/>
                </a:solidFill>
              </a:rPr>
              <a:t>Nga</a:t>
            </a:r>
            <a:r>
              <a:rPr lang="en-US" sz="1200" dirty="0" smtClean="0">
                <a:solidFill>
                  <a:srgbClr val="0000FF"/>
                </a:solidFill>
              </a:rPr>
              <a:t> and </a:t>
            </a:r>
            <a:r>
              <a:rPr lang="en-US" sz="1200" dirty="0" err="1" smtClean="0">
                <a:solidFill>
                  <a:srgbClr val="0000FF"/>
                </a:solidFill>
              </a:rPr>
              <a:t>Cccso</a:t>
            </a:r>
            <a:r>
              <a:rPr lang="en-US" sz="1200" dirty="0" smtClean="0">
                <a:solidFill>
                  <a:srgbClr val="0000FF"/>
                </a:solidFill>
              </a:rPr>
              <a:t>, 2012</a:t>
            </a:r>
            <a:endParaRPr lang="en-US" sz="1200" dirty="0">
              <a:solidFill>
                <a:srgbClr val="0000FF"/>
              </a:solidFill>
            </a:endParaRPr>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49</a:t>
            </a:fld>
            <a:endParaRPr lang="en-US" dirty="0"/>
          </a:p>
        </p:txBody>
      </p:sp>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29043045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Text Complexity</a:t>
            </a:r>
            <a:endParaRPr lang="en-US" dirty="0"/>
          </a:p>
        </p:txBody>
      </p:sp>
      <p:sp>
        <p:nvSpPr>
          <p:cNvPr id="122882" name="Content Placeholder 2"/>
          <p:cNvSpPr>
            <a:spLocks noGrp="1"/>
          </p:cNvSpPr>
          <p:nvPr>
            <p:ph type="body" sz="quarter" idx="10"/>
          </p:nvPr>
        </p:nvSpPr>
        <p:spPr>
          <a:xfrm>
            <a:off x="381000" y="1016000"/>
            <a:ext cx="8597900" cy="4646289"/>
          </a:xfrm>
        </p:spPr>
        <p:txBody>
          <a:bodyPr>
            <a:normAutofit/>
          </a:bodyPr>
          <a:lstStyle/>
          <a:p>
            <a:pPr marL="0">
              <a:spcBef>
                <a:spcPts val="600"/>
              </a:spcBef>
              <a:spcAft>
                <a:spcPts val="1200"/>
              </a:spcAft>
              <a:buNone/>
            </a:pPr>
            <a:r>
              <a:rPr lang="en-US" dirty="0" smtClean="0"/>
              <a:t>Let every nation know, whether it wishes us well or ill, that we shall pay any price, bear any burden, meet any hardship, support any friend, oppose any foe to assure the survival and the success of liberty.</a:t>
            </a:r>
          </a:p>
        </p:txBody>
      </p:sp>
      <p:sp>
        <p:nvSpPr>
          <p:cNvPr id="122883" name="Content Placeholder 3"/>
          <p:cNvSpPr>
            <a:spLocks noGrp="1"/>
          </p:cNvSpPr>
          <p:nvPr>
            <p:ph sz="half" idx="4294967295"/>
          </p:nvPr>
        </p:nvSpPr>
        <p:spPr>
          <a:xfrm>
            <a:off x="381000" y="3933371"/>
            <a:ext cx="8597900" cy="1866078"/>
          </a:xfrm>
        </p:spPr>
        <p:txBody>
          <a:bodyPr>
            <a:normAutofit/>
          </a:bodyPr>
          <a:lstStyle/>
          <a:p>
            <a:pPr marL="0">
              <a:buNone/>
            </a:pPr>
            <a:r>
              <a:rPr lang="en-US" dirty="0" smtClean="0"/>
              <a:t>We want every country in the world, whether it is our friend or our enemy, to know that we will do whatever is necessary to make sure that freedom survives in the United States and around the world.</a:t>
            </a:r>
          </a:p>
          <a:p>
            <a:pPr>
              <a:buNone/>
            </a:pPr>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50</a:t>
            </a:fld>
            <a:endParaRPr lang="en-US" dirty="0"/>
          </a:p>
        </p:txBody>
      </p:sp>
      <p:cxnSp>
        <p:nvCxnSpPr>
          <p:cNvPr id="7" name="Straight Connector 6"/>
          <p:cNvCxnSpPr/>
          <p:nvPr/>
        </p:nvCxnSpPr>
        <p:spPr>
          <a:xfrm>
            <a:off x="457200" y="3236441"/>
            <a:ext cx="8229600" cy="0"/>
          </a:xfrm>
          <a:prstGeom prst="line">
            <a:avLst/>
          </a:prstGeom>
          <a:ln w="50800"/>
        </p:spPr>
        <p:style>
          <a:lnRef idx="2">
            <a:schemeClr val="accent2"/>
          </a:lnRef>
          <a:fillRef idx="0">
            <a:schemeClr val="accent2"/>
          </a:fillRef>
          <a:effectRef idx="1">
            <a:schemeClr val="accent2"/>
          </a:effectRef>
          <a:fontRef idx="minor">
            <a:schemeClr val="tx1"/>
          </a:fontRef>
        </p:style>
      </p:cxnSp>
      <p:sp>
        <p:nvSpPr>
          <p:cNvPr id="8" name="TextBox 7"/>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359061101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2"/>
          <p:cNvSpPr>
            <a:spLocks noGrp="1"/>
          </p:cNvSpPr>
          <p:nvPr>
            <p:ph type="title"/>
          </p:nvPr>
        </p:nvSpPr>
        <p:spPr/>
        <p:txBody>
          <a:bodyPr/>
          <a:lstStyle/>
          <a:p>
            <a:r>
              <a:rPr lang="en-US" dirty="0" smtClean="0"/>
              <a:t>Academic Language</a:t>
            </a:r>
          </a:p>
        </p:txBody>
      </p:sp>
      <p:sp>
        <p:nvSpPr>
          <p:cNvPr id="119812" name="Content Placeholder 1"/>
          <p:cNvSpPr>
            <a:spLocks noGrp="1"/>
          </p:cNvSpPr>
          <p:nvPr>
            <p:ph type="body" sz="quarter" idx="10"/>
          </p:nvPr>
        </p:nvSpPr>
        <p:spPr>
          <a:xfrm>
            <a:off x="381000" y="1417320"/>
            <a:ext cx="8382000" cy="5206233"/>
          </a:xfrm>
        </p:spPr>
        <p:txBody>
          <a:bodyPr/>
          <a:lstStyle/>
          <a:p>
            <a:pPr marL="0" indent="0">
              <a:lnSpc>
                <a:spcPct val="114000"/>
              </a:lnSpc>
              <a:spcBef>
                <a:spcPts val="600"/>
              </a:spcBef>
              <a:buNone/>
            </a:pPr>
            <a:r>
              <a:rPr lang="en-US" dirty="0" smtClean="0"/>
              <a:t>“Words are not just words. They are the nexus–the interface between communication and thought.  When we read, it is through words that we build, refine, and modify our knowledge.  What makes vocabulary valuable and important is not the words themselves so much as the understandings.”</a:t>
            </a:r>
          </a:p>
          <a:p>
            <a:pPr>
              <a:lnSpc>
                <a:spcPct val="114000"/>
              </a:lnSpc>
              <a:spcBef>
                <a:spcPts val="600"/>
              </a:spcBef>
              <a:buNone/>
            </a:pPr>
            <a:r>
              <a:rPr lang="en-US" dirty="0" smtClean="0"/>
              <a:t>							</a:t>
            </a:r>
            <a:r>
              <a:rPr lang="en-US" sz="2000" dirty="0" smtClean="0">
                <a:solidFill>
                  <a:srgbClr val="0000FF"/>
                </a:solidFill>
              </a:rPr>
              <a:t>Adams, 2009, p.180</a:t>
            </a:r>
          </a:p>
          <a:p>
            <a:pPr>
              <a:lnSpc>
                <a:spcPct val="114000"/>
              </a:lnSpc>
              <a:spcBef>
                <a:spcPts val="600"/>
              </a:spcBef>
            </a:pPr>
            <a:endParaRPr lang="en-US" dirty="0" smtClean="0"/>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51</a:t>
            </a:fld>
            <a:endParaRPr lang="en-US" dirty="0"/>
          </a:p>
        </p:txBody>
      </p:sp>
      <p:sp>
        <p:nvSpPr>
          <p:cNvPr id="6" name="TextBox 5"/>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103688000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Tier 1, 2, 3</a:t>
            </a:r>
          </a:p>
        </p:txBody>
      </p:sp>
      <p:sp>
        <p:nvSpPr>
          <p:cNvPr id="9" name="Content Placeholder 8"/>
          <p:cNvSpPr>
            <a:spLocks noGrp="1"/>
          </p:cNvSpPr>
          <p:nvPr>
            <p:ph type="body" sz="quarter" idx="10"/>
          </p:nvPr>
        </p:nvSpPr>
        <p:spPr>
          <a:xfrm>
            <a:off x="381000" y="1018024"/>
            <a:ext cx="8561522" cy="4244969"/>
          </a:xfrm>
          <a:prstGeom prst="rect">
            <a:avLst/>
          </a:prstGeom>
        </p:spPr>
        <p:txBody>
          <a:bodyPr>
            <a:noAutofit/>
          </a:bodyPr>
          <a:lstStyle/>
          <a:p>
            <a:pPr marL="0" indent="0">
              <a:buNone/>
            </a:pPr>
            <a:r>
              <a:rPr lang="en-US" sz="2400" b="1" dirty="0">
                <a:solidFill>
                  <a:schemeClr val="accent3">
                    <a:lumMod val="75000"/>
                  </a:schemeClr>
                </a:solidFill>
              </a:rPr>
              <a:t>Tier </a:t>
            </a:r>
            <a:r>
              <a:rPr lang="en-US" sz="2400" b="1" dirty="0" smtClean="0">
                <a:solidFill>
                  <a:schemeClr val="accent3">
                    <a:lumMod val="75000"/>
                  </a:schemeClr>
                </a:solidFill>
              </a:rPr>
              <a:t>One Words</a:t>
            </a:r>
          </a:p>
          <a:p>
            <a:r>
              <a:rPr lang="en-US" sz="2400" dirty="0" smtClean="0">
                <a:solidFill>
                  <a:schemeClr val="tx2"/>
                </a:solidFill>
                <a:sym typeface="Arial" pitchFamily="34" charset="0"/>
              </a:rPr>
              <a:t>Everyday speech</a:t>
            </a:r>
          </a:p>
          <a:p>
            <a:r>
              <a:rPr lang="en-US" sz="2400" dirty="0" smtClean="0">
                <a:solidFill>
                  <a:schemeClr val="tx2"/>
                </a:solidFill>
                <a:sym typeface="Arial" pitchFamily="34" charset="0"/>
              </a:rPr>
              <a:t>Not </a:t>
            </a:r>
            <a:r>
              <a:rPr lang="en-US" sz="2400" dirty="0">
                <a:solidFill>
                  <a:schemeClr val="tx2"/>
                </a:solidFill>
                <a:sym typeface="Arial" pitchFamily="34" charset="0"/>
              </a:rPr>
              <a:t>considered a challenge to the average native </a:t>
            </a:r>
            <a:r>
              <a:rPr lang="en-US" sz="2400" dirty="0" smtClean="0">
                <a:solidFill>
                  <a:schemeClr val="tx2"/>
                </a:solidFill>
                <a:sym typeface="Arial" pitchFamily="34" charset="0"/>
              </a:rPr>
              <a:t>speaker</a:t>
            </a:r>
          </a:p>
          <a:p>
            <a:pPr marL="0" indent="0">
              <a:buNone/>
            </a:pPr>
            <a:r>
              <a:rPr lang="en-US" sz="2400" b="1" dirty="0" smtClean="0">
                <a:solidFill>
                  <a:schemeClr val="accent3">
                    <a:lumMod val="75000"/>
                  </a:schemeClr>
                </a:solidFill>
              </a:rPr>
              <a:t>Tier Two Words </a:t>
            </a:r>
            <a:r>
              <a:rPr lang="en-US" sz="2400" b="1" dirty="0" smtClean="0">
                <a:solidFill>
                  <a:schemeClr val="accent3">
                    <a:lumMod val="75000"/>
                  </a:schemeClr>
                </a:solidFill>
                <a:sym typeface="Arial" pitchFamily="34" charset="0"/>
              </a:rPr>
              <a:t>(general academic words)</a:t>
            </a:r>
          </a:p>
          <a:p>
            <a:r>
              <a:rPr lang="en-US" sz="2400" dirty="0" smtClean="0">
                <a:solidFill>
                  <a:schemeClr val="tx2"/>
                </a:solidFill>
                <a:sym typeface="Arial" pitchFamily="34" charset="0"/>
              </a:rPr>
              <a:t>More likely </a:t>
            </a:r>
            <a:r>
              <a:rPr lang="en-US" sz="2400" dirty="0">
                <a:solidFill>
                  <a:schemeClr val="tx2"/>
                </a:solidFill>
                <a:sym typeface="Arial" pitchFamily="34" charset="0"/>
              </a:rPr>
              <a:t>to appear in </a:t>
            </a:r>
            <a:r>
              <a:rPr lang="en-US" sz="2400" dirty="0" smtClean="0">
                <a:solidFill>
                  <a:schemeClr val="tx2"/>
                </a:solidFill>
                <a:sym typeface="Arial" pitchFamily="34" charset="0"/>
              </a:rPr>
              <a:t>written texts </a:t>
            </a:r>
            <a:r>
              <a:rPr lang="en-US" sz="2400" dirty="0">
                <a:solidFill>
                  <a:schemeClr val="tx2"/>
                </a:solidFill>
                <a:sym typeface="Arial" pitchFamily="34" charset="0"/>
              </a:rPr>
              <a:t>than in </a:t>
            </a:r>
            <a:r>
              <a:rPr lang="en-US" sz="2400" dirty="0" smtClean="0">
                <a:solidFill>
                  <a:schemeClr val="tx2"/>
                </a:solidFill>
                <a:sym typeface="Arial" pitchFamily="34" charset="0"/>
              </a:rPr>
              <a:t>speech</a:t>
            </a:r>
          </a:p>
          <a:p>
            <a:r>
              <a:rPr lang="en-US" sz="2400" dirty="0">
                <a:solidFill>
                  <a:schemeClr val="tx2"/>
                </a:solidFill>
                <a:sym typeface="Arial" pitchFamily="34" charset="0"/>
              </a:rPr>
              <a:t>A</a:t>
            </a:r>
            <a:r>
              <a:rPr lang="en-US" sz="2400" dirty="0" smtClean="0">
                <a:solidFill>
                  <a:schemeClr val="tx2"/>
                </a:solidFill>
                <a:sym typeface="Arial" pitchFamily="34" charset="0"/>
              </a:rPr>
              <a:t>ppear </a:t>
            </a:r>
            <a:r>
              <a:rPr lang="en-US" sz="2400" dirty="0">
                <a:solidFill>
                  <a:schemeClr val="tx2"/>
                </a:solidFill>
                <a:sym typeface="Arial" pitchFamily="34" charset="0"/>
              </a:rPr>
              <a:t>in all sorts of texts: </a:t>
            </a:r>
            <a:r>
              <a:rPr lang="en-US" sz="2400" dirty="0" smtClean="0">
                <a:solidFill>
                  <a:schemeClr val="tx2"/>
                </a:solidFill>
                <a:sym typeface="Arial" pitchFamily="34" charset="0"/>
              </a:rPr>
              <a:t>informational, technical, and </a:t>
            </a:r>
            <a:r>
              <a:rPr lang="en-US" sz="2400" dirty="0">
                <a:solidFill>
                  <a:schemeClr val="tx2"/>
                </a:solidFill>
                <a:sym typeface="Arial" pitchFamily="34" charset="0"/>
              </a:rPr>
              <a:t>literary </a:t>
            </a:r>
            <a:endParaRPr lang="en-US" sz="2400" dirty="0" smtClean="0">
              <a:solidFill>
                <a:schemeClr val="tx2"/>
              </a:solidFill>
              <a:sym typeface="Arial" pitchFamily="34" charset="0"/>
            </a:endParaRPr>
          </a:p>
          <a:p>
            <a:r>
              <a:rPr lang="en-US" sz="2400" dirty="0" smtClean="0">
                <a:solidFill>
                  <a:schemeClr val="tx2"/>
                </a:solidFill>
                <a:sym typeface="Arial" pitchFamily="34" charset="0"/>
              </a:rPr>
              <a:t>Often highly </a:t>
            </a:r>
            <a:r>
              <a:rPr lang="en-US" sz="2400" dirty="0" err="1" smtClean="0">
                <a:solidFill>
                  <a:schemeClr val="tx2"/>
                </a:solidFill>
                <a:sym typeface="Arial" pitchFamily="34" charset="0"/>
              </a:rPr>
              <a:t>generalizable</a:t>
            </a:r>
            <a:endParaRPr lang="en-US" sz="2400" dirty="0" smtClean="0">
              <a:solidFill>
                <a:schemeClr val="tx2"/>
              </a:solidFill>
              <a:sym typeface="Arial" pitchFamily="34" charset="0"/>
            </a:endParaRPr>
          </a:p>
          <a:p>
            <a:pPr marL="0" indent="0">
              <a:buNone/>
            </a:pPr>
            <a:r>
              <a:rPr lang="en-US" sz="2400" b="1" dirty="0" smtClean="0">
                <a:solidFill>
                  <a:schemeClr val="accent3">
                    <a:lumMod val="75000"/>
                  </a:schemeClr>
                </a:solidFill>
              </a:rPr>
              <a:t>Tier </a:t>
            </a:r>
            <a:r>
              <a:rPr lang="en-US" sz="2400" b="1" dirty="0">
                <a:solidFill>
                  <a:schemeClr val="accent3">
                    <a:lumMod val="75000"/>
                  </a:schemeClr>
                </a:solidFill>
              </a:rPr>
              <a:t>Three </a:t>
            </a:r>
            <a:r>
              <a:rPr lang="en-US" sz="2400" b="1" dirty="0" smtClean="0">
                <a:solidFill>
                  <a:schemeClr val="accent3">
                    <a:lumMod val="75000"/>
                  </a:schemeClr>
                </a:solidFill>
              </a:rPr>
              <a:t>words (domain-specific </a:t>
            </a:r>
            <a:r>
              <a:rPr lang="en-US" sz="2400" b="1" dirty="0">
                <a:solidFill>
                  <a:schemeClr val="accent3">
                    <a:lumMod val="75000"/>
                  </a:schemeClr>
                </a:solidFill>
              </a:rPr>
              <a:t>words) </a:t>
            </a:r>
            <a:endParaRPr lang="en-US" sz="2400" b="1" dirty="0" smtClean="0">
              <a:solidFill>
                <a:schemeClr val="accent3">
                  <a:lumMod val="75000"/>
                </a:schemeClr>
              </a:solidFill>
            </a:endParaRPr>
          </a:p>
          <a:p>
            <a:r>
              <a:rPr lang="en-US" sz="2400" dirty="0" smtClean="0">
                <a:solidFill>
                  <a:schemeClr val="tx2"/>
                </a:solidFill>
                <a:sym typeface="Arial" pitchFamily="34" charset="0"/>
              </a:rPr>
              <a:t>Specific </a:t>
            </a:r>
            <a:r>
              <a:rPr lang="en-US" sz="2400" dirty="0">
                <a:solidFill>
                  <a:schemeClr val="tx2"/>
                </a:solidFill>
                <a:sym typeface="Arial" pitchFamily="34" charset="0"/>
              </a:rPr>
              <a:t>to a domain or field </a:t>
            </a:r>
            <a:r>
              <a:rPr lang="en-US" sz="2400" dirty="0" smtClean="0">
                <a:solidFill>
                  <a:schemeClr val="tx2"/>
                </a:solidFill>
                <a:sym typeface="Arial" pitchFamily="34" charset="0"/>
              </a:rPr>
              <a:t>of study</a:t>
            </a:r>
          </a:p>
          <a:p>
            <a:r>
              <a:rPr lang="en-US" sz="2400" dirty="0" smtClean="0">
                <a:solidFill>
                  <a:schemeClr val="tx2"/>
                </a:solidFill>
                <a:sym typeface="Arial" pitchFamily="34" charset="0"/>
              </a:rPr>
              <a:t>Key </a:t>
            </a:r>
            <a:r>
              <a:rPr lang="en-US" sz="2400" dirty="0">
                <a:solidFill>
                  <a:schemeClr val="tx2"/>
                </a:solidFill>
                <a:sym typeface="Arial" pitchFamily="34" charset="0"/>
              </a:rPr>
              <a:t>to understanding a new concept within </a:t>
            </a:r>
            <a:r>
              <a:rPr lang="en-US" sz="2400" dirty="0" smtClean="0">
                <a:solidFill>
                  <a:schemeClr val="tx2"/>
                </a:solidFill>
                <a:sym typeface="Arial" pitchFamily="34" charset="0"/>
              </a:rPr>
              <a:t>a text</a:t>
            </a:r>
          </a:p>
          <a:p>
            <a:r>
              <a:rPr lang="en-US" sz="2400" spc="-60" dirty="0" smtClean="0">
                <a:solidFill>
                  <a:schemeClr val="tx2"/>
                </a:solidFill>
                <a:sym typeface="Arial" pitchFamily="34" charset="0"/>
              </a:rPr>
              <a:t>Often </a:t>
            </a:r>
            <a:r>
              <a:rPr lang="en-US" sz="2400" spc="-60" dirty="0">
                <a:solidFill>
                  <a:schemeClr val="tx2"/>
                </a:solidFill>
                <a:sym typeface="Arial" pitchFamily="34" charset="0"/>
              </a:rPr>
              <a:t>explicitly defined by the author of a </a:t>
            </a:r>
            <a:r>
              <a:rPr lang="en-US" sz="2400" spc="-60" dirty="0" smtClean="0">
                <a:solidFill>
                  <a:schemeClr val="tx2"/>
                </a:solidFill>
                <a:sym typeface="Arial" pitchFamily="34" charset="0"/>
              </a:rPr>
              <a:t>text in context or a glossary</a:t>
            </a:r>
            <a:endParaRPr lang="en-US" sz="2400" spc="-60" dirty="0">
              <a:solidFill>
                <a:schemeClr val="tx2"/>
              </a:solidFill>
              <a:sym typeface="Arial" pitchFamily="34" charset="0"/>
            </a:endParaRPr>
          </a:p>
        </p:txBody>
      </p:sp>
      <p:sp>
        <p:nvSpPr>
          <p:cNvPr id="6" name="Content Placeholder 8">
            <a:hlinkClick r:id="rId3"/>
          </p:cNvPr>
          <p:cNvSpPr txBox="1">
            <a:spLocks/>
          </p:cNvSpPr>
          <p:nvPr/>
        </p:nvSpPr>
        <p:spPr>
          <a:xfrm>
            <a:off x="2505313" y="5606019"/>
            <a:ext cx="6437209" cy="3195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solidFill>
                  <a:srgbClr val="0000FF"/>
                </a:solidFill>
              </a:rPr>
              <a:t>http://www.corestandards.org/assets/Appendix_A.pdf</a:t>
            </a:r>
          </a:p>
        </p:txBody>
      </p:sp>
      <p:sp>
        <p:nvSpPr>
          <p:cNvPr id="2" name="Footer Placeholder 1"/>
          <p:cNvSpPr>
            <a:spLocks noGrp="1"/>
          </p:cNvSpPr>
          <p:nvPr>
            <p:ph type="ftr" sz="quarter" idx="11"/>
          </p:nvPr>
        </p:nvSpPr>
        <p:spPr/>
        <p:txBody>
          <a:bodyPr/>
          <a:lstStyle/>
          <a:p>
            <a:r>
              <a:rPr lang="en-US"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52</a:t>
            </a:fld>
            <a:endParaRPr lang="en-US" dirty="0"/>
          </a:p>
        </p:txBody>
      </p:sp>
      <p:sp>
        <p:nvSpPr>
          <p:cNvPr id="7" name="TextBox 6"/>
          <p:cNvSpPr txBox="1"/>
          <p:nvPr/>
        </p:nvSpPr>
        <p:spPr>
          <a:xfrm>
            <a:off x="3215524" y="5985220"/>
            <a:ext cx="2154498" cy="707886"/>
          </a:xfrm>
          <a:prstGeom prst="rect">
            <a:avLst/>
          </a:prstGeom>
          <a:noFill/>
        </p:spPr>
        <p:txBody>
          <a:bodyPr wrap="square" rtlCol="0">
            <a:spAutoFit/>
          </a:bodyPr>
          <a:lstStyle/>
          <a:p>
            <a:pPr algn="ctr"/>
            <a:r>
              <a:rPr lang="en-US" sz="4000" dirty="0" smtClean="0">
                <a:solidFill>
                  <a:schemeClr val="bg1"/>
                </a:solidFill>
              </a:rPr>
              <a:t>Activity 4</a:t>
            </a:r>
            <a:endParaRPr lang="en-US" sz="4000" dirty="0">
              <a:solidFill>
                <a:schemeClr val="bg1"/>
              </a:solidFill>
            </a:endParaRPr>
          </a:p>
        </p:txBody>
      </p:sp>
    </p:spTree>
    <p:extLst>
      <p:ext uri="{BB962C8B-B14F-4D97-AF65-F5344CB8AC3E}">
        <p14:creationId xmlns:p14="http://schemas.microsoft.com/office/powerpoint/2010/main" val="263663386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8395</TotalTime>
  <Words>2303</Words>
  <Application>Microsoft Office PowerPoint</Application>
  <PresentationFormat>On-screen Show (4:3)</PresentationFormat>
  <Paragraphs>221</Paragraphs>
  <Slides>15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ＭＳ Ｐゴシック</vt:lpstr>
      <vt:lpstr>Arial</vt:lpstr>
      <vt:lpstr>Calibri</vt:lpstr>
      <vt:lpstr>Calibri Light</vt:lpstr>
      <vt:lpstr>Times New Roman</vt:lpstr>
      <vt:lpstr>LtBkgBlueBorder</vt:lpstr>
      <vt:lpstr>LtBkgNoBorder</vt:lpstr>
      <vt:lpstr>Custom Design</vt:lpstr>
      <vt:lpstr>Connecticut Core Standards  for English Language Arts &amp; Literacy</vt:lpstr>
      <vt:lpstr>Activity 4</vt:lpstr>
      <vt:lpstr>#3 Shift in Academic Language and Complexity </vt:lpstr>
      <vt:lpstr>Regular Practice with Complex Text and its Academic Language – Why?</vt:lpstr>
      <vt:lpstr>Text Complexity</vt:lpstr>
      <vt:lpstr>Changing Quantitative Complexity to Meet CCR</vt:lpstr>
      <vt:lpstr>Text Complexity</vt:lpstr>
      <vt:lpstr>Academic Language</vt:lpstr>
      <vt:lpstr>Tier 1, 2, 3</vt:lpstr>
      <vt:lpstr>Academic Vocabulary</vt:lpstr>
      <vt:lpstr>Examples from CCS</vt:lpstr>
      <vt:lpstr>Examples from CCS</vt:lpstr>
      <vt:lpstr>Activity 4: Instructional Shift 3</vt:lpstr>
      <vt:lpstr>PowerPoint Presentation</vt:lpstr>
      <vt:lpstr>Activity 4: CCS Instructional Shift 3 </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PCG Education</dc:creator>
  <cp:lastModifiedBy>Wade, Michelle</cp:lastModifiedBy>
  <cp:revision>371</cp:revision>
  <dcterms:created xsi:type="dcterms:W3CDTF">2014-01-18T18:47:42Z</dcterms:created>
  <dcterms:modified xsi:type="dcterms:W3CDTF">2014-06-26T15:17:34Z</dcterms:modified>
</cp:coreProperties>
</file>