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69" showSpecialPlsOnTitleSld="0" saveSubsetFonts="1">
  <p:sldMasterIdLst>
    <p:sldMasterId id="2147483687" r:id="rId1"/>
    <p:sldMasterId id="2147483711" r:id="rId2"/>
    <p:sldMasterId id="2147483723" r:id="rId3"/>
  </p:sldMasterIdLst>
  <p:notesMasterIdLst>
    <p:notesMasterId r:id="rId8"/>
  </p:notesMasterIdLst>
  <p:handoutMasterIdLst>
    <p:handoutMasterId r:id="rId9"/>
  </p:handoutMasterIdLst>
  <p:sldIdLst>
    <p:sldId id="370" r:id="rId4"/>
    <p:sldId id="381" r:id="rId5"/>
    <p:sldId id="339" r:id="rId6"/>
    <p:sldId id="259" r:id="rId7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32">
          <p15:clr>
            <a:srgbClr val="A4A3A4"/>
          </p15:clr>
        </p15:guide>
        <p15:guide id="4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B" initials="DB" lastIdx="8" clrIdx="0"/>
  <p:cmAuthor id="1" name="DeCarlo, Sharon" initials="DS" lastIdx="1" clrIdx="1"/>
  <p:cmAuthor id="2" name="Jackson, Dennis" initials="JD" lastIdx="12" clrIdx="2">
    <p:extLst>
      <p:ext uri="{19B8F6BF-5375-455C-9EA6-DF929625EA0E}">
        <p15:presenceInfo xmlns:p15="http://schemas.microsoft.com/office/powerpoint/2012/main" userId="S-1-5-21-1417001333-1682526488-839522115-32878" providerId="AD"/>
      </p:ext>
    </p:extLst>
  </p:cmAuthor>
  <p:cmAuthor id="3" name="Kelley, Nora" initials="KN" lastIdx="1" clrIdx="3">
    <p:extLst>
      <p:ext uri="{19B8F6BF-5375-455C-9EA6-DF929625EA0E}">
        <p15:presenceInfo xmlns:p15="http://schemas.microsoft.com/office/powerpoint/2012/main" userId="S-1-5-21-1417001333-1682526488-839522115-267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85"/>
    <a:srgbClr val="DF8045"/>
    <a:srgbClr val="FFC000"/>
    <a:srgbClr val="32C658"/>
    <a:srgbClr val="D4ECBA"/>
    <a:srgbClr val="92D050"/>
    <a:srgbClr val="9BBB59"/>
    <a:srgbClr val="E6E6E6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06" autoAdjust="0"/>
    <p:restoredTop sz="81869" autoAdjust="0"/>
  </p:normalViewPr>
  <p:slideViewPr>
    <p:cSldViewPr snapToGrid="0">
      <p:cViewPr varScale="1">
        <p:scale>
          <a:sx n="54" d="100"/>
          <a:sy n="54" d="100"/>
        </p:scale>
        <p:origin x="72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6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-20610"/>
    </p:cViewPr>
  </p:sorterViewPr>
  <p:notesViewPr>
    <p:cSldViewPr snapToGrid="0">
      <p:cViewPr>
        <p:scale>
          <a:sx n="100" d="100"/>
          <a:sy n="100" d="100"/>
        </p:scale>
        <p:origin x="732" y="-1398"/>
      </p:cViewPr>
      <p:guideLst>
        <p:guide orient="horz" pos="2880"/>
        <p:guide pos="2160"/>
        <p:guide orient="horz" pos="2932"/>
        <p:guide pos="2212"/>
      </p:guideLst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B46E3D7-5A05-4181-B712-1EC3FC55BC14}" type="datetimeFigureOut">
              <a:rPr lang="en-US" smtClean="0"/>
              <a:pPr/>
              <a:t>6/27/2014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2A77012-468A-4389-BDBB-3E5F798584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78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133EB38-C064-4C52-A35D-D40DB2B7683B}" type="datetimeFigureOut">
              <a:rPr lang="en-US" smtClean="0"/>
              <a:pPr/>
              <a:t>6/27/2014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538F621-8F2C-4F90-852A-E36809B397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24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(Slides 1-5, including the Pre-assessment, will take about 10 minutes total.)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8F621-8F2C-4F90-852A-E36809B397B3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67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Remind participants</a:t>
            </a:r>
            <a:r>
              <a:rPr lang="en-US" baseline="0" dirty="0" smtClean="0"/>
              <a:t> that they will have an opportunity at the beginning of Module 2 to share successful PD activities or challenges related to Module 1 at their schools.</a:t>
            </a:r>
          </a:p>
          <a:p>
            <a:endParaRPr lang="en-US" baseline="0" dirty="0" smtClean="0"/>
          </a:p>
          <a:p>
            <a:r>
              <a:rPr lang="en-US" dirty="0" smtClean="0"/>
              <a:t>Post-Assessment</a:t>
            </a:r>
          </a:p>
          <a:p>
            <a:endParaRPr lang="en-US" dirty="0" smtClean="0"/>
          </a:p>
          <a:p>
            <a:r>
              <a:rPr lang="en-US" dirty="0" smtClean="0"/>
              <a:t>Session Evaluation</a:t>
            </a:r>
          </a:p>
        </p:txBody>
      </p:sp>
      <p:sp>
        <p:nvSpPr>
          <p:cNvPr id="144388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Public Consulting Group</a:t>
            </a:r>
          </a:p>
        </p:txBody>
      </p:sp>
      <p:sp>
        <p:nvSpPr>
          <p:cNvPr id="63493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anchor="t"/>
          <a:lstStyle/>
          <a:p>
            <a:fld id="{6CB26986-BD78-4EC4-A503-44E8A663A55E}" type="datetime1">
              <a:rPr lang="en-US" smtClean="0">
                <a:latin typeface="Arial" pitchFamily="34" charset="0"/>
              </a:rPr>
              <a:pPr/>
              <a:t>6/27/2014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44390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www.publicconsultinggroup.com</a:t>
            </a:r>
          </a:p>
        </p:txBody>
      </p:sp>
      <p:sp>
        <p:nvSpPr>
          <p:cNvPr id="63495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5951FD-B765-42FF-87D2-C588A0BA8096}" type="slidenum">
              <a:rPr lang="en-US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16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The post-assessment will be the same as the pre-assessment they took in the beginning of the session.  This assessment is to gauge their learning based on the activities of the morning. They will find the post-assessment on </a:t>
            </a:r>
            <a:r>
              <a:rPr lang="en-US" b="1" dirty="0" smtClean="0"/>
              <a:t>page </a:t>
            </a:r>
            <a:r>
              <a:rPr lang="en-US" dirty="0" smtClean="0"/>
              <a:t> of the participant guide.  </a:t>
            </a:r>
            <a:r>
              <a:rPr lang="en-US" b="1" dirty="0" smtClean="0"/>
              <a:t>3-4 min </a:t>
            </a:r>
            <a:r>
              <a:rPr lang="en-US" dirty="0" smtClean="0"/>
              <a:t> Ask volunteers to share out any insights about the CCS- ELA &amp; Literacy that they gained from this morning’s session. </a:t>
            </a:r>
          </a:p>
        </p:txBody>
      </p:sp>
      <p:sp>
        <p:nvSpPr>
          <p:cNvPr id="116740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Public Consulting Group</a:t>
            </a:r>
          </a:p>
        </p:txBody>
      </p:sp>
      <p:sp>
        <p:nvSpPr>
          <p:cNvPr id="16998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anchor="t"/>
          <a:lstStyle/>
          <a:p>
            <a:fld id="{DEBEDF36-BD4F-4CDF-AC05-4B110ABC7268}" type="datetime1">
              <a:rPr lang="en-US" smtClean="0">
                <a:latin typeface="Arial" pitchFamily="34" charset="0"/>
              </a:rPr>
              <a:pPr/>
              <a:t>6/27/2014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16742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www.publicconsultinggroup.com</a:t>
            </a:r>
          </a:p>
        </p:txBody>
      </p:sp>
      <p:sp>
        <p:nvSpPr>
          <p:cNvPr id="169991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D12B57E-0D1F-48EE-9631-89EFAB8D9B9C}" type="slidenum">
              <a:rPr lang="en-US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56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102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859572"/>
            <a:ext cx="3017520" cy="1371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859572"/>
            <a:ext cx="4629150" cy="492454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" y="2344479"/>
            <a:ext cx="3017520" cy="338328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919538" y="6072272"/>
            <a:ext cx="1988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Activity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4782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45720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F78E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13626"/>
            <a:ext cx="4040188" cy="13414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/>
            </a:lvl1pPr>
            <a:lvl2pPr marL="0" indent="0">
              <a:buFontTx/>
              <a:buNone/>
              <a:defRPr sz="1400" baseline="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041775" cy="45720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F78E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13626"/>
            <a:ext cx="4041775" cy="13414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/>
            </a:lvl1pPr>
            <a:lvl2pPr marL="0" indent="0">
              <a:buFontTx/>
              <a:buNone/>
              <a:defRPr sz="140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457200" y="3526736"/>
            <a:ext cx="4040188" cy="45720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F78E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3992562"/>
            <a:ext cx="4040188" cy="13414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/>
            </a:lvl1pPr>
            <a:lvl2pPr marL="0" indent="0">
              <a:buFontTx/>
              <a:buNone/>
              <a:defRPr sz="1400" baseline="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45025" y="3526736"/>
            <a:ext cx="4041775" cy="45720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F78E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6"/>
          </p:nvPr>
        </p:nvSpPr>
        <p:spPr>
          <a:xfrm>
            <a:off x="4645025" y="3992562"/>
            <a:ext cx="4041775" cy="13414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/>
            </a:lvl1pPr>
            <a:lvl2pPr marL="0" indent="0">
              <a:buFontTx/>
              <a:buNone/>
              <a:defRPr sz="140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84048" y="228600"/>
            <a:ext cx="8229600" cy="664797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919538" y="6072272"/>
            <a:ext cx="1988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Activity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186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913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81000" y="6299071"/>
            <a:ext cx="2203704" cy="484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7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7482840" y="6358824"/>
            <a:ext cx="128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fld id="{8D79BE21-F712-4A53-802B-F850200F0AA7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3299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302515"/>
            <a:ext cx="7886700" cy="1218795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257858"/>
            <a:ext cx="7886700" cy="1231106"/>
          </a:xfrm>
        </p:spPr>
        <p:txBody>
          <a:bodyPr/>
          <a:lstStyle>
            <a:lvl1pPr marL="393192" indent="-402336" algn="l" defTabSz="914363" rtl="0" eaLnBrk="1" latinLnBrk="0" hangingPunct="1">
              <a:lnSpc>
                <a:spcPct val="90000"/>
              </a:lnSpc>
              <a:spcBef>
                <a:spcPts val="1200"/>
              </a:spcBef>
              <a:buFontTx/>
              <a:buBlip>
                <a:blip r:embed="rId2"/>
              </a:buBlip>
              <a:defRPr lang="en-US" sz="40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93192" indent="-402336">
              <a:spcBef>
                <a:spcPts val="1200"/>
              </a:spcBef>
              <a:buNone/>
              <a:defRPr lang="en-US" sz="40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</a:t>
            </a:r>
          </a:p>
          <a:p>
            <a:pPr marL="914400" lvl="1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dirty="0" smtClean="0"/>
              <a:t>Click to edit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D5C1135-EF3A-441C-9DC2-8C709DF76F7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58432"/>
            <a:ext cx="2209524" cy="495238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0" y="3889583"/>
            <a:ext cx="9144000" cy="0"/>
          </a:xfrm>
          <a:prstGeom prst="line">
            <a:avLst/>
          </a:prstGeom>
          <a:ln w="508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9922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81000" y="6299071"/>
            <a:ext cx="2203704" cy="484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5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7482840" y="6358824"/>
            <a:ext cx="128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fld id="{8D79BE21-F712-4A53-802B-F850200F0AA7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241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81000" y="6299071"/>
            <a:ext cx="2203704" cy="484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4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7482840" y="6358824"/>
            <a:ext cx="128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fld id="{8D79BE21-F712-4A53-802B-F850200F0AA7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260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45720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F78E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13626"/>
            <a:ext cx="4040188" cy="13414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/>
            </a:lvl1pPr>
            <a:lvl2pPr marL="0" indent="0">
              <a:buFontTx/>
              <a:buNone/>
              <a:defRPr sz="1400" baseline="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041775" cy="45720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F78E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13626"/>
            <a:ext cx="4041775" cy="13414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/>
            </a:lvl1pPr>
            <a:lvl2pPr marL="0" indent="0">
              <a:buFontTx/>
              <a:buNone/>
              <a:defRPr sz="140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457200" y="3526736"/>
            <a:ext cx="4040188" cy="45720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F78E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3992562"/>
            <a:ext cx="4040188" cy="13414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/>
            </a:lvl1pPr>
            <a:lvl2pPr marL="0" indent="0">
              <a:buFontTx/>
              <a:buNone/>
              <a:defRPr sz="1400" baseline="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45025" y="3526736"/>
            <a:ext cx="4041775" cy="45720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F78E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6"/>
          </p:nvPr>
        </p:nvSpPr>
        <p:spPr>
          <a:xfrm>
            <a:off x="4645025" y="3992562"/>
            <a:ext cx="4041775" cy="13414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/>
            </a:lvl1pPr>
            <a:lvl2pPr marL="0" indent="0">
              <a:buFontTx/>
              <a:buNone/>
              <a:defRPr sz="140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64797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Footer Placeholder 17"/>
          <p:cNvSpPr>
            <a:spLocks noGrp="1"/>
          </p:cNvSpPr>
          <p:nvPr>
            <p:ph type="ftr" sz="quarter" idx="17"/>
          </p:nvPr>
        </p:nvSpPr>
        <p:spPr>
          <a:xfrm>
            <a:off x="381000" y="6299071"/>
            <a:ext cx="2203704" cy="484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16" name="Slide Number Placeholder 18"/>
          <p:cNvSpPr>
            <a:spLocks noGrp="1"/>
          </p:cNvSpPr>
          <p:nvPr>
            <p:ph type="sldNum" sz="quarter" idx="18"/>
          </p:nvPr>
        </p:nvSpPr>
        <p:spPr>
          <a:xfrm>
            <a:off x="7482840" y="6358824"/>
            <a:ext cx="128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fld id="{8D79BE21-F712-4A53-802B-F850200F0AA7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60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153400" cy="3886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63562"/>
            <a:ext cx="6858000" cy="655638"/>
          </a:xfrm>
        </p:spPr>
        <p:txBody>
          <a:bodyPr>
            <a:noAutofit/>
          </a:bodyPr>
          <a:lstStyle>
            <a:lvl1pPr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81000" y="6299071"/>
            <a:ext cx="2203704" cy="484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7482840" y="6358824"/>
            <a:ext cx="128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fld id="{8D79BE21-F712-4A53-802B-F850200F0AA7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063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15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4048" y="1417320"/>
            <a:ext cx="8153400" cy="39730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4048" y="228600"/>
            <a:ext cx="8153400" cy="1066800"/>
          </a:xfrm>
        </p:spPr>
        <p:txBody>
          <a:bodyPr>
            <a:normAutofit/>
          </a:bodyPr>
          <a:lstStyle>
            <a:lvl1pPr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80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03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55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566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5443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275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260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636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313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85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049972"/>
          </a:xfrm>
        </p:spPr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7320"/>
            <a:ext cx="8382000" cy="42449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7296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719879"/>
            <a:ext cx="7886700" cy="66479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387798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919538" y="6072272"/>
            <a:ext cx="1988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Activity 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689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048" y="1371600"/>
            <a:ext cx="3886200" cy="38415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1600"/>
            <a:ext cx="3886200" cy="38415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6887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228600"/>
            <a:ext cx="7886700" cy="66479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048" y="1284045"/>
            <a:ext cx="3868340" cy="3323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048" y="1806789"/>
            <a:ext cx="3868340" cy="319937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84045"/>
            <a:ext cx="3887391" cy="3323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06789"/>
            <a:ext cx="3887391" cy="319937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919538" y="6072272"/>
            <a:ext cx="1988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Activity 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6908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dirty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919538" y="6072272"/>
            <a:ext cx="1988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Activity 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1860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919538" y="6072272"/>
            <a:ext cx="1988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Activity 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006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987426"/>
            <a:ext cx="3017520" cy="1371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58403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" y="2487837"/>
            <a:ext cx="3017520" cy="30836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887391" y="6071616"/>
            <a:ext cx="1988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Activity 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98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 descr="7-00029_BAK_v03TOP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0800000">
            <a:off x="0" y="6008687"/>
            <a:ext cx="9159875" cy="8493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9296" y="6074282"/>
            <a:ext cx="2203704" cy="4846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007908" y="6072272"/>
            <a:ext cx="3295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Closing Activities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54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69" r:id="rId2"/>
    <p:sldLayoutId id="2147483690" r:id="rId3"/>
    <p:sldLayoutId id="2147483722" r:id="rId4"/>
    <p:sldLayoutId id="2147483718" r:id="rId5"/>
    <p:sldLayoutId id="2147483719" r:id="rId6"/>
    <p:sldLayoutId id="2147483694" r:id="rId7"/>
    <p:sldLayoutId id="2147483695" r:id="rId8"/>
    <p:sldLayoutId id="2147483720" r:id="rId9"/>
    <p:sldLayoutId id="2147483721" r:id="rId10"/>
    <p:sldLayoutId id="2147483710" r:id="rId1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81000" y="6299071"/>
            <a:ext cx="2203704" cy="4846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7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7482840" y="6358824"/>
            <a:ext cx="128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fld id="{8D79BE21-F712-4A53-802B-F850200F0AA7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0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35" r:id="rId3"/>
    <p:sldLayoutId id="2147483714" r:id="rId4"/>
    <p:sldLayoutId id="2147483715" r:id="rId5"/>
    <p:sldLayoutId id="2147483716" r:id="rId6"/>
    <p:sldLayoutId id="2147483717" r:id="rId7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1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2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C1135-EF3A-441C-9DC2-8C709DF76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85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mericaachieves.org/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hyperlink" Target="http://ctcorestandards.org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achievethecore.org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13.png"/><Relationship Id="rId10" Type="http://schemas.openxmlformats.org/officeDocument/2006/relationships/image" Target="../media/image4.png"/><Relationship Id="rId4" Type="http://schemas.openxmlformats.org/officeDocument/2006/relationships/hyperlink" Target="http://www.engageny.org/" TargetMode="Externa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49" y="2253360"/>
            <a:ext cx="7681913" cy="1523495"/>
          </a:xfrm>
        </p:spPr>
        <p:txBody>
          <a:bodyPr/>
          <a:lstStyle/>
          <a:p>
            <a:r>
              <a:rPr lang="en-US" sz="4400" dirty="0" smtClean="0"/>
              <a:t>Connecticut Core Standards </a:t>
            </a:r>
            <a:br>
              <a:rPr lang="en-US" sz="4400" dirty="0" smtClean="0"/>
            </a:br>
            <a:r>
              <a:rPr lang="en-US" sz="4400" dirty="0" smtClean="0"/>
              <a:t>for English Language Arts &amp; Literacy</a:t>
            </a:r>
            <a:endParaRPr lang="en-US" sz="4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30249" y="3811800"/>
            <a:ext cx="7681913" cy="461665"/>
          </a:xfrm>
        </p:spPr>
        <p:txBody>
          <a:bodyPr/>
          <a:lstStyle/>
          <a:p>
            <a:pPr lvl="0"/>
            <a:r>
              <a:rPr lang="en-US" sz="4000" dirty="0" smtClean="0"/>
              <a:t>Systems of Professional Learning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730249" y="4545488"/>
            <a:ext cx="5835543" cy="110697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i="1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dirty="0" smtClean="0">
                <a:solidFill>
                  <a:schemeClr val="tx2"/>
                </a:solidFill>
              </a:rPr>
              <a:t>Module 1 Grades 6–12: </a:t>
            </a:r>
          </a:p>
          <a:p>
            <a:r>
              <a:rPr lang="en-US" i="0" dirty="0" smtClean="0">
                <a:solidFill>
                  <a:schemeClr val="tx2"/>
                </a:solidFill>
              </a:rPr>
              <a:t>Focus on Instructional Shifts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444" y="169357"/>
            <a:ext cx="1371600" cy="163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90" y="371250"/>
            <a:ext cx="4000000" cy="8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8223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Closing Activity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3888" y="4257858"/>
            <a:ext cx="7886700" cy="1261884"/>
          </a:xfrm>
        </p:spPr>
        <p:txBody>
          <a:bodyPr/>
          <a:lstStyle/>
          <a:p>
            <a:r>
              <a:rPr lang="en-US" dirty="0" smtClean="0"/>
              <a:t>Post-Assessment</a:t>
            </a:r>
          </a:p>
          <a:p>
            <a:r>
              <a:rPr lang="en-US" dirty="0" smtClean="0"/>
              <a:t>Session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70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7" r="21365"/>
          <a:stretch/>
        </p:blipFill>
        <p:spPr>
          <a:xfrm>
            <a:off x="7908634" y="2202207"/>
            <a:ext cx="1262044" cy="2143125"/>
          </a:xfrm>
          <a:prstGeom prst="rect">
            <a:avLst/>
          </a:prstGeom>
        </p:spPr>
      </p:pic>
      <p:pic>
        <p:nvPicPr>
          <p:cNvPr id="8" name="Picture 5" descr="Picture1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888" y="5699551"/>
            <a:ext cx="947738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450056" y="5814056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dirty="0" smtClean="0"/>
              <a:t>Page 46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84048" y="1417320"/>
            <a:ext cx="8153400" cy="3625608"/>
          </a:xfrm>
        </p:spPr>
        <p:txBody>
          <a:bodyPr/>
          <a:lstStyle/>
          <a:p>
            <a:pPr marL="393192" indent="-402336">
              <a:spcBef>
                <a:spcPts val="1200"/>
              </a:spcBef>
              <a:defRPr/>
            </a:pPr>
            <a:r>
              <a:rPr lang="en-US" sz="48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Are You </a:t>
            </a:r>
            <a:r>
              <a:rPr lang="en-US" sz="48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</a:t>
            </a:r>
            <a:r>
              <a:rPr lang="en-US" sz="48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0" indent="0">
              <a:buFont typeface="Arial" charset="0"/>
              <a:buNone/>
              <a:defRPr/>
            </a:pPr>
            <a:endParaRPr lang="en-US" sz="4800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93192" indent="-402336">
              <a:spcBef>
                <a:spcPts val="1200"/>
              </a:spcBef>
              <a:defRPr/>
            </a:pPr>
            <a:r>
              <a:rPr lang="en-US" sz="48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Assessing Your </a:t>
            </a:r>
            <a:r>
              <a:rPr lang="en-US" sz="48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</a:t>
            </a:r>
            <a:endParaRPr lang="en-US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896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Post-Assessment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71</a:t>
            </a:fld>
            <a:endParaRPr lang="en-US" dirty="0"/>
          </a:p>
        </p:txBody>
      </p:sp>
      <p:pic>
        <p:nvPicPr>
          <p:cNvPr id="56327" name="Picture 7" descr="C:\Documents and Settings\mhannon\Local Settings\Temporary Internet Files\Content.IE5\MNS3KWRB\MP90043111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2134" y="1214680"/>
            <a:ext cx="3335665" cy="326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Key Resources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>
          <a:xfrm>
            <a:off x="4864815" y="1521328"/>
            <a:ext cx="3886200" cy="984885"/>
          </a:xfrm>
        </p:spPr>
        <p:txBody>
          <a:bodyPr/>
          <a:lstStyle/>
          <a:p>
            <a:r>
              <a:rPr lang="en-US" dirty="0" smtClean="0"/>
              <a:t>achievethecore.org</a:t>
            </a:r>
          </a:p>
          <a:p>
            <a:r>
              <a:rPr lang="en-US" dirty="0" smtClean="0"/>
              <a:t>americaachieves.org</a:t>
            </a:r>
            <a:endParaRPr lang="en-US" dirty="0"/>
          </a:p>
        </p:txBody>
      </p:sp>
      <p:pic>
        <p:nvPicPr>
          <p:cNvPr id="8" name="Picture 2" descr="Connecticut Common Core Standards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79" y="2930716"/>
            <a:ext cx="2600000" cy="57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14">
            <a:hlinkClick r:id="rId4"/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" t="22221" r="62500" b="56696"/>
          <a:stretch>
            <a:fillRect/>
          </a:stretch>
        </p:blipFill>
        <p:spPr>
          <a:xfrm>
            <a:off x="381000" y="3743068"/>
            <a:ext cx="3681412" cy="1493837"/>
          </a:xfrm>
          <a:prstGeom prst="rect">
            <a:avLst/>
          </a:prstGeom>
          <a:ln>
            <a:noFill/>
            <a:miter lim="800000"/>
            <a:headEnd/>
            <a:tailEnd/>
          </a:ln>
        </p:spPr>
      </p:pic>
      <p:pic>
        <p:nvPicPr>
          <p:cNvPr id="10" name="Content Placeholder 13">
            <a:hlinkClick r:id="rId6"/>
          </p:cNvPr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67945" y="2780817"/>
            <a:ext cx="3240088" cy="15176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Content Placeholder 12">
            <a:hlinkClick r:id="rId8"/>
          </p:cNvPr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95776" y="4620431"/>
            <a:ext cx="2384425" cy="1341437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12" name="Text Placeholder 3"/>
          <p:cNvSpPr txBox="1">
            <a:spLocks/>
          </p:cNvSpPr>
          <p:nvPr/>
        </p:nvSpPr>
        <p:spPr>
          <a:xfrm>
            <a:off x="381000" y="1521329"/>
            <a:ext cx="3886200" cy="98488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10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11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11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11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11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ctcorestandards.org</a:t>
            </a:r>
          </a:p>
          <a:p>
            <a:r>
              <a:rPr lang="en-US" dirty="0" smtClean="0"/>
              <a:t>engageny.org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0342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tBkgBlueBorder">
  <a:themeElements>
    <a:clrScheme name="Blue Warm 4-6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569268"/>
      </a:accent4>
      <a:accent5>
        <a:srgbClr val="5AA2AE"/>
      </a:accent5>
      <a:accent6>
        <a:srgbClr val="8C62B2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tBkgNoBorder">
  <a:themeElements>
    <a:clrScheme name="Blue Warm 4-6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569268"/>
      </a:accent4>
      <a:accent5>
        <a:srgbClr val="5AA2AE"/>
      </a:accent5>
      <a:accent6>
        <a:srgbClr val="8C62B2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Blue Warm 4-6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569268"/>
      </a:accent4>
      <a:accent5>
        <a:srgbClr val="5AA2AE"/>
      </a:accent5>
      <a:accent6>
        <a:srgbClr val="8C62B2"/>
      </a:accent6>
      <a:hlink>
        <a:srgbClr val="0000FF"/>
      </a:hlink>
      <a:folHlink>
        <a:srgbClr val="0000F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Blue Warm 4-6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569268"/>
      </a:accent4>
      <a:accent5>
        <a:srgbClr val="5AA2AE"/>
      </a:accent5>
      <a:accent6>
        <a:srgbClr val="8C62B2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BlueBar</Template>
  <TotalTime>8496</TotalTime>
  <Words>167</Words>
  <Application>Microsoft Office PowerPoint</Application>
  <PresentationFormat>On-screen Show (4:3)</PresentationFormat>
  <Paragraphs>38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LtBkgBlueBorder</vt:lpstr>
      <vt:lpstr>LtBkgNoBorder</vt:lpstr>
      <vt:lpstr>Custom Design</vt:lpstr>
      <vt:lpstr>Connecticut Core Standards  for English Language Arts &amp; Literacy</vt:lpstr>
      <vt:lpstr>Closing Activity</vt:lpstr>
      <vt:lpstr>Post-Assessment</vt:lpstr>
      <vt:lpstr>Some Key Resources</vt:lpstr>
    </vt:vector>
  </TitlesOfParts>
  <Company>Public Consulting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PCG Education</dc:creator>
  <cp:lastModifiedBy>Wade, Michelle</cp:lastModifiedBy>
  <cp:revision>401</cp:revision>
  <dcterms:created xsi:type="dcterms:W3CDTF">2014-01-18T18:47:42Z</dcterms:created>
  <dcterms:modified xsi:type="dcterms:W3CDTF">2014-06-27T19:53:12Z</dcterms:modified>
</cp:coreProperties>
</file>